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1" r:id="rId2"/>
    <p:sldId id="265" r:id="rId3"/>
    <p:sldId id="266" r:id="rId4"/>
    <p:sldId id="267" r:id="rId5"/>
    <p:sldId id="282" r:id="rId6"/>
    <p:sldId id="283" r:id="rId7"/>
    <p:sldId id="270" r:id="rId8"/>
    <p:sldId id="271" r:id="rId9"/>
    <p:sldId id="333" r:id="rId10"/>
    <p:sldId id="334" r:id="rId11"/>
    <p:sldId id="269" r:id="rId12"/>
    <p:sldId id="284"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5853"/>
  </p:normalViewPr>
  <p:slideViewPr>
    <p:cSldViewPr snapToGrid="0" snapToObjects="1">
      <p:cViewPr varScale="1">
        <p:scale>
          <a:sx n="101" d="100"/>
          <a:sy n="101" d="100"/>
        </p:scale>
        <p:origin x="2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AE0F2-56D7-354D-8E69-FB285C90795E}" type="datetimeFigureOut">
              <a:rPr lang="it-IT" smtClean="0"/>
              <a:t>20/10/22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5DE4D-E216-4444-8D8D-B37F2E79399B}" type="slidenum">
              <a:rPr lang="it-IT" smtClean="0"/>
              <a:t>‹N›</a:t>
            </a:fld>
            <a:endParaRPr lang="it-IT"/>
          </a:p>
        </p:txBody>
      </p:sp>
    </p:spTree>
    <p:extLst>
      <p:ext uri="{BB962C8B-B14F-4D97-AF65-F5344CB8AC3E}">
        <p14:creationId xmlns:p14="http://schemas.microsoft.com/office/powerpoint/2010/main" val="9446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7BEFBDB-22FA-9F4F-BBD8-1B8D7B5682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9288AEB-F2E3-CA40-A005-7070A7035B8C}" type="slidenum">
              <a:rPr lang="it-IT" altLang="it-IT" smtClean="0">
                <a:latin typeface="Comic Sans MS" panose="030F0902030302020204" pitchFamily="66" charset="0"/>
              </a:rPr>
              <a:pPr>
                <a:spcBef>
                  <a:spcPct val="0"/>
                </a:spcBef>
              </a:pPr>
              <a:t>1</a:t>
            </a:fld>
            <a:endParaRPr lang="it-IT" altLang="it-IT">
              <a:latin typeface="Comic Sans MS" panose="030F0902030302020204" pitchFamily="66" charset="0"/>
            </a:endParaRPr>
          </a:p>
        </p:txBody>
      </p:sp>
      <p:sp>
        <p:nvSpPr>
          <p:cNvPr id="35842" name="Rectangle 2">
            <a:extLst>
              <a:ext uri="{FF2B5EF4-FFF2-40B4-BE49-F238E27FC236}">
                <a16:creationId xmlns:a16="http://schemas.microsoft.com/office/drawing/2014/main" id="{A813D411-86E0-E044-876E-7065AE187FF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FDB930F2-336B-1248-B2A9-4F16F2CFAE50}"/>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70389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2636D2B-2604-934B-BC93-D32612373B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A2B491-E216-AB4C-8659-FE9AD5002A1B}" type="slidenum">
              <a:rPr lang="it-IT" altLang="it-IT" smtClean="0">
                <a:latin typeface="Comic Sans MS" panose="030F0902030302020204" pitchFamily="66" charset="0"/>
              </a:rPr>
              <a:pPr>
                <a:spcBef>
                  <a:spcPct val="0"/>
                </a:spcBef>
              </a:pPr>
              <a:t>2</a:t>
            </a:fld>
            <a:endParaRPr lang="it-IT" altLang="it-IT">
              <a:latin typeface="Comic Sans MS" panose="030F0902030302020204" pitchFamily="66" charset="0"/>
            </a:endParaRPr>
          </a:p>
        </p:txBody>
      </p:sp>
      <p:sp>
        <p:nvSpPr>
          <p:cNvPr id="37890" name="Rectangle 2">
            <a:extLst>
              <a:ext uri="{FF2B5EF4-FFF2-40B4-BE49-F238E27FC236}">
                <a16:creationId xmlns:a16="http://schemas.microsoft.com/office/drawing/2014/main" id="{12F213F0-88B7-2B47-B54F-F36A6BA08D2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D755200-A898-D54F-8B5D-ABFA6073D428}"/>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43453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4859D74E-2607-D540-AA56-296DA15650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585F46-A317-2C4E-8444-B2C8DDC6CCE8}" type="slidenum">
              <a:rPr lang="it-IT" altLang="it-IT" smtClean="0">
                <a:latin typeface="Comic Sans MS" panose="030F0902030302020204" pitchFamily="66" charset="0"/>
              </a:rPr>
              <a:pPr>
                <a:spcBef>
                  <a:spcPct val="0"/>
                </a:spcBef>
              </a:pPr>
              <a:t>3</a:t>
            </a:fld>
            <a:endParaRPr lang="it-IT" altLang="it-IT">
              <a:latin typeface="Comic Sans MS" panose="030F0902030302020204" pitchFamily="66" charset="0"/>
            </a:endParaRPr>
          </a:p>
        </p:txBody>
      </p:sp>
      <p:sp>
        <p:nvSpPr>
          <p:cNvPr id="39938" name="Rectangle 2">
            <a:extLst>
              <a:ext uri="{FF2B5EF4-FFF2-40B4-BE49-F238E27FC236}">
                <a16:creationId xmlns:a16="http://schemas.microsoft.com/office/drawing/2014/main" id="{8F980CC7-1563-DD4E-BF51-67511631702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5BA0C59-0E44-2446-8E99-09B9691B6B0B}"/>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82635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B2FF8AFF-B671-BD4F-89E6-76EEB2A919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54C8471-DA47-9341-B9B4-35A2970B1B90}" type="slidenum">
              <a:rPr lang="it-IT" altLang="it-IT" smtClean="0">
                <a:latin typeface="Comic Sans MS" panose="030F0902030302020204" pitchFamily="66" charset="0"/>
              </a:rPr>
              <a:pPr>
                <a:spcBef>
                  <a:spcPct val="0"/>
                </a:spcBef>
              </a:pPr>
              <a:t>4</a:t>
            </a:fld>
            <a:endParaRPr lang="it-IT" altLang="it-IT">
              <a:latin typeface="Comic Sans MS" panose="030F0902030302020204" pitchFamily="66" charset="0"/>
            </a:endParaRPr>
          </a:p>
        </p:txBody>
      </p:sp>
      <p:sp>
        <p:nvSpPr>
          <p:cNvPr id="41986" name="Rectangle 2">
            <a:extLst>
              <a:ext uri="{FF2B5EF4-FFF2-40B4-BE49-F238E27FC236}">
                <a16:creationId xmlns:a16="http://schemas.microsoft.com/office/drawing/2014/main" id="{C88FE3BC-8106-394A-AE56-CD62022A446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9CC0C5E2-1F28-0247-BE54-14FDF3E46E95}"/>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82174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6233EB78-5590-844C-A143-BCA425C427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4EC1B9-4491-6E48-970B-F9E811BC24CA}" type="slidenum">
              <a:rPr lang="it-IT" altLang="en-US" smtClean="0">
                <a:latin typeface="Comic Sans MS" panose="030F0902030302020204" pitchFamily="66" charset="0"/>
              </a:rPr>
              <a:pPr>
                <a:spcBef>
                  <a:spcPct val="0"/>
                </a:spcBef>
              </a:pPr>
              <a:t>6</a:t>
            </a:fld>
            <a:endParaRPr lang="it-IT" altLang="en-US">
              <a:latin typeface="Comic Sans MS" panose="030F0902030302020204" pitchFamily="66" charset="0"/>
            </a:endParaRPr>
          </a:p>
        </p:txBody>
      </p:sp>
      <p:sp>
        <p:nvSpPr>
          <p:cNvPr id="45058" name="Rectangle 2">
            <a:extLst>
              <a:ext uri="{FF2B5EF4-FFF2-40B4-BE49-F238E27FC236}">
                <a16:creationId xmlns:a16="http://schemas.microsoft.com/office/drawing/2014/main" id="{7764051E-6081-4D41-B252-3C5EC1E8BEE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517F37C-10DC-3C44-948C-84DD04E1D3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041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3EF52ABE-7938-F74E-A415-0476C7948D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382A8C1-86F4-E84E-88AE-D61E282A8352}" type="slidenum">
              <a:rPr lang="it-IT" altLang="it-IT" smtClean="0">
                <a:latin typeface="Comic Sans MS" panose="030F0902030302020204" pitchFamily="66" charset="0"/>
              </a:rPr>
              <a:pPr>
                <a:spcBef>
                  <a:spcPct val="0"/>
                </a:spcBef>
              </a:pPr>
              <a:t>7</a:t>
            </a:fld>
            <a:endParaRPr lang="it-IT" altLang="it-IT">
              <a:latin typeface="Comic Sans MS" panose="030F0902030302020204" pitchFamily="66" charset="0"/>
            </a:endParaRPr>
          </a:p>
        </p:txBody>
      </p:sp>
      <p:sp>
        <p:nvSpPr>
          <p:cNvPr id="47106" name="Rectangle 2">
            <a:extLst>
              <a:ext uri="{FF2B5EF4-FFF2-40B4-BE49-F238E27FC236}">
                <a16:creationId xmlns:a16="http://schemas.microsoft.com/office/drawing/2014/main" id="{E0F3A97D-EE8F-D749-BA0A-4EB82568335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1C293076-E26E-6440-BCB9-9049566035B4}"/>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5070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14A6FB4-8A38-2147-858B-EB7FF89CB0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AB3124E-1387-2D45-BA30-D94E45424E59}" type="slidenum">
              <a:rPr lang="it-IT" altLang="it-IT" smtClean="0">
                <a:latin typeface="Comic Sans MS" panose="030F0902030302020204" pitchFamily="66" charset="0"/>
              </a:rPr>
              <a:pPr>
                <a:spcBef>
                  <a:spcPct val="0"/>
                </a:spcBef>
              </a:pPr>
              <a:t>8</a:t>
            </a:fld>
            <a:endParaRPr lang="it-IT" altLang="it-IT">
              <a:latin typeface="Comic Sans MS" panose="030F0902030302020204" pitchFamily="66" charset="0"/>
            </a:endParaRPr>
          </a:p>
        </p:txBody>
      </p:sp>
      <p:sp>
        <p:nvSpPr>
          <p:cNvPr id="49154" name="Rectangle 2">
            <a:extLst>
              <a:ext uri="{FF2B5EF4-FFF2-40B4-BE49-F238E27FC236}">
                <a16:creationId xmlns:a16="http://schemas.microsoft.com/office/drawing/2014/main" id="{4EF09358-AB2C-7F44-94A1-95A25C8B860A}"/>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8467F62-B03F-2D46-AD85-EF7CF92EDD5B}"/>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91390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B7FCBC84-532B-7643-AED4-16EB80BCB7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DCCC3FE-FB19-1441-8F6C-00BEEDFDF045}" type="slidenum">
              <a:rPr lang="it-IT" altLang="it-IT" smtClean="0">
                <a:latin typeface="Comic Sans MS" panose="030F0902030302020204" pitchFamily="66" charset="0"/>
              </a:rPr>
              <a:pPr>
                <a:spcBef>
                  <a:spcPct val="0"/>
                </a:spcBef>
              </a:pPr>
              <a:t>11</a:t>
            </a:fld>
            <a:endParaRPr lang="it-IT" altLang="it-IT">
              <a:latin typeface="Comic Sans MS" panose="030F0902030302020204" pitchFamily="66" charset="0"/>
            </a:endParaRPr>
          </a:p>
        </p:txBody>
      </p:sp>
      <p:sp>
        <p:nvSpPr>
          <p:cNvPr id="53250" name="Rectangle 2">
            <a:extLst>
              <a:ext uri="{FF2B5EF4-FFF2-40B4-BE49-F238E27FC236}">
                <a16:creationId xmlns:a16="http://schemas.microsoft.com/office/drawing/2014/main" id="{D5702C1A-610D-884C-8D21-5961047DBCD7}"/>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62A1332-EA00-FD43-8B00-A5BE6CE8A14E}"/>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98905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5E5D33-1E9F-A040-A8FA-01169E7203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9E2A52E-3349-9B41-AE66-8E742D249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110D6F6-1CA2-444A-B3DA-7E62BEC7D238}"/>
              </a:ext>
            </a:extLst>
          </p:cNvPr>
          <p:cNvSpPr>
            <a:spLocks noGrp="1"/>
          </p:cNvSpPr>
          <p:nvPr>
            <p:ph type="dt" sz="half" idx="10"/>
          </p:nvPr>
        </p:nvSpPr>
        <p:spPr/>
        <p:txBody>
          <a:bodyPr/>
          <a:lstStyle/>
          <a:p>
            <a:fld id="{22E9E5D5-A45B-8846-B00E-52BF614707E4}" type="datetime1">
              <a:rPr lang="it-IT" smtClean="0"/>
              <a:t>20/10/22</a:t>
            </a:fld>
            <a:endParaRPr lang="it-IT"/>
          </a:p>
        </p:txBody>
      </p:sp>
      <p:sp>
        <p:nvSpPr>
          <p:cNvPr id="5" name="Segnaposto piè di pagina 4">
            <a:extLst>
              <a:ext uri="{FF2B5EF4-FFF2-40B4-BE49-F238E27FC236}">
                <a16:creationId xmlns:a16="http://schemas.microsoft.com/office/drawing/2014/main" id="{53DD7B8A-4797-BF47-9384-7093E6848A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006F05-E5F5-7F4C-9CA4-E8929969750E}"/>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47313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0EB1C-4CE3-7343-8FE2-C2AFC76038A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6EEAF8-3192-2F4B-A7A8-E6AB150293A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DFD92D4-CBFC-EA41-99BA-D5C28273883F}"/>
              </a:ext>
            </a:extLst>
          </p:cNvPr>
          <p:cNvSpPr>
            <a:spLocks noGrp="1"/>
          </p:cNvSpPr>
          <p:nvPr>
            <p:ph type="dt" sz="half" idx="10"/>
          </p:nvPr>
        </p:nvSpPr>
        <p:spPr/>
        <p:txBody>
          <a:bodyPr/>
          <a:lstStyle/>
          <a:p>
            <a:fld id="{A94483B8-DC26-9C40-9A9C-95E70B29E8A1}" type="datetime1">
              <a:rPr lang="it-IT" smtClean="0"/>
              <a:t>20/10/22</a:t>
            </a:fld>
            <a:endParaRPr lang="it-IT"/>
          </a:p>
        </p:txBody>
      </p:sp>
      <p:sp>
        <p:nvSpPr>
          <p:cNvPr id="5" name="Segnaposto piè di pagina 4">
            <a:extLst>
              <a:ext uri="{FF2B5EF4-FFF2-40B4-BE49-F238E27FC236}">
                <a16:creationId xmlns:a16="http://schemas.microsoft.com/office/drawing/2014/main" id="{AFB05B1C-D2C8-CA4E-B1A1-63F6EAE7EE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4D0B4B-8181-0149-A721-53F3CA23402C}"/>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63651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F4A67F7-44F2-EC42-8815-69E9D5BAD8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0B33BA-796A-A646-9E46-A3CD4C6E50D0}"/>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AAAD11F-AF92-1D48-906E-A9297EFA1AED}"/>
              </a:ext>
            </a:extLst>
          </p:cNvPr>
          <p:cNvSpPr>
            <a:spLocks noGrp="1"/>
          </p:cNvSpPr>
          <p:nvPr>
            <p:ph type="dt" sz="half" idx="10"/>
          </p:nvPr>
        </p:nvSpPr>
        <p:spPr/>
        <p:txBody>
          <a:bodyPr/>
          <a:lstStyle/>
          <a:p>
            <a:fld id="{DE8C1B0B-1B8A-6441-8967-7935AD1194AE}" type="datetime1">
              <a:rPr lang="it-IT" smtClean="0"/>
              <a:t>20/10/22</a:t>
            </a:fld>
            <a:endParaRPr lang="it-IT"/>
          </a:p>
        </p:txBody>
      </p:sp>
      <p:sp>
        <p:nvSpPr>
          <p:cNvPr id="5" name="Segnaposto piè di pagina 4">
            <a:extLst>
              <a:ext uri="{FF2B5EF4-FFF2-40B4-BE49-F238E27FC236}">
                <a16:creationId xmlns:a16="http://schemas.microsoft.com/office/drawing/2014/main" id="{0000A178-8588-D148-A8CE-4633C7CB5A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64D1A1-9E92-C046-9A94-AF28794AD2D6}"/>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80240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5DC00-59A0-EB47-BD10-CFC1D3EB9C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122CCB-2C62-2941-859F-5D6C3867E3EE}"/>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5F13F86-D956-B045-BFB2-DF7F906158E8}"/>
              </a:ext>
            </a:extLst>
          </p:cNvPr>
          <p:cNvSpPr>
            <a:spLocks noGrp="1"/>
          </p:cNvSpPr>
          <p:nvPr>
            <p:ph type="dt" sz="half" idx="10"/>
          </p:nvPr>
        </p:nvSpPr>
        <p:spPr/>
        <p:txBody>
          <a:bodyPr/>
          <a:lstStyle/>
          <a:p>
            <a:fld id="{BD244324-2CFD-EB48-8F3D-C3713C44FDDB}" type="datetime1">
              <a:rPr lang="it-IT" smtClean="0"/>
              <a:t>20/10/22</a:t>
            </a:fld>
            <a:endParaRPr lang="it-IT"/>
          </a:p>
        </p:txBody>
      </p:sp>
      <p:sp>
        <p:nvSpPr>
          <p:cNvPr id="5" name="Segnaposto piè di pagina 4">
            <a:extLst>
              <a:ext uri="{FF2B5EF4-FFF2-40B4-BE49-F238E27FC236}">
                <a16:creationId xmlns:a16="http://schemas.microsoft.com/office/drawing/2014/main" id="{0AEDC997-57EB-694F-8F94-8FE95F56DE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CF2DC7-8207-E64A-8977-CD8ED9176687}"/>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37068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A0187-E9CB-1841-AC0F-9719A51DD38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F0C1D10-DC10-0D4B-97B8-05D0105A8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CBF7F8B-7982-1240-9682-129A26D62EC4}"/>
              </a:ext>
            </a:extLst>
          </p:cNvPr>
          <p:cNvSpPr>
            <a:spLocks noGrp="1"/>
          </p:cNvSpPr>
          <p:nvPr>
            <p:ph type="dt" sz="half" idx="10"/>
          </p:nvPr>
        </p:nvSpPr>
        <p:spPr/>
        <p:txBody>
          <a:bodyPr/>
          <a:lstStyle/>
          <a:p>
            <a:fld id="{99531A9C-D3F3-F84C-BDF9-58BFB1B536A9}" type="datetime1">
              <a:rPr lang="it-IT" smtClean="0"/>
              <a:t>20/10/22</a:t>
            </a:fld>
            <a:endParaRPr lang="it-IT"/>
          </a:p>
        </p:txBody>
      </p:sp>
      <p:sp>
        <p:nvSpPr>
          <p:cNvPr id="5" name="Segnaposto piè di pagina 4">
            <a:extLst>
              <a:ext uri="{FF2B5EF4-FFF2-40B4-BE49-F238E27FC236}">
                <a16:creationId xmlns:a16="http://schemas.microsoft.com/office/drawing/2014/main" id="{E886A8E2-2CF7-9E4A-95A1-9FC5B2A412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C4E6A8-8823-5D4E-A3A6-EE2B011BBE6E}"/>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394817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CB5FC-2DE4-084F-B550-AECD298EBF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E5A5022-1A00-574A-8030-EC5341576C6D}"/>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3D939C6-BA4F-8847-8D2F-79A47EBCDC99}"/>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B5C7BD8-8C85-2247-8F11-428F0BA70661}"/>
              </a:ext>
            </a:extLst>
          </p:cNvPr>
          <p:cNvSpPr>
            <a:spLocks noGrp="1"/>
          </p:cNvSpPr>
          <p:nvPr>
            <p:ph type="dt" sz="half" idx="10"/>
          </p:nvPr>
        </p:nvSpPr>
        <p:spPr/>
        <p:txBody>
          <a:bodyPr/>
          <a:lstStyle/>
          <a:p>
            <a:fld id="{7D8179F4-1F38-C842-88D8-A8CEAABF5CEF}" type="datetime1">
              <a:rPr lang="it-IT" smtClean="0"/>
              <a:t>20/10/22</a:t>
            </a:fld>
            <a:endParaRPr lang="it-IT"/>
          </a:p>
        </p:txBody>
      </p:sp>
      <p:sp>
        <p:nvSpPr>
          <p:cNvPr id="6" name="Segnaposto piè di pagina 5">
            <a:extLst>
              <a:ext uri="{FF2B5EF4-FFF2-40B4-BE49-F238E27FC236}">
                <a16:creationId xmlns:a16="http://schemas.microsoft.com/office/drawing/2014/main" id="{47FD1751-D0E6-C44E-8359-831AAA2045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FC4D25-0ECF-F04A-8011-EA2FC348FBE4}"/>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31750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21E4E-5918-9F46-8B18-6CF06CB9D00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638142-E275-0146-B0A7-4F8C29B67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7F1A6D4-8EB5-A641-8B56-DEA17E24C366}"/>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D0E05D1D-65C9-124C-82F9-D0AB1EC69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D9D98DF-4C05-0D41-8F37-24E84981446C}"/>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61984FFD-C123-E343-8E07-F674803FC660}"/>
              </a:ext>
            </a:extLst>
          </p:cNvPr>
          <p:cNvSpPr>
            <a:spLocks noGrp="1"/>
          </p:cNvSpPr>
          <p:nvPr>
            <p:ph type="dt" sz="half" idx="10"/>
          </p:nvPr>
        </p:nvSpPr>
        <p:spPr/>
        <p:txBody>
          <a:bodyPr/>
          <a:lstStyle/>
          <a:p>
            <a:fld id="{425A1DA9-8091-3B48-A915-ACB2F36CFA0E}" type="datetime1">
              <a:rPr lang="it-IT" smtClean="0"/>
              <a:t>20/10/22</a:t>
            </a:fld>
            <a:endParaRPr lang="it-IT"/>
          </a:p>
        </p:txBody>
      </p:sp>
      <p:sp>
        <p:nvSpPr>
          <p:cNvPr id="8" name="Segnaposto piè di pagina 7">
            <a:extLst>
              <a:ext uri="{FF2B5EF4-FFF2-40B4-BE49-F238E27FC236}">
                <a16:creationId xmlns:a16="http://schemas.microsoft.com/office/drawing/2014/main" id="{A1C6505A-A5E4-F74B-AF29-AB03A6A923B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C5FB9E3-593F-D448-AC26-BBDBAA25ABAF}"/>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55533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4E454-8718-854A-AF05-91728810F5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A641FC2-7F75-CF4B-B7BD-F485A2765D7F}"/>
              </a:ext>
            </a:extLst>
          </p:cNvPr>
          <p:cNvSpPr>
            <a:spLocks noGrp="1"/>
          </p:cNvSpPr>
          <p:nvPr>
            <p:ph type="dt" sz="half" idx="10"/>
          </p:nvPr>
        </p:nvSpPr>
        <p:spPr/>
        <p:txBody>
          <a:bodyPr/>
          <a:lstStyle/>
          <a:p>
            <a:fld id="{02CC69D9-941A-884A-9BED-87CE97670ADE}" type="datetime1">
              <a:rPr lang="it-IT" smtClean="0"/>
              <a:t>20/10/22</a:t>
            </a:fld>
            <a:endParaRPr lang="it-IT"/>
          </a:p>
        </p:txBody>
      </p:sp>
      <p:sp>
        <p:nvSpPr>
          <p:cNvPr id="4" name="Segnaposto piè di pagina 3">
            <a:extLst>
              <a:ext uri="{FF2B5EF4-FFF2-40B4-BE49-F238E27FC236}">
                <a16:creationId xmlns:a16="http://schemas.microsoft.com/office/drawing/2014/main" id="{81646C7A-0558-6041-B699-854150F7009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3F1A1F7-31D2-7846-81A0-45CB29700BB4}"/>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51847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12181CA-B659-7E42-A47C-AC2324D0DFCF}"/>
              </a:ext>
            </a:extLst>
          </p:cNvPr>
          <p:cNvSpPr>
            <a:spLocks noGrp="1"/>
          </p:cNvSpPr>
          <p:nvPr>
            <p:ph type="dt" sz="half" idx="10"/>
          </p:nvPr>
        </p:nvSpPr>
        <p:spPr/>
        <p:txBody>
          <a:bodyPr/>
          <a:lstStyle/>
          <a:p>
            <a:fld id="{57D3E43B-0D64-B64C-8778-02DFA9E1A18E}" type="datetime1">
              <a:rPr lang="it-IT" smtClean="0"/>
              <a:t>20/10/22</a:t>
            </a:fld>
            <a:endParaRPr lang="it-IT"/>
          </a:p>
        </p:txBody>
      </p:sp>
      <p:sp>
        <p:nvSpPr>
          <p:cNvPr id="3" name="Segnaposto piè di pagina 2">
            <a:extLst>
              <a:ext uri="{FF2B5EF4-FFF2-40B4-BE49-F238E27FC236}">
                <a16:creationId xmlns:a16="http://schemas.microsoft.com/office/drawing/2014/main" id="{A0D1F3E3-1994-7149-AA61-BB04F448180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10A4014-24A6-9F41-8638-3F9B5F6DCD78}"/>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4584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FE1B8-087B-DE4A-B957-C6EAA23107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5F866F-FDE1-DE4B-936F-D316E6E00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53784065-E3D8-F449-B592-D78F1810B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4278DE3-C3E0-E74E-8B97-C606B046D046}"/>
              </a:ext>
            </a:extLst>
          </p:cNvPr>
          <p:cNvSpPr>
            <a:spLocks noGrp="1"/>
          </p:cNvSpPr>
          <p:nvPr>
            <p:ph type="dt" sz="half" idx="10"/>
          </p:nvPr>
        </p:nvSpPr>
        <p:spPr/>
        <p:txBody>
          <a:bodyPr/>
          <a:lstStyle/>
          <a:p>
            <a:fld id="{C14192C3-96A3-E049-8561-2D36CB1FE811}" type="datetime1">
              <a:rPr lang="it-IT" smtClean="0"/>
              <a:t>20/10/22</a:t>
            </a:fld>
            <a:endParaRPr lang="it-IT"/>
          </a:p>
        </p:txBody>
      </p:sp>
      <p:sp>
        <p:nvSpPr>
          <p:cNvPr id="6" name="Segnaposto piè di pagina 5">
            <a:extLst>
              <a:ext uri="{FF2B5EF4-FFF2-40B4-BE49-F238E27FC236}">
                <a16:creationId xmlns:a16="http://schemas.microsoft.com/office/drawing/2014/main" id="{82B1EB4C-E571-1F45-AE0E-8EAF566199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0F0E57-2680-5A4D-BD34-D414DDA9A595}"/>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230298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88B7BC-DE4F-5343-8537-4196321031C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6EFF1F-BA89-144B-BF98-D23259FA5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A4B6DD3-F94D-0641-85B8-B12450CE9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C961329-FDA9-0F4D-AF39-301BDE941E98}"/>
              </a:ext>
            </a:extLst>
          </p:cNvPr>
          <p:cNvSpPr>
            <a:spLocks noGrp="1"/>
          </p:cNvSpPr>
          <p:nvPr>
            <p:ph type="dt" sz="half" idx="10"/>
          </p:nvPr>
        </p:nvSpPr>
        <p:spPr/>
        <p:txBody>
          <a:bodyPr/>
          <a:lstStyle/>
          <a:p>
            <a:fld id="{B1632ED2-DD68-2145-B77A-8521A634352B}" type="datetime1">
              <a:rPr lang="it-IT" smtClean="0"/>
              <a:t>20/10/22</a:t>
            </a:fld>
            <a:endParaRPr lang="it-IT"/>
          </a:p>
        </p:txBody>
      </p:sp>
      <p:sp>
        <p:nvSpPr>
          <p:cNvPr id="6" name="Segnaposto piè di pagina 5">
            <a:extLst>
              <a:ext uri="{FF2B5EF4-FFF2-40B4-BE49-F238E27FC236}">
                <a16:creationId xmlns:a16="http://schemas.microsoft.com/office/drawing/2014/main" id="{6EEC014B-4444-954A-8CB1-6F66783171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B27626-CEAF-AB4A-8CDF-9C8E14A5E7C9}"/>
              </a:ext>
            </a:extLst>
          </p:cNvPr>
          <p:cNvSpPr>
            <a:spLocks noGrp="1"/>
          </p:cNvSpPr>
          <p:nvPr>
            <p:ph type="sldNum" sz="quarter" idx="12"/>
          </p:nvPr>
        </p:nvSpPr>
        <p:spPr/>
        <p:txBody>
          <a:bodyPr/>
          <a:lstStyle/>
          <a:p>
            <a:fld id="{DEFF1F9B-F402-B548-9274-176DBF907A85}" type="slidenum">
              <a:rPr lang="it-IT" smtClean="0"/>
              <a:t>‹N›</a:t>
            </a:fld>
            <a:endParaRPr lang="it-IT"/>
          </a:p>
        </p:txBody>
      </p:sp>
    </p:spTree>
    <p:extLst>
      <p:ext uri="{BB962C8B-B14F-4D97-AF65-F5344CB8AC3E}">
        <p14:creationId xmlns:p14="http://schemas.microsoft.com/office/powerpoint/2010/main" val="11274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7F81B06-0B0F-B947-BBCB-2BB4FA8BA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C1EBD4-4B6F-EA47-8309-34BD80DB0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6A3B499-0F8C-1C46-922D-C27427E71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90C87-6449-784C-B743-3C2B77569B89}" type="datetime1">
              <a:rPr lang="it-IT" smtClean="0"/>
              <a:t>20/10/22</a:t>
            </a:fld>
            <a:endParaRPr lang="it-IT"/>
          </a:p>
        </p:txBody>
      </p:sp>
      <p:sp>
        <p:nvSpPr>
          <p:cNvPr id="5" name="Segnaposto piè di pagina 4">
            <a:extLst>
              <a:ext uri="{FF2B5EF4-FFF2-40B4-BE49-F238E27FC236}">
                <a16:creationId xmlns:a16="http://schemas.microsoft.com/office/drawing/2014/main" id="{30483A8A-A8C0-4349-9341-6EF6E8A52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E53524F-336E-934C-B3DF-932EB320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F1F9B-F402-B548-9274-176DBF907A85}" type="slidenum">
              <a:rPr lang="it-IT" smtClean="0"/>
              <a:t>‹N›</a:t>
            </a:fld>
            <a:endParaRPr lang="it-IT"/>
          </a:p>
        </p:txBody>
      </p:sp>
    </p:spTree>
    <p:extLst>
      <p:ext uri="{BB962C8B-B14F-4D97-AF65-F5344CB8AC3E}">
        <p14:creationId xmlns:p14="http://schemas.microsoft.com/office/powerpoint/2010/main" val="249810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E343D58-23C9-1B4E-8C6B-5AE89576059E}"/>
              </a:ext>
            </a:extLst>
          </p:cNvPr>
          <p:cNvSpPr>
            <a:spLocks noGrp="1" noChangeArrowheads="1"/>
          </p:cNvSpPr>
          <p:nvPr>
            <p:ph type="title"/>
          </p:nvPr>
        </p:nvSpPr>
        <p:spPr>
          <a:xfrm>
            <a:off x="1981200" y="115888"/>
            <a:ext cx="8229600" cy="1143000"/>
          </a:xfrm>
        </p:spPr>
        <p:txBody>
          <a:bodyPr/>
          <a:lstStyle/>
          <a:p>
            <a:pPr eaLnBrk="1" hangingPunct="1"/>
            <a:r>
              <a:rPr lang="it-IT" altLang="it-IT" sz="2400" b="1">
                <a:solidFill>
                  <a:srgbClr val="0000FF"/>
                </a:solidFill>
                <a:latin typeface="Comic Sans MS" panose="030F0902030302020204" pitchFamily="66" charset="0"/>
              </a:rPr>
              <a:t>Whi5, an inhibitor of G1/S trancription in yeast</a:t>
            </a:r>
          </a:p>
        </p:txBody>
      </p:sp>
      <p:sp>
        <p:nvSpPr>
          <p:cNvPr id="34818" name="Text Box 7">
            <a:extLst>
              <a:ext uri="{FF2B5EF4-FFF2-40B4-BE49-F238E27FC236}">
                <a16:creationId xmlns:a16="http://schemas.microsoft.com/office/drawing/2014/main" id="{7C719923-BD77-4640-A7BE-8CF2FED19651}"/>
              </a:ext>
            </a:extLst>
          </p:cNvPr>
          <p:cNvSpPr txBox="1">
            <a:spLocks noChangeArrowheads="1"/>
          </p:cNvSpPr>
          <p:nvPr/>
        </p:nvSpPr>
        <p:spPr bwMode="auto">
          <a:xfrm>
            <a:off x="1706564" y="981076"/>
            <a:ext cx="8961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i="1">
                <a:latin typeface="Comic Sans MS" panose="030F0902030302020204" pitchFamily="66" charset="0"/>
              </a:rPr>
              <a:t>whi5</a:t>
            </a:r>
            <a:r>
              <a:rPr lang="it-IT" altLang="it-IT" sz="1800" i="1">
                <a:latin typeface="Symbol" pitchFamily="2" charset="2"/>
                <a:sym typeface="Symbol" pitchFamily="2" charset="2"/>
              </a:rPr>
              <a:t></a:t>
            </a:r>
            <a:r>
              <a:rPr lang="it-IT" altLang="it-IT" sz="1800" i="1">
                <a:latin typeface="Comic Sans MS" panose="030F0902030302020204" pitchFamily="66" charset="0"/>
              </a:rPr>
              <a:t> </a:t>
            </a:r>
            <a:r>
              <a:rPr lang="it-IT" altLang="it-IT" sz="1800">
                <a:latin typeface="Comic Sans MS" panose="030F0902030302020204" pitchFamily="66" charset="0"/>
              </a:rPr>
              <a:t>= 30% smaller than wild type (normal rate, resistant to mating pheromone) </a:t>
            </a:r>
          </a:p>
        </p:txBody>
      </p:sp>
      <p:sp>
        <p:nvSpPr>
          <p:cNvPr id="34819" name="Text Box 8">
            <a:extLst>
              <a:ext uri="{FF2B5EF4-FFF2-40B4-BE49-F238E27FC236}">
                <a16:creationId xmlns:a16="http://schemas.microsoft.com/office/drawing/2014/main" id="{307187EB-36D2-724C-82E7-02916E1779E8}"/>
              </a:ext>
            </a:extLst>
          </p:cNvPr>
          <p:cNvSpPr txBox="1">
            <a:spLocks noChangeArrowheads="1"/>
          </p:cNvSpPr>
          <p:nvPr/>
        </p:nvSpPr>
        <p:spPr bwMode="auto">
          <a:xfrm>
            <a:off x="2133600" y="6324600"/>
            <a:ext cx="2573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latin typeface="Comic Sans MS" panose="030F0902030302020204" pitchFamily="66" charset="0"/>
              </a:rPr>
              <a:t>Whi5 interacts with SBF</a:t>
            </a:r>
          </a:p>
        </p:txBody>
      </p:sp>
      <p:sp>
        <p:nvSpPr>
          <p:cNvPr id="34820" name="Text Box 9">
            <a:extLst>
              <a:ext uri="{FF2B5EF4-FFF2-40B4-BE49-F238E27FC236}">
                <a16:creationId xmlns:a16="http://schemas.microsoft.com/office/drawing/2014/main" id="{50C465E6-B9D1-844C-BFAA-80DE2A88F73B}"/>
              </a:ext>
            </a:extLst>
          </p:cNvPr>
          <p:cNvSpPr txBox="1">
            <a:spLocks noChangeArrowheads="1"/>
          </p:cNvSpPr>
          <p:nvPr/>
        </p:nvSpPr>
        <p:spPr bwMode="auto">
          <a:xfrm>
            <a:off x="8616951" y="5765800"/>
            <a:ext cx="190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600">
                <a:latin typeface="Comic Sans MS" panose="030F0902030302020204" pitchFamily="66" charset="0"/>
              </a:rPr>
              <a:t>Whi5 as a dose-dependent inhibitor of Start</a:t>
            </a:r>
          </a:p>
        </p:txBody>
      </p:sp>
      <p:sp>
        <p:nvSpPr>
          <p:cNvPr id="34821" name="AutoShape 12">
            <a:extLst>
              <a:ext uri="{FF2B5EF4-FFF2-40B4-BE49-F238E27FC236}">
                <a16:creationId xmlns:a16="http://schemas.microsoft.com/office/drawing/2014/main" id="{E057FCD5-6179-8849-B1AD-51B9BD25157F}"/>
              </a:ext>
            </a:extLst>
          </p:cNvPr>
          <p:cNvSpPr>
            <a:spLocks noChangeArrowheads="1"/>
          </p:cNvSpPr>
          <p:nvPr/>
        </p:nvSpPr>
        <p:spPr bwMode="auto">
          <a:xfrm>
            <a:off x="4943476" y="6092826"/>
            <a:ext cx="519113" cy="333375"/>
          </a:xfrm>
          <a:prstGeom prst="rightArrow">
            <a:avLst>
              <a:gd name="adj1" fmla="val 50000"/>
              <a:gd name="adj2" fmla="val 38929"/>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600">
              <a:latin typeface="Comic Sans MS" panose="030F0902030302020204" pitchFamily="66" charset="0"/>
            </a:endParaRPr>
          </a:p>
        </p:txBody>
      </p:sp>
      <p:pic>
        <p:nvPicPr>
          <p:cNvPr id="34822" name="Immagine 2" descr="Schermata 2014-11-16 alle 12.07.52.png">
            <a:extLst>
              <a:ext uri="{FF2B5EF4-FFF2-40B4-BE49-F238E27FC236}">
                <a16:creationId xmlns:a16="http://schemas.microsoft.com/office/drawing/2014/main" id="{28755D73-163B-3B43-9AE7-CAB907B2728C}"/>
              </a:ext>
            </a:extLst>
          </p:cNvPr>
          <p:cNvPicPr>
            <a:picLocks noChangeAspect="1"/>
          </p:cNvPicPr>
          <p:nvPr/>
        </p:nvPicPr>
        <p:blipFill>
          <a:blip r:embed="rId3">
            <a:extLst>
              <a:ext uri="{28A0092B-C50C-407E-A947-70E740481C1C}">
                <a14:useLocalDpi xmlns:a14="http://schemas.microsoft.com/office/drawing/2010/main" val="0"/>
              </a:ext>
            </a:extLst>
          </a:blip>
          <a:srcRect l="13231" t="8948" r="4640"/>
          <a:stretch>
            <a:fillRect/>
          </a:stretch>
        </p:blipFill>
        <p:spPr bwMode="auto">
          <a:xfrm>
            <a:off x="1524000" y="1412875"/>
            <a:ext cx="40465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3" descr="Schermata 2014-11-16 alle 12.08.10.png">
            <a:extLst>
              <a:ext uri="{FF2B5EF4-FFF2-40B4-BE49-F238E27FC236}">
                <a16:creationId xmlns:a16="http://schemas.microsoft.com/office/drawing/2014/main" id="{E10557CF-A3E0-E240-B12C-1093BCF8CD2A}"/>
              </a:ext>
            </a:extLst>
          </p:cNvPr>
          <p:cNvPicPr>
            <a:picLocks noChangeAspect="1"/>
          </p:cNvPicPr>
          <p:nvPr/>
        </p:nvPicPr>
        <p:blipFill>
          <a:blip r:embed="rId4">
            <a:extLst>
              <a:ext uri="{28A0092B-C50C-407E-A947-70E740481C1C}">
                <a14:useLocalDpi xmlns:a14="http://schemas.microsoft.com/office/drawing/2010/main" val="0"/>
              </a:ext>
            </a:extLst>
          </a:blip>
          <a:srcRect l="26065" t="5992" r="11778"/>
          <a:stretch>
            <a:fillRect/>
          </a:stretch>
        </p:blipFill>
        <p:spPr bwMode="auto">
          <a:xfrm>
            <a:off x="2424113" y="3789364"/>
            <a:ext cx="24384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Immagine 1" descr="Schermata 2014-11-16 alle 12.15.54.png">
            <a:extLst>
              <a:ext uri="{FF2B5EF4-FFF2-40B4-BE49-F238E27FC236}">
                <a16:creationId xmlns:a16="http://schemas.microsoft.com/office/drawing/2014/main" id="{578F49DE-C1C9-DA4C-BD0D-4FD880FD1D94}"/>
              </a:ext>
            </a:extLst>
          </p:cNvPr>
          <p:cNvPicPr>
            <a:picLocks noChangeAspect="1"/>
          </p:cNvPicPr>
          <p:nvPr/>
        </p:nvPicPr>
        <p:blipFill>
          <a:blip r:embed="rId5">
            <a:extLst>
              <a:ext uri="{28A0092B-C50C-407E-A947-70E740481C1C}">
                <a14:useLocalDpi xmlns:a14="http://schemas.microsoft.com/office/drawing/2010/main" val="0"/>
              </a:ext>
            </a:extLst>
          </a:blip>
          <a:srcRect l="12457" t="18907" r="8978"/>
          <a:stretch>
            <a:fillRect/>
          </a:stretch>
        </p:blipFill>
        <p:spPr bwMode="auto">
          <a:xfrm>
            <a:off x="5808664" y="1697039"/>
            <a:ext cx="22320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Immagine 2" descr="Schermata 2014-11-16 alle 12.16.04.png">
            <a:extLst>
              <a:ext uri="{FF2B5EF4-FFF2-40B4-BE49-F238E27FC236}">
                <a16:creationId xmlns:a16="http://schemas.microsoft.com/office/drawing/2014/main" id="{084067FD-BA8E-864F-B529-1B9CCB5D1C56}"/>
              </a:ext>
            </a:extLst>
          </p:cNvPr>
          <p:cNvPicPr>
            <a:picLocks noChangeAspect="1"/>
          </p:cNvPicPr>
          <p:nvPr/>
        </p:nvPicPr>
        <p:blipFill>
          <a:blip r:embed="rId6">
            <a:extLst>
              <a:ext uri="{28A0092B-C50C-407E-A947-70E740481C1C}">
                <a14:useLocalDpi xmlns:a14="http://schemas.microsoft.com/office/drawing/2010/main" val="0"/>
              </a:ext>
            </a:extLst>
          </a:blip>
          <a:srcRect l="13110" t="11707" r="11826" b="7341"/>
          <a:stretch>
            <a:fillRect/>
          </a:stretch>
        </p:blipFill>
        <p:spPr bwMode="auto">
          <a:xfrm>
            <a:off x="8256588" y="1989139"/>
            <a:ext cx="21082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Immagine 3" descr="Schermata 2014-11-16 alle 12.16.11.png">
            <a:extLst>
              <a:ext uri="{FF2B5EF4-FFF2-40B4-BE49-F238E27FC236}">
                <a16:creationId xmlns:a16="http://schemas.microsoft.com/office/drawing/2014/main" id="{AA761E27-D592-C34A-802E-66633BC42DDE}"/>
              </a:ext>
            </a:extLst>
          </p:cNvPr>
          <p:cNvPicPr>
            <a:picLocks noChangeAspect="1"/>
          </p:cNvPicPr>
          <p:nvPr/>
        </p:nvPicPr>
        <p:blipFill>
          <a:blip r:embed="rId7">
            <a:extLst>
              <a:ext uri="{28A0092B-C50C-407E-A947-70E740481C1C}">
                <a14:useLocalDpi xmlns:a14="http://schemas.microsoft.com/office/drawing/2010/main" val="0"/>
              </a:ext>
            </a:extLst>
          </a:blip>
          <a:srcRect l="6284" t="4396"/>
          <a:stretch>
            <a:fillRect/>
          </a:stretch>
        </p:blipFill>
        <p:spPr bwMode="auto">
          <a:xfrm>
            <a:off x="5519739" y="4149725"/>
            <a:ext cx="31321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CB73F7B2-DDF7-4D41-9F29-A68F87014CDA}"/>
              </a:ext>
            </a:extLst>
          </p:cNvPr>
          <p:cNvSpPr>
            <a:spLocks noGrp="1"/>
          </p:cNvSpPr>
          <p:nvPr>
            <p:ph type="sldNum" sz="quarter" idx="12"/>
          </p:nvPr>
        </p:nvSpPr>
        <p:spPr/>
        <p:txBody>
          <a:bodyPr/>
          <a:lstStyle/>
          <a:p>
            <a:fld id="{DEFF1F9B-F402-B548-9274-176DBF907A85}" type="slidenum">
              <a:rPr lang="it-IT" smtClean="0"/>
              <a:t>1</a:t>
            </a:fld>
            <a:endParaRPr lang="it-IT"/>
          </a:p>
        </p:txBody>
      </p:sp>
    </p:spTree>
    <p:extLst>
      <p:ext uri="{BB962C8B-B14F-4D97-AF65-F5344CB8AC3E}">
        <p14:creationId xmlns:p14="http://schemas.microsoft.com/office/powerpoint/2010/main" val="185106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mmagine 1" descr="Schermata 2015-10-13 alle 11.09.43.png">
            <a:extLst>
              <a:ext uri="{FF2B5EF4-FFF2-40B4-BE49-F238E27FC236}">
                <a16:creationId xmlns:a16="http://schemas.microsoft.com/office/drawing/2014/main" id="{A70E35C1-3E63-8A4C-BB66-CCB815DAA220}"/>
              </a:ext>
            </a:extLst>
          </p:cNvPr>
          <p:cNvPicPr>
            <a:picLocks noChangeAspect="1"/>
          </p:cNvPicPr>
          <p:nvPr/>
        </p:nvPicPr>
        <p:blipFill>
          <a:blip r:embed="rId2">
            <a:extLst>
              <a:ext uri="{28A0092B-C50C-407E-A947-70E740481C1C}">
                <a14:useLocalDpi xmlns:a14="http://schemas.microsoft.com/office/drawing/2010/main" val="0"/>
              </a:ext>
            </a:extLst>
          </a:blip>
          <a:srcRect t="6409" r="7080"/>
          <a:stretch>
            <a:fillRect/>
          </a:stretch>
        </p:blipFill>
        <p:spPr bwMode="auto">
          <a:xfrm>
            <a:off x="1992313" y="1484314"/>
            <a:ext cx="3624262"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6">
            <a:extLst>
              <a:ext uri="{FF2B5EF4-FFF2-40B4-BE49-F238E27FC236}">
                <a16:creationId xmlns:a16="http://schemas.microsoft.com/office/drawing/2014/main" id="{E39AC9D3-FF81-4744-BAD4-771634FC7B23}"/>
              </a:ext>
            </a:extLst>
          </p:cNvPr>
          <p:cNvSpPr txBox="1">
            <a:spLocks noChangeArrowheads="1"/>
          </p:cNvSpPr>
          <p:nvPr/>
        </p:nvSpPr>
        <p:spPr bwMode="auto">
          <a:xfrm>
            <a:off x="1666876" y="260350"/>
            <a:ext cx="88931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None/>
            </a:pPr>
            <a:r>
              <a:rPr lang="en-US" altLang="it-IT" b="1">
                <a:solidFill>
                  <a:srgbClr val="0000FF"/>
                </a:solidFill>
                <a:latin typeface="Comic Sans MS" panose="030F0902030302020204" pitchFamily="66" charset="0"/>
              </a:rPr>
              <a:t>A positive feedback switch ensures commitment</a:t>
            </a:r>
            <a:endParaRPr lang="it-IT" altLang="it-IT" b="1">
              <a:solidFill>
                <a:srgbClr val="0000FF"/>
              </a:solidFill>
              <a:latin typeface="Comic Sans MS" panose="030F0902030302020204" pitchFamily="66" charset="0"/>
            </a:endParaRPr>
          </a:p>
        </p:txBody>
      </p:sp>
      <p:sp>
        <p:nvSpPr>
          <p:cNvPr id="51203" name="Rettangolo 3">
            <a:extLst>
              <a:ext uri="{FF2B5EF4-FFF2-40B4-BE49-F238E27FC236}">
                <a16:creationId xmlns:a16="http://schemas.microsoft.com/office/drawing/2014/main" id="{E04F7513-945E-7A46-9515-F4A9FB865D24}"/>
              </a:ext>
            </a:extLst>
          </p:cNvPr>
          <p:cNvSpPr>
            <a:spLocks noChangeArrowheads="1"/>
          </p:cNvSpPr>
          <p:nvPr/>
        </p:nvSpPr>
        <p:spPr bwMode="auto">
          <a:xfrm>
            <a:off x="5808663" y="1628776"/>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pPr>
            <a:r>
              <a:rPr lang="it-IT" altLang="it-IT" sz="1600">
                <a:latin typeface="Comic Sans MS" panose="030F0902030302020204" pitchFamily="66" charset="0"/>
              </a:rPr>
              <a:t>The genes encoding the G1 cyclins </a:t>
            </a:r>
            <a:r>
              <a:rPr lang="it-IT" altLang="it-IT" sz="1600" i="1">
                <a:latin typeface="Comic Sans MS" panose="030F0902030302020204" pitchFamily="66" charset="0"/>
              </a:rPr>
              <a:t>CLN1 </a:t>
            </a:r>
            <a:r>
              <a:rPr lang="it-IT" altLang="it-IT" sz="1600">
                <a:latin typeface="Comic Sans MS" panose="030F0902030302020204" pitchFamily="66" charset="0"/>
              </a:rPr>
              <a:t>and </a:t>
            </a:r>
            <a:r>
              <a:rPr lang="it-IT" altLang="it-IT" sz="1600" i="1">
                <a:latin typeface="Comic Sans MS" panose="030F0902030302020204" pitchFamily="66" charset="0"/>
              </a:rPr>
              <a:t>CLN2</a:t>
            </a:r>
            <a:r>
              <a:rPr lang="it-IT" altLang="it-IT" sz="1600">
                <a:latin typeface="Comic Sans MS" panose="030F0902030302020204" pitchFamily="66" charset="0"/>
              </a:rPr>
              <a:t> in yeast and cyclin E in mammals are some of the first G1–S genes to be transcribed.</a:t>
            </a:r>
          </a:p>
          <a:p>
            <a:pPr algn="just" eaLnBrk="1" hangingPunct="1">
              <a:spcBef>
                <a:spcPct val="0"/>
              </a:spcBef>
              <a:buFontTx/>
              <a:buNone/>
            </a:pPr>
            <a:endParaRPr lang="it-IT" altLang="it-IT" sz="1600">
              <a:latin typeface="Comic Sans MS" panose="030F0902030302020204" pitchFamily="66" charset="0"/>
            </a:endParaRPr>
          </a:p>
          <a:p>
            <a:pPr algn="just" eaLnBrk="1" hangingPunct="1">
              <a:spcBef>
                <a:spcPct val="0"/>
              </a:spcBef>
            </a:pPr>
            <a:r>
              <a:rPr lang="it-IT" altLang="it-IT" sz="1600">
                <a:latin typeface="Comic Sans MS" panose="030F0902030302020204" pitchFamily="66" charset="0"/>
              </a:rPr>
              <a:t>Through positive feedback, G1 cyclins increase their own transcription to produce a rapid increase in cyclin–CDK activity</a:t>
            </a:r>
          </a:p>
          <a:p>
            <a:pPr algn="just" eaLnBrk="1" hangingPunct="1">
              <a:spcBef>
                <a:spcPct val="0"/>
              </a:spcBef>
              <a:buFontTx/>
              <a:buNone/>
            </a:pPr>
            <a:endParaRPr lang="it-IT" altLang="it-IT" sz="1600">
              <a:latin typeface="Comic Sans MS" panose="030F0902030302020204" pitchFamily="66" charset="0"/>
            </a:endParaRPr>
          </a:p>
          <a:p>
            <a:pPr algn="just" eaLnBrk="1" hangingPunct="1">
              <a:spcBef>
                <a:spcPct val="0"/>
              </a:spcBef>
            </a:pPr>
            <a:r>
              <a:rPr lang="it-IT" altLang="it-IT" sz="1600">
                <a:latin typeface="Comic Sans MS" panose="030F0902030302020204" pitchFamily="66" charset="0"/>
              </a:rPr>
              <a:t> In addition to defining the point at which cells commit, the rapid increase in CDK activity driven by this positive feedback results in the timely and coherent activation of the entire G1–S </a:t>
            </a:r>
          </a:p>
          <a:p>
            <a:pPr algn="just" eaLnBrk="1" hangingPunct="1">
              <a:spcBef>
                <a:spcPct val="0"/>
              </a:spcBef>
            </a:pPr>
            <a:endParaRPr lang="it-IT" altLang="it-IT" sz="1600">
              <a:latin typeface="Comic Sans MS" panose="030F0902030302020204" pitchFamily="66" charset="0"/>
            </a:endParaRPr>
          </a:p>
          <a:p>
            <a:pPr algn="just" eaLnBrk="1" hangingPunct="1">
              <a:spcBef>
                <a:spcPct val="0"/>
              </a:spcBef>
            </a:pPr>
            <a:r>
              <a:rPr lang="it-IT" altLang="it-IT" sz="1600">
                <a:latin typeface="Comic Sans MS" panose="030F0902030302020204" pitchFamily="66" charset="0"/>
              </a:rPr>
              <a:t>Then a positive feedback switch ensures  cell cycle commitment. </a:t>
            </a:r>
          </a:p>
          <a:p>
            <a:pPr algn="just" eaLnBrk="1" hangingPunct="1">
              <a:spcBef>
                <a:spcPct val="0"/>
              </a:spcBef>
            </a:pPr>
            <a:endParaRPr lang="it-IT" altLang="it-IT" sz="1600">
              <a:latin typeface="Comic Sans MS" panose="030F0902030302020204" pitchFamily="66" charset="0"/>
            </a:endParaRPr>
          </a:p>
          <a:p>
            <a:pPr algn="just" eaLnBrk="1" hangingPunct="1">
              <a:spcBef>
                <a:spcPct val="0"/>
              </a:spcBef>
            </a:pPr>
            <a:endParaRPr lang="it-IT" altLang="it-IT" sz="1600">
              <a:latin typeface="Comic Sans MS" panose="030F0902030302020204" pitchFamily="66" charset="0"/>
            </a:endParaRPr>
          </a:p>
          <a:p>
            <a:pPr algn="just" eaLnBrk="1" hangingPunct="1">
              <a:spcBef>
                <a:spcPct val="0"/>
              </a:spcBef>
            </a:pPr>
            <a:endParaRPr lang="it-IT" altLang="it-IT" sz="1600">
              <a:latin typeface="Comic Sans MS" panose="030F0902030302020204" pitchFamily="66" charset="0"/>
            </a:endParaRPr>
          </a:p>
        </p:txBody>
      </p:sp>
      <p:sp>
        <p:nvSpPr>
          <p:cNvPr id="51204" name="CasellaDiTesto 4">
            <a:extLst>
              <a:ext uri="{FF2B5EF4-FFF2-40B4-BE49-F238E27FC236}">
                <a16:creationId xmlns:a16="http://schemas.microsoft.com/office/drawing/2014/main" id="{0DF1A6F6-5D31-D44D-B3CA-41431849C738}"/>
              </a:ext>
            </a:extLst>
          </p:cNvPr>
          <p:cNvSpPr txBox="1">
            <a:spLocks noChangeArrowheads="1"/>
          </p:cNvSpPr>
          <p:nvPr/>
        </p:nvSpPr>
        <p:spPr bwMode="auto">
          <a:xfrm>
            <a:off x="8399463" y="6453189"/>
            <a:ext cx="186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latin typeface="Comic Sans MS" panose="030F0902030302020204" pitchFamily="66" charset="0"/>
              </a:rPr>
              <a:t>Bertoli et al 2013</a:t>
            </a:r>
          </a:p>
        </p:txBody>
      </p:sp>
      <p:sp>
        <p:nvSpPr>
          <p:cNvPr id="2" name="Segnaposto numero diapositiva 1">
            <a:extLst>
              <a:ext uri="{FF2B5EF4-FFF2-40B4-BE49-F238E27FC236}">
                <a16:creationId xmlns:a16="http://schemas.microsoft.com/office/drawing/2014/main" id="{2F7D526B-B89F-8D44-ABF6-68547DC1756C}"/>
              </a:ext>
            </a:extLst>
          </p:cNvPr>
          <p:cNvSpPr>
            <a:spLocks noGrp="1"/>
          </p:cNvSpPr>
          <p:nvPr>
            <p:ph type="sldNum" sz="quarter" idx="12"/>
          </p:nvPr>
        </p:nvSpPr>
        <p:spPr/>
        <p:txBody>
          <a:bodyPr/>
          <a:lstStyle/>
          <a:p>
            <a:fld id="{DEFF1F9B-F402-B548-9274-176DBF907A85}" type="slidenum">
              <a:rPr lang="it-IT" smtClean="0"/>
              <a:t>10</a:t>
            </a:fld>
            <a:endParaRPr lang="it-IT"/>
          </a:p>
        </p:txBody>
      </p:sp>
    </p:spTree>
    <p:extLst>
      <p:ext uri="{BB962C8B-B14F-4D97-AF65-F5344CB8AC3E}">
        <p14:creationId xmlns:p14="http://schemas.microsoft.com/office/powerpoint/2010/main" val="88986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AEA0F688-1CC9-6F4D-80D2-BD66ADF0606C}"/>
              </a:ext>
            </a:extLst>
          </p:cNvPr>
          <p:cNvSpPr>
            <a:spLocks noGrp="1" noChangeArrowheads="1"/>
          </p:cNvSpPr>
          <p:nvPr>
            <p:ph type="title"/>
          </p:nvPr>
        </p:nvSpPr>
        <p:spPr>
          <a:xfrm>
            <a:off x="2135188" y="765175"/>
            <a:ext cx="8229600" cy="1143000"/>
          </a:xfrm>
        </p:spPr>
        <p:txBody>
          <a:bodyPr/>
          <a:lstStyle/>
          <a:p>
            <a:pPr eaLnBrk="1" hangingPunct="1"/>
            <a:r>
              <a:rPr lang="it-IT" altLang="it-IT" sz="3600" b="1">
                <a:solidFill>
                  <a:srgbClr val="0000FF"/>
                </a:solidFill>
                <a:latin typeface="Comic Sans MS" panose="030F0902030302020204" pitchFamily="66" charset="0"/>
              </a:rPr>
              <a:t>Whi5 Action and Regulation</a:t>
            </a:r>
          </a:p>
        </p:txBody>
      </p:sp>
      <p:pic>
        <p:nvPicPr>
          <p:cNvPr id="52226" name="Picture 4">
            <a:extLst>
              <a:ext uri="{FF2B5EF4-FFF2-40B4-BE49-F238E27FC236}">
                <a16:creationId xmlns:a16="http://schemas.microsoft.com/office/drawing/2014/main" id="{E6330906-19CF-5F4B-B535-F096E8F30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420938"/>
            <a:ext cx="37004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a:extLst>
              <a:ext uri="{FF2B5EF4-FFF2-40B4-BE49-F238E27FC236}">
                <a16:creationId xmlns:a16="http://schemas.microsoft.com/office/drawing/2014/main" id="{42F67748-8343-874C-9606-E5CD82BE4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2133600"/>
            <a:ext cx="3840162"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E183CF08-8175-CB46-ACDC-36F586B3BF46}"/>
              </a:ext>
            </a:extLst>
          </p:cNvPr>
          <p:cNvSpPr>
            <a:spLocks noGrp="1"/>
          </p:cNvSpPr>
          <p:nvPr>
            <p:ph type="sldNum" sz="quarter" idx="12"/>
          </p:nvPr>
        </p:nvSpPr>
        <p:spPr/>
        <p:txBody>
          <a:bodyPr/>
          <a:lstStyle/>
          <a:p>
            <a:fld id="{DEFF1F9B-F402-B548-9274-176DBF907A85}" type="slidenum">
              <a:rPr lang="it-IT" smtClean="0"/>
              <a:t>11</a:t>
            </a:fld>
            <a:endParaRPr lang="it-IT"/>
          </a:p>
        </p:txBody>
      </p:sp>
    </p:spTree>
    <p:extLst>
      <p:ext uri="{BB962C8B-B14F-4D97-AF65-F5344CB8AC3E}">
        <p14:creationId xmlns:p14="http://schemas.microsoft.com/office/powerpoint/2010/main" val="411010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a:extLst>
              <a:ext uri="{FF2B5EF4-FFF2-40B4-BE49-F238E27FC236}">
                <a16:creationId xmlns:a16="http://schemas.microsoft.com/office/drawing/2014/main" id="{27E06824-F25A-354E-8F7D-9003118C8A8E}"/>
              </a:ext>
            </a:extLst>
          </p:cNvPr>
          <p:cNvSpPr>
            <a:spLocks noGrp="1" noChangeArrowheads="1"/>
          </p:cNvSpPr>
          <p:nvPr>
            <p:ph type="title"/>
          </p:nvPr>
        </p:nvSpPr>
        <p:spPr/>
        <p:txBody>
          <a:bodyPr/>
          <a:lstStyle/>
          <a:p>
            <a:r>
              <a:rPr lang="it-IT" altLang="it-IT" sz="3600" b="1">
                <a:solidFill>
                  <a:srgbClr val="0000FF"/>
                </a:solidFill>
                <a:latin typeface="Comic Sans MS" panose="030F0902030302020204" pitchFamily="66" charset="0"/>
              </a:rPr>
              <a:t>Retinoblastoma (Rb) Tumor Suppressor Gene</a:t>
            </a:r>
          </a:p>
        </p:txBody>
      </p:sp>
      <p:sp>
        <p:nvSpPr>
          <p:cNvPr id="54274" name="Segnaposto contenuto 6">
            <a:extLst>
              <a:ext uri="{FF2B5EF4-FFF2-40B4-BE49-F238E27FC236}">
                <a16:creationId xmlns:a16="http://schemas.microsoft.com/office/drawing/2014/main" id="{49871228-311C-4540-BB36-375DA8FB9951}"/>
              </a:ext>
            </a:extLst>
          </p:cNvPr>
          <p:cNvSpPr>
            <a:spLocks noGrp="1" noChangeArrowheads="1"/>
          </p:cNvSpPr>
          <p:nvPr>
            <p:ph idx="1"/>
          </p:nvPr>
        </p:nvSpPr>
        <p:spPr/>
        <p:txBody>
          <a:bodyPr/>
          <a:lstStyle/>
          <a:p>
            <a:pPr algn="just"/>
            <a:r>
              <a:rPr lang="it-IT" altLang="it-IT" sz="1600"/>
              <a:t>Retinoblastoma is an eye cancer, the most common in children, and develops from retinal cells.</a:t>
            </a:r>
          </a:p>
          <a:p>
            <a:pPr algn="just"/>
            <a:r>
              <a:rPr lang="it-IT" altLang="it-IT" sz="1600"/>
              <a:t>During the early stages of eye development, the precursors of retinal cells, called retinoblasts, begin to multiply and generate the cells that will make up the mature retina</a:t>
            </a:r>
          </a:p>
          <a:p>
            <a:pPr algn="just"/>
            <a:r>
              <a:rPr lang="it-IT" altLang="it-IT" sz="1600"/>
              <a:t>If retinoblasts continue to multiply out of control and without maturing,  they give rise to a retinoblastoma.</a:t>
            </a:r>
          </a:p>
          <a:p>
            <a:pPr algn="just"/>
            <a:endParaRPr lang="it-IT" altLang="it-IT" sz="2000"/>
          </a:p>
        </p:txBody>
      </p:sp>
      <p:pic>
        <p:nvPicPr>
          <p:cNvPr id="54275" name="Immagine 8">
            <a:extLst>
              <a:ext uri="{FF2B5EF4-FFF2-40B4-BE49-F238E27FC236}">
                <a16:creationId xmlns:a16="http://schemas.microsoft.com/office/drawing/2014/main" id="{97591430-1573-0B40-B6A6-95BBB551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3789363"/>
            <a:ext cx="5300663"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81EAB072-96FE-D942-B202-D2AAF8F206E0}"/>
              </a:ext>
            </a:extLst>
          </p:cNvPr>
          <p:cNvSpPr>
            <a:spLocks noGrp="1"/>
          </p:cNvSpPr>
          <p:nvPr>
            <p:ph type="sldNum" sz="quarter" idx="12"/>
          </p:nvPr>
        </p:nvSpPr>
        <p:spPr/>
        <p:txBody>
          <a:bodyPr/>
          <a:lstStyle/>
          <a:p>
            <a:fld id="{DEFF1F9B-F402-B548-9274-176DBF907A85}" type="slidenum">
              <a:rPr lang="it-IT" smtClean="0"/>
              <a:t>12</a:t>
            </a:fld>
            <a:endParaRPr lang="it-IT"/>
          </a:p>
        </p:txBody>
      </p:sp>
    </p:spTree>
    <p:extLst>
      <p:ext uri="{BB962C8B-B14F-4D97-AF65-F5344CB8AC3E}">
        <p14:creationId xmlns:p14="http://schemas.microsoft.com/office/powerpoint/2010/main" val="67053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B8F54C2-8F45-3748-9664-B8D32753992C}"/>
              </a:ext>
            </a:extLst>
          </p:cNvPr>
          <p:cNvSpPr>
            <a:spLocks noGrp="1" noChangeArrowheads="1"/>
          </p:cNvSpPr>
          <p:nvPr>
            <p:ph type="title"/>
          </p:nvPr>
        </p:nvSpPr>
        <p:spPr>
          <a:xfrm>
            <a:off x="1919288" y="0"/>
            <a:ext cx="8229600" cy="1143000"/>
          </a:xfrm>
        </p:spPr>
        <p:txBody>
          <a:bodyPr/>
          <a:lstStyle/>
          <a:p>
            <a:pPr eaLnBrk="1" hangingPunct="1"/>
            <a:r>
              <a:rPr lang="it-IT" altLang="it-IT" sz="2400" b="1">
                <a:solidFill>
                  <a:srgbClr val="0000FF"/>
                </a:solidFill>
                <a:latin typeface="Comic Sans MS" panose="030F0902030302020204" pitchFamily="66" charset="0"/>
              </a:rPr>
              <a:t>Whi5 regulates SBF-dependent genes</a:t>
            </a:r>
          </a:p>
        </p:txBody>
      </p:sp>
      <p:sp>
        <p:nvSpPr>
          <p:cNvPr id="36866" name="Text Box 7">
            <a:extLst>
              <a:ext uri="{FF2B5EF4-FFF2-40B4-BE49-F238E27FC236}">
                <a16:creationId xmlns:a16="http://schemas.microsoft.com/office/drawing/2014/main" id="{AF955B4C-4E05-8949-BEA2-F5BD1261F0F2}"/>
              </a:ext>
            </a:extLst>
          </p:cNvPr>
          <p:cNvSpPr txBox="1">
            <a:spLocks noChangeArrowheads="1"/>
          </p:cNvSpPr>
          <p:nvPr/>
        </p:nvSpPr>
        <p:spPr bwMode="auto">
          <a:xfrm>
            <a:off x="3719514" y="1552575"/>
            <a:ext cx="512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600">
                <a:latin typeface="Comic Sans MS" panose="030F0902030302020204" pitchFamily="66" charset="0"/>
              </a:rPr>
              <a:t>Whi5 affects onset of G1/S transition </a:t>
            </a:r>
          </a:p>
        </p:txBody>
      </p:sp>
      <p:pic>
        <p:nvPicPr>
          <p:cNvPr id="36867" name="Immagine 1" descr="Schermata 2014-11-16 alle 12.20.32.png">
            <a:extLst>
              <a:ext uri="{FF2B5EF4-FFF2-40B4-BE49-F238E27FC236}">
                <a16:creationId xmlns:a16="http://schemas.microsoft.com/office/drawing/2014/main" id="{5D51D099-AB51-9045-8974-3C0FF60EFA67}"/>
              </a:ext>
            </a:extLst>
          </p:cNvPr>
          <p:cNvPicPr>
            <a:picLocks noChangeAspect="1"/>
          </p:cNvPicPr>
          <p:nvPr/>
        </p:nvPicPr>
        <p:blipFill>
          <a:blip r:embed="rId3">
            <a:extLst>
              <a:ext uri="{28A0092B-C50C-407E-A947-70E740481C1C}">
                <a14:useLocalDpi xmlns:a14="http://schemas.microsoft.com/office/drawing/2010/main" val="0"/>
              </a:ext>
            </a:extLst>
          </a:blip>
          <a:srcRect l="4259" t="17339" b="6828"/>
          <a:stretch>
            <a:fillRect/>
          </a:stretch>
        </p:blipFill>
        <p:spPr bwMode="auto">
          <a:xfrm>
            <a:off x="1581151" y="2298701"/>
            <a:ext cx="89058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84776B03-C12B-4D40-B835-576AC716F504}"/>
              </a:ext>
            </a:extLst>
          </p:cNvPr>
          <p:cNvSpPr>
            <a:spLocks noGrp="1"/>
          </p:cNvSpPr>
          <p:nvPr>
            <p:ph type="sldNum" sz="quarter" idx="12"/>
          </p:nvPr>
        </p:nvSpPr>
        <p:spPr/>
        <p:txBody>
          <a:bodyPr/>
          <a:lstStyle/>
          <a:p>
            <a:fld id="{DEFF1F9B-F402-B548-9274-176DBF907A85}" type="slidenum">
              <a:rPr lang="it-IT" smtClean="0"/>
              <a:t>2</a:t>
            </a:fld>
            <a:endParaRPr lang="it-IT"/>
          </a:p>
        </p:txBody>
      </p:sp>
    </p:spTree>
    <p:extLst>
      <p:ext uri="{BB962C8B-B14F-4D97-AF65-F5344CB8AC3E}">
        <p14:creationId xmlns:p14="http://schemas.microsoft.com/office/powerpoint/2010/main" val="9172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E333EB9-5BEB-A543-BAB9-A8B29DBF7AA0}"/>
              </a:ext>
            </a:extLst>
          </p:cNvPr>
          <p:cNvSpPr>
            <a:spLocks noGrp="1" noChangeArrowheads="1"/>
          </p:cNvSpPr>
          <p:nvPr>
            <p:ph type="title"/>
          </p:nvPr>
        </p:nvSpPr>
        <p:spPr>
          <a:xfrm>
            <a:off x="2711450" y="188914"/>
            <a:ext cx="6553200" cy="854075"/>
          </a:xfrm>
        </p:spPr>
        <p:txBody>
          <a:bodyPr/>
          <a:lstStyle/>
          <a:p>
            <a:pPr eaLnBrk="1" hangingPunct="1"/>
            <a:r>
              <a:rPr lang="it-IT" altLang="it-IT" sz="2400" b="1">
                <a:solidFill>
                  <a:srgbClr val="0000FF"/>
                </a:solidFill>
                <a:latin typeface="Comic Sans MS" panose="030F0902030302020204" pitchFamily="66" charset="0"/>
              </a:rPr>
              <a:t>Whi5 nuclear localization</a:t>
            </a:r>
          </a:p>
        </p:txBody>
      </p:sp>
      <p:sp>
        <p:nvSpPr>
          <p:cNvPr id="38914" name="Text Box 5">
            <a:extLst>
              <a:ext uri="{FF2B5EF4-FFF2-40B4-BE49-F238E27FC236}">
                <a16:creationId xmlns:a16="http://schemas.microsoft.com/office/drawing/2014/main" id="{F823735D-5D6F-7040-A9F5-DF1ACAB35A2B}"/>
              </a:ext>
            </a:extLst>
          </p:cNvPr>
          <p:cNvSpPr txBox="1">
            <a:spLocks noChangeArrowheads="1"/>
          </p:cNvSpPr>
          <p:nvPr/>
        </p:nvSpPr>
        <p:spPr bwMode="auto">
          <a:xfrm>
            <a:off x="1992313" y="1125539"/>
            <a:ext cx="327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latin typeface="Comic Sans MS" panose="030F0902030302020204" pitchFamily="66" charset="0"/>
              </a:rPr>
              <a:t>Whi5  is not cell cycle regulated</a:t>
            </a:r>
          </a:p>
        </p:txBody>
      </p:sp>
      <p:sp>
        <p:nvSpPr>
          <p:cNvPr id="38915" name="Text Box 6">
            <a:extLst>
              <a:ext uri="{FF2B5EF4-FFF2-40B4-BE49-F238E27FC236}">
                <a16:creationId xmlns:a16="http://schemas.microsoft.com/office/drawing/2014/main" id="{C881DFB1-FB50-1048-B9FC-C64EEFA5034A}"/>
              </a:ext>
            </a:extLst>
          </p:cNvPr>
          <p:cNvSpPr txBox="1">
            <a:spLocks noChangeArrowheads="1"/>
          </p:cNvSpPr>
          <p:nvPr/>
        </p:nvSpPr>
        <p:spPr bwMode="auto">
          <a:xfrm>
            <a:off x="6170614" y="1125538"/>
            <a:ext cx="44656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600" b="1">
                <a:latin typeface="Comic Sans MS" panose="030F0902030302020204" pitchFamily="66" charset="0"/>
              </a:rPr>
              <a:t>Whi5 </a:t>
            </a:r>
            <a:r>
              <a:rPr lang="it-IT" altLang="it-IT" sz="1600">
                <a:latin typeface="Comic Sans MS" panose="030F0902030302020204" pitchFamily="66" charset="0"/>
              </a:rPr>
              <a:t>is in the nucleus of cells arrested in G1 by pheromone or in nutrient depleted cells (lack of Cdk activity)</a:t>
            </a:r>
          </a:p>
          <a:p>
            <a:pPr algn="just" eaLnBrk="1" hangingPunct="1">
              <a:spcBef>
                <a:spcPct val="50000"/>
              </a:spcBef>
              <a:buFontTx/>
              <a:buNone/>
            </a:pPr>
            <a:endParaRPr lang="it-IT" altLang="it-IT" sz="1600">
              <a:latin typeface="Comic Sans MS" panose="030F0902030302020204" pitchFamily="66" charset="0"/>
            </a:endParaRPr>
          </a:p>
          <a:p>
            <a:pPr eaLnBrk="1" hangingPunct="1">
              <a:spcBef>
                <a:spcPct val="0"/>
              </a:spcBef>
              <a:buFontTx/>
              <a:buNone/>
            </a:pPr>
            <a:r>
              <a:rPr lang="it-IT" altLang="it-IT" sz="1600">
                <a:latin typeface="Comic Sans MS" panose="030F0902030302020204" pitchFamily="66" charset="0"/>
              </a:rPr>
              <a:t>Whi5 is exported from the mother cell nucleus 20</a:t>
            </a:r>
            <a:r>
              <a:rPr lang="ja-JP" altLang="it-IT" sz="1600">
                <a:latin typeface="Comic Sans MS" panose="030F0902030302020204" pitchFamily="66" charset="0"/>
              </a:rPr>
              <a:t>’</a:t>
            </a:r>
            <a:r>
              <a:rPr lang="it-IT" altLang="ja-JP" sz="1600">
                <a:latin typeface="Comic Sans MS" panose="030F0902030302020204" pitchFamily="66" charset="0"/>
              </a:rPr>
              <a:t> before bud emergence </a:t>
            </a:r>
          </a:p>
          <a:p>
            <a:pPr eaLnBrk="1" hangingPunct="1">
              <a:spcBef>
                <a:spcPct val="0"/>
              </a:spcBef>
              <a:buFontTx/>
              <a:buNone/>
            </a:pPr>
            <a:r>
              <a:rPr lang="it-IT" altLang="it-IT" sz="1600">
                <a:latin typeface="Comic Sans MS" panose="030F0902030302020204" pitchFamily="66" charset="0"/>
              </a:rPr>
              <a:t>(as in d. cells).</a:t>
            </a:r>
          </a:p>
          <a:p>
            <a:pPr algn="just" eaLnBrk="1" hangingPunct="1">
              <a:spcBef>
                <a:spcPct val="50000"/>
              </a:spcBef>
              <a:buFontTx/>
              <a:buNone/>
            </a:pPr>
            <a:endParaRPr lang="it-IT" altLang="it-IT" sz="1600">
              <a:latin typeface="Comic Sans MS" panose="030F0902030302020204" pitchFamily="66" charset="0"/>
            </a:endParaRPr>
          </a:p>
          <a:p>
            <a:pPr algn="just" eaLnBrk="1" hangingPunct="1">
              <a:spcBef>
                <a:spcPct val="50000"/>
              </a:spcBef>
              <a:buFontTx/>
              <a:buNone/>
            </a:pPr>
            <a:endParaRPr lang="it-IT" altLang="it-IT" sz="1600">
              <a:latin typeface="Comic Sans MS" panose="030F0902030302020204" pitchFamily="66" charset="0"/>
            </a:endParaRPr>
          </a:p>
        </p:txBody>
      </p:sp>
      <p:pic>
        <p:nvPicPr>
          <p:cNvPr id="38916" name="Immagine 1" descr="Schermata 2014-11-16 alle 12.32.12.png">
            <a:extLst>
              <a:ext uri="{FF2B5EF4-FFF2-40B4-BE49-F238E27FC236}">
                <a16:creationId xmlns:a16="http://schemas.microsoft.com/office/drawing/2014/main" id="{7AE8913A-FD68-F343-9754-E69DE2E70051}"/>
              </a:ext>
            </a:extLst>
          </p:cNvPr>
          <p:cNvPicPr>
            <a:picLocks noChangeAspect="1"/>
          </p:cNvPicPr>
          <p:nvPr/>
        </p:nvPicPr>
        <p:blipFill>
          <a:blip r:embed="rId3">
            <a:extLst>
              <a:ext uri="{28A0092B-C50C-407E-A947-70E740481C1C}">
                <a14:useLocalDpi xmlns:a14="http://schemas.microsoft.com/office/drawing/2010/main" val="0"/>
              </a:ext>
            </a:extLst>
          </a:blip>
          <a:srcRect l="11287" t="12476" r="5643"/>
          <a:stretch>
            <a:fillRect/>
          </a:stretch>
        </p:blipFill>
        <p:spPr bwMode="auto">
          <a:xfrm>
            <a:off x="1774825" y="1484314"/>
            <a:ext cx="42179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magine 2" descr="Schermata 2014-11-16 alle 12.32.27.png">
            <a:extLst>
              <a:ext uri="{FF2B5EF4-FFF2-40B4-BE49-F238E27FC236}">
                <a16:creationId xmlns:a16="http://schemas.microsoft.com/office/drawing/2014/main" id="{F8C39F56-00F1-D340-A2D6-9990F032A64E}"/>
              </a:ext>
            </a:extLst>
          </p:cNvPr>
          <p:cNvPicPr>
            <a:picLocks noChangeAspect="1"/>
          </p:cNvPicPr>
          <p:nvPr/>
        </p:nvPicPr>
        <p:blipFill>
          <a:blip r:embed="rId4">
            <a:extLst>
              <a:ext uri="{28A0092B-C50C-407E-A947-70E740481C1C}">
                <a14:useLocalDpi xmlns:a14="http://schemas.microsoft.com/office/drawing/2010/main" val="0"/>
              </a:ext>
            </a:extLst>
          </a:blip>
          <a:srcRect l="9471" r="4082"/>
          <a:stretch>
            <a:fillRect/>
          </a:stretch>
        </p:blipFill>
        <p:spPr bwMode="auto">
          <a:xfrm>
            <a:off x="2424114" y="4365626"/>
            <a:ext cx="7508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2E7AD0E4-E711-844D-9DDE-8B66DEB4084C}"/>
              </a:ext>
            </a:extLst>
          </p:cNvPr>
          <p:cNvSpPr>
            <a:spLocks noGrp="1"/>
          </p:cNvSpPr>
          <p:nvPr>
            <p:ph type="sldNum" sz="quarter" idx="12"/>
          </p:nvPr>
        </p:nvSpPr>
        <p:spPr/>
        <p:txBody>
          <a:bodyPr/>
          <a:lstStyle/>
          <a:p>
            <a:fld id="{DEFF1F9B-F402-B548-9274-176DBF907A85}" type="slidenum">
              <a:rPr lang="it-IT" smtClean="0"/>
              <a:t>3</a:t>
            </a:fld>
            <a:endParaRPr lang="it-IT"/>
          </a:p>
        </p:txBody>
      </p:sp>
    </p:spTree>
    <p:extLst>
      <p:ext uri="{BB962C8B-B14F-4D97-AF65-F5344CB8AC3E}">
        <p14:creationId xmlns:p14="http://schemas.microsoft.com/office/powerpoint/2010/main" val="32366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7E626CF-8E54-9A4D-A23C-483E637A9B6E}"/>
              </a:ext>
            </a:extLst>
          </p:cNvPr>
          <p:cNvSpPr>
            <a:spLocks noGrp="1" noChangeArrowheads="1"/>
          </p:cNvSpPr>
          <p:nvPr>
            <p:ph type="title"/>
          </p:nvPr>
        </p:nvSpPr>
        <p:spPr>
          <a:xfrm>
            <a:off x="2566988" y="476251"/>
            <a:ext cx="7366000" cy="855663"/>
          </a:xfrm>
        </p:spPr>
        <p:txBody>
          <a:bodyPr/>
          <a:lstStyle/>
          <a:p>
            <a:pPr eaLnBrk="1" hangingPunct="1"/>
            <a:r>
              <a:rPr lang="it-IT" altLang="it-IT" sz="2400" b="1">
                <a:solidFill>
                  <a:srgbClr val="FF0000"/>
                </a:solidFill>
                <a:latin typeface="Comic Sans MS" panose="030F0902030302020204" pitchFamily="66" charset="0"/>
              </a:rPr>
              <a:t> </a:t>
            </a:r>
            <a:r>
              <a:rPr lang="it-IT" altLang="it-IT" sz="2400" b="1">
                <a:solidFill>
                  <a:srgbClr val="0000FF"/>
                </a:solidFill>
                <a:latin typeface="Comic Sans MS" panose="030F0902030302020204" pitchFamily="66" charset="0"/>
              </a:rPr>
              <a:t>Whi5 is phosphorylated by Cln-CdK complexes </a:t>
            </a:r>
          </a:p>
        </p:txBody>
      </p:sp>
      <p:pic>
        <p:nvPicPr>
          <p:cNvPr id="40962" name="Immagine 1" descr="Schermata 2014-11-16 alle 17.40.55.png">
            <a:extLst>
              <a:ext uri="{FF2B5EF4-FFF2-40B4-BE49-F238E27FC236}">
                <a16:creationId xmlns:a16="http://schemas.microsoft.com/office/drawing/2014/main" id="{A34D3B96-F8B7-264C-84A3-316CE5F167F1}"/>
              </a:ext>
            </a:extLst>
          </p:cNvPr>
          <p:cNvPicPr>
            <a:picLocks noChangeAspect="1"/>
          </p:cNvPicPr>
          <p:nvPr/>
        </p:nvPicPr>
        <p:blipFill>
          <a:blip r:embed="rId3">
            <a:extLst>
              <a:ext uri="{28A0092B-C50C-407E-A947-70E740481C1C}">
                <a14:useLocalDpi xmlns:a14="http://schemas.microsoft.com/office/drawing/2010/main" val="0"/>
              </a:ext>
            </a:extLst>
          </a:blip>
          <a:srcRect l="12401" t="9267" r="6598"/>
          <a:stretch>
            <a:fillRect/>
          </a:stretch>
        </p:blipFill>
        <p:spPr bwMode="auto">
          <a:xfrm>
            <a:off x="2351088" y="1916113"/>
            <a:ext cx="30734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magine 2" descr="Schermata 2014-11-16 alle 17.41.02.png">
            <a:extLst>
              <a:ext uri="{FF2B5EF4-FFF2-40B4-BE49-F238E27FC236}">
                <a16:creationId xmlns:a16="http://schemas.microsoft.com/office/drawing/2014/main" id="{58CA537B-AE8A-AA4E-AEF1-E3E734BDC162}"/>
              </a:ext>
            </a:extLst>
          </p:cNvPr>
          <p:cNvPicPr>
            <a:picLocks noChangeAspect="1"/>
          </p:cNvPicPr>
          <p:nvPr/>
        </p:nvPicPr>
        <p:blipFill>
          <a:blip r:embed="rId4">
            <a:extLst>
              <a:ext uri="{28A0092B-C50C-407E-A947-70E740481C1C}">
                <a14:useLocalDpi xmlns:a14="http://schemas.microsoft.com/office/drawing/2010/main" val="0"/>
              </a:ext>
            </a:extLst>
          </a:blip>
          <a:srcRect l="3937" t="4305" r="5774" b="4004"/>
          <a:stretch>
            <a:fillRect/>
          </a:stretch>
        </p:blipFill>
        <p:spPr bwMode="auto">
          <a:xfrm>
            <a:off x="6816726" y="1700213"/>
            <a:ext cx="3482975"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ttangolo 1">
            <a:extLst>
              <a:ext uri="{FF2B5EF4-FFF2-40B4-BE49-F238E27FC236}">
                <a16:creationId xmlns:a16="http://schemas.microsoft.com/office/drawing/2014/main" id="{FA9C525C-B5CF-4A43-80DB-A40F3B94734D}"/>
              </a:ext>
            </a:extLst>
          </p:cNvPr>
          <p:cNvSpPr>
            <a:spLocks noChangeArrowheads="1"/>
          </p:cNvSpPr>
          <p:nvPr/>
        </p:nvSpPr>
        <p:spPr bwMode="auto">
          <a:xfrm>
            <a:off x="1919289" y="5013326"/>
            <a:ext cx="42497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902030302020204" pitchFamily="66" charset="0"/>
              </a:rPr>
              <a:t>To determine if Whi5 is physically associated with Cdc28 activity, Whi5FLAG immune-complexes isolated from wild-type and </a:t>
            </a:r>
            <a:r>
              <a:rPr lang="it-IT" altLang="it-IT" sz="1200" i="1">
                <a:latin typeface="Comic Sans MS" panose="030F0902030302020204" pitchFamily="66" charset="0"/>
              </a:rPr>
              <a:t>cdc28-4ts </a:t>
            </a:r>
            <a:r>
              <a:rPr lang="it-IT" altLang="it-IT" sz="1200">
                <a:latin typeface="Comic Sans MS" panose="030F0902030302020204" pitchFamily="66" charset="0"/>
              </a:rPr>
              <a:t>strains was incubated with [32P]-</a:t>
            </a:r>
            <a:r>
              <a:rPr lang="it-IT" altLang="it-IT" sz="1200">
                <a:latin typeface="Symbol" pitchFamily="2" charset="2"/>
              </a:rPr>
              <a:t>g</a:t>
            </a:r>
            <a:r>
              <a:rPr lang="it-IT" altLang="it-IT" sz="1200">
                <a:latin typeface="Comic Sans MS" panose="030F0902030302020204" pitchFamily="66" charset="0"/>
              </a:rPr>
              <a:t>-ATP and resolved the reaction products by SDS-PAGE. </a:t>
            </a:r>
          </a:p>
          <a:p>
            <a:pPr eaLnBrk="1" hangingPunct="1">
              <a:spcBef>
                <a:spcPct val="0"/>
              </a:spcBef>
              <a:buFontTx/>
              <a:buNone/>
            </a:pPr>
            <a:endParaRPr lang="it-IT" altLang="it-IT" sz="1600">
              <a:latin typeface="Comic Sans MS" panose="030F0902030302020204" pitchFamily="66" charset="0"/>
            </a:endParaRPr>
          </a:p>
        </p:txBody>
      </p:sp>
      <p:sp>
        <p:nvSpPr>
          <p:cNvPr id="2" name="Segnaposto numero diapositiva 1">
            <a:extLst>
              <a:ext uri="{FF2B5EF4-FFF2-40B4-BE49-F238E27FC236}">
                <a16:creationId xmlns:a16="http://schemas.microsoft.com/office/drawing/2014/main" id="{841E3504-F3F7-BE47-A7E2-0CD62824715F}"/>
              </a:ext>
            </a:extLst>
          </p:cNvPr>
          <p:cNvSpPr>
            <a:spLocks noGrp="1"/>
          </p:cNvSpPr>
          <p:nvPr>
            <p:ph type="sldNum" sz="quarter" idx="12"/>
          </p:nvPr>
        </p:nvSpPr>
        <p:spPr/>
        <p:txBody>
          <a:bodyPr/>
          <a:lstStyle/>
          <a:p>
            <a:fld id="{DEFF1F9B-F402-B548-9274-176DBF907A85}" type="slidenum">
              <a:rPr lang="it-IT" smtClean="0"/>
              <a:t>4</a:t>
            </a:fld>
            <a:endParaRPr lang="it-IT"/>
          </a:p>
        </p:txBody>
      </p:sp>
    </p:spTree>
    <p:extLst>
      <p:ext uri="{BB962C8B-B14F-4D97-AF65-F5344CB8AC3E}">
        <p14:creationId xmlns:p14="http://schemas.microsoft.com/office/powerpoint/2010/main" val="142185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magine 3" descr="Schermata 2014-11-16 alle 17.41.25.png">
            <a:extLst>
              <a:ext uri="{FF2B5EF4-FFF2-40B4-BE49-F238E27FC236}">
                <a16:creationId xmlns:a16="http://schemas.microsoft.com/office/drawing/2014/main" id="{5E914A05-464A-934D-9CE8-85147722DA13}"/>
              </a:ext>
            </a:extLst>
          </p:cNvPr>
          <p:cNvPicPr>
            <a:picLocks noChangeAspect="1"/>
          </p:cNvPicPr>
          <p:nvPr/>
        </p:nvPicPr>
        <p:blipFill>
          <a:blip r:embed="rId2">
            <a:extLst>
              <a:ext uri="{28A0092B-C50C-407E-A947-70E740481C1C}">
                <a14:useLocalDpi xmlns:a14="http://schemas.microsoft.com/office/drawing/2010/main" val="0"/>
              </a:ext>
            </a:extLst>
          </a:blip>
          <a:srcRect l="-232" t="7188" r="47656"/>
          <a:stretch>
            <a:fillRect/>
          </a:stretch>
        </p:blipFill>
        <p:spPr bwMode="auto">
          <a:xfrm>
            <a:off x="1847851" y="1412875"/>
            <a:ext cx="443547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6801381E-97AB-0C42-9EA0-76CFFDFA0371}"/>
              </a:ext>
            </a:extLst>
          </p:cNvPr>
          <p:cNvSpPr>
            <a:spLocks noGrp="1" noChangeArrowheads="1"/>
          </p:cNvSpPr>
          <p:nvPr>
            <p:ph type="title"/>
          </p:nvPr>
        </p:nvSpPr>
        <p:spPr>
          <a:xfrm>
            <a:off x="1774826" y="333376"/>
            <a:ext cx="8569325" cy="855663"/>
          </a:xfrm>
        </p:spPr>
        <p:txBody>
          <a:bodyPr/>
          <a:lstStyle/>
          <a:p>
            <a:pPr eaLnBrk="1" hangingPunct="1"/>
            <a:r>
              <a:rPr lang="it-IT" altLang="it-IT" sz="2400" b="1">
                <a:solidFill>
                  <a:srgbClr val="FF0000"/>
                </a:solidFill>
                <a:latin typeface="Comic Sans MS" panose="030F0902030302020204" pitchFamily="66" charset="0"/>
              </a:rPr>
              <a:t> </a:t>
            </a:r>
            <a:r>
              <a:rPr lang="it-IT" altLang="it-IT" sz="2400" b="1">
                <a:solidFill>
                  <a:srgbClr val="0000FF"/>
                </a:solidFill>
                <a:latin typeface="Comic Sans MS" panose="030F0902030302020204" pitchFamily="66" charset="0"/>
              </a:rPr>
              <a:t>CDK kinase activity is able to modulate the composition of recombinant Whi5-SBF complexes </a:t>
            </a:r>
          </a:p>
        </p:txBody>
      </p:sp>
      <p:sp>
        <p:nvSpPr>
          <p:cNvPr id="43011" name="Rettangolo 6">
            <a:extLst>
              <a:ext uri="{FF2B5EF4-FFF2-40B4-BE49-F238E27FC236}">
                <a16:creationId xmlns:a16="http://schemas.microsoft.com/office/drawing/2014/main" id="{B9F3D27A-1467-C14C-8902-D76E83D17CF9}"/>
              </a:ext>
            </a:extLst>
          </p:cNvPr>
          <p:cNvSpPr>
            <a:spLocks noChangeArrowheads="1"/>
          </p:cNvSpPr>
          <p:nvPr/>
        </p:nvSpPr>
        <p:spPr bwMode="auto">
          <a:xfrm>
            <a:off x="1992314" y="4221163"/>
            <a:ext cx="85677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latin typeface="Comic Sans MS" panose="030F0902030302020204" pitchFamily="66" charset="0"/>
              </a:rPr>
              <a:t>1) Soluble Whi5-GST produced in bacteria was pre-bound to insect cell-produced Swi4FLAG-Swi6 complex on anti-FLAG resin and incubated with Cln2-Cdc28 in the presence of ATP or ADP </a:t>
            </a:r>
          </a:p>
          <a:p>
            <a:pPr algn="just" eaLnBrk="1" hangingPunct="1">
              <a:spcBef>
                <a:spcPct val="0"/>
              </a:spcBef>
              <a:buFontTx/>
              <a:buNone/>
            </a:pPr>
            <a:r>
              <a:rPr lang="it-IT" altLang="it-IT" sz="2000">
                <a:latin typeface="Comic Sans MS" panose="030F0902030302020204" pitchFamily="66" charset="0"/>
              </a:rPr>
              <a:t>2) After washing, proteins in the bound (B) and supernatant (S) fractions were identified by immunoblot</a:t>
            </a:r>
          </a:p>
          <a:p>
            <a:pPr algn="just" eaLnBrk="1" hangingPunct="1">
              <a:spcBef>
                <a:spcPct val="0"/>
              </a:spcBef>
              <a:buFontTx/>
              <a:buNone/>
            </a:pPr>
            <a:r>
              <a:rPr lang="it-IT" altLang="it-IT" sz="2000">
                <a:latin typeface="Comic Sans MS" panose="030F0902030302020204" pitchFamily="66" charset="0"/>
              </a:rPr>
              <a:t>3) Phosphorylation caused approximately 50% of the SBF bound Whi5 to be released.</a:t>
            </a:r>
          </a:p>
        </p:txBody>
      </p:sp>
      <p:sp>
        <p:nvSpPr>
          <p:cNvPr id="2" name="Rettangolo 1">
            <a:extLst>
              <a:ext uri="{FF2B5EF4-FFF2-40B4-BE49-F238E27FC236}">
                <a16:creationId xmlns:a16="http://schemas.microsoft.com/office/drawing/2014/main" id="{CF30591F-FCDB-974A-8803-33CC6D790122}"/>
              </a:ext>
            </a:extLst>
          </p:cNvPr>
          <p:cNvSpPr/>
          <p:nvPr/>
        </p:nvSpPr>
        <p:spPr bwMode="auto">
          <a:xfrm>
            <a:off x="1992314" y="1412876"/>
            <a:ext cx="554037" cy="627063"/>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eaLnBrk="1" hangingPunct="1">
              <a:defRPr/>
            </a:pPr>
            <a:endParaRPr lang="it-IT" sz="1300">
              <a:solidFill>
                <a:srgbClr val="000000"/>
              </a:solidFill>
              <a:latin typeface="Comic Sans MS" charset="0"/>
            </a:endParaRPr>
          </a:p>
        </p:txBody>
      </p:sp>
      <p:pic>
        <p:nvPicPr>
          <p:cNvPr id="43013" name="Immagine 2" descr="Schermata 2015-10-14 alle 11.50.43.png">
            <a:extLst>
              <a:ext uri="{FF2B5EF4-FFF2-40B4-BE49-F238E27FC236}">
                <a16:creationId xmlns:a16="http://schemas.microsoft.com/office/drawing/2014/main" id="{F9E5AF71-C85C-8A43-95BB-5C460A6E31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2205039"/>
            <a:ext cx="21240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B3C43616-4254-D844-9321-23ED9AEB2651}"/>
              </a:ext>
            </a:extLst>
          </p:cNvPr>
          <p:cNvSpPr>
            <a:spLocks noGrp="1"/>
          </p:cNvSpPr>
          <p:nvPr>
            <p:ph type="sldNum" sz="quarter" idx="12"/>
          </p:nvPr>
        </p:nvSpPr>
        <p:spPr/>
        <p:txBody>
          <a:bodyPr/>
          <a:lstStyle/>
          <a:p>
            <a:fld id="{DEFF1F9B-F402-B548-9274-176DBF907A85}" type="slidenum">
              <a:rPr lang="it-IT" smtClean="0"/>
              <a:t>5</a:t>
            </a:fld>
            <a:endParaRPr lang="it-IT"/>
          </a:p>
        </p:txBody>
      </p:sp>
    </p:spTree>
    <p:extLst>
      <p:ext uri="{BB962C8B-B14F-4D97-AF65-F5344CB8AC3E}">
        <p14:creationId xmlns:p14="http://schemas.microsoft.com/office/powerpoint/2010/main" val="236840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a:extLst>
              <a:ext uri="{FF2B5EF4-FFF2-40B4-BE49-F238E27FC236}">
                <a16:creationId xmlns:a16="http://schemas.microsoft.com/office/drawing/2014/main" id="{2DFC5E84-E5A9-7C46-8C8B-B11AA435FECD}"/>
              </a:ext>
            </a:extLst>
          </p:cNvPr>
          <p:cNvSpPr txBox="1">
            <a:spLocks noChangeArrowheads="1"/>
          </p:cNvSpPr>
          <p:nvPr/>
        </p:nvSpPr>
        <p:spPr bwMode="auto">
          <a:xfrm>
            <a:off x="2927350" y="265113"/>
            <a:ext cx="633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it-IT" altLang="en-US" sz="3600" b="1" spc="-100" dirty="0">
                <a:solidFill>
                  <a:srgbClr val="0000FF"/>
                </a:solidFill>
                <a:latin typeface="Comic Sans MS"/>
                <a:ea typeface="+mj-ea"/>
                <a:cs typeface="Comic Sans MS"/>
              </a:rPr>
              <a:t>The </a:t>
            </a:r>
            <a:r>
              <a:rPr lang="it-IT" altLang="en-US" sz="3600" b="1" spc="-100" dirty="0" err="1">
                <a:solidFill>
                  <a:srgbClr val="0000FF"/>
                </a:solidFill>
                <a:latin typeface="Comic Sans MS"/>
                <a:ea typeface="+mj-ea"/>
                <a:cs typeface="Comic Sans MS"/>
              </a:rPr>
              <a:t>inhibitor</a:t>
            </a:r>
            <a:r>
              <a:rPr lang="it-IT" altLang="en-US" sz="3600" b="1" spc="-100" dirty="0">
                <a:solidFill>
                  <a:srgbClr val="0000FF"/>
                </a:solidFill>
                <a:latin typeface="Comic Sans MS"/>
                <a:ea typeface="+mj-ea"/>
                <a:cs typeface="Comic Sans MS"/>
              </a:rPr>
              <a:t>  Whi5</a:t>
            </a:r>
          </a:p>
        </p:txBody>
      </p:sp>
      <p:sp>
        <p:nvSpPr>
          <p:cNvPr id="44034" name="Rectangle 9">
            <a:extLst>
              <a:ext uri="{FF2B5EF4-FFF2-40B4-BE49-F238E27FC236}">
                <a16:creationId xmlns:a16="http://schemas.microsoft.com/office/drawing/2014/main" id="{9D49867A-D607-AB44-B518-44EE5BC40392}"/>
              </a:ext>
            </a:extLst>
          </p:cNvPr>
          <p:cNvSpPr>
            <a:spLocks noChangeArrowheads="1"/>
          </p:cNvSpPr>
          <p:nvPr/>
        </p:nvSpPr>
        <p:spPr bwMode="auto">
          <a:xfrm>
            <a:off x="1774826" y="4814889"/>
            <a:ext cx="43926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80000"/>
              </a:lnSpc>
            </a:pPr>
            <a:r>
              <a:rPr lang="en-US" altLang="it-IT" sz="1400"/>
              <a:t>Whi5 is phosphorylated on 16 sites in vivo, 12 of which are CDK target sites</a:t>
            </a:r>
          </a:p>
          <a:p>
            <a:pPr algn="just" eaLnBrk="1" hangingPunct="1">
              <a:lnSpc>
                <a:spcPct val="80000"/>
              </a:lnSpc>
            </a:pPr>
            <a:endParaRPr lang="en-US" altLang="it-IT" sz="1400"/>
          </a:p>
          <a:p>
            <a:pPr algn="just" eaLnBrk="1" hangingPunct="1">
              <a:lnSpc>
                <a:spcPct val="80000"/>
              </a:lnSpc>
            </a:pPr>
            <a:r>
              <a:rPr lang="en-US" altLang="it-IT" sz="1400"/>
              <a:t>CDK sites 8,9,10 and 12 are both necessary and sufficient for viability in combination with Swi6-4Ala</a:t>
            </a:r>
          </a:p>
        </p:txBody>
      </p:sp>
      <p:pic>
        <p:nvPicPr>
          <p:cNvPr id="44035" name="Picture 10">
            <a:extLst>
              <a:ext uri="{FF2B5EF4-FFF2-40B4-BE49-F238E27FC236}">
                <a16:creationId xmlns:a16="http://schemas.microsoft.com/office/drawing/2014/main" id="{706FFA1A-DBD2-0440-BAF0-C6E86F45C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25538"/>
            <a:ext cx="4103688"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6">
            <a:extLst>
              <a:ext uri="{FF2B5EF4-FFF2-40B4-BE49-F238E27FC236}">
                <a16:creationId xmlns:a16="http://schemas.microsoft.com/office/drawing/2014/main" id="{2767BF2C-A818-C847-8AD4-9993F7E2D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4" y="1435101"/>
            <a:ext cx="3589337"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CasellaDiTesto 1">
            <a:extLst>
              <a:ext uri="{FF2B5EF4-FFF2-40B4-BE49-F238E27FC236}">
                <a16:creationId xmlns:a16="http://schemas.microsoft.com/office/drawing/2014/main" id="{CB257A58-A045-1548-A438-2AF4187DBA01}"/>
              </a:ext>
            </a:extLst>
          </p:cNvPr>
          <p:cNvSpPr txBox="1">
            <a:spLocks noChangeArrowheads="1"/>
          </p:cNvSpPr>
          <p:nvPr/>
        </p:nvSpPr>
        <p:spPr bwMode="auto">
          <a:xfrm>
            <a:off x="3071814" y="6094414"/>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it-IT" sz="1600" b="1">
              <a:latin typeface="Comic Sans MS" panose="030F0902030302020204" pitchFamily="66" charset="0"/>
            </a:endParaRPr>
          </a:p>
        </p:txBody>
      </p:sp>
      <p:sp>
        <p:nvSpPr>
          <p:cNvPr id="44038" name="CasellaDiTesto 13">
            <a:extLst>
              <a:ext uri="{FF2B5EF4-FFF2-40B4-BE49-F238E27FC236}">
                <a16:creationId xmlns:a16="http://schemas.microsoft.com/office/drawing/2014/main" id="{AD084BEE-543A-474D-91CF-189A4E7C71FF}"/>
              </a:ext>
            </a:extLst>
          </p:cNvPr>
          <p:cNvSpPr txBox="1">
            <a:spLocks noChangeArrowheads="1"/>
          </p:cNvSpPr>
          <p:nvPr/>
        </p:nvSpPr>
        <p:spPr bwMode="auto">
          <a:xfrm>
            <a:off x="3829050" y="4208464"/>
            <a:ext cx="237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100" b="1">
                <a:latin typeface="Comic Sans MS" panose="030F0902030302020204" pitchFamily="66" charset="0"/>
              </a:rPr>
              <a:t>Wagner et al., Plos One 2009</a:t>
            </a:r>
            <a:endParaRPr lang="en-US" altLang="it-IT" sz="1100" b="1">
              <a:latin typeface="Comic Sans MS" panose="030F0902030302020204" pitchFamily="66" charset="0"/>
            </a:endParaRPr>
          </a:p>
        </p:txBody>
      </p:sp>
      <p:sp>
        <p:nvSpPr>
          <p:cNvPr id="44039" name="CasellaDiTesto 14">
            <a:extLst>
              <a:ext uri="{FF2B5EF4-FFF2-40B4-BE49-F238E27FC236}">
                <a16:creationId xmlns:a16="http://schemas.microsoft.com/office/drawing/2014/main" id="{C4CB7111-3450-E84E-887A-7EE3D7BA4557}"/>
              </a:ext>
            </a:extLst>
          </p:cNvPr>
          <p:cNvSpPr txBox="1">
            <a:spLocks noChangeArrowheads="1"/>
          </p:cNvSpPr>
          <p:nvPr/>
        </p:nvSpPr>
        <p:spPr bwMode="auto">
          <a:xfrm>
            <a:off x="8267700" y="5964238"/>
            <a:ext cx="2376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100" b="1">
                <a:latin typeface="Comic Sans MS" panose="030F0902030302020204" pitchFamily="66" charset="0"/>
              </a:rPr>
              <a:t>De Bruin et al., Cell 2004</a:t>
            </a:r>
            <a:endParaRPr lang="en-US" altLang="it-IT" sz="1100" b="1">
              <a:latin typeface="Comic Sans MS" panose="030F0902030302020204" pitchFamily="66" charset="0"/>
            </a:endParaRPr>
          </a:p>
        </p:txBody>
      </p:sp>
      <p:sp>
        <p:nvSpPr>
          <p:cNvPr id="2" name="Segnaposto numero diapositiva 1">
            <a:extLst>
              <a:ext uri="{FF2B5EF4-FFF2-40B4-BE49-F238E27FC236}">
                <a16:creationId xmlns:a16="http://schemas.microsoft.com/office/drawing/2014/main" id="{71500363-93CB-EA40-94BF-957C80F638AC}"/>
              </a:ext>
            </a:extLst>
          </p:cNvPr>
          <p:cNvSpPr>
            <a:spLocks noGrp="1"/>
          </p:cNvSpPr>
          <p:nvPr>
            <p:ph type="sldNum" sz="quarter" idx="12"/>
          </p:nvPr>
        </p:nvSpPr>
        <p:spPr/>
        <p:txBody>
          <a:bodyPr/>
          <a:lstStyle/>
          <a:p>
            <a:fld id="{DEFF1F9B-F402-B548-9274-176DBF907A85}" type="slidenum">
              <a:rPr lang="it-IT" smtClean="0"/>
              <a:t>6</a:t>
            </a:fld>
            <a:endParaRPr lang="it-IT"/>
          </a:p>
        </p:txBody>
      </p:sp>
    </p:spTree>
    <p:extLst>
      <p:ext uri="{BB962C8B-B14F-4D97-AF65-F5344CB8AC3E}">
        <p14:creationId xmlns:p14="http://schemas.microsoft.com/office/powerpoint/2010/main" val="266382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4">
            <a:extLst>
              <a:ext uri="{FF2B5EF4-FFF2-40B4-BE49-F238E27FC236}">
                <a16:creationId xmlns:a16="http://schemas.microsoft.com/office/drawing/2014/main" id="{5CE83558-7302-E040-A6C5-876047814FCF}"/>
              </a:ext>
            </a:extLst>
          </p:cNvPr>
          <p:cNvGrpSpPr>
            <a:grpSpLocks/>
          </p:cNvGrpSpPr>
          <p:nvPr/>
        </p:nvGrpSpPr>
        <p:grpSpPr bwMode="auto">
          <a:xfrm>
            <a:off x="2208214" y="260350"/>
            <a:ext cx="7704137" cy="5761038"/>
            <a:chOff x="431" y="164"/>
            <a:chExt cx="4853" cy="3629"/>
          </a:xfrm>
        </p:grpSpPr>
        <p:sp>
          <p:nvSpPr>
            <p:cNvPr id="46082" name="Text Box 5">
              <a:extLst>
                <a:ext uri="{FF2B5EF4-FFF2-40B4-BE49-F238E27FC236}">
                  <a16:creationId xmlns:a16="http://schemas.microsoft.com/office/drawing/2014/main" id="{8808DC8F-BFF6-204D-9D0E-30A3BFDB6548}"/>
                </a:ext>
              </a:extLst>
            </p:cNvPr>
            <p:cNvSpPr txBox="1">
              <a:spLocks noChangeArrowheads="1"/>
            </p:cNvSpPr>
            <p:nvPr/>
          </p:nvSpPr>
          <p:spPr bwMode="auto">
            <a:xfrm>
              <a:off x="793" y="164"/>
              <a:ext cx="435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None/>
              </a:pPr>
              <a:r>
                <a:rPr lang="en-US" altLang="it-IT" b="1">
                  <a:solidFill>
                    <a:srgbClr val="0000FF"/>
                  </a:solidFill>
                  <a:latin typeface="Comic Sans MS" panose="030F0902030302020204" pitchFamily="66" charset="0"/>
                </a:rPr>
                <a:t>SBF and MBF</a:t>
              </a:r>
              <a:endParaRPr lang="it-IT" altLang="it-IT" b="1">
                <a:solidFill>
                  <a:srgbClr val="0000FF"/>
                </a:solidFill>
                <a:latin typeface="Comic Sans MS" panose="030F0902030302020204" pitchFamily="66" charset="0"/>
              </a:endParaRPr>
            </a:p>
          </p:txBody>
        </p:sp>
        <p:sp>
          <p:nvSpPr>
            <p:cNvPr id="46083" name="Rectangle 6">
              <a:extLst>
                <a:ext uri="{FF2B5EF4-FFF2-40B4-BE49-F238E27FC236}">
                  <a16:creationId xmlns:a16="http://schemas.microsoft.com/office/drawing/2014/main" id="{E6E7E560-EB0D-C14B-8D4C-5AEF60BDD65F}"/>
                </a:ext>
              </a:extLst>
            </p:cNvPr>
            <p:cNvSpPr>
              <a:spLocks noChangeArrowheads="1"/>
            </p:cNvSpPr>
            <p:nvPr/>
          </p:nvSpPr>
          <p:spPr bwMode="auto">
            <a:xfrm>
              <a:off x="431" y="3273"/>
              <a:ext cx="485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it-IT" altLang="it-IT" sz="1600" i="1">
                  <a:latin typeface="Comic Sans MS" panose="030F0902030302020204" pitchFamily="66" charset="0"/>
                </a:rPr>
                <a:t>CLN1, CLN2</a:t>
              </a:r>
              <a:r>
                <a:rPr lang="it-IT" altLang="it-IT" sz="1600">
                  <a:latin typeface="Comic Sans MS" panose="030F0902030302020204" pitchFamily="66" charset="0"/>
                </a:rPr>
                <a:t> promoters: SCB element (CACGAAA, </a:t>
              </a:r>
              <a:r>
                <a:rPr lang="it-IT" altLang="it-IT" sz="1600" u="sng">
                  <a:latin typeface="Comic Sans MS" panose="030F0902030302020204" pitchFamily="66" charset="0"/>
                </a:rPr>
                <a:t>S</a:t>
              </a:r>
              <a:r>
                <a:rPr lang="it-IT" altLang="it-IT" sz="1600">
                  <a:latin typeface="Comic Sans MS" panose="030F0902030302020204" pitchFamily="66" charset="0"/>
                </a:rPr>
                <a:t>wi4/Swi6 </a:t>
              </a:r>
              <a:r>
                <a:rPr lang="it-IT" altLang="it-IT" sz="1600" u="sng">
                  <a:latin typeface="Comic Sans MS" panose="030F0902030302020204" pitchFamily="66" charset="0"/>
                </a:rPr>
                <a:t>C</a:t>
              </a:r>
              <a:r>
                <a:rPr lang="it-IT" altLang="it-IT" sz="1600">
                  <a:latin typeface="Comic Sans MS" panose="030F0902030302020204" pitchFamily="66" charset="0"/>
                </a:rPr>
                <a:t>ell cycle </a:t>
              </a:r>
              <a:r>
                <a:rPr lang="it-IT" altLang="it-IT" sz="1600" u="sng">
                  <a:latin typeface="Comic Sans MS" panose="030F0902030302020204" pitchFamily="66" charset="0"/>
                </a:rPr>
                <a:t>B</a:t>
              </a:r>
              <a:r>
                <a:rPr lang="it-IT" altLang="it-IT" sz="1600">
                  <a:latin typeface="Comic Sans MS" panose="030F0902030302020204" pitchFamily="66" charset="0"/>
                </a:rPr>
                <a:t>ox)</a:t>
              </a:r>
            </a:p>
            <a:p>
              <a:pPr eaLnBrk="1" hangingPunct="1">
                <a:spcBef>
                  <a:spcPct val="0"/>
                </a:spcBef>
                <a:buFontTx/>
                <a:buNone/>
              </a:pPr>
              <a:endParaRPr lang="it-IT" altLang="it-IT" sz="1600">
                <a:latin typeface="Comic Sans MS" panose="030F0902030302020204" pitchFamily="66" charset="0"/>
              </a:endParaRPr>
            </a:p>
            <a:p>
              <a:pPr eaLnBrk="1" hangingPunct="1">
                <a:spcBef>
                  <a:spcPct val="0"/>
                </a:spcBef>
              </a:pPr>
              <a:r>
                <a:rPr lang="it-IT" altLang="it-IT" sz="1600" i="1">
                  <a:latin typeface="Comic Sans MS" panose="030F0902030302020204" pitchFamily="66" charset="0"/>
                </a:rPr>
                <a:t>CLB5, CLB6</a:t>
              </a:r>
              <a:r>
                <a:rPr lang="it-IT" altLang="it-IT" sz="1600">
                  <a:latin typeface="Comic Sans MS" panose="030F0902030302020204" pitchFamily="66" charset="0"/>
                </a:rPr>
                <a:t> promoters: MCB element (ACGCGTNA, </a:t>
              </a:r>
              <a:r>
                <a:rPr lang="it-IT" altLang="it-IT" sz="1600" u="sng">
                  <a:latin typeface="Comic Sans MS" panose="030F0902030302020204" pitchFamily="66" charset="0"/>
                </a:rPr>
                <a:t>M</a:t>
              </a:r>
              <a:r>
                <a:rPr lang="it-IT" altLang="it-IT" sz="1600">
                  <a:latin typeface="Comic Sans MS" panose="030F0902030302020204" pitchFamily="66" charset="0"/>
                </a:rPr>
                <a:t>bp1/Swi6 </a:t>
              </a:r>
              <a:r>
                <a:rPr lang="it-IT" altLang="it-IT" sz="1600" u="sng">
                  <a:latin typeface="Comic Sans MS" panose="030F0902030302020204" pitchFamily="66" charset="0"/>
                </a:rPr>
                <a:t>C</a:t>
              </a:r>
              <a:r>
                <a:rPr lang="it-IT" altLang="it-IT" sz="1600">
                  <a:latin typeface="Comic Sans MS" panose="030F0902030302020204" pitchFamily="66" charset="0"/>
                </a:rPr>
                <a:t>ell cycle </a:t>
              </a:r>
              <a:r>
                <a:rPr lang="it-IT" altLang="it-IT" sz="1600" u="sng">
                  <a:latin typeface="Comic Sans MS" panose="030F0902030302020204" pitchFamily="66" charset="0"/>
                </a:rPr>
                <a:t>B</a:t>
              </a:r>
              <a:r>
                <a:rPr lang="it-IT" altLang="it-IT" sz="1600">
                  <a:latin typeface="Comic Sans MS" panose="030F0902030302020204" pitchFamily="66" charset="0"/>
                </a:rPr>
                <a:t>ox)</a:t>
              </a:r>
            </a:p>
          </p:txBody>
        </p:sp>
        <p:sp>
          <p:nvSpPr>
            <p:cNvPr id="16391" name="AutoShape 7">
              <a:extLst>
                <a:ext uri="{FF2B5EF4-FFF2-40B4-BE49-F238E27FC236}">
                  <a16:creationId xmlns:a16="http://schemas.microsoft.com/office/drawing/2014/main" id="{32E01B75-B867-CE41-BE90-80C30868C862}"/>
                </a:ext>
              </a:extLst>
            </p:cNvPr>
            <p:cNvSpPr>
              <a:spLocks noChangeArrowheads="1"/>
            </p:cNvSpPr>
            <p:nvPr/>
          </p:nvSpPr>
          <p:spPr bwMode="auto">
            <a:xfrm>
              <a:off x="1611" y="673"/>
              <a:ext cx="589" cy="453"/>
            </a:xfrm>
            <a:prstGeom prst="plaque">
              <a:avLst>
                <a:gd name="adj" fmla="val 16667"/>
              </a:avLst>
            </a:prstGeom>
            <a:gradFill rotWithShape="1">
              <a:gsLst>
                <a:gs pos="0">
                  <a:srgbClr val="00FF99"/>
                </a:gs>
                <a:gs pos="50000">
                  <a:srgbClr val="00FF99">
                    <a:gamma/>
                    <a:tint val="25490"/>
                    <a:invGamma/>
                  </a:srgbClr>
                </a:gs>
                <a:gs pos="100000">
                  <a:srgbClr val="00FF99"/>
                </a:gs>
              </a:gsLst>
              <a:lin ang="2700000" scaled="1"/>
            </a:gra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hangingPunct="1">
                <a:defRPr/>
              </a:pPr>
              <a:r>
                <a:rPr lang="it-IT">
                  <a:latin typeface="Arial" charset="0"/>
                  <a:ea typeface="ＭＳ Ｐゴシック" charset="0"/>
                </a:rPr>
                <a:t>Swi6</a:t>
              </a:r>
            </a:p>
          </p:txBody>
        </p:sp>
        <p:sp>
          <p:nvSpPr>
            <p:cNvPr id="16392" name="AutoShape 8">
              <a:extLst>
                <a:ext uri="{FF2B5EF4-FFF2-40B4-BE49-F238E27FC236}">
                  <a16:creationId xmlns:a16="http://schemas.microsoft.com/office/drawing/2014/main" id="{2F0ED6C3-8370-CD42-BA18-A7F100C7B33C}"/>
                </a:ext>
              </a:extLst>
            </p:cNvPr>
            <p:cNvSpPr>
              <a:spLocks noChangeArrowheads="1"/>
            </p:cNvSpPr>
            <p:nvPr/>
          </p:nvSpPr>
          <p:spPr bwMode="auto">
            <a:xfrm>
              <a:off x="4060" y="663"/>
              <a:ext cx="589" cy="453"/>
            </a:xfrm>
            <a:prstGeom prst="plaque">
              <a:avLst>
                <a:gd name="adj" fmla="val 16667"/>
              </a:avLst>
            </a:prstGeom>
            <a:gradFill rotWithShape="1">
              <a:gsLst>
                <a:gs pos="0">
                  <a:srgbClr val="00FF99"/>
                </a:gs>
                <a:gs pos="50000">
                  <a:srgbClr val="00FF99">
                    <a:gamma/>
                    <a:tint val="25490"/>
                    <a:invGamma/>
                  </a:srgbClr>
                </a:gs>
                <a:gs pos="100000">
                  <a:srgbClr val="00FF99"/>
                </a:gs>
              </a:gsLst>
              <a:lin ang="2700000" scaled="1"/>
            </a:gra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hangingPunct="1">
                <a:defRPr/>
              </a:pPr>
              <a:r>
                <a:rPr lang="it-IT">
                  <a:latin typeface="Arial" charset="0"/>
                  <a:ea typeface="ＭＳ Ｐゴシック" charset="0"/>
                </a:rPr>
                <a:t>Swi6</a:t>
              </a:r>
            </a:p>
          </p:txBody>
        </p:sp>
        <p:sp>
          <p:nvSpPr>
            <p:cNvPr id="16393" name="AutoShape 9">
              <a:extLst>
                <a:ext uri="{FF2B5EF4-FFF2-40B4-BE49-F238E27FC236}">
                  <a16:creationId xmlns:a16="http://schemas.microsoft.com/office/drawing/2014/main" id="{C66AC35A-8038-EC48-B4CC-E4B57DC12D76}"/>
                </a:ext>
              </a:extLst>
            </p:cNvPr>
            <p:cNvSpPr>
              <a:spLocks noChangeArrowheads="1"/>
            </p:cNvSpPr>
            <p:nvPr/>
          </p:nvSpPr>
          <p:spPr bwMode="auto">
            <a:xfrm>
              <a:off x="1157" y="628"/>
              <a:ext cx="443" cy="522"/>
            </a:xfrm>
            <a:prstGeom prst="octagon">
              <a:avLst>
                <a:gd name="adj" fmla="val 29287"/>
              </a:avLst>
            </a:prstGeom>
            <a:gradFill rotWithShape="1">
              <a:gsLst>
                <a:gs pos="0">
                  <a:srgbClr val="FFFF66"/>
                </a:gs>
                <a:gs pos="50000">
                  <a:srgbClr val="FFFF66">
                    <a:gamma/>
                    <a:tint val="31765"/>
                    <a:invGamma/>
                  </a:srgbClr>
                </a:gs>
                <a:gs pos="100000">
                  <a:srgbClr val="FFFF66"/>
                </a:gs>
              </a:gsLst>
              <a:lin ang="18900000" scaled="1"/>
            </a:gra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hangingPunct="1">
                <a:defRPr/>
              </a:pPr>
              <a:r>
                <a:rPr lang="it-IT">
                  <a:latin typeface="Arial" charset="0"/>
                  <a:ea typeface="ＭＳ Ｐゴシック" charset="0"/>
                </a:rPr>
                <a:t>Swi4</a:t>
              </a:r>
            </a:p>
          </p:txBody>
        </p:sp>
        <p:sp>
          <p:nvSpPr>
            <p:cNvPr id="16394" name="AutoShape 10">
              <a:extLst>
                <a:ext uri="{FF2B5EF4-FFF2-40B4-BE49-F238E27FC236}">
                  <a16:creationId xmlns:a16="http://schemas.microsoft.com/office/drawing/2014/main" id="{81B85E4F-E47C-EB4F-86AA-1502340046E1}"/>
                </a:ext>
              </a:extLst>
            </p:cNvPr>
            <p:cNvSpPr>
              <a:spLocks noChangeArrowheads="1"/>
            </p:cNvSpPr>
            <p:nvPr/>
          </p:nvSpPr>
          <p:spPr bwMode="auto">
            <a:xfrm>
              <a:off x="3605" y="617"/>
              <a:ext cx="443" cy="522"/>
            </a:xfrm>
            <a:prstGeom prst="octagon">
              <a:avLst>
                <a:gd name="adj" fmla="val 29287"/>
              </a:avLst>
            </a:prstGeom>
            <a:gradFill rotWithShape="1">
              <a:gsLst>
                <a:gs pos="0">
                  <a:srgbClr val="FF0000"/>
                </a:gs>
                <a:gs pos="50000">
                  <a:srgbClr val="FF0000">
                    <a:gamma/>
                    <a:tint val="12549"/>
                    <a:invGamma/>
                  </a:srgbClr>
                </a:gs>
                <a:gs pos="100000">
                  <a:srgbClr val="FF0000"/>
                </a:gs>
              </a:gsLst>
              <a:lin ang="18900000" scaled="1"/>
            </a:gra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hangingPunct="1">
                <a:defRPr/>
              </a:pPr>
              <a:r>
                <a:rPr lang="it-IT">
                  <a:latin typeface="Arial" charset="0"/>
                  <a:ea typeface="ＭＳ Ｐゴシック" charset="0"/>
                </a:rPr>
                <a:t>Mbp1</a:t>
              </a:r>
            </a:p>
          </p:txBody>
        </p:sp>
        <p:sp>
          <p:nvSpPr>
            <p:cNvPr id="46088" name="Text Box 11">
              <a:extLst>
                <a:ext uri="{FF2B5EF4-FFF2-40B4-BE49-F238E27FC236}">
                  <a16:creationId xmlns:a16="http://schemas.microsoft.com/office/drawing/2014/main" id="{67D47F08-0115-7C43-A24E-F6BA4AF0257E}"/>
                </a:ext>
              </a:extLst>
            </p:cNvPr>
            <p:cNvSpPr txBox="1">
              <a:spLocks noChangeArrowheads="1"/>
            </p:cNvSpPr>
            <p:nvPr/>
          </p:nvSpPr>
          <p:spPr bwMode="auto">
            <a:xfrm>
              <a:off x="1111" y="1162"/>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800" b="1"/>
                <a:t>SBF</a:t>
              </a:r>
            </a:p>
          </p:txBody>
        </p:sp>
        <p:sp>
          <p:nvSpPr>
            <p:cNvPr id="46089" name="Text Box 12">
              <a:extLst>
                <a:ext uri="{FF2B5EF4-FFF2-40B4-BE49-F238E27FC236}">
                  <a16:creationId xmlns:a16="http://schemas.microsoft.com/office/drawing/2014/main" id="{BF189E77-1E5B-7A42-B596-7E34FC0067D1}"/>
                </a:ext>
              </a:extLst>
            </p:cNvPr>
            <p:cNvSpPr txBox="1">
              <a:spLocks noChangeArrowheads="1"/>
            </p:cNvSpPr>
            <p:nvPr/>
          </p:nvSpPr>
          <p:spPr bwMode="auto">
            <a:xfrm>
              <a:off x="3650" y="1162"/>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800" b="1"/>
                <a:t>MBF</a:t>
              </a:r>
            </a:p>
          </p:txBody>
        </p:sp>
        <p:pic>
          <p:nvPicPr>
            <p:cNvPr id="46090" name="Picture 13">
              <a:extLst>
                <a:ext uri="{FF2B5EF4-FFF2-40B4-BE49-F238E27FC236}">
                  <a16:creationId xmlns:a16="http://schemas.microsoft.com/office/drawing/2014/main" id="{6EF7D1CB-02A3-9347-80FA-0AEDA0439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565"/>
            <a:stretch>
              <a:fillRect/>
            </a:stretch>
          </p:blipFill>
          <p:spPr bwMode="auto">
            <a:xfrm>
              <a:off x="1118" y="1917"/>
              <a:ext cx="3576"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14">
              <a:extLst>
                <a:ext uri="{FF2B5EF4-FFF2-40B4-BE49-F238E27FC236}">
                  <a16:creationId xmlns:a16="http://schemas.microsoft.com/office/drawing/2014/main" id="{9116A0F8-C322-3B4D-A3A9-20568D317E32}"/>
                </a:ext>
              </a:extLst>
            </p:cNvPr>
            <p:cNvSpPr>
              <a:spLocks noChangeArrowheads="1"/>
            </p:cNvSpPr>
            <p:nvPr/>
          </p:nvSpPr>
          <p:spPr bwMode="auto">
            <a:xfrm>
              <a:off x="1020" y="527"/>
              <a:ext cx="3765" cy="9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600">
                <a:latin typeface="Comic Sans MS" panose="030F0902030302020204" pitchFamily="66" charset="0"/>
              </a:endParaRPr>
            </a:p>
          </p:txBody>
        </p:sp>
      </p:grpSp>
      <p:sp>
        <p:nvSpPr>
          <p:cNvPr id="2" name="Segnaposto numero diapositiva 1">
            <a:extLst>
              <a:ext uri="{FF2B5EF4-FFF2-40B4-BE49-F238E27FC236}">
                <a16:creationId xmlns:a16="http://schemas.microsoft.com/office/drawing/2014/main" id="{5990F6D8-5EF0-C443-AEC1-6A24A8B90944}"/>
              </a:ext>
            </a:extLst>
          </p:cNvPr>
          <p:cNvSpPr>
            <a:spLocks noGrp="1"/>
          </p:cNvSpPr>
          <p:nvPr>
            <p:ph type="sldNum" sz="quarter" idx="12"/>
          </p:nvPr>
        </p:nvSpPr>
        <p:spPr/>
        <p:txBody>
          <a:bodyPr/>
          <a:lstStyle/>
          <a:p>
            <a:fld id="{DEFF1F9B-F402-B548-9274-176DBF907A85}" type="slidenum">
              <a:rPr lang="it-IT" smtClean="0"/>
              <a:t>7</a:t>
            </a:fld>
            <a:endParaRPr lang="it-IT"/>
          </a:p>
        </p:txBody>
      </p:sp>
    </p:spTree>
    <p:extLst>
      <p:ext uri="{BB962C8B-B14F-4D97-AF65-F5344CB8AC3E}">
        <p14:creationId xmlns:p14="http://schemas.microsoft.com/office/powerpoint/2010/main" val="361181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4">
            <a:extLst>
              <a:ext uri="{FF2B5EF4-FFF2-40B4-BE49-F238E27FC236}">
                <a16:creationId xmlns:a16="http://schemas.microsoft.com/office/drawing/2014/main" id="{3ECFF1B7-F26F-4341-B48E-4FB04C13CA4E}"/>
              </a:ext>
            </a:extLst>
          </p:cNvPr>
          <p:cNvGrpSpPr>
            <a:grpSpLocks/>
          </p:cNvGrpSpPr>
          <p:nvPr/>
        </p:nvGrpSpPr>
        <p:grpSpPr bwMode="auto">
          <a:xfrm>
            <a:off x="1919289" y="763589"/>
            <a:ext cx="8497887" cy="5329237"/>
            <a:chOff x="249" y="164"/>
            <a:chExt cx="5353" cy="3357"/>
          </a:xfrm>
        </p:grpSpPr>
        <p:sp>
          <p:nvSpPr>
            <p:cNvPr id="48130" name="Text Box 5">
              <a:extLst>
                <a:ext uri="{FF2B5EF4-FFF2-40B4-BE49-F238E27FC236}">
                  <a16:creationId xmlns:a16="http://schemas.microsoft.com/office/drawing/2014/main" id="{DB4C2265-866F-9546-931D-C24D892C6BBA}"/>
                </a:ext>
              </a:extLst>
            </p:cNvPr>
            <p:cNvSpPr txBox="1">
              <a:spLocks noChangeArrowheads="1"/>
            </p:cNvSpPr>
            <p:nvPr/>
          </p:nvSpPr>
          <p:spPr bwMode="auto">
            <a:xfrm>
              <a:off x="339" y="670"/>
              <a:ext cx="5217"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600">
                <a:latin typeface="Comic Sans MS" panose="030F0902030302020204" pitchFamily="66" charset="0"/>
              </a:endParaRPr>
            </a:p>
            <a:p>
              <a:pPr eaLnBrk="1" hangingPunct="1">
                <a:spcBef>
                  <a:spcPct val="0"/>
                </a:spcBef>
              </a:pPr>
              <a:r>
                <a:rPr lang="it-IT" altLang="it-IT" sz="1600">
                  <a:latin typeface="Comic Sans MS" panose="030F0902030302020204" pitchFamily="66" charset="0"/>
                </a:rPr>
                <a:t>The transcription repressor </a:t>
              </a:r>
              <a:r>
                <a:rPr lang="it-IT" altLang="it-IT" sz="1600" b="1">
                  <a:latin typeface="Comic Sans MS" panose="030F0902030302020204" pitchFamily="66" charset="0"/>
                </a:rPr>
                <a:t>Whi5</a:t>
              </a:r>
              <a:r>
                <a:rPr lang="it-IT" altLang="it-IT" sz="1600">
                  <a:latin typeface="Comic Sans MS" panose="030F0902030302020204" pitchFamily="66" charset="0"/>
                </a:rPr>
                <a:t> inhibits the activity of the </a:t>
              </a:r>
              <a:r>
                <a:rPr lang="it-IT" altLang="it-IT" sz="1600" b="1">
                  <a:latin typeface="Comic Sans MS" panose="030F0902030302020204" pitchFamily="66" charset="0"/>
                </a:rPr>
                <a:t>SBF</a:t>
              </a:r>
              <a:r>
                <a:rPr lang="it-IT" altLang="it-IT" sz="1600">
                  <a:latin typeface="Comic Sans MS" panose="030F0902030302020204" pitchFamily="66" charset="0"/>
                </a:rPr>
                <a:t>  transcription factor. </a:t>
              </a:r>
            </a:p>
            <a:p>
              <a:pPr eaLnBrk="1" hangingPunct="1">
                <a:spcBef>
                  <a:spcPct val="0"/>
                </a:spcBef>
                <a:buFontTx/>
                <a:buNone/>
              </a:pPr>
              <a:endParaRPr lang="it-IT" altLang="it-IT" sz="1600">
                <a:latin typeface="Comic Sans MS" panose="030F0902030302020204" pitchFamily="66" charset="0"/>
              </a:endParaRPr>
            </a:p>
            <a:p>
              <a:pPr eaLnBrk="1" hangingPunct="1">
                <a:spcBef>
                  <a:spcPct val="0"/>
                </a:spcBef>
              </a:pPr>
              <a:r>
                <a:rPr lang="it-IT" altLang="it-IT" sz="1600">
                  <a:latin typeface="Comic Sans MS" panose="030F0902030302020204" pitchFamily="66" charset="0"/>
                </a:rPr>
                <a:t>Phosphorylation of Whi5 by </a:t>
              </a:r>
              <a:r>
                <a:rPr lang="it-IT" altLang="it-IT" sz="1600" b="1">
                  <a:latin typeface="Comic Sans MS" panose="030F0902030302020204" pitchFamily="66" charset="0"/>
                </a:rPr>
                <a:t>Cln3–Cdc28</a:t>
              </a:r>
              <a:r>
                <a:rPr lang="it-IT" altLang="it-IT" sz="1600">
                  <a:latin typeface="Comic Sans MS" panose="030F0902030302020204" pitchFamily="66" charset="0"/>
                </a:rPr>
                <a:t> induces the nuclear export of Whi5 and activates </a:t>
              </a:r>
              <a:r>
                <a:rPr lang="it-IT" altLang="it-IT" sz="1600" b="1">
                  <a:latin typeface="Comic Sans MS" panose="030F0902030302020204" pitchFamily="66" charset="0"/>
                </a:rPr>
                <a:t>SBF</a:t>
              </a:r>
              <a:r>
                <a:rPr lang="it-IT" altLang="it-IT" sz="1600">
                  <a:latin typeface="Comic Sans MS" panose="030F0902030302020204" pitchFamily="66" charset="0"/>
                </a:rPr>
                <a:t> which induce the transcription of the genes that encode Cln1, Cln2.</a:t>
              </a:r>
            </a:p>
            <a:p>
              <a:pPr eaLnBrk="1" hangingPunct="1">
                <a:spcBef>
                  <a:spcPct val="0"/>
                </a:spcBef>
                <a:buFontTx/>
                <a:buNone/>
              </a:pPr>
              <a:endParaRPr lang="it-IT" altLang="it-IT" sz="1400">
                <a:latin typeface="Comic Sans MS" panose="030F0902030302020204" pitchFamily="66" charset="0"/>
              </a:endParaRPr>
            </a:p>
          </p:txBody>
        </p:sp>
        <p:sp>
          <p:nvSpPr>
            <p:cNvPr id="48131" name="Text Box 6">
              <a:extLst>
                <a:ext uri="{FF2B5EF4-FFF2-40B4-BE49-F238E27FC236}">
                  <a16:creationId xmlns:a16="http://schemas.microsoft.com/office/drawing/2014/main" id="{F5860FE9-B359-684C-9D7C-62E101E43E22}"/>
                </a:ext>
              </a:extLst>
            </p:cNvPr>
            <p:cNvSpPr txBox="1">
              <a:spLocks noChangeArrowheads="1"/>
            </p:cNvSpPr>
            <p:nvPr/>
          </p:nvSpPr>
          <p:spPr bwMode="auto">
            <a:xfrm>
              <a:off x="249" y="164"/>
              <a:ext cx="535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FontTx/>
                <a:buNone/>
              </a:pPr>
              <a:r>
                <a:rPr lang="en-US" altLang="it-IT" sz="3600" b="1">
                  <a:solidFill>
                    <a:srgbClr val="0000FF"/>
                  </a:solidFill>
                  <a:latin typeface="Comic Sans MS" panose="030F0902030302020204" pitchFamily="66" charset="0"/>
                </a:rPr>
                <a:t>Transcriptional regulation of cyclins</a:t>
              </a:r>
              <a:endParaRPr lang="it-IT" altLang="it-IT" sz="3600" b="1">
                <a:solidFill>
                  <a:srgbClr val="0000FF"/>
                </a:solidFill>
                <a:latin typeface="Comic Sans MS" panose="030F0902030302020204" pitchFamily="66" charset="0"/>
              </a:endParaRPr>
            </a:p>
          </p:txBody>
        </p:sp>
        <p:pic>
          <p:nvPicPr>
            <p:cNvPr id="48132" name="Picture 8">
              <a:extLst>
                <a:ext uri="{FF2B5EF4-FFF2-40B4-BE49-F238E27FC236}">
                  <a16:creationId xmlns:a16="http://schemas.microsoft.com/office/drawing/2014/main" id="{B99E7412-BF82-C648-B342-C24577F59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87"/>
            <a:stretch>
              <a:fillRect/>
            </a:stretch>
          </p:blipFill>
          <p:spPr bwMode="auto">
            <a:xfrm>
              <a:off x="1763" y="1990"/>
              <a:ext cx="2432"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egnaposto numero diapositiva 1">
            <a:extLst>
              <a:ext uri="{FF2B5EF4-FFF2-40B4-BE49-F238E27FC236}">
                <a16:creationId xmlns:a16="http://schemas.microsoft.com/office/drawing/2014/main" id="{C84D74BB-4DB5-304C-B456-7D3B14A9F35A}"/>
              </a:ext>
            </a:extLst>
          </p:cNvPr>
          <p:cNvSpPr>
            <a:spLocks noGrp="1"/>
          </p:cNvSpPr>
          <p:nvPr>
            <p:ph type="sldNum" sz="quarter" idx="12"/>
          </p:nvPr>
        </p:nvSpPr>
        <p:spPr/>
        <p:txBody>
          <a:bodyPr/>
          <a:lstStyle/>
          <a:p>
            <a:fld id="{DEFF1F9B-F402-B548-9274-176DBF907A85}" type="slidenum">
              <a:rPr lang="it-IT" smtClean="0"/>
              <a:t>8</a:t>
            </a:fld>
            <a:endParaRPr lang="it-IT"/>
          </a:p>
        </p:txBody>
      </p:sp>
    </p:spTree>
    <p:extLst>
      <p:ext uri="{BB962C8B-B14F-4D97-AF65-F5344CB8AC3E}">
        <p14:creationId xmlns:p14="http://schemas.microsoft.com/office/powerpoint/2010/main" val="334594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numero diapositiva 1">
            <a:extLst>
              <a:ext uri="{FF2B5EF4-FFF2-40B4-BE49-F238E27FC236}">
                <a16:creationId xmlns:a16="http://schemas.microsoft.com/office/drawing/2014/main" id="{53A36859-1909-B745-8734-8BE89603577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57588C3-C1FD-B44E-823C-3A05F43652C0}" type="slidenum">
              <a:rPr lang="it-IT" altLang="it-IT" sz="1400"/>
              <a:pPr>
                <a:spcBef>
                  <a:spcPct val="0"/>
                </a:spcBef>
                <a:buFontTx/>
                <a:buNone/>
              </a:pPr>
              <a:t>9</a:t>
            </a:fld>
            <a:endParaRPr lang="it-IT" altLang="it-IT" sz="1400"/>
          </a:p>
        </p:txBody>
      </p:sp>
      <p:sp>
        <p:nvSpPr>
          <p:cNvPr id="50178" name="Rettangolo 2">
            <a:extLst>
              <a:ext uri="{FF2B5EF4-FFF2-40B4-BE49-F238E27FC236}">
                <a16:creationId xmlns:a16="http://schemas.microsoft.com/office/drawing/2014/main" id="{AF0F402F-CF03-CA4E-851E-0000F8573A97}"/>
              </a:ext>
            </a:extLst>
          </p:cNvPr>
          <p:cNvSpPr>
            <a:spLocks noChangeArrowheads="1"/>
          </p:cNvSpPr>
          <p:nvPr/>
        </p:nvSpPr>
        <p:spPr bwMode="auto">
          <a:xfrm>
            <a:off x="2503488" y="2640014"/>
            <a:ext cx="720566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pPr>
            <a:r>
              <a:rPr lang="it-IT" altLang="it-IT" sz="1800">
                <a:latin typeface="Comic Sans MS" panose="030F0902030302020204" pitchFamily="66" charset="0"/>
              </a:rPr>
              <a:t>Traversal of Start is driven by CDK activity, which can be measured in live cells via the CDK-dependent nuclear export of the transcriptional inhibitor Whi5.</a:t>
            </a:r>
          </a:p>
          <a:p>
            <a:pPr algn="just">
              <a:spcBef>
                <a:spcPct val="0"/>
              </a:spcBef>
            </a:pPr>
            <a:r>
              <a:rPr lang="it-IT" altLang="it-IT" sz="1800" b="1">
                <a:solidFill>
                  <a:srgbClr val="FF0000"/>
                </a:solidFill>
                <a:latin typeface="Comic Sans MS" panose="030F0902030302020204" pitchFamily="66" charset="0"/>
              </a:rPr>
              <a:t>Start corresponds precisely to the abrupt activation of the G1 cyclin-positive feedback loop, which occurs when about 50% of a cell’s Whi5 has left the nucleus. </a:t>
            </a:r>
          </a:p>
          <a:p>
            <a:pPr algn="just">
              <a:spcBef>
                <a:spcPct val="0"/>
              </a:spcBef>
            </a:pPr>
            <a:endParaRPr lang="it-IT" altLang="it-IT" sz="1800" b="1">
              <a:solidFill>
                <a:srgbClr val="FF0000"/>
              </a:solidFill>
              <a:latin typeface="Comic Sans MS" panose="030F0902030302020204" pitchFamily="66" charset="0"/>
            </a:endParaRPr>
          </a:p>
          <a:p>
            <a:pPr algn="just">
              <a:spcBef>
                <a:spcPct val="0"/>
              </a:spcBef>
            </a:pPr>
            <a:r>
              <a:rPr lang="it-IT" altLang="it-IT" sz="1800">
                <a:latin typeface="Comic Sans MS" panose="030F0902030302020204" pitchFamily="66" charset="0"/>
              </a:rPr>
              <a:t>Recent studies using single-cell time-lapse imaging of cycling normal human fibroblasts concluded that the mammalian restriction point occurs 4–6 hours before significantly detectable Rb phosphorylation.</a:t>
            </a:r>
          </a:p>
        </p:txBody>
      </p:sp>
      <p:pic>
        <p:nvPicPr>
          <p:cNvPr id="50179" name="Immagine 3" descr="Schermata 2014-12-01 alle 11.15.54.png">
            <a:extLst>
              <a:ext uri="{FF2B5EF4-FFF2-40B4-BE49-F238E27FC236}">
                <a16:creationId xmlns:a16="http://schemas.microsoft.com/office/drawing/2014/main" id="{71C3FA98-575C-264F-90A5-A76720860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1497014"/>
            <a:ext cx="11239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111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649</Words>
  <Application>Microsoft Macintosh PowerPoint</Application>
  <PresentationFormat>Widescreen</PresentationFormat>
  <Paragraphs>78</Paragraphs>
  <Slides>12</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ＭＳ Ｐゴシック</vt:lpstr>
      <vt:lpstr>Arial</vt:lpstr>
      <vt:lpstr>Calibri</vt:lpstr>
      <vt:lpstr>Calibri Light</vt:lpstr>
      <vt:lpstr>Comic Sans MS</vt:lpstr>
      <vt:lpstr>Symbol</vt:lpstr>
      <vt:lpstr>Tema di Office</vt:lpstr>
      <vt:lpstr>Whi5, an inhibitor of G1/S trancription in yeast</vt:lpstr>
      <vt:lpstr>Whi5 regulates SBF-dependent genes</vt:lpstr>
      <vt:lpstr>Whi5 nuclear localization</vt:lpstr>
      <vt:lpstr> Whi5 is phosphorylated by Cln-CdK complexes </vt:lpstr>
      <vt:lpstr> CDK kinase activity is able to modulate the composition of recombinant Whi5-SBF complexes </vt:lpstr>
      <vt:lpstr>Presentazione standard di PowerPoint</vt:lpstr>
      <vt:lpstr>Presentazione standard di PowerPoint</vt:lpstr>
      <vt:lpstr>Presentazione standard di PowerPoint</vt:lpstr>
      <vt:lpstr>Presentazione standard di PowerPoint</vt:lpstr>
      <vt:lpstr>Presentazione standard di PowerPoint</vt:lpstr>
      <vt:lpstr>Whi5 Action and Regulation</vt:lpstr>
      <vt:lpstr>Retinoblastoma (Rb) Tumor Suppressor Gene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Whi5, an inhibitor of G1/S trancription in yeast</dc:title>
  <dc:creator>paola.coccetti@unimib.it</dc:creator>
  <cp:lastModifiedBy>paola.coccetti@unimib.it</cp:lastModifiedBy>
  <cp:revision>2</cp:revision>
  <dcterms:created xsi:type="dcterms:W3CDTF">2022-10-13T21:06:04Z</dcterms:created>
  <dcterms:modified xsi:type="dcterms:W3CDTF">2022-10-20T15:55:40Z</dcterms:modified>
</cp:coreProperties>
</file>