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1"/>
  </p:notesMasterIdLst>
  <p:sldIdLst>
    <p:sldId id="256" r:id="rId3"/>
    <p:sldId id="258" r:id="rId4"/>
    <p:sldId id="259" r:id="rId5"/>
    <p:sldId id="260" r:id="rId6"/>
    <p:sldId id="262" r:id="rId7"/>
    <p:sldId id="269" r:id="rId8"/>
    <p:sldId id="263" r:id="rId9"/>
    <p:sldId id="270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759AC-4090-4570-982E-D8B8F39D1EB4}" type="datetimeFigureOut">
              <a:rPr lang="fr-FR" smtClean="0"/>
              <a:t>21/10/2022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A998E-86C0-4D5F-9B73-4F5D878A121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304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BC81-FB9D-43D4-9F0B-064CAFB2AEE1}" type="datetime1">
              <a:rPr lang="it-IT" smtClean="0"/>
              <a:t>21/10/2022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455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905-115E-4BA2-95AB-7A927F08DA80}" type="datetime1">
              <a:rPr lang="it-IT" smtClean="0"/>
              <a:t>21/10/2022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417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6B2F-5FEB-4C5D-9D8F-4331FCE7B621}" type="datetime1">
              <a:rPr lang="it-IT" smtClean="0"/>
              <a:t>21/10/2022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070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7051-3F74-49D0-A26C-ED17164C216B}" type="datetime1">
              <a:rPr lang="it-IT" smtClean="0"/>
              <a:t>21/10/2022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83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028C-1E14-439E-A920-6EE37648E103}" type="datetime1">
              <a:rPr lang="it-IT" smtClean="0"/>
              <a:t>21/10/2022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9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8DF5-8BB1-4F56-8556-F3F6FFCEBA0F}" type="datetime1">
              <a:rPr lang="it-IT" smtClean="0"/>
              <a:t>21/10/2022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119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004A-2383-4643-8AED-A5ADC822EAE6}" type="datetime1">
              <a:rPr lang="it-IT" smtClean="0"/>
              <a:t>21/10/2022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586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8238-2177-4AF3-B380-30B03F25844C}" type="datetime1">
              <a:rPr lang="it-IT" smtClean="0"/>
              <a:t>21/10/2022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98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F93F-7303-4737-B2A4-0BF7C9CFB26D}" type="datetime1">
              <a:rPr lang="it-IT" smtClean="0"/>
              <a:t>21/10/2022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627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433-F621-4B3D-BB7A-8AC3871E1D77}" type="datetime1">
              <a:rPr lang="it-IT" smtClean="0"/>
              <a:t>21/10/2022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667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1156-50A2-4F21-AFC8-0DC2E92E5467}" type="datetime1">
              <a:rPr lang="it-IT" smtClean="0"/>
              <a:t>21/10/2022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32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0809-7E15-4F31-9EC1-DCD0456DCAB0}" type="datetime1">
              <a:rPr lang="it-IT" smtClean="0"/>
              <a:t>21/10/2022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23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F6D07-D209-407C-BD53-179272AE303D}" type="datetime1">
              <a:rPr lang="it-IT" smtClean="0"/>
              <a:t>21/10/2022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71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52DAD-8B75-4DC1-8FA3-619A230CA402}" type="datetime1">
              <a:rPr lang="it-IT" smtClean="0"/>
              <a:t>21/10/2022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42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04988" y="1442172"/>
            <a:ext cx="8582025" cy="2177328"/>
          </a:xfrm>
        </p:spPr>
        <p:txBody>
          <a:bodyPr anchor="ctr">
            <a:normAutofit/>
          </a:bodyPr>
          <a:lstStyle/>
          <a:p>
            <a:r>
              <a:rPr lang="it-IT" sz="6600"/>
              <a:t>Les verbes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66988" y="3962400"/>
            <a:ext cx="7058025" cy="581025"/>
          </a:xfrm>
        </p:spPr>
        <p:txBody>
          <a:bodyPr anchor="ctr">
            <a:normAutofit/>
          </a:bodyPr>
          <a:lstStyle/>
          <a:p>
            <a:r>
              <a:rPr lang="it-IT" sz="2800">
                <a:solidFill>
                  <a:srgbClr val="FFFFFF"/>
                </a:solidFill>
              </a:rPr>
              <a:t>Le deuxième groupe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4764DE8-696C-00BC-5E05-DA1D894BE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158250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anchor="b">
            <a:normAutofit/>
          </a:bodyPr>
          <a:lstStyle/>
          <a:p>
            <a:r>
              <a:rPr lang="it-IT" sz="3400"/>
              <a:t>Conjugaison</a:t>
            </a: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1480" y="2684095"/>
            <a:ext cx="4443154" cy="3492868"/>
          </a:xfrm>
        </p:spPr>
        <p:txBody>
          <a:bodyPr>
            <a:normAutofit/>
          </a:bodyPr>
          <a:lstStyle/>
          <a:p>
            <a:r>
              <a:rPr lang="fr-FR" sz="1800"/>
              <a:t>Les verbes du deuxième groupe ont l’infinitif en</a:t>
            </a:r>
            <a:r>
              <a:rPr lang="fr-FR" sz="1800" b="1"/>
              <a:t> -ir</a:t>
            </a:r>
            <a:r>
              <a:rPr lang="fr-FR" sz="1800"/>
              <a:t>. Ils sont réguliers. Ils représentent environ 5% des verbes français</a:t>
            </a:r>
            <a:endParaRPr lang="it-IT" sz="1800"/>
          </a:p>
          <a:p>
            <a:r>
              <a:rPr lang="it-IT" sz="1800"/>
              <a:t>Ils ont </a:t>
            </a:r>
            <a:r>
              <a:rPr lang="it-IT" sz="1800" b="1"/>
              <a:t>deux radicaux</a:t>
            </a:r>
            <a:r>
              <a:rPr lang="it-IT" sz="1800"/>
              <a:t>, l’un au singulier du présent (infinitif moins </a:t>
            </a:r>
            <a:r>
              <a:rPr lang="it-IT" sz="1800" b="1"/>
              <a:t>-r</a:t>
            </a:r>
            <a:r>
              <a:rPr lang="it-IT" sz="1800"/>
              <a:t>) et l’autre au pluriel (</a:t>
            </a:r>
            <a:r>
              <a:rPr lang="it-IT" sz="1800" b="1"/>
              <a:t>infinitif</a:t>
            </a:r>
            <a:r>
              <a:rPr lang="it-IT" sz="1800"/>
              <a:t> moins -r + ss):</a:t>
            </a:r>
          </a:p>
          <a:p>
            <a:pPr marL="0" indent="0">
              <a:buNone/>
            </a:pPr>
            <a:r>
              <a:rPr lang="it-IT" sz="1800" b="1"/>
              <a:t>FINIR</a:t>
            </a:r>
          </a:p>
          <a:p>
            <a:pPr marL="0" indent="0">
              <a:buNone/>
            </a:pPr>
            <a:endParaRPr lang="it-IT" sz="180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A9954E-BA82-41AA-BD9D-7B98EE13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3025834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it-IT" sz="1100">
                <a:solidFill>
                  <a:schemeClr val="tx1">
                    <a:lumMod val="50000"/>
                    <a:lumOff val="50000"/>
                  </a:schemeClr>
                </a:solidFill>
              </a:rPr>
              <a:t>Lingua francese - a.a. 2022-2023 - Primo semestre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114263"/>
              </p:ext>
            </p:extLst>
          </p:nvPr>
        </p:nvGraphicFramePr>
        <p:xfrm>
          <a:off x="6673843" y="2301392"/>
          <a:ext cx="4397282" cy="2398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4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8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3407"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Sujet </a:t>
                      </a:r>
                    </a:p>
                  </a:txBody>
                  <a:tcPr marL="165967" marR="165967" marT="82983" marB="829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Radical</a:t>
                      </a:r>
                    </a:p>
                  </a:txBody>
                  <a:tcPr marL="165967" marR="165967" marT="82983" marB="829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Terminaison</a:t>
                      </a:r>
                    </a:p>
                  </a:txBody>
                  <a:tcPr marL="165967" marR="165967" marT="82983" marB="829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5020"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Je</a:t>
                      </a:r>
                    </a:p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Tu</a:t>
                      </a:r>
                    </a:p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Il</a:t>
                      </a:r>
                    </a:p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Nous</a:t>
                      </a:r>
                    </a:p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</a:p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Ils</a:t>
                      </a:r>
                    </a:p>
                  </a:txBody>
                  <a:tcPr marL="165967" marR="165967" marT="82983" marB="829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solidFill>
                            <a:srgbClr val="FF0000"/>
                          </a:solidFill>
                        </a:rPr>
                        <a:t>fini-</a:t>
                      </a:r>
                    </a:p>
                    <a:p>
                      <a:pPr algn="ctr"/>
                      <a:endParaRPr lang="it-IT" sz="180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it-IT" sz="180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it-IT" sz="1800">
                          <a:solidFill>
                            <a:srgbClr val="FF0000"/>
                          </a:solidFill>
                        </a:rPr>
                        <a:t>finiss-</a:t>
                      </a:r>
                    </a:p>
                  </a:txBody>
                  <a:tcPr marL="165967" marR="165967" marT="82983" marB="829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-s</a:t>
                      </a:r>
                    </a:p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-s</a:t>
                      </a:r>
                    </a:p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-t</a:t>
                      </a:r>
                    </a:p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-ons</a:t>
                      </a:r>
                    </a:p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-ez</a:t>
                      </a:r>
                    </a:p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-ent</a:t>
                      </a:r>
                    </a:p>
                  </a:txBody>
                  <a:tcPr marL="165967" marR="165967" marT="82983" marB="829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50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1F5E5A7C-BF26-48CB-B5CE-4EAA341735C2}"/>
              </a:ext>
            </a:extLst>
          </p:cNvPr>
          <p:cNvSpPr txBox="1"/>
          <p:nvPr/>
        </p:nvSpPr>
        <p:spPr>
          <a:xfrm>
            <a:off x="1029808" y="2104007"/>
            <a:ext cx="42967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/>
              <a:t>Le radical du singulier comporte déjà deux –s : le verbe </a:t>
            </a:r>
            <a:r>
              <a:rPr lang="it-IT" b="1"/>
              <a:t>réussir</a:t>
            </a:r>
          </a:p>
          <a:p>
            <a:pPr marL="285750" indent="-285750">
              <a:buFontTx/>
              <a:buChar char="-"/>
            </a:pPr>
            <a:endParaRPr lang="it-IT"/>
          </a:p>
          <a:p>
            <a:endParaRPr lang="it-IT"/>
          </a:p>
          <a:p>
            <a:pPr marL="285750" indent="-285750">
              <a:buFontTx/>
              <a:buChar char="-"/>
            </a:pPr>
            <a:endParaRPr lang="it-IT"/>
          </a:p>
          <a:p>
            <a:pPr marL="285750" indent="-285750">
              <a:buFontTx/>
              <a:buChar char="-"/>
            </a:pPr>
            <a:endParaRPr lang="it-IT"/>
          </a:p>
          <a:p>
            <a:pPr marL="285750" indent="-285750">
              <a:buFontTx/>
              <a:buChar char="-"/>
            </a:pPr>
            <a:endParaRPr lang="it-IT"/>
          </a:p>
          <a:p>
            <a:pPr marL="285750" indent="-285750">
              <a:buFontTx/>
              <a:buChar char="-"/>
            </a:pPr>
            <a:endParaRPr lang="it-IT"/>
          </a:p>
          <a:p>
            <a:pPr marL="285750" indent="-285750">
              <a:buFontTx/>
              <a:buChar char="-"/>
            </a:pPr>
            <a:r>
              <a:rPr lang="it-IT"/>
              <a:t>Le verbe </a:t>
            </a:r>
            <a:r>
              <a:rPr lang="it-IT" b="1"/>
              <a:t>haÏr : </a:t>
            </a:r>
            <a:r>
              <a:rPr lang="it-IT"/>
              <a:t>le radical du singulier se prononce </a:t>
            </a:r>
            <a:r>
              <a:rPr lang="it-IT" b="1"/>
              <a:t>hai- [è]</a:t>
            </a:r>
            <a:r>
              <a:rPr lang="it-IT"/>
              <a:t>, le radical du pluriel se prononce </a:t>
            </a:r>
            <a:r>
              <a:rPr lang="it-IT" b="1"/>
              <a:t>haÏss- [a-is]</a:t>
            </a:r>
            <a:r>
              <a:rPr lang="it-IT"/>
              <a:t>, le </a:t>
            </a:r>
            <a:r>
              <a:rPr lang="it-IT" b="1"/>
              <a:t>-h</a:t>
            </a:r>
            <a:r>
              <a:rPr lang="it-IT"/>
              <a:t> est non muet et empêche liaison et élision.</a:t>
            </a:r>
          </a:p>
          <a:p>
            <a:pPr marL="285750" indent="-285750">
              <a:buFontTx/>
              <a:buChar char="-"/>
            </a:pPr>
            <a:endParaRPr lang="it-IT"/>
          </a:p>
          <a:p>
            <a:pPr marL="285750" indent="-285750">
              <a:buFontTx/>
              <a:buChar char="-"/>
            </a:pPr>
            <a:endParaRPr lang="it-IT"/>
          </a:p>
          <a:p>
            <a:pPr marL="285750" indent="-285750">
              <a:buFontTx/>
              <a:buChar char="-"/>
            </a:pPr>
            <a:endParaRPr lang="it-IT"/>
          </a:p>
          <a:p>
            <a:pPr marL="285750" indent="-285750">
              <a:buFontTx/>
              <a:buChar char="-"/>
            </a:pPr>
            <a:endParaRPr lang="fr-FR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t"/>
            <a:r>
              <a:rPr lang="it-IT"/>
              <a:t>Autres exemples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562399"/>
              </p:ext>
            </p:extLst>
          </p:nvPr>
        </p:nvGraphicFramePr>
        <p:xfrm>
          <a:off x="5699464" y="1701275"/>
          <a:ext cx="3692825" cy="1959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5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905">
                <a:tc>
                  <a:txBody>
                    <a:bodyPr/>
                    <a:lstStyle/>
                    <a:p>
                      <a:pPr algn="ctr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Sujet 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1421">
                <a:tc>
                  <a:txBody>
                    <a:bodyPr/>
                    <a:lstStyle/>
                    <a:p>
                      <a:pPr algn="ctr"/>
                      <a:r>
                        <a:rPr lang="it-IT" sz="1600"/>
                        <a:t>Je</a:t>
                      </a:r>
                      <a:br>
                        <a:rPr lang="it-IT" sz="1600"/>
                      </a:br>
                      <a:r>
                        <a:rPr lang="it-IT" sz="1600"/>
                        <a:t>Tu</a:t>
                      </a:r>
                      <a:br>
                        <a:rPr lang="it-IT" sz="1600"/>
                      </a:br>
                      <a:r>
                        <a:rPr lang="it-IT" sz="1600"/>
                        <a:t>Il</a:t>
                      </a:r>
                      <a:br>
                        <a:rPr lang="it-IT" sz="1600"/>
                      </a:br>
                      <a:r>
                        <a:rPr lang="it-IT" sz="1600"/>
                        <a:t>Nous</a:t>
                      </a:r>
                      <a:br>
                        <a:rPr lang="it-IT" sz="1600"/>
                      </a:br>
                      <a:r>
                        <a:rPr lang="it-IT" sz="1600"/>
                        <a:t>Vous</a:t>
                      </a:r>
                      <a:br>
                        <a:rPr lang="it-IT" sz="1600"/>
                      </a:br>
                      <a:r>
                        <a:rPr lang="it-IT" sz="1600"/>
                        <a:t>Ils</a:t>
                      </a:r>
                      <a:endParaRPr lang="it-IT" sz="16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réussi-</a:t>
                      </a:r>
                    </a:p>
                    <a:p>
                      <a:pPr algn="ctr"/>
                      <a:endParaRPr lang="it-IT" sz="160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it-IT" sz="160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réussiss-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/>
                        <a:t>-s</a:t>
                      </a:r>
                    </a:p>
                    <a:p>
                      <a:pPr algn="ctr" fontAlgn="t"/>
                      <a:r>
                        <a:rPr lang="it-IT" sz="1600"/>
                        <a:t>-s</a:t>
                      </a:r>
                    </a:p>
                    <a:p>
                      <a:pPr algn="ctr" fontAlgn="t"/>
                      <a:r>
                        <a:rPr lang="it-IT" sz="1600"/>
                        <a:t>-t</a:t>
                      </a:r>
                    </a:p>
                    <a:p>
                      <a:pPr algn="ctr" fontAlgn="t"/>
                      <a:r>
                        <a:rPr lang="it-IT" sz="1600"/>
                        <a:t>-ons</a:t>
                      </a:r>
                    </a:p>
                    <a:p>
                      <a:pPr algn="ctr" fontAlgn="t"/>
                      <a:r>
                        <a:rPr lang="it-IT" sz="1600"/>
                        <a:t>-ez</a:t>
                      </a:r>
                    </a:p>
                    <a:p>
                      <a:pPr algn="ctr" fontAlgn="t"/>
                      <a:r>
                        <a:rPr lang="it-IT" sz="1600"/>
                        <a:t>-ent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D6A3C0BE-E869-4090-BF4C-B784551A73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362525"/>
              </p:ext>
            </p:extLst>
          </p:nvPr>
        </p:nvGraphicFramePr>
        <p:xfrm>
          <a:off x="5689601" y="3886615"/>
          <a:ext cx="375624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816">
                  <a:extLst>
                    <a:ext uri="{9D8B030D-6E8A-4147-A177-3AD203B41FA5}">
                      <a16:colId xmlns:a16="http://schemas.microsoft.com/office/drawing/2014/main" val="3818747794"/>
                    </a:ext>
                  </a:extLst>
                </a:gridCol>
                <a:gridCol w="1402344">
                  <a:extLst>
                    <a:ext uri="{9D8B030D-6E8A-4147-A177-3AD203B41FA5}">
                      <a16:colId xmlns:a16="http://schemas.microsoft.com/office/drawing/2014/main" val="989374707"/>
                    </a:ext>
                  </a:extLst>
                </a:gridCol>
                <a:gridCol w="1252080">
                  <a:extLst>
                    <a:ext uri="{9D8B030D-6E8A-4147-A177-3AD203B41FA5}">
                      <a16:colId xmlns:a16="http://schemas.microsoft.com/office/drawing/2014/main" val="3706154048"/>
                    </a:ext>
                  </a:extLst>
                </a:gridCol>
              </a:tblGrid>
              <a:tr h="318680"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Sujet</a:t>
                      </a:r>
                      <a:endParaRPr lang="fr-FR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fr-FR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fr-FR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305413"/>
                  </a:ext>
                </a:extLst>
              </a:tr>
              <a:tr h="1446449"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Je</a:t>
                      </a:r>
                    </a:p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Tu</a:t>
                      </a:r>
                    </a:p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Il</a:t>
                      </a:r>
                    </a:p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Nous</a:t>
                      </a:r>
                    </a:p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Vous</a:t>
                      </a:r>
                    </a:p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hai-</a:t>
                      </a:r>
                    </a:p>
                    <a:p>
                      <a:pPr algn="ctr"/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haÏss-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-s</a:t>
                      </a:r>
                    </a:p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-s</a:t>
                      </a:r>
                    </a:p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-t</a:t>
                      </a:r>
                    </a:p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-ons</a:t>
                      </a:r>
                    </a:p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-ez</a:t>
                      </a:r>
                    </a:p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-ent</a:t>
                      </a:r>
                      <a:endParaRPr lang="fr-FR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113060"/>
                  </a:ext>
                </a:extLst>
              </a:tr>
            </a:tbl>
          </a:graphicData>
        </a:graphic>
      </p:graphicFrame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F9CE2AB-1274-4EB5-9A3B-ED13723F7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1918235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Comment les reconnaître 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20876" y="2163097"/>
            <a:ext cx="10162819" cy="40138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1500"/>
              <a:t>Deux indices :</a:t>
            </a:r>
          </a:p>
          <a:p>
            <a:pPr marL="0" indent="0">
              <a:buNone/>
            </a:pPr>
            <a:r>
              <a:rPr lang="it-IT" sz="1500"/>
              <a:t>1) Les verbes qui finissent en -ir et qui indiquent un processus ou une transformation, comme </a:t>
            </a:r>
            <a:r>
              <a:rPr lang="it-IT" sz="1500" b="1"/>
              <a:t>rendre ou devenir + adjectif</a:t>
            </a:r>
            <a:r>
              <a:rPr lang="it-IT" sz="1500"/>
              <a:t>, sont souvent du deuxième groupe. </a:t>
            </a:r>
          </a:p>
          <a:p>
            <a:pPr marL="0" indent="0">
              <a:buNone/>
            </a:pPr>
            <a:r>
              <a:rPr lang="it-IT" sz="1500" u="sng"/>
              <a:t>Exemples</a:t>
            </a:r>
            <a:r>
              <a:rPr lang="it-IT" sz="1500"/>
              <a:t> : </a:t>
            </a:r>
          </a:p>
          <a:p>
            <a:pPr lvl="1"/>
            <a:r>
              <a:rPr lang="it-IT" sz="1500" b="1"/>
              <a:t>Rougir</a:t>
            </a:r>
            <a:r>
              <a:rPr lang="it-IT" sz="1500"/>
              <a:t> – devenir rouge</a:t>
            </a:r>
          </a:p>
          <a:p>
            <a:pPr lvl="1"/>
            <a:r>
              <a:rPr lang="it-IT" sz="1500" b="1"/>
              <a:t>Rafraîchir</a:t>
            </a:r>
            <a:r>
              <a:rPr lang="it-IT" sz="1500"/>
              <a:t> – rendre frais (féminin fraîche)</a:t>
            </a:r>
          </a:p>
          <a:p>
            <a:pPr lvl="1"/>
            <a:r>
              <a:rPr lang="it-IT" sz="1500" b="1"/>
              <a:t>Enrichir</a:t>
            </a:r>
            <a:r>
              <a:rPr lang="it-IT" sz="1500"/>
              <a:t> – rendre riche ; </a:t>
            </a:r>
            <a:r>
              <a:rPr lang="it-IT" sz="1500" b="1"/>
              <a:t>s’enrichir</a:t>
            </a:r>
            <a:r>
              <a:rPr lang="it-IT" sz="1500"/>
              <a:t> – devenir riche</a:t>
            </a:r>
          </a:p>
          <a:p>
            <a:pPr marL="0" indent="0">
              <a:buNone/>
            </a:pPr>
            <a:r>
              <a:rPr lang="it-IT" sz="1500"/>
              <a:t>2) le nom qui dérive du verbe comprend un radical en </a:t>
            </a:r>
            <a:r>
              <a:rPr lang="it-IT" sz="1500" b="1"/>
              <a:t>–iss</a:t>
            </a:r>
          </a:p>
          <a:p>
            <a:pPr marL="0" indent="0">
              <a:buNone/>
            </a:pPr>
            <a:r>
              <a:rPr lang="it-IT" sz="1500" u="sng"/>
              <a:t>Exemples</a:t>
            </a:r>
            <a:r>
              <a:rPr lang="it-IT" sz="1500"/>
              <a:t> :</a:t>
            </a:r>
          </a:p>
          <a:p>
            <a:pPr lvl="1"/>
            <a:r>
              <a:rPr lang="it-IT" sz="1500" b="1"/>
              <a:t>Investir</a:t>
            </a:r>
            <a:r>
              <a:rPr lang="it-IT" sz="1500"/>
              <a:t> → Investissement </a:t>
            </a:r>
          </a:p>
          <a:p>
            <a:pPr lvl="1"/>
            <a:r>
              <a:rPr lang="it-IT" sz="1500" b="1"/>
              <a:t>Établir</a:t>
            </a:r>
            <a:r>
              <a:rPr lang="it-IT" sz="1500"/>
              <a:t> → Établissement </a:t>
            </a:r>
          </a:p>
          <a:p>
            <a:pPr marL="0" indent="0">
              <a:buNone/>
            </a:pPr>
            <a:r>
              <a:rPr lang="it-IT" sz="1500"/>
              <a:t>Mais on a aussi :</a:t>
            </a:r>
          </a:p>
          <a:p>
            <a:pPr lvl="1"/>
            <a:r>
              <a:rPr lang="it-IT" sz="1500" b="1"/>
              <a:t>Bâtir</a:t>
            </a:r>
            <a:r>
              <a:rPr lang="it-IT" sz="1500"/>
              <a:t> (nous </a:t>
            </a:r>
            <a:r>
              <a:rPr lang="fr-FR" sz="1500"/>
              <a:t>bâtissons) → bâtiment </a:t>
            </a:r>
          </a:p>
          <a:p>
            <a:pPr lvl="1"/>
            <a:r>
              <a:rPr lang="fr-FR" sz="1500" b="1"/>
              <a:t>Réussir</a:t>
            </a:r>
            <a:r>
              <a:rPr lang="fr-FR" sz="1500"/>
              <a:t> → réussite</a:t>
            </a:r>
          </a:p>
          <a:p>
            <a:pPr lvl="1"/>
            <a:r>
              <a:rPr lang="fr-FR" sz="1500" b="1"/>
              <a:t>Choisir</a:t>
            </a:r>
            <a:r>
              <a:rPr lang="fr-FR" sz="1500"/>
              <a:t> → choix</a:t>
            </a:r>
            <a:endParaRPr lang="it-IT" sz="1500"/>
          </a:p>
          <a:p>
            <a:pPr marL="457200" lvl="1" indent="0">
              <a:buNone/>
            </a:pPr>
            <a:endParaRPr lang="it-IT" sz="1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72902A6-DDA1-4A26-B2D6-C0DABD6D0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>
                <a:solidFill>
                  <a:schemeClr val="tx1">
                    <a:lumMod val="50000"/>
                    <a:lumOff val="50000"/>
                  </a:schemeClr>
                </a:solidFill>
              </a:rPr>
              <a:t>Lingua francese - a.a. 2022-2023 -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61066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Liste des principaux verbes du deuxième groupe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010291E-76CF-4C4B-8961-7180805E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64608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Lingua francese - a.a. 2022-2023 - Primo semestre</a:t>
            </a:r>
            <a:endParaRPr lang="en-US" kern="120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865641"/>
              </p:ext>
            </p:extLst>
          </p:nvPr>
        </p:nvGraphicFramePr>
        <p:xfrm>
          <a:off x="5166472" y="625683"/>
          <a:ext cx="6242636" cy="553293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923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5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8485">
                <a:tc gridSpan="3">
                  <a:txBody>
                    <a:bodyPr/>
                    <a:lstStyle/>
                    <a:p>
                      <a:endParaRPr lang="it-IT" sz="2700" b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108010" marR="154300" marT="30860" marB="231451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4445">
                <a:tc>
                  <a:txBody>
                    <a:bodyPr/>
                    <a:lstStyle/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accomplir</a:t>
                      </a:r>
                    </a:p>
                    <a:p>
                      <a:r>
                        <a:rPr lang="it-IT" sz="2000" b="1" cap="none" spc="0">
                          <a:solidFill>
                            <a:schemeClr val="tx1"/>
                          </a:solidFill>
                        </a:rPr>
                        <a:t>agir / réagir </a:t>
                      </a:r>
                    </a:p>
                    <a:p>
                      <a:r>
                        <a:rPr lang="it-IT" sz="2000" b="1" cap="none" spc="0">
                          <a:solidFill>
                            <a:schemeClr val="tx1"/>
                          </a:solidFill>
                        </a:rPr>
                        <a:t>il s’agit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alourdir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anéantir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appauvrir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applaudir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approfondir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avertir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bâtir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bondir</a:t>
                      </a:r>
                    </a:p>
                    <a:p>
                      <a:r>
                        <a:rPr lang="it-IT" sz="2000" b="1" cap="none" spc="0">
                          <a:solidFill>
                            <a:schemeClr val="tx1"/>
                          </a:solidFill>
                        </a:rPr>
                        <a:t>choisir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démolir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divertir</a:t>
                      </a:r>
                    </a:p>
                  </a:txBody>
                  <a:tcPr marL="108010" marR="154300" marT="30860" marB="231451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enrichir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établir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faiblir / affaiblir</a:t>
                      </a:r>
                    </a:p>
                    <a:p>
                      <a:r>
                        <a:rPr lang="it-IT" sz="2000" b="1" cap="none" spc="0">
                          <a:solidFill>
                            <a:schemeClr val="tx1"/>
                          </a:solidFill>
                        </a:rPr>
                        <a:t>finir</a:t>
                      </a:r>
                    </a:p>
                    <a:p>
                      <a:r>
                        <a:rPr lang="it-IT" sz="2000" b="1" cap="none" spc="0">
                          <a:solidFill>
                            <a:schemeClr val="tx1"/>
                          </a:solidFill>
                        </a:rPr>
                        <a:t>fournir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franchir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garantir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grandir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grossir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guérir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haïr</a:t>
                      </a:r>
                    </a:p>
                    <a:p>
                      <a:r>
                        <a:rPr lang="it-IT" sz="2000" b="1" cap="none" spc="0">
                          <a:solidFill>
                            <a:schemeClr val="tx1"/>
                          </a:solidFill>
                        </a:rPr>
                        <a:t>investir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maigrir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munir</a:t>
                      </a:r>
                    </a:p>
                  </a:txBody>
                  <a:tcPr marL="108010" marR="154300" marT="30860" marB="23145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noircir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nourrir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obéir / désobéir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punir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ralentir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réfléchir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remplir</a:t>
                      </a:r>
                    </a:p>
                    <a:p>
                      <a:r>
                        <a:rPr lang="it-IT" sz="2000" b="1" cap="none" spc="0">
                          <a:solidFill>
                            <a:schemeClr val="tx1"/>
                          </a:solidFill>
                        </a:rPr>
                        <a:t>réussir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rougir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saisir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salir</a:t>
                      </a:r>
                    </a:p>
                    <a:p>
                      <a:r>
                        <a:rPr lang="it-IT" sz="2000" b="1" cap="none" spc="0">
                          <a:solidFill>
                            <a:schemeClr val="tx1"/>
                          </a:solidFill>
                        </a:rPr>
                        <a:t>unir / réunir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vieillir</a:t>
                      </a:r>
                    </a:p>
                  </a:txBody>
                  <a:tcPr marL="108010" marR="154300" marT="30860" marB="23145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58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Connaître, naître, paraître, croître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9955555" cy="321093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it-IT" sz="1800"/>
              <a:t>Deux radicaux, se comportent comme les verbes du 2° groupe (radical pluriel + </a:t>
            </a:r>
            <a:r>
              <a:rPr lang="it-IT" sz="1800" b="1"/>
              <a:t>-ss</a:t>
            </a:r>
            <a:r>
              <a:rPr lang="it-IT" sz="1800"/>
              <a:t>) avec les terminaisons du 3° groupe.</a:t>
            </a:r>
          </a:p>
          <a:p>
            <a:endParaRPr lang="it-IT" sz="1800"/>
          </a:p>
          <a:p>
            <a:r>
              <a:rPr lang="it-IT" sz="1800"/>
              <a:t>Je 	      </a:t>
            </a:r>
            <a:r>
              <a:rPr lang="it-IT" sz="1800">
                <a:solidFill>
                  <a:srgbClr val="FF0000"/>
                </a:solidFill>
              </a:rPr>
              <a:t>connai-</a:t>
            </a:r>
            <a:r>
              <a:rPr lang="it-IT" sz="1800"/>
              <a:t>       s		</a:t>
            </a:r>
          </a:p>
          <a:p>
            <a:r>
              <a:rPr lang="it-IT" sz="1800"/>
              <a:t>Tu	      </a:t>
            </a:r>
            <a:r>
              <a:rPr lang="it-IT" sz="1800">
                <a:solidFill>
                  <a:srgbClr val="FF0000"/>
                </a:solidFill>
              </a:rPr>
              <a:t>parai-</a:t>
            </a:r>
            <a:r>
              <a:rPr lang="it-IT" sz="1800"/>
              <a:t>	         s		</a:t>
            </a:r>
          </a:p>
          <a:p>
            <a:r>
              <a:rPr lang="it-IT" sz="1800"/>
              <a:t>Il  	      </a:t>
            </a:r>
            <a:r>
              <a:rPr lang="it-IT" sz="1800">
                <a:solidFill>
                  <a:srgbClr val="FF0000"/>
                </a:solidFill>
              </a:rPr>
              <a:t>cro</a:t>
            </a:r>
            <a:r>
              <a:rPr lang="it-IT" sz="1800" b="1">
                <a:solidFill>
                  <a:srgbClr val="FF0000"/>
                </a:solidFill>
              </a:rPr>
              <a:t>î</a:t>
            </a:r>
            <a:r>
              <a:rPr lang="it-IT" sz="1800">
                <a:solidFill>
                  <a:srgbClr val="FF0000"/>
                </a:solidFill>
              </a:rPr>
              <a:t>-</a:t>
            </a:r>
            <a:r>
              <a:rPr lang="it-IT" sz="1800"/>
              <a:t>	         t		A la 3° personne →</a:t>
            </a:r>
            <a:r>
              <a:rPr lang="it-IT" sz="1800">
                <a:solidFill>
                  <a:srgbClr val="FF0000"/>
                </a:solidFill>
              </a:rPr>
              <a:t> </a:t>
            </a:r>
            <a:r>
              <a:rPr lang="it-IT" sz="1800" b="1">
                <a:solidFill>
                  <a:srgbClr val="FF0000"/>
                </a:solidFill>
              </a:rPr>
              <a:t>î</a:t>
            </a:r>
            <a:r>
              <a:rPr lang="it-IT" sz="1800">
                <a:solidFill>
                  <a:srgbClr val="FF0000"/>
                </a:solidFill>
              </a:rPr>
              <a:t> </a:t>
            </a:r>
            <a:r>
              <a:rPr lang="it-IT" sz="1800"/>
              <a:t>accent circonflexe</a:t>
            </a:r>
          </a:p>
          <a:p>
            <a:r>
              <a:rPr lang="it-IT" sz="1800"/>
              <a:t>Nous         </a:t>
            </a:r>
            <a:r>
              <a:rPr lang="it-IT" sz="1800">
                <a:solidFill>
                  <a:srgbClr val="FF0000"/>
                </a:solidFill>
              </a:rPr>
              <a:t>connaiss-</a:t>
            </a:r>
            <a:r>
              <a:rPr lang="it-IT" sz="1800"/>
              <a:t>     ons</a:t>
            </a:r>
            <a:endParaRPr lang="it-IT" sz="1800" b="1"/>
          </a:p>
          <a:p>
            <a:r>
              <a:rPr lang="it-IT" sz="1800"/>
              <a:t>Vous         </a:t>
            </a:r>
            <a:r>
              <a:rPr lang="it-IT" sz="1800">
                <a:solidFill>
                  <a:srgbClr val="FF0000"/>
                </a:solidFill>
              </a:rPr>
              <a:t>paraiss-</a:t>
            </a:r>
            <a:r>
              <a:rPr lang="it-IT" sz="1800"/>
              <a:t>        ez</a:t>
            </a:r>
          </a:p>
          <a:p>
            <a:r>
              <a:rPr lang="it-IT" sz="1800"/>
              <a:t>Ils	      </a:t>
            </a:r>
            <a:r>
              <a:rPr lang="it-IT" sz="1800">
                <a:solidFill>
                  <a:srgbClr val="FF0000"/>
                </a:solidFill>
              </a:rPr>
              <a:t>croiss-</a:t>
            </a:r>
            <a:r>
              <a:rPr lang="it-IT" sz="1800"/>
              <a:t>	        ent</a:t>
            </a:r>
          </a:p>
          <a:p>
            <a:endParaRPr lang="it-IT" sz="20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09962CE-8E54-4F2A-AF81-A267EB3C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400759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</a:t>
            </a:r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842796"/>
            <a:ext cx="10515600" cy="2316996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AE7537BA-8021-4873-8048-37CCFCC7C71C}"/>
              </a:ext>
            </a:extLst>
          </p:cNvPr>
          <p:cNvSpPr txBox="1"/>
          <p:nvPr/>
        </p:nvSpPr>
        <p:spPr>
          <a:xfrm>
            <a:off x="6693763" y="3444536"/>
            <a:ext cx="1855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vieillissent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78DBB2B-7A59-449F-926E-F3156A9C27FE}"/>
              </a:ext>
            </a:extLst>
          </p:cNvPr>
          <p:cNvSpPr txBox="1"/>
          <p:nvPr/>
        </p:nvSpPr>
        <p:spPr>
          <a:xfrm>
            <a:off x="4643022" y="3799642"/>
            <a:ext cx="1526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atterrit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4EB09C0-F6F7-4073-B86B-796BCDCF5A8D}"/>
              </a:ext>
            </a:extLst>
          </p:cNvPr>
          <p:cNvSpPr txBox="1"/>
          <p:nvPr/>
        </p:nvSpPr>
        <p:spPr>
          <a:xfrm>
            <a:off x="8566952" y="3817398"/>
            <a:ext cx="1784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applaudissent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3B3E5EF-9319-4AE1-82BA-3A8F881E7844}"/>
              </a:ext>
            </a:extLst>
          </p:cNvPr>
          <p:cNvSpPr txBox="1"/>
          <p:nvPr/>
        </p:nvSpPr>
        <p:spPr>
          <a:xfrm>
            <a:off x="5877018" y="4163628"/>
            <a:ext cx="1509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réunissons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22C6387-77DC-4AF8-9C5A-468A22F53ED0}"/>
              </a:ext>
            </a:extLst>
          </p:cNvPr>
          <p:cNvSpPr txBox="1"/>
          <p:nvPr/>
        </p:nvSpPr>
        <p:spPr>
          <a:xfrm>
            <a:off x="8273988" y="4163628"/>
            <a:ext cx="1562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réfléchissons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F719190-F4A8-4729-968F-7B4E1A023B30}"/>
              </a:ext>
            </a:extLst>
          </p:cNvPr>
          <p:cNvSpPr txBox="1"/>
          <p:nvPr/>
        </p:nvSpPr>
        <p:spPr>
          <a:xfrm>
            <a:off x="3764132" y="4536489"/>
            <a:ext cx="1526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réfléchit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EBEC8D0-7523-438F-9DB7-BE3FB24ABEA5}"/>
              </a:ext>
            </a:extLst>
          </p:cNvPr>
          <p:cNvSpPr txBox="1"/>
          <p:nvPr/>
        </p:nvSpPr>
        <p:spPr>
          <a:xfrm>
            <a:off x="7297445" y="4545367"/>
            <a:ext cx="153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choisit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3C60473A-0D98-41AD-847B-129392594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490D21AD-5223-4F62-966E-0D58015BEE56}"/>
              </a:ext>
            </a:extLst>
          </p:cNvPr>
          <p:cNvCxnSpPr/>
          <p:nvPr/>
        </p:nvCxnSpPr>
        <p:spPr>
          <a:xfrm>
            <a:off x="884903" y="1868129"/>
            <a:ext cx="5358581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89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E0D9F6-C4EE-5D5D-BA0D-DDAC3817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708"/>
            <a:ext cx="10411691" cy="1048038"/>
          </a:xfrm>
        </p:spPr>
        <p:txBody>
          <a:bodyPr/>
          <a:lstStyle/>
          <a:p>
            <a:r>
              <a:rPr lang="it-IT"/>
              <a:t>Exercice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647228-E531-84DB-61C9-420ED3E92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22089"/>
            <a:ext cx="10439400" cy="395487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/>
              <a:t>Conjuguez les verbes entre parenthèses au présent de l’indicatif.</a:t>
            </a:r>
          </a:p>
          <a:p>
            <a:r>
              <a:rPr lang="fr-FR"/>
              <a:t>1. Aujourd’hui, tu (paraître) ………………………………. mieux.</a:t>
            </a:r>
          </a:p>
          <a:p>
            <a:r>
              <a:rPr lang="fr-FR"/>
              <a:t>2. Le témoin (connaître) …………………………………… la vérité.</a:t>
            </a:r>
          </a:p>
          <a:p>
            <a:r>
              <a:rPr lang="fr-FR"/>
              <a:t>3. Au printemps, les forêts(renaître) ………………………………………..</a:t>
            </a:r>
          </a:p>
          <a:p>
            <a:r>
              <a:rPr lang="fr-FR"/>
              <a:t>4. Vous, (disparaître) …………………………………… de ma vue tout de suite !</a:t>
            </a:r>
          </a:p>
          <a:p>
            <a:r>
              <a:rPr lang="fr-FR"/>
              <a:t>5. L'accusé (comparaître) ………………………………………. devant le juge.</a:t>
            </a:r>
          </a:p>
          <a:p>
            <a:r>
              <a:rPr lang="fr-FR"/>
              <a:t>6. Si le PIB (croître) ………………………, c’est un bon signe pour l’économie du pays.</a:t>
            </a:r>
          </a:p>
          <a:p>
            <a:r>
              <a:rPr lang="fr-FR"/>
              <a:t>7. Les enfants (apparaître) …………………………………… soudainement.</a:t>
            </a:r>
          </a:p>
          <a:p>
            <a:r>
              <a:rPr lang="fr-FR"/>
              <a:t>8. De moins en moins d’enfants (naître) ………………………………. chaque année.</a:t>
            </a:r>
          </a:p>
          <a:p>
            <a:r>
              <a:rPr lang="fr-FR"/>
              <a:t>9. En automne, les jours (décroître) …………………...</a:t>
            </a:r>
          </a:p>
          <a:p>
            <a:r>
              <a:rPr lang="fr-FR"/>
              <a:t>10. La victime (reconnaître) …………………………. le voleur.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550B446-11CA-8FC7-DEE4-5C8C50955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BEADF0-B066-FA7E-1FFC-5B734FEDC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367" y="1728707"/>
            <a:ext cx="5377138" cy="1829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E5DC07F6-2D11-C325-3A9E-572F10713CEC}"/>
              </a:ext>
            </a:extLst>
          </p:cNvPr>
          <p:cNvSpPr txBox="1"/>
          <p:nvPr/>
        </p:nvSpPr>
        <p:spPr>
          <a:xfrm>
            <a:off x="4692073" y="2445550"/>
            <a:ext cx="117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parais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42396DF-4FCB-109E-ED25-1993CBDA3DA7}"/>
              </a:ext>
            </a:extLst>
          </p:cNvPr>
          <p:cNvSpPr txBox="1"/>
          <p:nvPr/>
        </p:nvSpPr>
        <p:spPr>
          <a:xfrm>
            <a:off x="5597237" y="3149599"/>
            <a:ext cx="1995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renaissent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D66376B-F5FE-4A2C-CB86-78595BE5C671}"/>
              </a:ext>
            </a:extLst>
          </p:cNvPr>
          <p:cNvSpPr txBox="1"/>
          <p:nvPr/>
        </p:nvSpPr>
        <p:spPr>
          <a:xfrm>
            <a:off x="4530437" y="2793999"/>
            <a:ext cx="111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connaît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367BCDF-8BA5-9848-1E27-4EAB22E7FBBC}"/>
              </a:ext>
            </a:extLst>
          </p:cNvPr>
          <p:cNvSpPr txBox="1"/>
          <p:nvPr/>
        </p:nvSpPr>
        <p:spPr>
          <a:xfrm>
            <a:off x="3754581" y="4179455"/>
            <a:ext cx="128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croît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ADD69BF-CC73-03C1-4986-1D22E4A478C7}"/>
              </a:ext>
            </a:extLst>
          </p:cNvPr>
          <p:cNvSpPr txBox="1"/>
          <p:nvPr/>
        </p:nvSpPr>
        <p:spPr>
          <a:xfrm>
            <a:off x="3860799" y="3491345"/>
            <a:ext cx="1357747" cy="37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disparaissez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A7C668D8-CC6C-EB52-9FA6-E694E2C90724}"/>
              </a:ext>
            </a:extLst>
          </p:cNvPr>
          <p:cNvSpPr txBox="1"/>
          <p:nvPr/>
        </p:nvSpPr>
        <p:spPr>
          <a:xfrm>
            <a:off x="4433454" y="3842327"/>
            <a:ext cx="1237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comparaît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5911FB8-5333-B64E-BD02-573CFE115152}"/>
              </a:ext>
            </a:extLst>
          </p:cNvPr>
          <p:cNvSpPr txBox="1"/>
          <p:nvPr/>
        </p:nvSpPr>
        <p:spPr>
          <a:xfrm>
            <a:off x="4331854" y="4507345"/>
            <a:ext cx="164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apparaissent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05BAB8FD-C74A-3704-54EB-7F04080A8DA5}"/>
              </a:ext>
            </a:extLst>
          </p:cNvPr>
          <p:cNvSpPr txBox="1"/>
          <p:nvPr/>
        </p:nvSpPr>
        <p:spPr>
          <a:xfrm>
            <a:off x="5883563" y="484909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naissent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7D4CFA7-A873-3957-2494-18C6AFDAD0A5}"/>
              </a:ext>
            </a:extLst>
          </p:cNvPr>
          <p:cNvSpPr txBox="1"/>
          <p:nvPr/>
        </p:nvSpPr>
        <p:spPr>
          <a:xfrm>
            <a:off x="4959928" y="5190836"/>
            <a:ext cx="1634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décroissent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4C8B4B99-8183-8237-049C-FECB1E307B3D}"/>
              </a:ext>
            </a:extLst>
          </p:cNvPr>
          <p:cNvSpPr txBox="1"/>
          <p:nvPr/>
        </p:nvSpPr>
        <p:spPr>
          <a:xfrm>
            <a:off x="4378036" y="5532582"/>
            <a:ext cx="148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reconnaît</a:t>
            </a:r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09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4" grpId="0"/>
      <p:bldP spid="16" grpId="0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4606</TotalTime>
  <Words>662</Words>
  <Application>Microsoft Office PowerPoint</Application>
  <PresentationFormat>Widescreen</PresentationFormat>
  <Paragraphs>173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Tema di Office</vt:lpstr>
      <vt:lpstr>Les verbes</vt:lpstr>
      <vt:lpstr>Conjugaison</vt:lpstr>
      <vt:lpstr>Autres exemples</vt:lpstr>
      <vt:lpstr>Comment les reconnaître ?</vt:lpstr>
      <vt:lpstr>Liste des principaux verbes du deuxième groupe</vt:lpstr>
      <vt:lpstr>Connaître, naître, paraître, croître</vt:lpstr>
      <vt:lpstr>Exercice</vt:lpstr>
      <vt:lpstr>Exercice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verbes en -IR</dc:title>
  <dc:creator>laura.kreyder</dc:creator>
  <cp:lastModifiedBy>laura.kreyder@unimib.it</cp:lastModifiedBy>
  <cp:revision>26</cp:revision>
  <dcterms:created xsi:type="dcterms:W3CDTF">2020-10-28T15:54:12Z</dcterms:created>
  <dcterms:modified xsi:type="dcterms:W3CDTF">2022-10-22T18:52:06Z</dcterms:modified>
</cp:coreProperties>
</file>