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78A6B-E358-417F-B08B-ACA46860052C}" type="datetimeFigureOut">
              <a:rPr lang="fr-FR" smtClean="0"/>
              <a:t>26/10/2022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BB5B9-9311-4C6E-857B-3297C1B9996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39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53159-C897-4F64-BC0F-2FFFEB04C255}" type="datetime1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80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E68F-C29A-4729-81A2-9BA5FB2B20F7}" type="datetime1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82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9240-9792-47DB-99F7-901874DF597B}" type="datetime1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82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DE72-69F5-403B-BD53-0561EABA4C95}" type="datetime1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7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8698-237E-4777-944D-16D41501E7D1}" type="datetime1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4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893-BFCD-45C8-95FB-B7322D225C80}" type="datetime1">
              <a:rPr lang="it-IT" smtClean="0"/>
              <a:t>26/10/2022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29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5CCD-BB39-4E83-B3F1-BD28A8F08034}" type="datetime1">
              <a:rPr lang="it-IT" smtClean="0"/>
              <a:t>26/10/2022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15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009E-8AB3-44A7-ABC7-83C04E69B99E}" type="datetime1">
              <a:rPr lang="it-IT" smtClean="0"/>
              <a:t>26/10/2022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24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03118-0EF0-42AD-85EC-5EE793670B6D}" type="datetime1">
              <a:rPr lang="it-IT" smtClean="0"/>
              <a:t>26/10/2022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98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C71-FC88-43AA-A434-5131FE14912B}" type="datetime1">
              <a:rPr lang="it-IT" smtClean="0"/>
              <a:t>26/10/2022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77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BD579-C8E8-4E7D-83B4-1870B51D9360}" type="datetime1">
              <a:rPr lang="it-IT" smtClean="0"/>
              <a:t>26/10/2022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97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F33-51C0-46E3-AD3D-60579AB67B0F}" type="datetime1">
              <a:rPr lang="it-IT" smtClean="0"/>
              <a:t>26/10/2022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92C5-6511-4089-B754-05192B8844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19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8">
            <a:extLst>
              <a:ext uri="{FF2B5EF4-FFF2-40B4-BE49-F238E27FC236}">
                <a16:creationId xmlns:a16="http://schemas.microsoft.com/office/drawing/2014/main" id="{32E62931-8EB4-42BB-BAAB-D8757BE66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367461" y="728664"/>
            <a:ext cx="4984813" cy="3157080"/>
          </a:xfrm>
          <a:noFill/>
        </p:spPr>
        <p:txBody>
          <a:bodyPr>
            <a:normAutofit/>
          </a:bodyPr>
          <a:lstStyle/>
          <a:p>
            <a:pPr algn="l"/>
            <a:r>
              <a:rPr lang="it-IT" sz="5200"/>
              <a:t>L’agroalimentaire</a:t>
            </a:r>
          </a:p>
        </p:txBody>
      </p:sp>
      <p:pic>
        <p:nvPicPr>
          <p:cNvPr id="10" name="Immagine 9" descr="Immagine che contiene interni, decorato&#10;&#10;Descrizione generata automaticamente">
            <a:extLst>
              <a:ext uri="{FF2B5EF4-FFF2-40B4-BE49-F238E27FC236}">
                <a16:creationId xmlns:a16="http://schemas.microsoft.com/office/drawing/2014/main" id="{884D1720-DE9C-4717-B8F1-15266B1425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5" r="17203"/>
          <a:stretch/>
        </p:blipFill>
        <p:spPr>
          <a:xfrm>
            <a:off x="1" y="10"/>
            <a:ext cx="6005512" cy="6857990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9F4DB40-B3D7-58B7-4542-3FCCD80EF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69571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0664" y="1009290"/>
            <a:ext cx="10353135" cy="5512279"/>
          </a:xfrm>
        </p:spPr>
        <p:txBody>
          <a:bodyPr>
            <a:noAutofit/>
          </a:bodyPr>
          <a:lstStyle/>
          <a:p>
            <a:r>
              <a:rPr lang="fr-FR" sz="2200"/>
              <a:t>Trouvez la question qui correspond à la réponse. </a:t>
            </a:r>
          </a:p>
          <a:p>
            <a:pPr marL="0" indent="0">
              <a:buNone/>
            </a:pPr>
            <a:r>
              <a:rPr lang="fr-FR" sz="2200"/>
              <a:t>Exemple: </a:t>
            </a:r>
            <a:r>
              <a:rPr lang="fr-FR" sz="2200" i="1"/>
              <a:t>- La France. - Quel est le premier producteur de céréales de l’UE ?</a:t>
            </a:r>
            <a:r>
              <a:rPr lang="fr-FR" sz="2200"/>
              <a:t> </a:t>
            </a:r>
            <a:endParaRPr lang="it-IT" sz="2200"/>
          </a:p>
          <a:p>
            <a:pPr lvl="1"/>
            <a:r>
              <a:rPr lang="it-IT" sz="2000"/>
              <a:t>L’Italie …………………………………………….……………………………………………………</a:t>
            </a:r>
          </a:p>
          <a:p>
            <a:pPr lvl="1"/>
            <a:r>
              <a:rPr lang="it-IT" sz="2000"/>
              <a:t>L’Allemagne ……………………………………………………………………………………………</a:t>
            </a:r>
          </a:p>
          <a:p>
            <a:pPr lvl="1"/>
            <a:r>
              <a:rPr lang="it-IT" sz="2000"/>
              <a:t>La France ………………………………………….……………………………………………………</a:t>
            </a:r>
          </a:p>
          <a:p>
            <a:pPr marL="457200" lvl="1" indent="0">
              <a:buNone/>
            </a:pPr>
            <a:endParaRPr lang="it-IT" sz="1800"/>
          </a:p>
          <a:p>
            <a:pPr lvl="0"/>
            <a:r>
              <a:rPr lang="fr-FR" sz="2200"/>
              <a:t>Que signifie l’expression “être pluriactif” ?</a:t>
            </a:r>
            <a:endParaRPr lang="it-IT" sz="2200"/>
          </a:p>
          <a:p>
            <a:pPr marL="0" indent="0">
              <a:buNone/>
            </a:pPr>
            <a:r>
              <a:rPr lang="it-IT" sz="2200"/>
              <a:t>…………………………….……………………………………………………………………………………</a:t>
            </a:r>
          </a:p>
          <a:p>
            <a:pPr lvl="0"/>
            <a:r>
              <a:rPr lang="en-US" sz="2200"/>
              <a:t>Pourquoi les exploitants agricoles ont-ils une activité secondaire ?</a:t>
            </a:r>
            <a:endParaRPr lang="it-IT" sz="2200"/>
          </a:p>
          <a:p>
            <a:pPr marL="0" indent="0">
              <a:buNone/>
            </a:pPr>
            <a:r>
              <a:rPr lang="it-IT" sz="2200"/>
              <a:t>…………………………………………………………………………………………………………</a:t>
            </a:r>
          </a:p>
          <a:p>
            <a:pPr lvl="0"/>
            <a:r>
              <a:rPr lang="en-US" sz="2200"/>
              <a:t>Est-ce que les navires de pêche ont augmenté ?</a:t>
            </a:r>
          </a:p>
          <a:p>
            <a:pPr lvl="0"/>
            <a:endParaRPr lang="it-IT" sz="2200"/>
          </a:p>
          <a:p>
            <a:pPr lvl="0"/>
            <a:r>
              <a:rPr lang="en-US" sz="2200"/>
              <a:t>De combien ont-ils diminué ?</a:t>
            </a:r>
            <a:endParaRPr lang="it-IT" sz="2200"/>
          </a:p>
          <a:p>
            <a:pPr marL="0" indent="0">
              <a:buNone/>
            </a:pPr>
            <a:r>
              <a:rPr lang="fr-FR" sz="2200"/>
              <a:t>…………………………………………………………………………………………………………</a:t>
            </a:r>
            <a:endParaRPr lang="it-IT" sz="220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10F2ED-A5AD-499B-83CA-10871959FCA1}"/>
              </a:ext>
            </a:extLst>
          </p:cNvPr>
          <p:cNvSpPr txBox="1"/>
          <p:nvPr/>
        </p:nvSpPr>
        <p:spPr>
          <a:xfrm>
            <a:off x="3657600" y="1784412"/>
            <a:ext cx="7235301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it-IT">
                <a:solidFill>
                  <a:srgbClr val="FF0000"/>
                </a:solidFill>
              </a:rPr>
              <a:t>Quel est le premier producteur de vins de l’UE ?</a:t>
            </a:r>
          </a:p>
          <a:p>
            <a:pPr>
              <a:spcAft>
                <a:spcPts val="400"/>
              </a:spcAft>
            </a:pPr>
            <a:r>
              <a:rPr lang="fr-FR">
                <a:solidFill>
                  <a:srgbClr val="FF0000"/>
                </a:solidFill>
              </a:rPr>
              <a:t>Quel est le premier producteur de lait de l’UE ?</a:t>
            </a:r>
          </a:p>
          <a:p>
            <a:pPr>
              <a:spcAft>
                <a:spcPts val="400"/>
              </a:spcAft>
            </a:pPr>
            <a:r>
              <a:rPr lang="fr-FR">
                <a:solidFill>
                  <a:srgbClr val="FF0000"/>
                </a:solidFill>
              </a:rPr>
              <a:t>Quel est le cinquième producteur mondial de céréales 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D383551-4DBF-41E9-83AB-C8ED11B27199}"/>
              </a:ext>
            </a:extLst>
          </p:cNvPr>
          <p:cNvSpPr txBox="1"/>
          <p:nvPr/>
        </p:nvSpPr>
        <p:spPr>
          <a:xfrm>
            <a:off x="1447061" y="3595458"/>
            <a:ext cx="6072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Cela signifie «avoir plusieurs activités, plusieurs emplois».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ED1E05-81E4-4CD5-86BC-F571FCA118CE}"/>
              </a:ext>
            </a:extLst>
          </p:cNvPr>
          <p:cNvSpPr txBox="1"/>
          <p:nvPr/>
        </p:nvSpPr>
        <p:spPr>
          <a:xfrm>
            <a:off x="1455938" y="4447712"/>
            <a:ext cx="742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Pour compléter leur revenu / Parce que leur revenu est trop faible.</a:t>
            </a:r>
            <a:endParaRPr lang="fr-FR">
              <a:solidFill>
                <a:srgbClr val="FF000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8D5EF34-41CE-42C0-A47D-B1B9B3DF6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98" y="5365996"/>
            <a:ext cx="829128" cy="49381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E19702A-8861-4B25-BDB3-AFAD7C2AE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464" y="5327438"/>
            <a:ext cx="926672" cy="49991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227A315-5E24-406B-B4FB-60B49D06E7EF}"/>
              </a:ext>
            </a:extLst>
          </p:cNvPr>
          <p:cNvSpPr txBox="1"/>
          <p:nvPr/>
        </p:nvSpPr>
        <p:spPr>
          <a:xfrm>
            <a:off x="1562470" y="6134470"/>
            <a:ext cx="640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Ils ont diminué de 1614 unités, soit 24,5%.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CAAFD132-18D1-5798-50B3-A12844EA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525000" y="3215987"/>
            <a:ext cx="4114800" cy="365125"/>
          </a:xfrm>
        </p:spPr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368075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99403" y="285492"/>
            <a:ext cx="5520905" cy="65725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Segnaposto contenuto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8419381" y="2449902"/>
                <a:ext cx="2355012" cy="3148642"/>
              </a:xfrm>
            </p:spPr>
            <p:txBody>
              <a:bodyPr>
                <a:normAutofit/>
              </a:bodyPr>
              <a:lstStyle/>
              <a:p>
                <a:r>
                  <a:rPr lang="it-IT" sz="1800"/>
                  <a:t>Métropole → métropolitain</a:t>
                </a:r>
                <a:endParaRPr lang="it-IT" sz="1800" b="0" i="1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sz="1800"/>
                  <a:t> : un demi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it-IT" sz="1800" b="0"/>
                  <a:t> : un tiers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sz="1800" b="0"/>
                  <a:t> : un quart</a:t>
                </a:r>
              </a:p>
              <a:p>
                <a:r>
                  <a:rPr lang="it-IT" sz="1800"/>
                  <a:t>N°-ième : cinquième, sixième, septième, ... ennième.</a:t>
                </a:r>
                <a:endParaRPr lang="it-IT" sz="1800" b="0"/>
              </a:p>
              <a:p>
                <a:endParaRPr lang="it-IT" sz="1200"/>
              </a:p>
            </p:txBody>
          </p:sp>
        </mc:Choice>
        <mc:Fallback xmlns="">
          <p:sp>
            <p:nvSpPr>
              <p:cNvPr id="4" name="Segnaposto contenut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419381" y="2449902"/>
                <a:ext cx="2355012" cy="3148642"/>
              </a:xfrm>
              <a:blipFill>
                <a:blip r:embed="rId3"/>
                <a:stretch>
                  <a:fillRect l="-1554" t="-1938" r="-518" b="-25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1DD60AA-D174-080F-10B4-EC67BCD9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6356350"/>
            <a:ext cx="4114800" cy="365125"/>
          </a:xfrm>
        </p:spPr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97111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33003" y="1502858"/>
            <a:ext cx="4310850" cy="3389895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95691" y="2291453"/>
            <a:ext cx="4157932" cy="1995875"/>
          </a:xfrm>
        </p:spPr>
        <p:txBody>
          <a:bodyPr>
            <a:normAutofit/>
          </a:bodyPr>
          <a:lstStyle/>
          <a:p>
            <a:r>
              <a:rPr lang="it-IT" sz="2000" b="1"/>
              <a:t>PIB</a:t>
            </a:r>
            <a:r>
              <a:rPr lang="it-IT" sz="2000"/>
              <a:t> = Produit Intérieur Brut</a:t>
            </a:r>
          </a:p>
          <a:p>
            <a:r>
              <a:rPr lang="it-IT" sz="2000"/>
              <a:t>1° = premier</a:t>
            </a:r>
          </a:p>
          <a:p>
            <a:r>
              <a:rPr lang="it-IT" sz="2000"/>
              <a:t>2° = deuxième ou second(e)</a:t>
            </a:r>
          </a:p>
          <a:p>
            <a:r>
              <a:rPr lang="it-IT" sz="2000"/>
              <a:t>Nombre ordinal = Nombre + -ième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8E5DA76-8F06-129B-95FD-2538230F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232643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63307" y="386310"/>
            <a:ext cx="3664088" cy="5659384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71586" y="3142940"/>
            <a:ext cx="4097546" cy="1547303"/>
          </a:xfrm>
        </p:spPr>
        <p:txBody>
          <a:bodyPr>
            <a:normAutofit/>
          </a:bodyPr>
          <a:lstStyle/>
          <a:p>
            <a:r>
              <a:rPr lang="it-IT" sz="2000"/>
              <a:t>Le </a:t>
            </a:r>
            <a:r>
              <a:rPr lang="it-IT" sz="2000" b="1"/>
              <a:t>rang</a:t>
            </a:r>
            <a:r>
              <a:rPr lang="it-IT" sz="2000"/>
              <a:t> (le g ne se prononce pas): posto</a:t>
            </a:r>
          </a:p>
          <a:p>
            <a:r>
              <a:rPr lang="it-IT" sz="2000" b="1"/>
              <a:t>UE</a:t>
            </a:r>
            <a:r>
              <a:rPr lang="it-IT" sz="2000"/>
              <a:t> = Union Européenne</a:t>
            </a:r>
          </a:p>
          <a:p>
            <a:r>
              <a:rPr lang="it-IT" sz="2000" b="1"/>
              <a:t>Après</a:t>
            </a:r>
            <a:r>
              <a:rPr lang="it-IT" sz="2000"/>
              <a:t> : dopo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B8873B6-7FDD-F718-7B17-B0863065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C6DFA3-83C3-F3DC-10D5-978ACBB06D79}"/>
              </a:ext>
            </a:extLst>
          </p:cNvPr>
          <p:cNvSpPr txBox="1"/>
          <p:nvPr/>
        </p:nvSpPr>
        <p:spPr>
          <a:xfrm>
            <a:off x="6502400" y="1487054"/>
            <a:ext cx="38700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/>
              <a:t>Nota : depuis 2010, au niveau mondial, la France est passée en sixième position après la Chine, l’Inde, la Russie, les Etats-Unis et le Canada.</a:t>
            </a:r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181464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92621" y="870100"/>
            <a:ext cx="3196629" cy="5111441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49041" y="1978090"/>
            <a:ext cx="5177287" cy="2749186"/>
          </a:xfrm>
        </p:spPr>
        <p:txBody>
          <a:bodyPr>
            <a:normAutofit lnSpcReduction="10000"/>
          </a:bodyPr>
          <a:lstStyle/>
          <a:p>
            <a:r>
              <a:rPr lang="it-IT" sz="2000" b="1"/>
              <a:t>Vieux, vieil [vièi], vieille → vieillir [viejir]</a:t>
            </a:r>
          </a:p>
          <a:p>
            <a:r>
              <a:rPr lang="it-IT" sz="2000" b="1"/>
              <a:t>Vieillir</a:t>
            </a:r>
            <a:r>
              <a:rPr lang="it-IT" sz="2000"/>
              <a:t>, verbe du deuxième groupe -&gt; radical du pluriel </a:t>
            </a:r>
            <a:r>
              <a:rPr lang="it-IT" sz="2000" b="1"/>
              <a:t>vieilliss</a:t>
            </a:r>
            <a:r>
              <a:rPr lang="it-IT" sz="2000"/>
              <a:t>-</a:t>
            </a:r>
          </a:p>
          <a:p>
            <a:r>
              <a:rPr lang="it-IT" sz="2000"/>
              <a:t>Participe présent </a:t>
            </a:r>
            <a:r>
              <a:rPr lang="it-IT" sz="2000" b="1"/>
              <a:t>vieillissant</a:t>
            </a:r>
            <a:r>
              <a:rPr lang="it-IT" sz="2000"/>
              <a:t>, ici employé comme adjectif</a:t>
            </a:r>
          </a:p>
          <a:p>
            <a:r>
              <a:rPr lang="it-IT" sz="2000" b="1"/>
              <a:t>Chef d’exploitation </a:t>
            </a:r>
            <a:r>
              <a:rPr lang="it-IT" sz="2000"/>
              <a:t>: agricoltore, capo di una azienda agricola</a:t>
            </a:r>
          </a:p>
          <a:p>
            <a:r>
              <a:rPr lang="it-IT" sz="2000" b="1"/>
              <a:t>Exploitant </a:t>
            </a:r>
            <a:r>
              <a:rPr lang="it-IT" sz="2000"/>
              <a:t>: esercente, gestore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D367F01-ECCD-AD85-4B7A-34EFA9F0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262808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0857" y="471866"/>
            <a:ext cx="3316531" cy="5902302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108165" y="2438100"/>
            <a:ext cx="4209691" cy="2047635"/>
          </a:xfrm>
        </p:spPr>
        <p:txBody>
          <a:bodyPr>
            <a:normAutofit/>
          </a:bodyPr>
          <a:lstStyle/>
          <a:p>
            <a:r>
              <a:rPr lang="it-IT" sz="2000" b="1"/>
              <a:t>Près de </a:t>
            </a:r>
            <a:r>
              <a:rPr lang="it-IT" sz="2000"/>
              <a:t>: quasi</a:t>
            </a:r>
          </a:p>
          <a:p>
            <a:r>
              <a:rPr lang="it-IT" sz="2000" b="1"/>
              <a:t>Dont</a:t>
            </a:r>
            <a:r>
              <a:rPr lang="it-IT" sz="2000"/>
              <a:t> : di cui</a:t>
            </a:r>
          </a:p>
          <a:p>
            <a:r>
              <a:rPr lang="it-IT" sz="2000" b="1"/>
              <a:t>Nombreux</a:t>
            </a:r>
            <a:r>
              <a:rPr lang="it-IT" sz="2000"/>
              <a:t> (de </a:t>
            </a:r>
            <a:r>
              <a:rPr lang="it-IT" sz="2000" b="1"/>
              <a:t>nombre</a:t>
            </a:r>
            <a:r>
              <a:rPr lang="it-IT" sz="2000"/>
              <a:t>, numero): numerosi</a:t>
            </a:r>
          </a:p>
          <a:p>
            <a:r>
              <a:rPr lang="it-IT" sz="2000" b="1"/>
              <a:t>Pluriactif</a:t>
            </a:r>
            <a:r>
              <a:rPr lang="it-IT" sz="2000"/>
              <a:t> : qui a plusieurs activités.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BC28676-2C93-848C-6085-F744B05C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322021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16661" y="884090"/>
            <a:ext cx="3897297" cy="5042558"/>
          </a:xfrm>
          <a:prstGeom prst="rect">
            <a:avLst/>
          </a:prstGeo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2678" y="2523939"/>
            <a:ext cx="2294710" cy="1435502"/>
          </a:xfrm>
        </p:spPr>
        <p:txBody>
          <a:bodyPr>
            <a:normAutofit lnSpcReduction="10000"/>
          </a:bodyPr>
          <a:lstStyle/>
          <a:p>
            <a:r>
              <a:rPr lang="it-IT" sz="1600" b="1"/>
              <a:t>Secoué</a:t>
            </a:r>
            <a:r>
              <a:rPr lang="it-IT" sz="1600"/>
              <a:t> : scosso, agitato</a:t>
            </a:r>
          </a:p>
          <a:p>
            <a:r>
              <a:rPr lang="it-IT" sz="1600" b="1"/>
              <a:t>Navire</a:t>
            </a:r>
            <a:r>
              <a:rPr lang="it-IT" sz="1600"/>
              <a:t>: nave, barca, qui peschereccio</a:t>
            </a:r>
          </a:p>
          <a:p>
            <a:r>
              <a:rPr lang="it-IT" sz="1600" b="1"/>
              <a:t>Taille</a:t>
            </a:r>
            <a:r>
              <a:rPr lang="it-IT" sz="1600"/>
              <a:t> : dimensione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40B42F8-7130-4B90-A50E-4F52103C7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5268" y="1766658"/>
            <a:ext cx="4030345" cy="3710866"/>
          </a:xfrm>
          <a:prstGeom prst="rect">
            <a:avLst/>
          </a:prstGeom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58BEFAE-0BCD-6BF1-7F72-4E59ED39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65436" y="6310168"/>
            <a:ext cx="4114800" cy="365125"/>
          </a:xfrm>
        </p:spPr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2DD1BF-A34F-7F7E-2EB2-020466C71D84}"/>
              </a:ext>
            </a:extLst>
          </p:cNvPr>
          <p:cNvSpPr txBox="1"/>
          <p:nvPr/>
        </p:nvSpPr>
        <p:spPr>
          <a:xfrm>
            <a:off x="7961745" y="5615709"/>
            <a:ext cx="30202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/>
              <a:t>Source : Agreste - Data Collection Framework</a:t>
            </a:r>
          </a:p>
        </p:txBody>
      </p:sp>
    </p:spTree>
    <p:extLst>
      <p:ext uri="{BB962C8B-B14F-4D97-AF65-F5344CB8AC3E}">
        <p14:creationId xmlns:p14="http://schemas.microsoft.com/office/powerpoint/2010/main" val="251950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5B8BD7C-D3A8-46DE-B2FC-3CDF3B363C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11"/>
          <a:stretch/>
        </p:blipFill>
        <p:spPr>
          <a:xfrm>
            <a:off x="6041914" y="1544436"/>
            <a:ext cx="3865566" cy="416908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57C0206-278A-4598-814B-7DC787EE5B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4" b="48195"/>
          <a:stretch/>
        </p:blipFill>
        <p:spPr>
          <a:xfrm>
            <a:off x="1541294" y="1520209"/>
            <a:ext cx="4408866" cy="418147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9DDF8A4-83D0-431A-8E50-8FE1F33CF0BC}"/>
              </a:ext>
            </a:extLst>
          </p:cNvPr>
          <p:cNvSpPr txBox="1"/>
          <p:nvPr/>
        </p:nvSpPr>
        <p:spPr>
          <a:xfrm>
            <a:off x="1524000" y="342900"/>
            <a:ext cx="9277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>
                <a:latin typeface="+mj-lt"/>
              </a:rPr>
              <a:t>Agriculture et agroalimentaire à l’export (2018)</a:t>
            </a:r>
            <a:endParaRPr lang="fr-FR" sz="3200">
              <a:latin typeface="+mj-lt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3F9B1A-3EFB-45CF-89C7-13EB158BEE4C}"/>
              </a:ext>
            </a:extLst>
          </p:cNvPr>
          <p:cNvSpPr txBox="1"/>
          <p:nvPr/>
        </p:nvSpPr>
        <p:spPr>
          <a:xfrm>
            <a:off x="221942" y="3994951"/>
            <a:ext cx="1287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Levier</a:t>
            </a:r>
            <a:r>
              <a:rPr lang="it-IT" sz="1400"/>
              <a:t> : leva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63A7356-E1EA-43EE-91E8-8B6E9442B980}"/>
              </a:ext>
            </a:extLst>
          </p:cNvPr>
          <p:cNvSpPr txBox="1"/>
          <p:nvPr/>
        </p:nvSpPr>
        <p:spPr>
          <a:xfrm>
            <a:off x="9937072" y="2388094"/>
            <a:ext cx="2254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Spiritueux</a:t>
            </a:r>
            <a:r>
              <a:rPr lang="it-IT" sz="1400"/>
              <a:t> : superalcolici, liquori, spiriti </a:t>
            </a:r>
          </a:p>
          <a:p>
            <a:r>
              <a:rPr lang="fr-FR" sz="1400" b="1"/>
              <a:t>Produit laitier </a:t>
            </a:r>
            <a:r>
              <a:rPr lang="fr-FR" sz="1400"/>
              <a:t>: latticino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AB045F5-AB84-47C0-B314-79D9E4273544}"/>
              </a:ext>
            </a:extLst>
          </p:cNvPr>
          <p:cNvSpPr txBox="1"/>
          <p:nvPr/>
        </p:nvSpPr>
        <p:spPr>
          <a:xfrm>
            <a:off x="2104008" y="5885895"/>
            <a:ext cx="228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MD€ </a:t>
            </a:r>
            <a:r>
              <a:rPr lang="it-IT" sz="1400"/>
              <a:t>se lit «milliard d’euros»</a:t>
            </a:r>
            <a:endParaRPr lang="fr-FR" sz="140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6D0D350-F089-58A0-B2DA-64527BD5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275135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67513" cy="1127244"/>
          </a:xfrm>
        </p:spPr>
        <p:txBody>
          <a:bodyPr>
            <a:normAutofit/>
          </a:bodyPr>
          <a:lstStyle/>
          <a:p>
            <a:r>
              <a:rPr lang="it-IT" sz="3200"/>
              <a:t>Exercice de compréhension : questions / réponses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3177" y="1621766"/>
            <a:ext cx="10073318" cy="461035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t-IT"/>
              <a:t>Que signifie SAU ?</a:t>
            </a:r>
          </a:p>
          <a:p>
            <a:pPr marL="0" indent="0">
              <a:buNone/>
            </a:pPr>
            <a:r>
              <a:rPr lang="it-IT"/>
              <a:t>……………………………………………………………………………………………………….</a:t>
            </a:r>
          </a:p>
          <a:p>
            <a:pPr lvl="0"/>
            <a:r>
              <a:rPr lang="fr-FR"/>
              <a:t>Quelle est la SAU en France ?</a:t>
            </a:r>
          </a:p>
          <a:p>
            <a:pPr marL="0" lvl="0" indent="0">
              <a:buNone/>
            </a:pPr>
            <a:r>
              <a:rPr lang="it-IT"/>
              <a:t>……………………………………………………………………………………………………….</a:t>
            </a:r>
          </a:p>
          <a:p>
            <a:pPr lvl="0"/>
            <a:r>
              <a:rPr lang="it-IT"/>
              <a:t>Dans quelles régions surtout ?</a:t>
            </a:r>
          </a:p>
          <a:p>
            <a:pPr marL="0" indent="0">
              <a:buNone/>
            </a:pPr>
            <a:r>
              <a:rPr lang="it-IT"/>
              <a:t>……………………………………………………………………………………………………….</a:t>
            </a:r>
          </a:p>
          <a:p>
            <a:pPr lvl="0"/>
            <a:r>
              <a:rPr lang="it-IT"/>
              <a:t>Que signifie PIB ?</a:t>
            </a:r>
          </a:p>
          <a:p>
            <a:pPr marL="0" indent="0">
              <a:buNone/>
            </a:pPr>
            <a:r>
              <a:rPr lang="it-IT"/>
              <a:t>………………………………………………………………………………………………………</a:t>
            </a:r>
          </a:p>
          <a:p>
            <a:pPr lvl="0"/>
            <a:r>
              <a:rPr lang="fr-FR"/>
              <a:t>3,5%, c’est la part de quoi ?</a:t>
            </a:r>
            <a:endParaRPr lang="it-IT"/>
          </a:p>
          <a:p>
            <a:pPr marL="0" indent="0">
              <a:buNone/>
            </a:pPr>
            <a:r>
              <a:rPr lang="it-IT"/>
              <a:t>…………………………………………………………………………………………………………</a:t>
            </a:r>
          </a:p>
          <a:p>
            <a:pPr lvl="0"/>
            <a:r>
              <a:rPr lang="fr-FR"/>
              <a:t>Est-ce un secteur important en France ?</a:t>
            </a:r>
            <a:endParaRPr lang="it-IT"/>
          </a:p>
          <a:p>
            <a:pPr marL="0" indent="0">
              <a:buNone/>
            </a:pPr>
            <a:endParaRPr lang="it-IT"/>
          </a:p>
          <a:p>
            <a:pPr lvl="0"/>
            <a:r>
              <a:rPr lang="it-IT"/>
              <a:t>Est-ce qu’il augmente ?</a:t>
            </a:r>
          </a:p>
          <a:p>
            <a:pPr marL="0" lvl="0" indent="0">
              <a:buNone/>
            </a:pPr>
            <a:endParaRPr lang="it-IT"/>
          </a:p>
          <a:p>
            <a:pPr lvl="0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E16702C-DCF4-4AE2-A9B4-239E96FD192E}"/>
              </a:ext>
            </a:extLst>
          </p:cNvPr>
          <p:cNvSpPr txBox="1"/>
          <p:nvPr/>
        </p:nvSpPr>
        <p:spPr>
          <a:xfrm>
            <a:off x="1610336" y="1867148"/>
            <a:ext cx="466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Ça signifie Surface Agricole Utile.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83F694-5F96-423D-914B-8EAD419AB8F7}"/>
              </a:ext>
            </a:extLst>
          </p:cNvPr>
          <p:cNvSpPr txBox="1"/>
          <p:nvPr/>
        </p:nvSpPr>
        <p:spPr>
          <a:xfrm>
            <a:off x="1660308" y="2577452"/>
            <a:ext cx="260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50,3 % du territoire.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FFC474-33A4-4F8F-A331-586F2551794F}"/>
              </a:ext>
            </a:extLst>
          </p:cNvPr>
          <p:cNvSpPr txBox="1"/>
          <p:nvPr/>
        </p:nvSpPr>
        <p:spPr>
          <a:xfrm>
            <a:off x="1653626" y="3235774"/>
            <a:ext cx="302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Dans le Nord-Ouest.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F0D74A0-0AB8-405B-9C70-7986BBEBADFC}"/>
              </a:ext>
            </a:extLst>
          </p:cNvPr>
          <p:cNvSpPr txBox="1"/>
          <p:nvPr/>
        </p:nvSpPr>
        <p:spPr>
          <a:xfrm>
            <a:off x="1625895" y="3926034"/>
            <a:ext cx="29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Produit Intérieur Brut.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6C1867F-B64A-4797-BC13-30B2E345E05F}"/>
              </a:ext>
            </a:extLst>
          </p:cNvPr>
          <p:cNvSpPr txBox="1"/>
          <p:nvPr/>
        </p:nvSpPr>
        <p:spPr>
          <a:xfrm>
            <a:off x="1605392" y="4599092"/>
            <a:ext cx="434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C’est la part du secteur agricole dans le PIB.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7FFD9F6-E339-4D10-9B92-14FA1BA4229C}"/>
              </a:ext>
            </a:extLst>
          </p:cNvPr>
          <p:cNvSpPr/>
          <p:nvPr/>
        </p:nvSpPr>
        <p:spPr>
          <a:xfrm>
            <a:off x="1641820" y="5348384"/>
            <a:ext cx="816745" cy="292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ln w="0"/>
                <a:solidFill>
                  <a:schemeClr val="tx1"/>
                </a:solidFill>
              </a:rPr>
              <a:t>oui</a:t>
            </a:r>
            <a:endParaRPr lang="fr-FR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0ED203D-BFE6-4022-B727-19FA954DA74C}"/>
              </a:ext>
            </a:extLst>
          </p:cNvPr>
          <p:cNvSpPr/>
          <p:nvPr/>
        </p:nvSpPr>
        <p:spPr>
          <a:xfrm>
            <a:off x="2982898" y="5326602"/>
            <a:ext cx="914400" cy="2840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solidFill>
                  <a:schemeClr val="tx1"/>
                </a:solidFill>
              </a:rPr>
              <a:t>non</a:t>
            </a:r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C5F7069-A981-4629-A763-EA95D6D46823}"/>
              </a:ext>
            </a:extLst>
          </p:cNvPr>
          <p:cNvSpPr/>
          <p:nvPr/>
        </p:nvSpPr>
        <p:spPr>
          <a:xfrm>
            <a:off x="1607790" y="6042323"/>
            <a:ext cx="816745" cy="2929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ln w="0"/>
                <a:solidFill>
                  <a:schemeClr val="tx1"/>
                </a:solidFill>
              </a:rPr>
              <a:t>oui</a:t>
            </a:r>
            <a:endParaRPr lang="fr-FR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7465E60F-86FB-43AA-AD06-620D5C3DA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118" y="5984385"/>
            <a:ext cx="926672" cy="499915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4D7DA6-B29C-837F-21D0-FBB7A5B9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Primo semestre</a:t>
            </a:r>
          </a:p>
        </p:txBody>
      </p:sp>
    </p:spTree>
    <p:extLst>
      <p:ext uri="{BB962C8B-B14F-4D97-AF65-F5344CB8AC3E}">
        <p14:creationId xmlns:p14="http://schemas.microsoft.com/office/powerpoint/2010/main" val="244313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537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di Office</vt:lpstr>
      <vt:lpstr>L’agroalimentaire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Exercice de compréhension : questions / réponses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L’agroalimentaire</dc:title>
  <dc:creator>laura.kreyder</dc:creator>
  <cp:lastModifiedBy>laura.kreyder@unimib.it</cp:lastModifiedBy>
  <cp:revision>16</cp:revision>
  <dcterms:created xsi:type="dcterms:W3CDTF">2020-10-28T22:16:39Z</dcterms:created>
  <dcterms:modified xsi:type="dcterms:W3CDTF">2022-10-26T12:45:11Z</dcterms:modified>
</cp:coreProperties>
</file>