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3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6612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22/10/2022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88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22/10/2022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92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22/10/2022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296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22/10/2022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69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22/10/2022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23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22/10/2022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81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22/10/2022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69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22/10/2022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77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22/10/2022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115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22/10/2022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700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472C-F3CC-465D-9B47-D09B2B10287C}" type="datetimeFigureOut">
              <a:rPr lang="it-IT" smtClean="0"/>
              <a:t>22/10/2022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003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A472C-F3CC-465D-9B47-D09B2B10287C}" type="datetimeFigureOut">
              <a:rPr lang="it-IT" smtClean="0"/>
              <a:t>22/10/2022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AB5E1-04A7-44E8-B2B6-C1716C5E4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064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it-IT" sz="8000"/>
              <a:t>Le subjonctif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615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Concordance des temps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 lnSpcReduction="10000"/>
          </a:bodyPr>
          <a:lstStyle/>
          <a:p>
            <a:r>
              <a:rPr lang="it-IT" sz="2000"/>
              <a:t>Comme l’imparfait et le plus-que-parfait du subjonctif sont devenus désuets, la </a:t>
            </a:r>
            <a:r>
              <a:rPr lang="it-IT" sz="2000">
                <a:solidFill>
                  <a:srgbClr val="EE6612"/>
                </a:solidFill>
              </a:rPr>
              <a:t>concordance</a:t>
            </a:r>
            <a:r>
              <a:rPr lang="it-IT" sz="2000"/>
              <a:t> est simplifiée :</a:t>
            </a:r>
          </a:p>
          <a:p>
            <a:endParaRPr lang="it-IT" sz="2000"/>
          </a:p>
          <a:p>
            <a:pPr marL="0" indent="0">
              <a:buNone/>
            </a:pPr>
            <a:r>
              <a:rPr lang="it-IT" sz="2000" b="1"/>
              <a:t>Simultanéité</a:t>
            </a:r>
            <a:r>
              <a:rPr lang="it-IT" sz="2000"/>
              <a:t> </a:t>
            </a:r>
          </a:p>
          <a:p>
            <a:r>
              <a:rPr lang="it-IT" sz="2000"/>
              <a:t>Il faut qu’il finisse ses devoirs</a:t>
            </a:r>
          </a:p>
          <a:p>
            <a:r>
              <a:rPr lang="it-IT" sz="2000"/>
              <a:t>Il fallait qu’il finisse ses devoirs</a:t>
            </a:r>
          </a:p>
          <a:p>
            <a:endParaRPr lang="it-IT" sz="2000"/>
          </a:p>
          <a:p>
            <a:pPr marL="0" indent="0">
              <a:buNone/>
            </a:pPr>
            <a:r>
              <a:rPr lang="it-IT" sz="2000" b="1"/>
              <a:t>Antériorité </a:t>
            </a:r>
          </a:p>
          <a:p>
            <a:r>
              <a:rPr lang="it-IT" sz="2000"/>
              <a:t>Il faut qu’il ait fini ses devoirs s’il veut sortir</a:t>
            </a:r>
          </a:p>
          <a:p>
            <a:r>
              <a:rPr lang="it-IT" sz="2000"/>
              <a:t>Il fallait qu’il ait fini ses devoirs s’il voulait sortir</a:t>
            </a:r>
          </a:p>
        </p:txBody>
      </p:sp>
    </p:spTree>
    <p:extLst>
      <p:ext uri="{BB962C8B-B14F-4D97-AF65-F5344CB8AC3E}">
        <p14:creationId xmlns:p14="http://schemas.microsoft.com/office/powerpoint/2010/main" val="2380416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490932" cy="480263"/>
          </a:xfrm>
        </p:spPr>
        <p:txBody>
          <a:bodyPr>
            <a:normAutofit fontScale="90000"/>
          </a:bodyPr>
          <a:lstStyle/>
          <a:p>
            <a:r>
              <a:rPr lang="it-IT" sz="2400"/>
              <a:t>Exercices</a:t>
            </a:r>
            <a:r>
              <a:rPr lang="it-IT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7366" y="992038"/>
            <a:ext cx="10646434" cy="5184925"/>
          </a:xfrm>
        </p:spPr>
        <p:txBody>
          <a:bodyPr>
            <a:noAutofit/>
          </a:bodyPr>
          <a:lstStyle/>
          <a:p>
            <a:r>
              <a:rPr lang="it-IT" sz="1600"/>
              <a:t>Faites des phrases à partir des éléments donnés. Ex. : Tu peux partir, on le souhaite → On souhaite que tu puisses partir.</a:t>
            </a:r>
          </a:p>
          <a:p>
            <a:r>
              <a:rPr lang="it-IT" sz="1400"/>
              <a:t>Elle lui doit de l’argent, je ne le crois pas.</a:t>
            </a:r>
          </a:p>
          <a:p>
            <a:pPr marL="0" indent="0">
              <a:buNone/>
            </a:pPr>
            <a:r>
              <a:rPr lang="it-IT" sz="1400"/>
              <a:t>Je ne crois pas qu’elle lui doive de l’argent.</a:t>
            </a:r>
          </a:p>
          <a:p>
            <a:r>
              <a:rPr lang="it-IT" sz="1400"/>
              <a:t>Les adolescents veulent sortir entre eux, c’est normal.</a:t>
            </a:r>
          </a:p>
          <a:p>
            <a:pPr marL="0" indent="0">
              <a:buNone/>
            </a:pPr>
            <a:r>
              <a:rPr lang="it-IT" sz="1400"/>
              <a:t>C’est normal que les adolescents veuillent sortir entre eux.</a:t>
            </a:r>
          </a:p>
          <a:p>
            <a:r>
              <a:rPr lang="it-IT" sz="1400"/>
              <a:t>Tu n’es pas en forme, c’est dommage.</a:t>
            </a:r>
          </a:p>
          <a:p>
            <a:pPr marL="0" indent="0">
              <a:buNone/>
            </a:pPr>
            <a:r>
              <a:rPr lang="it-IT" sz="1400"/>
              <a:t>C’est dommage que tu ne sois pas en forme.</a:t>
            </a:r>
          </a:p>
          <a:p>
            <a:r>
              <a:rPr lang="it-IT" sz="1400"/>
              <a:t>Tu as un passeport, c’est préférable.</a:t>
            </a:r>
          </a:p>
          <a:p>
            <a:pPr marL="0" indent="0">
              <a:buNone/>
            </a:pPr>
            <a:r>
              <a:rPr lang="it-IT" sz="1400"/>
              <a:t>C’est préférable que tu aies un passeport.</a:t>
            </a:r>
          </a:p>
          <a:p>
            <a:r>
              <a:rPr lang="it-IT" sz="1400"/>
              <a:t>Vous ne pouvez pas vous libérer, on le regrette.</a:t>
            </a:r>
          </a:p>
          <a:p>
            <a:pPr marL="0" indent="0">
              <a:buNone/>
            </a:pPr>
            <a:r>
              <a:rPr lang="it-IT" sz="1400"/>
              <a:t>On regrette que vous ne puissiez pas vous libérer.</a:t>
            </a:r>
          </a:p>
          <a:p>
            <a:r>
              <a:rPr lang="it-IT" sz="1400"/>
              <a:t>Il fera beau, nous le souhaitons tous.</a:t>
            </a:r>
          </a:p>
          <a:p>
            <a:pPr marL="0" indent="0">
              <a:buNone/>
            </a:pPr>
            <a:r>
              <a:rPr lang="it-IT" sz="1400"/>
              <a:t>Nous souhaitons tous qu’il fasse beau.</a:t>
            </a:r>
          </a:p>
          <a:p>
            <a:r>
              <a:rPr lang="it-IT" sz="1400"/>
              <a:t>Elles savent parler italien, j’en suis heureux.</a:t>
            </a:r>
          </a:p>
          <a:p>
            <a:pPr marL="0" indent="0">
              <a:buNone/>
            </a:pPr>
            <a:r>
              <a:rPr lang="it-IT" sz="1400"/>
              <a:t>Je suis heureux qu’elles sachent parler italien.</a:t>
            </a:r>
          </a:p>
          <a:p>
            <a:r>
              <a:rPr lang="it-IT" sz="1400"/>
              <a:t>Vous avez beaucoup de travail, je m’en étonne.</a:t>
            </a:r>
          </a:p>
          <a:p>
            <a:pPr marL="0" indent="0">
              <a:buNone/>
            </a:pPr>
            <a:r>
              <a:rPr lang="it-IT" sz="1400"/>
              <a:t>Je m’étonne que vous ayez beaucoup de travail.</a:t>
            </a:r>
          </a:p>
        </p:txBody>
      </p:sp>
    </p:spTree>
    <p:extLst>
      <p:ext uri="{BB962C8B-B14F-4D97-AF65-F5344CB8AC3E}">
        <p14:creationId xmlns:p14="http://schemas.microsoft.com/office/powerpoint/2010/main" val="63712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it-IT" sz="6000"/>
              <a:t>Généralités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r>
              <a:rPr lang="it-IT" sz="2200"/>
              <a:t>Le subjonctif s’emploie essentiellement dans une </a:t>
            </a:r>
            <a:r>
              <a:rPr lang="it-IT" sz="2200">
                <a:solidFill>
                  <a:srgbClr val="EE6612"/>
                </a:solidFill>
              </a:rPr>
              <a:t>proposition subordonnée</a:t>
            </a:r>
            <a:r>
              <a:rPr lang="it-IT" sz="2200"/>
              <a:t>. Il dépend alors du </a:t>
            </a:r>
            <a:r>
              <a:rPr lang="it-IT" sz="2200">
                <a:solidFill>
                  <a:srgbClr val="EE6612"/>
                </a:solidFill>
              </a:rPr>
              <a:t>verbe</a:t>
            </a:r>
            <a:r>
              <a:rPr lang="it-IT" sz="2200"/>
              <a:t> qui est employé dans la </a:t>
            </a:r>
            <a:r>
              <a:rPr lang="it-IT" sz="2200">
                <a:solidFill>
                  <a:srgbClr val="EE6612"/>
                </a:solidFill>
              </a:rPr>
              <a:t>principale</a:t>
            </a:r>
            <a:r>
              <a:rPr lang="it-IT" sz="2200"/>
              <a:t> ou des </a:t>
            </a:r>
            <a:r>
              <a:rPr lang="it-IT" sz="2200">
                <a:solidFill>
                  <a:srgbClr val="EE6612"/>
                </a:solidFill>
              </a:rPr>
              <a:t>conjonctions</a:t>
            </a:r>
            <a:r>
              <a:rPr lang="it-IT" sz="2200"/>
              <a:t> qui introduisent la subordonnée.</a:t>
            </a:r>
          </a:p>
          <a:p>
            <a:r>
              <a:rPr lang="it-IT" sz="2200"/>
              <a:t>Le subjonctif a deux temps encore utilisés : le </a:t>
            </a:r>
            <a:r>
              <a:rPr lang="it-IT" sz="2200">
                <a:solidFill>
                  <a:srgbClr val="EE6612"/>
                </a:solidFill>
              </a:rPr>
              <a:t>présent</a:t>
            </a:r>
            <a:r>
              <a:rPr lang="it-IT" sz="2200"/>
              <a:t> et le </a:t>
            </a:r>
            <a:r>
              <a:rPr lang="it-IT" sz="2200">
                <a:solidFill>
                  <a:srgbClr val="EE6612"/>
                </a:solidFill>
              </a:rPr>
              <a:t>passé</a:t>
            </a:r>
            <a:r>
              <a:rPr lang="it-IT" sz="2200"/>
              <a:t>.</a:t>
            </a:r>
          </a:p>
          <a:p>
            <a:pPr marL="0" indent="0">
              <a:buNone/>
            </a:pPr>
            <a:endParaRPr lang="it-IT" sz="2200"/>
          </a:p>
          <a:p>
            <a:pPr marL="0" indent="0">
              <a:buNone/>
            </a:pPr>
            <a:r>
              <a:rPr lang="it-IT" sz="1800" b="1"/>
              <a:t>Nota</a:t>
            </a:r>
            <a:r>
              <a:rPr lang="it-IT" sz="1800"/>
              <a:t> : L’imparfait et le plus-que-parfait du subjonctif ne sont plus usités dans la langue parlée, et très rarement dans la langue écrite.</a:t>
            </a:r>
          </a:p>
          <a:p>
            <a:endParaRPr lang="it-IT" sz="2200"/>
          </a:p>
        </p:txBody>
      </p:sp>
    </p:spTree>
    <p:extLst>
      <p:ext uri="{BB962C8B-B14F-4D97-AF65-F5344CB8AC3E}">
        <p14:creationId xmlns:p14="http://schemas.microsoft.com/office/powerpoint/2010/main" val="319086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B9EE3F3-89B7-43C3-8651-C4C968309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1480" y="991443"/>
            <a:ext cx="4443154" cy="1087819"/>
          </a:xfrm>
        </p:spPr>
        <p:txBody>
          <a:bodyPr anchor="b">
            <a:normAutofit/>
          </a:bodyPr>
          <a:lstStyle/>
          <a:p>
            <a:r>
              <a:rPr lang="it-IT" sz="3400"/>
              <a:t>Formation du subjonctif présent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5541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1480" y="2684095"/>
            <a:ext cx="4443154" cy="3492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b="1"/>
              <a:t>Verbes du 1°, du 2° et d’une partie du 3° groupe</a:t>
            </a:r>
          </a:p>
          <a:p>
            <a:r>
              <a:rPr lang="it-IT" sz="1800">
                <a:solidFill>
                  <a:srgbClr val="EE6612"/>
                </a:solidFill>
              </a:rPr>
              <a:t>Radical</a:t>
            </a:r>
            <a:r>
              <a:rPr lang="it-IT" sz="1800"/>
              <a:t> de la troisième personne du pluriel du présent de l’indicatif + </a:t>
            </a:r>
            <a:r>
              <a:rPr lang="it-IT" sz="1800">
                <a:solidFill>
                  <a:srgbClr val="EE6612"/>
                </a:solidFill>
              </a:rPr>
              <a:t>terminaisons</a:t>
            </a:r>
            <a:r>
              <a:rPr lang="it-IT" sz="1800"/>
              <a:t> du subjonctif</a:t>
            </a:r>
          </a:p>
          <a:p>
            <a:endParaRPr lang="it-IT" sz="180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406092"/>
              </p:ext>
            </p:extLst>
          </p:nvPr>
        </p:nvGraphicFramePr>
        <p:xfrm>
          <a:off x="5953124" y="1728286"/>
          <a:ext cx="5339718" cy="3401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8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282"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Pronom</a:t>
                      </a:r>
                    </a:p>
                  </a:txBody>
                  <a:tcPr marL="156923" marR="156923" marT="78461" marB="784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Radical</a:t>
                      </a:r>
                    </a:p>
                  </a:txBody>
                  <a:tcPr marL="156923" marR="156923" marT="78461" marB="784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Terminaison</a:t>
                      </a:r>
                    </a:p>
                  </a:txBody>
                  <a:tcPr marL="156923" marR="156923" marT="78461" marB="784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4146"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Je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Tu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Il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Nous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</a:p>
                    <a:p>
                      <a:r>
                        <a:rPr lang="it-IT" sz="2400">
                          <a:solidFill>
                            <a:sysClr val="windowText" lastClr="000000"/>
                          </a:solidFill>
                        </a:rPr>
                        <a:t>ils</a:t>
                      </a:r>
                    </a:p>
                  </a:txBody>
                  <a:tcPr marL="156923" marR="156923" marT="78461" marB="784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>
                          <a:solidFill>
                            <a:srgbClr val="EE6612"/>
                          </a:solidFill>
                        </a:rPr>
                        <a:t>parl-</a:t>
                      </a:r>
                    </a:p>
                    <a:p>
                      <a:r>
                        <a:rPr lang="it-IT" sz="2400">
                          <a:solidFill>
                            <a:srgbClr val="EE6612"/>
                          </a:solidFill>
                        </a:rPr>
                        <a:t>finiss-</a:t>
                      </a:r>
                    </a:p>
                    <a:p>
                      <a:r>
                        <a:rPr lang="it-IT" sz="2400">
                          <a:solidFill>
                            <a:srgbClr val="EE6612"/>
                          </a:solidFill>
                        </a:rPr>
                        <a:t>mett-</a:t>
                      </a:r>
                    </a:p>
                  </a:txBody>
                  <a:tcPr marL="156923" marR="156923" marT="78461" marB="7846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-e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-es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-e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-ions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-iez</a:t>
                      </a:r>
                    </a:p>
                    <a:p>
                      <a:r>
                        <a:rPr lang="it-IT" sz="2400" b="1">
                          <a:solidFill>
                            <a:sysClr val="windowText" lastClr="000000"/>
                          </a:solidFill>
                        </a:rPr>
                        <a:t>-ent</a:t>
                      </a:r>
                    </a:p>
                  </a:txBody>
                  <a:tcPr marL="156923" marR="156923" marT="78461" marB="7846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48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3700"/>
              <a:t>Autres verbes du 3° groupe</a:t>
            </a:r>
            <a:br>
              <a:rPr lang="it-IT" sz="3700"/>
            </a:br>
            <a:endParaRPr lang="it-IT" sz="37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it-IT" sz="2200"/>
              <a:t>Quand un verbe du 3° groupe a </a:t>
            </a:r>
            <a:r>
              <a:rPr lang="it-IT" sz="2200">
                <a:solidFill>
                  <a:srgbClr val="EE6612"/>
                </a:solidFill>
              </a:rPr>
              <a:t>trois radicaux </a:t>
            </a:r>
            <a:r>
              <a:rPr lang="it-IT" sz="2200"/>
              <a:t>au présent de l’indicatif, il en aura </a:t>
            </a:r>
            <a:r>
              <a:rPr lang="it-IT" sz="2200">
                <a:solidFill>
                  <a:srgbClr val="EE6612"/>
                </a:solidFill>
              </a:rPr>
              <a:t>deux</a:t>
            </a:r>
            <a:r>
              <a:rPr lang="it-IT" sz="2200"/>
              <a:t> au présent du subjonctif.</a:t>
            </a:r>
          </a:p>
          <a:p>
            <a:pPr marL="0" indent="0">
              <a:buNone/>
            </a:pPr>
            <a:endParaRPr lang="it-IT" sz="2200"/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Les trois personnes du singulier et la troisième personne du pluriel (</a:t>
            </a:r>
            <a:r>
              <a:rPr lang="it-IT" sz="1800" i="1"/>
              <a:t>je, tu, il, ils</a:t>
            </a:r>
            <a:r>
              <a:rPr lang="it-IT" sz="1800"/>
              <a:t>) → radical de la 3° personne du pluriel (</a:t>
            </a:r>
            <a:r>
              <a:rPr lang="it-IT" sz="1800" i="1"/>
              <a:t>ils</a:t>
            </a:r>
            <a:r>
              <a:rPr lang="it-IT" sz="1800"/>
              <a:t>) du présent de l’indicatif + terminaisons.</a:t>
            </a:r>
          </a:p>
          <a:p>
            <a:pPr lvl="1">
              <a:buFont typeface="Calibri" panose="020F0502020204030204" pitchFamily="34" charset="0"/>
              <a:buChar char="-"/>
            </a:pPr>
            <a:endParaRPr lang="it-IT" sz="1800"/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La 1° et la 2° personne du pluriel (</a:t>
            </a:r>
            <a:r>
              <a:rPr lang="it-IT" sz="1800" i="1"/>
              <a:t>nous, vous</a:t>
            </a:r>
            <a:r>
              <a:rPr lang="it-IT" sz="1800"/>
              <a:t>) : radical de la 1° personne du pluriel (</a:t>
            </a:r>
            <a:r>
              <a:rPr lang="it-IT" sz="1800" i="1"/>
              <a:t>nous</a:t>
            </a:r>
            <a:r>
              <a:rPr lang="it-IT" sz="1800"/>
              <a:t>) du présent de l’indicatif + terminaisons.</a:t>
            </a:r>
          </a:p>
        </p:txBody>
      </p:sp>
    </p:spTree>
    <p:extLst>
      <p:ext uri="{BB962C8B-B14F-4D97-AF65-F5344CB8AC3E}">
        <p14:creationId xmlns:p14="http://schemas.microsoft.com/office/powerpoint/2010/main" val="1061877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Exemple : le verbe venir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t"/>
            <a:endParaRPr lang="it-IT"/>
          </a:p>
          <a:p>
            <a:pPr fontAlgn="t"/>
            <a:endParaRPr lang="it-IT"/>
          </a:p>
          <a:p>
            <a:pPr fontAlgn="t"/>
            <a:endParaRPr lang="it-IT"/>
          </a:p>
          <a:p>
            <a:pPr fontAlgn="t"/>
            <a:endParaRPr lang="it-IT"/>
          </a:p>
          <a:p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65693063"/>
              </p:ext>
            </p:extLst>
          </p:nvPr>
        </p:nvGraphicFramePr>
        <p:xfrm>
          <a:off x="838200" y="2455352"/>
          <a:ext cx="4044351" cy="2211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8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198"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Pronom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5461">
                <a:tc>
                  <a:txBody>
                    <a:bodyPr/>
                    <a:lstStyle/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Je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Tu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Il/Elle/On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Nous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Vous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Ils/Elles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chemeClr val="tx1"/>
                          </a:solidFill>
                        </a:rPr>
                        <a:t>vien-</a:t>
                      </a:r>
                    </a:p>
                    <a:p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ven-</a:t>
                      </a:r>
                    </a:p>
                    <a:p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>
                          <a:solidFill>
                            <a:srgbClr val="EE6612"/>
                          </a:solidFill>
                        </a:rPr>
                        <a:t>vienn-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b="1">
                          <a:solidFill>
                            <a:schemeClr val="tx1"/>
                          </a:solidFill>
                        </a:rPr>
                        <a:t>-s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b="1">
                          <a:solidFill>
                            <a:schemeClr val="tx1"/>
                          </a:solidFill>
                        </a:rPr>
                        <a:t>-s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b="1">
                          <a:solidFill>
                            <a:schemeClr val="tx1"/>
                          </a:solidFill>
                        </a:rPr>
                        <a:t>-t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b="1">
                          <a:solidFill>
                            <a:schemeClr val="tx1"/>
                          </a:solidFill>
                        </a:rPr>
                        <a:t>-ons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b="1">
                          <a:solidFill>
                            <a:schemeClr val="tx1"/>
                          </a:solidFill>
                        </a:rPr>
                        <a:t>-ez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b="1">
                          <a:solidFill>
                            <a:schemeClr val="tx1"/>
                          </a:solidFill>
                        </a:rPr>
                        <a:t>ent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468822"/>
              </p:ext>
            </p:extLst>
          </p:nvPr>
        </p:nvGraphicFramePr>
        <p:xfrm>
          <a:off x="6331788" y="2455352"/>
          <a:ext cx="4485735" cy="2211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5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5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871"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Pronom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0350">
                <a:tc>
                  <a:txBody>
                    <a:bodyPr/>
                    <a:lstStyle/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baseline="0">
                          <a:solidFill>
                            <a:schemeClr val="tx1"/>
                          </a:solidFill>
                        </a:rPr>
                        <a:t> j</a:t>
                      </a:r>
                      <a:r>
                        <a:rPr lang="it-IT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baseline="0">
                          <a:solidFill>
                            <a:schemeClr val="tx1"/>
                          </a:solidFill>
                        </a:rPr>
                        <a:t> t</a:t>
                      </a:r>
                      <a:r>
                        <a:rPr lang="it-IT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Qu’il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baseline="0">
                          <a:solidFill>
                            <a:schemeClr val="tx1"/>
                          </a:solidFill>
                        </a:rPr>
                        <a:t> n</a:t>
                      </a:r>
                      <a:r>
                        <a:rPr lang="it-IT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baseline="0">
                          <a:solidFill>
                            <a:schemeClr val="tx1"/>
                          </a:solidFill>
                        </a:rPr>
                        <a:t> v</a:t>
                      </a:r>
                      <a:r>
                        <a:rPr lang="it-IT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>
                          <a:solidFill>
                            <a:schemeClr val="tx1"/>
                          </a:solidFill>
                        </a:rPr>
                        <a:t>Qu’ils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>
                          <a:solidFill>
                            <a:srgbClr val="EE6612"/>
                          </a:solidFill>
                        </a:rPr>
                        <a:t>vienn-</a:t>
                      </a:r>
                    </a:p>
                    <a:p>
                      <a:endParaRPr lang="it-IT">
                        <a:solidFill>
                          <a:srgbClr val="FF0000"/>
                        </a:solidFill>
                      </a:endParaRPr>
                    </a:p>
                    <a:p>
                      <a:endParaRPr lang="it-IT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ven-</a:t>
                      </a:r>
                    </a:p>
                    <a:p>
                      <a:endParaRPr lang="it-IT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>
                          <a:solidFill>
                            <a:srgbClr val="EE6612"/>
                          </a:solidFill>
                        </a:rPr>
                        <a:t>vienn-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-e</a:t>
                      </a:r>
                    </a:p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-es</a:t>
                      </a:r>
                    </a:p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-e</a:t>
                      </a:r>
                    </a:p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-ions</a:t>
                      </a:r>
                    </a:p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-iez</a:t>
                      </a:r>
                    </a:p>
                    <a:p>
                      <a:r>
                        <a:rPr lang="it-IT" b="1">
                          <a:solidFill>
                            <a:schemeClr val="tx1"/>
                          </a:solidFill>
                        </a:rPr>
                        <a:t>-ent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1702498" y="1753703"/>
            <a:ext cx="2147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>
                <a:solidFill>
                  <a:schemeClr val="tx1"/>
                </a:solidFill>
              </a:rPr>
              <a:t>Présent de l’indicatif</a:t>
            </a:r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7861758" y="1825625"/>
            <a:ext cx="221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>
                <a:solidFill>
                  <a:schemeClr val="tx1"/>
                </a:solidFill>
              </a:rPr>
              <a:t>Présent du subjonctif</a:t>
            </a:r>
            <a:endParaRPr lang="it-IT"/>
          </a:p>
        </p:txBody>
      </p:sp>
      <p:cxnSp>
        <p:nvCxnSpPr>
          <p:cNvPr id="7" name="Connettore 2 6"/>
          <p:cNvCxnSpPr/>
          <p:nvPr/>
        </p:nvCxnSpPr>
        <p:spPr>
          <a:xfrm>
            <a:off x="2777706" y="3821502"/>
            <a:ext cx="5084052" cy="34506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 flipV="1">
            <a:off x="2976113" y="3071004"/>
            <a:ext cx="4885645" cy="131121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2976113" y="4382219"/>
            <a:ext cx="4885645" cy="8626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0B9E805F-E67B-48DB-89F0-F309D0A8598A}"/>
              </a:ext>
            </a:extLst>
          </p:cNvPr>
          <p:cNvCxnSpPr/>
          <p:nvPr/>
        </p:nvCxnSpPr>
        <p:spPr>
          <a:xfrm flipV="1">
            <a:off x="838200" y="1358283"/>
            <a:ext cx="9979323" cy="71022"/>
          </a:xfrm>
          <a:prstGeom prst="line">
            <a:avLst/>
          </a:prstGeom>
          <a:ln w="47625"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80000">
                  <a:schemeClr val="accent2">
                    <a:lumMod val="0"/>
                    <a:lumOff val="100000"/>
                  </a:schemeClr>
                </a:gs>
                <a:gs pos="8000">
                  <a:schemeClr val="accent2">
                    <a:lumMod val="10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439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it-IT" sz="4000"/>
              <a:t>Verbes irréguliers au subjonctif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it-IT" sz="2200"/>
              <a:t>Certains verbes (très peu nombreux) ont un </a:t>
            </a:r>
            <a:r>
              <a:rPr lang="it-IT" sz="2200">
                <a:solidFill>
                  <a:srgbClr val="EE6612"/>
                </a:solidFill>
              </a:rPr>
              <a:t>radical irrégulier </a:t>
            </a:r>
            <a:r>
              <a:rPr lang="it-IT" sz="2200"/>
              <a:t>au subjonctif.</a:t>
            </a:r>
          </a:p>
          <a:p>
            <a:pPr marL="0" indent="0">
              <a:buNone/>
            </a:pPr>
            <a:endParaRPr lang="it-IT" sz="2200"/>
          </a:p>
          <a:p>
            <a:r>
              <a:rPr lang="it-IT" sz="2200"/>
              <a:t>Le verbe </a:t>
            </a:r>
            <a:r>
              <a:rPr lang="it-IT" sz="2200" b="1"/>
              <a:t>être</a:t>
            </a:r>
            <a:r>
              <a:rPr lang="it-IT" sz="2200"/>
              <a:t> et </a:t>
            </a:r>
            <a:r>
              <a:rPr lang="it-IT" sz="2200" b="1"/>
              <a:t>avoir</a:t>
            </a:r>
            <a:r>
              <a:rPr lang="it-IT" sz="2200"/>
              <a:t> ont de plus la terminaison </a:t>
            </a:r>
            <a:r>
              <a:rPr lang="it-IT" sz="2200" b="1">
                <a:solidFill>
                  <a:srgbClr val="EE6612"/>
                </a:solidFill>
              </a:rPr>
              <a:t>-t </a:t>
            </a:r>
            <a:r>
              <a:rPr lang="it-IT" sz="2200"/>
              <a:t>à la 3° personne du singulier, et le verbe </a:t>
            </a:r>
            <a:r>
              <a:rPr lang="it-IT" sz="2200" b="1"/>
              <a:t>être</a:t>
            </a:r>
            <a:r>
              <a:rPr lang="it-IT" sz="2200"/>
              <a:t>, </a:t>
            </a:r>
            <a:r>
              <a:rPr lang="it-IT" sz="2200" b="1">
                <a:solidFill>
                  <a:srgbClr val="EE6612"/>
                </a:solidFill>
              </a:rPr>
              <a:t>-s </a:t>
            </a:r>
            <a:r>
              <a:rPr lang="it-IT" sz="2200"/>
              <a:t>à la 1° et 2° du singulier.</a:t>
            </a:r>
          </a:p>
          <a:p>
            <a:pPr marL="0" indent="0">
              <a:buNone/>
            </a:pPr>
            <a:endParaRPr lang="it-IT" sz="2200"/>
          </a:p>
        </p:txBody>
      </p:sp>
    </p:spTree>
    <p:extLst>
      <p:ext uri="{BB962C8B-B14F-4D97-AF65-F5344CB8AC3E}">
        <p14:creationId xmlns:p14="http://schemas.microsoft.com/office/powerpoint/2010/main" val="2063468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/>
              <a:t>Subjonctif présent du verbe </a:t>
            </a:r>
            <a:r>
              <a:rPr lang="it-IT" sz="4000" b="1"/>
              <a:t>être</a:t>
            </a:r>
            <a:r>
              <a:rPr lang="it-IT" sz="4000"/>
              <a:t>, </a:t>
            </a:r>
            <a:r>
              <a:rPr lang="it-IT" sz="4000" b="1"/>
              <a:t>avoir</a:t>
            </a:r>
            <a:r>
              <a:rPr lang="it-IT" sz="4000"/>
              <a:t> et </a:t>
            </a:r>
            <a:r>
              <a:rPr lang="it-IT" sz="4000" b="1"/>
              <a:t>aller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fontAlgn="t"/>
            <a:endParaRPr lang="it-IT"/>
          </a:p>
          <a:p>
            <a:pPr fontAlgn="t"/>
            <a:endParaRPr lang="it-IT"/>
          </a:p>
          <a:p>
            <a:pPr fontAlgn="t"/>
            <a:endParaRPr lang="it-IT"/>
          </a:p>
          <a:p>
            <a:pPr fontAlgn="t"/>
            <a:endParaRPr lang="it-IT"/>
          </a:p>
          <a:p>
            <a:endParaRPr lang="it-IT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62709761"/>
              </p:ext>
            </p:extLst>
          </p:nvPr>
        </p:nvGraphicFramePr>
        <p:xfrm>
          <a:off x="4590256" y="2562714"/>
          <a:ext cx="3087253" cy="1974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0301"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Pronom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5502">
                <a:tc>
                  <a:txBody>
                    <a:bodyPr/>
                    <a:lstStyle/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j’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t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Qu’il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n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v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Qu’ils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ai-</a:t>
                      </a:r>
                    </a:p>
                    <a:p>
                      <a:endParaRPr lang="it-IT" sz="1600">
                        <a:solidFill>
                          <a:srgbClr val="FF0000"/>
                        </a:solidFill>
                      </a:endParaRPr>
                    </a:p>
                    <a:p>
                      <a:endParaRPr lang="it-IT" sz="160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ay-</a:t>
                      </a:r>
                    </a:p>
                    <a:p>
                      <a:endParaRPr lang="it-IT" sz="160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ai-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-es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-t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-ons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-ez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-ent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935715"/>
              </p:ext>
            </p:extLst>
          </p:nvPr>
        </p:nvGraphicFramePr>
        <p:xfrm>
          <a:off x="838200" y="2528207"/>
          <a:ext cx="3155830" cy="1992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9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5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555"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Pronom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997">
                <a:tc>
                  <a:txBody>
                    <a:bodyPr/>
                    <a:lstStyle/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j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t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Qu’il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n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v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Qu’ils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soi-</a:t>
                      </a:r>
                    </a:p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soi-</a:t>
                      </a:r>
                    </a:p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soi-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soy-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soy-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soi-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-s</a:t>
                      </a:r>
                    </a:p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-s</a:t>
                      </a:r>
                    </a:p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-t</a:t>
                      </a:r>
                    </a:p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-ons</a:t>
                      </a:r>
                    </a:p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-ez</a:t>
                      </a:r>
                    </a:p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1702498" y="1753703"/>
            <a:ext cx="5732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/>
              <a:t>être</a:t>
            </a:r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5688106" y="1834326"/>
            <a:ext cx="663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>
                <a:solidFill>
                  <a:schemeClr val="tx1"/>
                </a:solidFill>
              </a:rPr>
              <a:t>avoir</a:t>
            </a:r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795592"/>
              </p:ext>
            </p:extLst>
          </p:nvPr>
        </p:nvGraphicFramePr>
        <p:xfrm>
          <a:off x="8020169" y="2581690"/>
          <a:ext cx="3333630" cy="1992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1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1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110"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Pronom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Radical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>
                          <a:solidFill>
                            <a:schemeClr val="tx1"/>
                          </a:solidFill>
                        </a:rPr>
                        <a:t>Terminaison</a:t>
                      </a:r>
                      <a:endParaRPr lang="it-IT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10">
                <a:tc>
                  <a:txBody>
                    <a:bodyPr/>
                    <a:lstStyle/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j’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t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u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Qu’il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n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1600" baseline="0">
                          <a:solidFill>
                            <a:schemeClr val="tx1"/>
                          </a:solidFill>
                        </a:rPr>
                        <a:t> v</a:t>
                      </a:r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ous</a:t>
                      </a:r>
                    </a:p>
                    <a:p>
                      <a:pPr fontAlgn="t"/>
                      <a:r>
                        <a:rPr lang="it-IT" sz="1600">
                          <a:solidFill>
                            <a:schemeClr val="tx1"/>
                          </a:solidFill>
                        </a:rPr>
                        <a:t>Qu’ils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aill-</a:t>
                      </a:r>
                    </a:p>
                    <a:p>
                      <a:endParaRPr lang="it-IT" sz="1600">
                        <a:solidFill>
                          <a:srgbClr val="FF0000"/>
                        </a:solidFill>
                      </a:endParaRPr>
                    </a:p>
                    <a:p>
                      <a:endParaRPr lang="it-IT" sz="160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all-</a:t>
                      </a:r>
                    </a:p>
                    <a:p>
                      <a:endParaRPr lang="it-IT" sz="160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z="1600">
                          <a:solidFill>
                            <a:srgbClr val="FF0000"/>
                          </a:solidFill>
                        </a:rPr>
                        <a:t>aill-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-es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-e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-ions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-iez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  <a:p>
                      <a:pPr fontAlgn="t"/>
                      <a:r>
                        <a:rPr lang="it-IT" sz="1600" b="1">
                          <a:solidFill>
                            <a:schemeClr val="tx1"/>
                          </a:solidFill>
                        </a:rPr>
                        <a:t>ent</a:t>
                      </a:r>
                      <a:endParaRPr lang="it-IT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9123948" y="1834326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baseline="0">
                <a:solidFill>
                  <a:schemeClr val="tx1"/>
                </a:solidFill>
              </a:rPr>
              <a:t>aller</a:t>
            </a:r>
            <a:endParaRPr lang="it-IT" b="1"/>
          </a:p>
        </p:txBody>
      </p:sp>
      <p:sp>
        <p:nvSpPr>
          <p:cNvPr id="10" name="Rettangolo 9"/>
          <p:cNvSpPr/>
          <p:nvPr/>
        </p:nvSpPr>
        <p:spPr>
          <a:xfrm>
            <a:off x="919369" y="5163936"/>
            <a:ext cx="5448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aseline="0">
                <a:solidFill>
                  <a:schemeClr val="tx1"/>
                </a:solidFill>
              </a:rPr>
              <a:t>Attention à la </a:t>
            </a:r>
            <a:r>
              <a:rPr lang="it-IT" baseline="0">
                <a:solidFill>
                  <a:srgbClr val="EE6612"/>
                </a:solidFill>
              </a:rPr>
              <a:t>prononciation</a:t>
            </a:r>
            <a:r>
              <a:rPr lang="it-IT" baseline="0">
                <a:solidFill>
                  <a:schemeClr val="tx1"/>
                </a:solidFill>
              </a:rPr>
              <a:t> :</a:t>
            </a:r>
            <a:r>
              <a:rPr lang="it-IT">
                <a:solidFill>
                  <a:schemeClr val="tx1"/>
                </a:solidFill>
              </a:rPr>
              <a:t> que j’aie [è], que j’aille [ài]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8348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Verbes au radical irrégulier au subjonctif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15568" y="2481943"/>
            <a:ext cx="10168128" cy="3695020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endParaRPr lang="en-US" sz="2200" b="1"/>
          </a:p>
          <a:p>
            <a:pPr marL="0"/>
            <a:r>
              <a:rPr lang="en-US" sz="2200" b="1"/>
              <a:t>Faire</a:t>
            </a:r>
            <a:r>
              <a:rPr lang="en-US" sz="2200"/>
              <a:t> : que je </a:t>
            </a:r>
            <a:r>
              <a:rPr lang="en-US" sz="2200">
                <a:solidFill>
                  <a:srgbClr val="EE6612"/>
                </a:solidFill>
              </a:rPr>
              <a:t>fasse</a:t>
            </a:r>
          </a:p>
          <a:p>
            <a:pPr marL="0"/>
            <a:r>
              <a:rPr lang="en-US" sz="2200" b="1"/>
              <a:t>Savoir</a:t>
            </a:r>
            <a:r>
              <a:rPr lang="en-US" sz="2200"/>
              <a:t> : que je </a:t>
            </a:r>
            <a:r>
              <a:rPr lang="en-US" sz="2200">
                <a:solidFill>
                  <a:srgbClr val="EE6612"/>
                </a:solidFill>
              </a:rPr>
              <a:t>sache</a:t>
            </a:r>
          </a:p>
          <a:p>
            <a:pPr marL="0"/>
            <a:r>
              <a:rPr lang="en-US" sz="2200" b="1"/>
              <a:t>Pouvoir</a:t>
            </a:r>
            <a:r>
              <a:rPr lang="en-US" sz="2200"/>
              <a:t> : que je </a:t>
            </a:r>
            <a:r>
              <a:rPr lang="en-US" sz="2200">
                <a:solidFill>
                  <a:srgbClr val="EE6612"/>
                </a:solidFill>
              </a:rPr>
              <a:t>puisse</a:t>
            </a:r>
          </a:p>
          <a:p>
            <a:pPr marL="0"/>
            <a:r>
              <a:rPr lang="en-US" sz="2200" b="1"/>
              <a:t>Vouloir</a:t>
            </a:r>
            <a:r>
              <a:rPr lang="en-US" sz="2200"/>
              <a:t> : que je </a:t>
            </a:r>
            <a:r>
              <a:rPr lang="en-US" sz="2200">
                <a:solidFill>
                  <a:srgbClr val="EE6612"/>
                </a:solidFill>
              </a:rPr>
              <a:t>veuille</a:t>
            </a:r>
            <a:r>
              <a:rPr lang="en-US" sz="2200"/>
              <a:t>, que nous </a:t>
            </a:r>
            <a:r>
              <a:rPr lang="en-US" sz="2200">
                <a:solidFill>
                  <a:srgbClr val="EE6612"/>
                </a:solidFill>
              </a:rPr>
              <a:t>voulions</a:t>
            </a:r>
          </a:p>
          <a:p>
            <a:pPr marL="0"/>
            <a:r>
              <a:rPr lang="en-US" sz="2200" b="1"/>
              <a:t>Valoir</a:t>
            </a:r>
            <a:r>
              <a:rPr lang="en-US" sz="2200"/>
              <a:t> : que je </a:t>
            </a:r>
            <a:r>
              <a:rPr lang="en-US" sz="2200">
                <a:solidFill>
                  <a:srgbClr val="EE6612"/>
                </a:solidFill>
              </a:rPr>
              <a:t>vaille</a:t>
            </a:r>
            <a:r>
              <a:rPr lang="en-US" sz="2200"/>
              <a:t>, que vous </a:t>
            </a:r>
            <a:r>
              <a:rPr lang="en-US" sz="2200">
                <a:solidFill>
                  <a:srgbClr val="EE6612"/>
                </a:solidFill>
              </a:rPr>
              <a:t>valions</a:t>
            </a:r>
          </a:p>
          <a:p>
            <a:pPr marL="0"/>
            <a:r>
              <a:rPr lang="en-US" sz="2200" b="1"/>
              <a:t>Il faut </a:t>
            </a:r>
            <a:r>
              <a:rPr lang="en-US" sz="2200"/>
              <a:t>: qu’il </a:t>
            </a:r>
            <a:r>
              <a:rPr lang="en-US" sz="2200">
                <a:solidFill>
                  <a:srgbClr val="EE6612"/>
                </a:solidFill>
              </a:rPr>
              <a:t>faille</a:t>
            </a:r>
          </a:p>
          <a:p>
            <a:pPr marL="0"/>
            <a:endParaRPr lang="en-US" sz="2200"/>
          </a:p>
          <a:p>
            <a:pPr marL="0"/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54753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4595"/>
          </a:xfrm>
        </p:spPr>
        <p:txBody>
          <a:bodyPr/>
          <a:lstStyle/>
          <a:p>
            <a:r>
              <a:rPr lang="it-IT"/>
              <a:t>Le subjonctif passé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4602" y="2183907"/>
            <a:ext cx="10599198" cy="3993056"/>
          </a:xfrm>
        </p:spPr>
        <p:txBody>
          <a:bodyPr/>
          <a:lstStyle/>
          <a:p>
            <a:pPr marL="0" indent="0">
              <a:buNone/>
            </a:pPr>
            <a:r>
              <a:rPr lang="it-IT"/>
              <a:t>- </a:t>
            </a:r>
            <a:r>
              <a:rPr lang="it-IT" sz="2400"/>
              <a:t>Le subjonctif passé se construit avec l’auxiliaire </a:t>
            </a:r>
            <a:r>
              <a:rPr lang="it-IT" sz="2400" b="1"/>
              <a:t>être</a:t>
            </a:r>
            <a:r>
              <a:rPr lang="it-IT" sz="2400"/>
              <a:t> ou </a:t>
            </a:r>
            <a:r>
              <a:rPr lang="it-IT" sz="2400" b="1"/>
              <a:t>avoir</a:t>
            </a:r>
            <a:r>
              <a:rPr lang="it-IT" sz="2400"/>
              <a:t> au </a:t>
            </a:r>
            <a:r>
              <a:rPr lang="it-IT" sz="2400">
                <a:solidFill>
                  <a:srgbClr val="EE6612"/>
                </a:solidFill>
              </a:rPr>
              <a:t>subjonctif</a:t>
            </a:r>
            <a:r>
              <a:rPr lang="it-IT" sz="2400"/>
              <a:t> présent suivi du </a:t>
            </a:r>
            <a:r>
              <a:rPr lang="it-IT" sz="2400">
                <a:solidFill>
                  <a:srgbClr val="EE6612"/>
                </a:solidFill>
              </a:rPr>
              <a:t>participe passé</a:t>
            </a:r>
            <a:r>
              <a:rPr lang="it-IT" sz="2400"/>
              <a:t>.</a:t>
            </a:r>
          </a:p>
          <a:p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451676"/>
              </p:ext>
            </p:extLst>
          </p:nvPr>
        </p:nvGraphicFramePr>
        <p:xfrm>
          <a:off x="1531668" y="3402482"/>
          <a:ext cx="8127999" cy="21082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/>
                        <a:t>Manger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/>
                        <a:t>Choisir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/>
                        <a:t>Revenir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/>
                        <a:t>Que j’aie mangé</a:t>
                      </a:r>
                    </a:p>
                    <a:p>
                      <a:r>
                        <a:rPr lang="it-IT"/>
                        <a:t>Que tu aies mangé</a:t>
                      </a:r>
                    </a:p>
                    <a:p>
                      <a:r>
                        <a:rPr lang="it-IT"/>
                        <a:t>Qu’il ait mangé</a:t>
                      </a:r>
                    </a:p>
                    <a:p>
                      <a:r>
                        <a:rPr lang="it-IT"/>
                        <a:t>Que nous ayons mangé</a:t>
                      </a:r>
                    </a:p>
                    <a:p>
                      <a:r>
                        <a:rPr lang="it-IT"/>
                        <a:t>Que vous ayez mangé</a:t>
                      </a:r>
                    </a:p>
                    <a:p>
                      <a:r>
                        <a:rPr lang="it-IT"/>
                        <a:t>Qu’ils aient mangé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/>
                        <a:t>Que j’aie choisi</a:t>
                      </a:r>
                    </a:p>
                    <a:p>
                      <a:r>
                        <a:rPr lang="it-IT"/>
                        <a:t>Que tu aies choisi</a:t>
                      </a:r>
                    </a:p>
                    <a:p>
                      <a:r>
                        <a:rPr lang="it-IT"/>
                        <a:t>Qu’il ait choisi</a:t>
                      </a:r>
                    </a:p>
                    <a:p>
                      <a:r>
                        <a:rPr lang="it-IT"/>
                        <a:t>Que nous ayons choisi</a:t>
                      </a:r>
                    </a:p>
                    <a:p>
                      <a:r>
                        <a:rPr lang="it-IT"/>
                        <a:t>Que vous ayez choisi</a:t>
                      </a:r>
                    </a:p>
                    <a:p>
                      <a:r>
                        <a:rPr lang="it-IT"/>
                        <a:t>Qu’ils aient choisi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/>
                        <a:t>Que je sois revenu</a:t>
                      </a:r>
                    </a:p>
                    <a:p>
                      <a:r>
                        <a:rPr lang="it-IT"/>
                        <a:t>Que tu sois revenu</a:t>
                      </a:r>
                    </a:p>
                    <a:p>
                      <a:r>
                        <a:rPr lang="it-IT"/>
                        <a:t>Qu’il soit revenu</a:t>
                      </a:r>
                    </a:p>
                    <a:p>
                      <a:r>
                        <a:rPr lang="it-IT"/>
                        <a:t>Que nous soyons revenus</a:t>
                      </a:r>
                    </a:p>
                    <a:p>
                      <a:r>
                        <a:rPr lang="it-IT"/>
                        <a:t>Que vous soyez revenus</a:t>
                      </a:r>
                    </a:p>
                    <a:p>
                      <a:r>
                        <a:rPr lang="it-IT"/>
                        <a:t>Qu’ils soient revenus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B1D8BA51-28E1-490F-82ED-E612C0B35BC5}"/>
              </a:ext>
            </a:extLst>
          </p:cNvPr>
          <p:cNvCxnSpPr/>
          <p:nvPr/>
        </p:nvCxnSpPr>
        <p:spPr>
          <a:xfrm>
            <a:off x="923278" y="1819922"/>
            <a:ext cx="10333607" cy="0"/>
          </a:xfrm>
          <a:prstGeom prst="line">
            <a:avLst/>
          </a:prstGeom>
          <a:ln w="57150"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73000">
                  <a:schemeClr val="accent2">
                    <a:lumMod val="0"/>
                    <a:lumOff val="100000"/>
                  </a:schemeClr>
                </a:gs>
                <a:gs pos="0">
                  <a:schemeClr val="accent2">
                    <a:lumMod val="10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8235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833</Words>
  <Application>Microsoft Office PowerPoint</Application>
  <PresentationFormat>Widescreen</PresentationFormat>
  <Paragraphs>215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Le subjonctif</vt:lpstr>
      <vt:lpstr>Généralités </vt:lpstr>
      <vt:lpstr>Formation du subjonctif présent</vt:lpstr>
      <vt:lpstr>Autres verbes du 3° groupe </vt:lpstr>
      <vt:lpstr>Exemple : le verbe venir</vt:lpstr>
      <vt:lpstr>Verbes irréguliers au subjonctif</vt:lpstr>
      <vt:lpstr>Subjonctif présent du verbe être, avoir et aller</vt:lpstr>
      <vt:lpstr>Verbes au radical irrégulier au subjonctif</vt:lpstr>
      <vt:lpstr>Le subjonctif passé</vt:lpstr>
      <vt:lpstr>Concordance des temps</vt:lpstr>
      <vt:lpstr>Exercices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subjonctif</dc:title>
  <dc:creator>laura.kreyder</dc:creator>
  <cp:lastModifiedBy>laura.kreyder@unimib.it</cp:lastModifiedBy>
  <cp:revision>29</cp:revision>
  <dcterms:created xsi:type="dcterms:W3CDTF">2020-10-30T15:22:23Z</dcterms:created>
  <dcterms:modified xsi:type="dcterms:W3CDTF">2022-10-22T18:58:34Z</dcterms:modified>
</cp:coreProperties>
</file>