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62" r:id="rId5"/>
    <p:sldId id="260" r:id="rId6"/>
    <p:sldId id="263" r:id="rId7"/>
    <p:sldId id="266" r:id="rId8"/>
    <p:sldId id="258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F4965D-B30C-41A5-A2CB-56D564CC0CD1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37A5C1-FF9C-4073-8F04-445FD431D52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it-IT"/>
            <a:t>Personne : </a:t>
          </a:r>
          <a:r>
            <a:rPr lang="it-IT" b="1"/>
            <a:t>qui</a:t>
          </a:r>
          <a:r>
            <a:rPr lang="it-IT"/>
            <a:t> </a:t>
          </a:r>
          <a:r>
            <a:rPr lang="it-IT" b="0"/>
            <a:t>(précédé de la préposition)</a:t>
          </a:r>
          <a:endParaRPr lang="en-US" b="0"/>
        </a:p>
      </dgm:t>
    </dgm:pt>
    <dgm:pt modelId="{A17B9C95-2FE6-4F71-9137-A5002F233E23}" type="parTrans" cxnId="{4B013E0E-2D2D-421F-BD45-02C090F687E5}">
      <dgm:prSet/>
      <dgm:spPr/>
      <dgm:t>
        <a:bodyPr/>
        <a:lstStyle/>
        <a:p>
          <a:endParaRPr lang="en-US"/>
        </a:p>
      </dgm:t>
    </dgm:pt>
    <dgm:pt modelId="{B4B22523-DC89-4F0D-9A75-C078ECEE8BF4}" type="sibTrans" cxnId="{4B013E0E-2D2D-421F-BD45-02C090F687E5}">
      <dgm:prSet/>
      <dgm:spPr/>
      <dgm:t>
        <a:bodyPr/>
        <a:lstStyle/>
        <a:p>
          <a:endParaRPr lang="en-US"/>
        </a:p>
      </dgm:t>
    </dgm:pt>
    <dgm:pt modelId="{50D6D892-AF57-451E-9972-A59F4211A561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Tu sors </a:t>
          </a:r>
          <a:r>
            <a:rPr lang="it-IT">
              <a:solidFill>
                <a:srgbClr val="FF0000"/>
              </a:solidFill>
            </a:rPr>
            <a:t>avec qui </a:t>
          </a:r>
          <a:r>
            <a:rPr lang="it-IT"/>
            <a:t>?</a:t>
          </a:r>
          <a:endParaRPr lang="en-US"/>
        </a:p>
      </dgm:t>
    </dgm:pt>
    <dgm:pt modelId="{8EF3B036-CF14-4681-8884-7C8C15E5F79B}" type="parTrans" cxnId="{F663B51A-A3AF-49EB-8959-87AD5DF72937}">
      <dgm:prSet/>
      <dgm:spPr/>
      <dgm:t>
        <a:bodyPr/>
        <a:lstStyle/>
        <a:p>
          <a:endParaRPr lang="en-US"/>
        </a:p>
      </dgm:t>
    </dgm:pt>
    <dgm:pt modelId="{87BDC594-E67F-41C6-8198-291C52E3E2F6}" type="sibTrans" cxnId="{F663B51A-A3AF-49EB-8959-87AD5DF72937}">
      <dgm:prSet/>
      <dgm:spPr/>
      <dgm:t>
        <a:bodyPr/>
        <a:lstStyle/>
        <a:p>
          <a:endParaRPr lang="en-US"/>
        </a:p>
      </dgm:t>
    </dgm:pt>
    <dgm:pt modelId="{8D46E923-F719-4181-A834-C699C0321425}">
      <dgm:prSet/>
      <dgm:spPr/>
      <dgm:t>
        <a:bodyPr/>
        <a:lstStyle/>
        <a:p>
          <a:pPr>
            <a:lnSpc>
              <a:spcPct val="100000"/>
            </a:lnSpc>
          </a:pPr>
          <a:r>
            <a:rPr lang="it-IT">
              <a:solidFill>
                <a:srgbClr val="FF0000"/>
              </a:solidFill>
            </a:rPr>
            <a:t>Avec qui </a:t>
          </a:r>
          <a:r>
            <a:rPr lang="it-IT" b="1"/>
            <a:t>est-ce que </a:t>
          </a:r>
          <a:r>
            <a:rPr lang="it-IT"/>
            <a:t>tu sors ?</a:t>
          </a:r>
          <a:endParaRPr lang="en-US"/>
        </a:p>
      </dgm:t>
    </dgm:pt>
    <dgm:pt modelId="{0EE3DF3E-431F-470B-888F-C389FF6A6539}" type="parTrans" cxnId="{3B7FA10B-A9AC-40C1-A0C9-649EE23EC07C}">
      <dgm:prSet/>
      <dgm:spPr/>
      <dgm:t>
        <a:bodyPr/>
        <a:lstStyle/>
        <a:p>
          <a:endParaRPr lang="en-US"/>
        </a:p>
      </dgm:t>
    </dgm:pt>
    <dgm:pt modelId="{7A32AAD0-B385-427F-AE6F-02D5D6D30D1A}" type="sibTrans" cxnId="{3B7FA10B-A9AC-40C1-A0C9-649EE23EC07C}">
      <dgm:prSet/>
      <dgm:spPr/>
      <dgm:t>
        <a:bodyPr/>
        <a:lstStyle/>
        <a:p>
          <a:endParaRPr lang="en-US"/>
        </a:p>
      </dgm:t>
    </dgm:pt>
    <dgm:pt modelId="{CCEBC321-CCBC-406F-AEA7-C8C392454521}">
      <dgm:prSet/>
      <dgm:spPr/>
      <dgm:t>
        <a:bodyPr/>
        <a:lstStyle/>
        <a:p>
          <a:pPr>
            <a:lnSpc>
              <a:spcPct val="100000"/>
            </a:lnSpc>
          </a:pPr>
          <a:r>
            <a:rPr lang="it-IT">
              <a:solidFill>
                <a:srgbClr val="FF0000"/>
              </a:solidFill>
            </a:rPr>
            <a:t>Avec qui </a:t>
          </a:r>
          <a:r>
            <a:rPr lang="it-IT"/>
            <a:t>sors-tu?</a:t>
          </a:r>
          <a:endParaRPr lang="en-US"/>
        </a:p>
      </dgm:t>
    </dgm:pt>
    <dgm:pt modelId="{52635A37-C4FE-4F4E-9BCB-643BFA890586}" type="parTrans" cxnId="{18454053-1650-46F3-9017-E4CA44A41088}">
      <dgm:prSet/>
      <dgm:spPr/>
      <dgm:t>
        <a:bodyPr/>
        <a:lstStyle/>
        <a:p>
          <a:endParaRPr lang="en-US"/>
        </a:p>
      </dgm:t>
    </dgm:pt>
    <dgm:pt modelId="{51F4A2AB-4989-4AC1-86F3-4BA1561FA828}" type="sibTrans" cxnId="{18454053-1650-46F3-9017-E4CA44A41088}">
      <dgm:prSet/>
      <dgm:spPr/>
      <dgm:t>
        <a:bodyPr/>
        <a:lstStyle/>
        <a:p>
          <a:endParaRPr lang="en-US"/>
        </a:p>
      </dgm:t>
    </dgm:pt>
    <dgm:pt modelId="{1990F5E8-6F34-4B6A-A088-D04806A0B41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it-IT"/>
            <a:t>Chose : </a:t>
          </a:r>
          <a:r>
            <a:rPr lang="it-IT" b="1"/>
            <a:t>quoi</a:t>
          </a:r>
          <a:r>
            <a:rPr lang="it-IT"/>
            <a:t> </a:t>
          </a:r>
          <a:r>
            <a:rPr lang="it-IT" b="0"/>
            <a:t>(précédé de la préposition)</a:t>
          </a:r>
          <a:endParaRPr lang="en-US" b="0"/>
        </a:p>
      </dgm:t>
    </dgm:pt>
    <dgm:pt modelId="{B0706726-9656-4A4E-B83E-6B24B069E96D}" type="parTrans" cxnId="{686FB479-4378-4A2F-8EDA-2103414E3209}">
      <dgm:prSet/>
      <dgm:spPr/>
      <dgm:t>
        <a:bodyPr/>
        <a:lstStyle/>
        <a:p>
          <a:endParaRPr lang="en-US"/>
        </a:p>
      </dgm:t>
    </dgm:pt>
    <dgm:pt modelId="{CD3AF7E3-EDD2-4E04-89FB-9ED797E5ADC5}" type="sibTrans" cxnId="{686FB479-4378-4A2F-8EDA-2103414E3209}">
      <dgm:prSet/>
      <dgm:spPr/>
      <dgm:t>
        <a:bodyPr/>
        <a:lstStyle/>
        <a:p>
          <a:endParaRPr lang="en-US"/>
        </a:p>
      </dgm:t>
    </dgm:pt>
    <dgm:pt modelId="{956617CF-5FAC-4AA5-8658-F94CE6245767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Vous remplissez le verre </a:t>
          </a:r>
          <a:r>
            <a:rPr lang="it-IT">
              <a:solidFill>
                <a:srgbClr val="FF0000"/>
              </a:solidFill>
            </a:rPr>
            <a:t>de quoi </a:t>
          </a:r>
          <a:r>
            <a:rPr lang="it-IT"/>
            <a:t>?</a:t>
          </a:r>
          <a:endParaRPr lang="en-US"/>
        </a:p>
      </dgm:t>
    </dgm:pt>
    <dgm:pt modelId="{D4D96BA0-9E58-4B76-9AAD-0590D83AA928}" type="parTrans" cxnId="{0C0CA46F-583A-4FF2-AC92-4B2FB0CA15AC}">
      <dgm:prSet/>
      <dgm:spPr/>
      <dgm:t>
        <a:bodyPr/>
        <a:lstStyle/>
        <a:p>
          <a:endParaRPr lang="en-US"/>
        </a:p>
      </dgm:t>
    </dgm:pt>
    <dgm:pt modelId="{9E10115B-2D6C-4C3A-9977-321A1CE42DA2}" type="sibTrans" cxnId="{0C0CA46F-583A-4FF2-AC92-4B2FB0CA15AC}">
      <dgm:prSet/>
      <dgm:spPr/>
      <dgm:t>
        <a:bodyPr/>
        <a:lstStyle/>
        <a:p>
          <a:endParaRPr lang="en-US"/>
        </a:p>
      </dgm:t>
    </dgm:pt>
    <dgm:pt modelId="{27EBB0E8-5F43-4231-8BCD-5410A3CE8AE2}">
      <dgm:prSet/>
      <dgm:spPr/>
      <dgm:t>
        <a:bodyPr/>
        <a:lstStyle/>
        <a:p>
          <a:pPr>
            <a:lnSpc>
              <a:spcPct val="100000"/>
            </a:lnSpc>
          </a:pPr>
          <a:r>
            <a:rPr lang="it-IT">
              <a:solidFill>
                <a:srgbClr val="FF0000"/>
              </a:solidFill>
            </a:rPr>
            <a:t>De quoi </a:t>
          </a:r>
          <a:r>
            <a:rPr lang="it-IT" b="1"/>
            <a:t>est-ce que </a:t>
          </a:r>
          <a:r>
            <a:rPr lang="it-IT"/>
            <a:t>vous remplissez le verre ?</a:t>
          </a:r>
          <a:endParaRPr lang="en-US"/>
        </a:p>
      </dgm:t>
    </dgm:pt>
    <dgm:pt modelId="{30BBE5D5-ED82-4AB3-B217-77780FCCFC37}" type="parTrans" cxnId="{3AF30DEA-40C9-408D-ADF3-1F1696D3236A}">
      <dgm:prSet/>
      <dgm:spPr/>
      <dgm:t>
        <a:bodyPr/>
        <a:lstStyle/>
        <a:p>
          <a:endParaRPr lang="en-US"/>
        </a:p>
      </dgm:t>
    </dgm:pt>
    <dgm:pt modelId="{5119C671-C7A9-46F6-9D03-35FDC4E7E8A8}" type="sibTrans" cxnId="{3AF30DEA-40C9-408D-ADF3-1F1696D3236A}">
      <dgm:prSet/>
      <dgm:spPr/>
      <dgm:t>
        <a:bodyPr/>
        <a:lstStyle/>
        <a:p>
          <a:endParaRPr lang="en-US"/>
        </a:p>
      </dgm:t>
    </dgm:pt>
    <dgm:pt modelId="{12F4DCDC-4B85-4727-BB45-888F876ADEDF}">
      <dgm:prSet/>
      <dgm:spPr/>
      <dgm:t>
        <a:bodyPr/>
        <a:lstStyle/>
        <a:p>
          <a:pPr>
            <a:lnSpc>
              <a:spcPct val="100000"/>
            </a:lnSpc>
          </a:pPr>
          <a:r>
            <a:rPr lang="it-IT">
              <a:solidFill>
                <a:srgbClr val="FF0000"/>
              </a:solidFill>
            </a:rPr>
            <a:t>De quoi </a:t>
          </a:r>
          <a:r>
            <a:rPr lang="it-IT"/>
            <a:t>remplissez-vous le verre ?</a:t>
          </a:r>
          <a:endParaRPr lang="en-US"/>
        </a:p>
      </dgm:t>
    </dgm:pt>
    <dgm:pt modelId="{F42CEBE9-C867-46DB-80F0-0FA4EC472E8B}" type="parTrans" cxnId="{C75660E7-380F-4223-A7A5-2A82168295B1}">
      <dgm:prSet/>
      <dgm:spPr/>
      <dgm:t>
        <a:bodyPr/>
        <a:lstStyle/>
        <a:p>
          <a:endParaRPr lang="en-US"/>
        </a:p>
      </dgm:t>
    </dgm:pt>
    <dgm:pt modelId="{D39A3200-7BB6-4ECF-8F20-A46C8AC28466}" type="sibTrans" cxnId="{C75660E7-380F-4223-A7A5-2A82168295B1}">
      <dgm:prSet/>
      <dgm:spPr/>
      <dgm:t>
        <a:bodyPr/>
        <a:lstStyle/>
        <a:p>
          <a:endParaRPr lang="en-US"/>
        </a:p>
      </dgm:t>
    </dgm:pt>
    <dgm:pt modelId="{11E9A86A-B8C6-44B4-A25C-92CD70A36E9A}" type="pres">
      <dgm:prSet presAssocID="{CDF4965D-B30C-41A5-A2CB-56D564CC0CD1}" presName="root" presStyleCnt="0">
        <dgm:presLayoutVars>
          <dgm:dir/>
          <dgm:resizeHandles val="exact"/>
        </dgm:presLayoutVars>
      </dgm:prSet>
      <dgm:spPr/>
    </dgm:pt>
    <dgm:pt modelId="{C98F15A4-D2E4-49E9-92CF-5AA719E6C158}" type="pres">
      <dgm:prSet presAssocID="{4937A5C1-FF9C-4073-8F04-445FD431D529}" presName="compNode" presStyleCnt="0"/>
      <dgm:spPr/>
    </dgm:pt>
    <dgm:pt modelId="{39E9F0F2-77AD-45F4-ACA1-0421B03AD73D}" type="pres">
      <dgm:prSet presAssocID="{4937A5C1-FF9C-4073-8F04-445FD431D52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uppo"/>
        </a:ext>
      </dgm:extLst>
    </dgm:pt>
    <dgm:pt modelId="{E2F05B9B-6721-4C8D-8F03-C40836AC4740}" type="pres">
      <dgm:prSet presAssocID="{4937A5C1-FF9C-4073-8F04-445FD431D529}" presName="iconSpace" presStyleCnt="0"/>
      <dgm:spPr/>
    </dgm:pt>
    <dgm:pt modelId="{F7758468-4CBC-4F83-8102-980871B5ABE5}" type="pres">
      <dgm:prSet presAssocID="{4937A5C1-FF9C-4073-8F04-445FD431D529}" presName="parTx" presStyleLbl="revTx" presStyleIdx="0" presStyleCnt="4">
        <dgm:presLayoutVars>
          <dgm:chMax val="0"/>
          <dgm:chPref val="0"/>
        </dgm:presLayoutVars>
      </dgm:prSet>
      <dgm:spPr/>
    </dgm:pt>
    <dgm:pt modelId="{CB550287-F4F9-4F02-9036-EB63319814B0}" type="pres">
      <dgm:prSet presAssocID="{4937A5C1-FF9C-4073-8F04-445FD431D529}" presName="txSpace" presStyleCnt="0"/>
      <dgm:spPr/>
    </dgm:pt>
    <dgm:pt modelId="{63053CA9-CA7F-4EDB-B73A-2FC0C2AF094C}" type="pres">
      <dgm:prSet presAssocID="{4937A5C1-FF9C-4073-8F04-445FD431D529}" presName="desTx" presStyleLbl="revTx" presStyleIdx="1" presStyleCnt="4">
        <dgm:presLayoutVars/>
      </dgm:prSet>
      <dgm:spPr/>
    </dgm:pt>
    <dgm:pt modelId="{5D3ADC19-A49C-4230-ABCF-1004B799BC8A}" type="pres">
      <dgm:prSet presAssocID="{B4B22523-DC89-4F0D-9A75-C078ECEE8BF4}" presName="sibTrans" presStyleCnt="0"/>
      <dgm:spPr/>
    </dgm:pt>
    <dgm:pt modelId="{A9FF0CEA-468B-4DDD-A997-66C6C8AAD432}" type="pres">
      <dgm:prSet presAssocID="{1990F5E8-6F34-4B6A-A088-D04806A0B41A}" presName="compNode" presStyleCnt="0"/>
      <dgm:spPr/>
    </dgm:pt>
    <dgm:pt modelId="{6657376A-197A-4603-98C6-51D28F141AF8}" type="pres">
      <dgm:prSet presAssocID="{1990F5E8-6F34-4B6A-A088-D04806A0B41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ino"/>
        </a:ext>
      </dgm:extLst>
    </dgm:pt>
    <dgm:pt modelId="{6C0F2071-7155-41FF-97B9-975E51A7BC89}" type="pres">
      <dgm:prSet presAssocID="{1990F5E8-6F34-4B6A-A088-D04806A0B41A}" presName="iconSpace" presStyleCnt="0"/>
      <dgm:spPr/>
    </dgm:pt>
    <dgm:pt modelId="{09F37C2D-16D1-4C08-85F4-8B125A2507C1}" type="pres">
      <dgm:prSet presAssocID="{1990F5E8-6F34-4B6A-A088-D04806A0B41A}" presName="parTx" presStyleLbl="revTx" presStyleIdx="2" presStyleCnt="4">
        <dgm:presLayoutVars>
          <dgm:chMax val="0"/>
          <dgm:chPref val="0"/>
        </dgm:presLayoutVars>
      </dgm:prSet>
      <dgm:spPr/>
    </dgm:pt>
    <dgm:pt modelId="{CFDD92B2-B6A2-498E-9460-A7E3AD97E336}" type="pres">
      <dgm:prSet presAssocID="{1990F5E8-6F34-4B6A-A088-D04806A0B41A}" presName="txSpace" presStyleCnt="0"/>
      <dgm:spPr/>
    </dgm:pt>
    <dgm:pt modelId="{E4BE967A-6673-49DA-A466-82CCB3D409BC}" type="pres">
      <dgm:prSet presAssocID="{1990F5E8-6F34-4B6A-A088-D04806A0B41A}" presName="desTx" presStyleLbl="revTx" presStyleIdx="3" presStyleCnt="4">
        <dgm:presLayoutVars/>
      </dgm:prSet>
      <dgm:spPr/>
    </dgm:pt>
  </dgm:ptLst>
  <dgm:cxnLst>
    <dgm:cxn modelId="{1CDF6501-6B6B-465A-A8C8-D50349594ACE}" type="presOf" srcId="{4937A5C1-FF9C-4073-8F04-445FD431D529}" destId="{F7758468-4CBC-4F83-8102-980871B5ABE5}" srcOrd="0" destOrd="0" presId="urn:microsoft.com/office/officeart/2018/2/layout/IconLabelDescriptionList"/>
    <dgm:cxn modelId="{3B7FA10B-A9AC-40C1-A0C9-649EE23EC07C}" srcId="{4937A5C1-FF9C-4073-8F04-445FD431D529}" destId="{8D46E923-F719-4181-A834-C699C0321425}" srcOrd="1" destOrd="0" parTransId="{0EE3DF3E-431F-470B-888F-C389FF6A6539}" sibTransId="{7A32AAD0-B385-427F-AE6F-02D5D6D30D1A}"/>
    <dgm:cxn modelId="{4B013E0E-2D2D-421F-BD45-02C090F687E5}" srcId="{CDF4965D-B30C-41A5-A2CB-56D564CC0CD1}" destId="{4937A5C1-FF9C-4073-8F04-445FD431D529}" srcOrd="0" destOrd="0" parTransId="{A17B9C95-2FE6-4F71-9137-A5002F233E23}" sibTransId="{B4B22523-DC89-4F0D-9A75-C078ECEE8BF4}"/>
    <dgm:cxn modelId="{7F81830F-82CA-4AF4-A55C-AE71CA51438F}" type="presOf" srcId="{956617CF-5FAC-4AA5-8658-F94CE6245767}" destId="{E4BE967A-6673-49DA-A466-82CCB3D409BC}" srcOrd="0" destOrd="0" presId="urn:microsoft.com/office/officeart/2018/2/layout/IconLabelDescriptionList"/>
    <dgm:cxn modelId="{F663B51A-A3AF-49EB-8959-87AD5DF72937}" srcId="{4937A5C1-FF9C-4073-8F04-445FD431D529}" destId="{50D6D892-AF57-451E-9972-A59F4211A561}" srcOrd="0" destOrd="0" parTransId="{8EF3B036-CF14-4681-8884-7C8C15E5F79B}" sibTransId="{87BDC594-E67F-41C6-8198-291C52E3E2F6}"/>
    <dgm:cxn modelId="{097F493B-FFD3-4E83-8E5D-8CDCE3F0CFF7}" type="presOf" srcId="{1990F5E8-6F34-4B6A-A088-D04806A0B41A}" destId="{09F37C2D-16D1-4C08-85F4-8B125A2507C1}" srcOrd="0" destOrd="0" presId="urn:microsoft.com/office/officeart/2018/2/layout/IconLabelDescriptionList"/>
    <dgm:cxn modelId="{0C0CA46F-583A-4FF2-AC92-4B2FB0CA15AC}" srcId="{1990F5E8-6F34-4B6A-A088-D04806A0B41A}" destId="{956617CF-5FAC-4AA5-8658-F94CE6245767}" srcOrd="0" destOrd="0" parTransId="{D4D96BA0-9E58-4B76-9AAD-0590D83AA928}" sibTransId="{9E10115B-2D6C-4C3A-9977-321A1CE42DA2}"/>
    <dgm:cxn modelId="{1CFA7470-23D1-4262-9C4A-717E9EFCB444}" type="presOf" srcId="{27EBB0E8-5F43-4231-8BCD-5410A3CE8AE2}" destId="{E4BE967A-6673-49DA-A466-82CCB3D409BC}" srcOrd="0" destOrd="1" presId="urn:microsoft.com/office/officeart/2018/2/layout/IconLabelDescriptionList"/>
    <dgm:cxn modelId="{18454053-1650-46F3-9017-E4CA44A41088}" srcId="{4937A5C1-FF9C-4073-8F04-445FD431D529}" destId="{CCEBC321-CCBC-406F-AEA7-C8C392454521}" srcOrd="2" destOrd="0" parTransId="{52635A37-C4FE-4F4E-9BCB-643BFA890586}" sibTransId="{51F4A2AB-4989-4AC1-86F3-4BA1561FA828}"/>
    <dgm:cxn modelId="{14993959-95E8-4B1B-BF6F-E14D334A5E6A}" type="presOf" srcId="{12F4DCDC-4B85-4727-BB45-888F876ADEDF}" destId="{E4BE967A-6673-49DA-A466-82CCB3D409BC}" srcOrd="0" destOrd="2" presId="urn:microsoft.com/office/officeart/2018/2/layout/IconLabelDescriptionList"/>
    <dgm:cxn modelId="{686FB479-4378-4A2F-8EDA-2103414E3209}" srcId="{CDF4965D-B30C-41A5-A2CB-56D564CC0CD1}" destId="{1990F5E8-6F34-4B6A-A088-D04806A0B41A}" srcOrd="1" destOrd="0" parTransId="{B0706726-9656-4A4E-B83E-6B24B069E96D}" sibTransId="{CD3AF7E3-EDD2-4E04-89FB-9ED797E5ADC5}"/>
    <dgm:cxn modelId="{144F8E7B-FEFC-4312-A5F9-D1D286E1FC46}" type="presOf" srcId="{50D6D892-AF57-451E-9972-A59F4211A561}" destId="{63053CA9-CA7F-4EDB-B73A-2FC0C2AF094C}" srcOrd="0" destOrd="0" presId="urn:microsoft.com/office/officeart/2018/2/layout/IconLabelDescriptionList"/>
    <dgm:cxn modelId="{B57D167F-3F28-480C-9382-E6E86FEBC207}" type="presOf" srcId="{8D46E923-F719-4181-A834-C699C0321425}" destId="{63053CA9-CA7F-4EDB-B73A-2FC0C2AF094C}" srcOrd="0" destOrd="1" presId="urn:microsoft.com/office/officeart/2018/2/layout/IconLabelDescriptionList"/>
    <dgm:cxn modelId="{1854C6B0-A415-406E-AD92-54BADE45BD09}" type="presOf" srcId="{CCEBC321-CCBC-406F-AEA7-C8C392454521}" destId="{63053CA9-CA7F-4EDB-B73A-2FC0C2AF094C}" srcOrd="0" destOrd="2" presId="urn:microsoft.com/office/officeart/2018/2/layout/IconLabelDescriptionList"/>
    <dgm:cxn modelId="{C75660E7-380F-4223-A7A5-2A82168295B1}" srcId="{1990F5E8-6F34-4B6A-A088-D04806A0B41A}" destId="{12F4DCDC-4B85-4727-BB45-888F876ADEDF}" srcOrd="2" destOrd="0" parTransId="{F42CEBE9-C867-46DB-80F0-0FA4EC472E8B}" sibTransId="{D39A3200-7BB6-4ECF-8F20-A46C8AC28466}"/>
    <dgm:cxn modelId="{3AF30DEA-40C9-408D-ADF3-1F1696D3236A}" srcId="{1990F5E8-6F34-4B6A-A088-D04806A0B41A}" destId="{27EBB0E8-5F43-4231-8BCD-5410A3CE8AE2}" srcOrd="1" destOrd="0" parTransId="{30BBE5D5-ED82-4AB3-B217-77780FCCFC37}" sibTransId="{5119C671-C7A9-46F6-9D03-35FDC4E7E8A8}"/>
    <dgm:cxn modelId="{F5AB34FF-FE3A-4660-B05C-8B11A37A847F}" type="presOf" srcId="{CDF4965D-B30C-41A5-A2CB-56D564CC0CD1}" destId="{11E9A86A-B8C6-44B4-A25C-92CD70A36E9A}" srcOrd="0" destOrd="0" presId="urn:microsoft.com/office/officeart/2018/2/layout/IconLabelDescriptionList"/>
    <dgm:cxn modelId="{446F3C3D-84A2-4B19-9DED-DCB140D0C14C}" type="presParOf" srcId="{11E9A86A-B8C6-44B4-A25C-92CD70A36E9A}" destId="{C98F15A4-D2E4-49E9-92CF-5AA719E6C158}" srcOrd="0" destOrd="0" presId="urn:microsoft.com/office/officeart/2018/2/layout/IconLabelDescriptionList"/>
    <dgm:cxn modelId="{101FE537-083E-40B3-8FE2-AF7A4311D2BC}" type="presParOf" srcId="{C98F15A4-D2E4-49E9-92CF-5AA719E6C158}" destId="{39E9F0F2-77AD-45F4-ACA1-0421B03AD73D}" srcOrd="0" destOrd="0" presId="urn:microsoft.com/office/officeart/2018/2/layout/IconLabelDescriptionList"/>
    <dgm:cxn modelId="{FB525C4B-F40A-4695-A6E1-A8C766A27014}" type="presParOf" srcId="{C98F15A4-D2E4-49E9-92CF-5AA719E6C158}" destId="{E2F05B9B-6721-4C8D-8F03-C40836AC4740}" srcOrd="1" destOrd="0" presId="urn:microsoft.com/office/officeart/2018/2/layout/IconLabelDescriptionList"/>
    <dgm:cxn modelId="{311CCD22-5B98-49BA-8973-EB2810F4C461}" type="presParOf" srcId="{C98F15A4-D2E4-49E9-92CF-5AA719E6C158}" destId="{F7758468-4CBC-4F83-8102-980871B5ABE5}" srcOrd="2" destOrd="0" presId="urn:microsoft.com/office/officeart/2018/2/layout/IconLabelDescriptionList"/>
    <dgm:cxn modelId="{EC0BE15C-117B-48F9-924D-015B0BE08182}" type="presParOf" srcId="{C98F15A4-D2E4-49E9-92CF-5AA719E6C158}" destId="{CB550287-F4F9-4F02-9036-EB63319814B0}" srcOrd="3" destOrd="0" presId="urn:microsoft.com/office/officeart/2018/2/layout/IconLabelDescriptionList"/>
    <dgm:cxn modelId="{B59861F2-E0A5-4491-A4CA-34806028833D}" type="presParOf" srcId="{C98F15A4-D2E4-49E9-92CF-5AA719E6C158}" destId="{63053CA9-CA7F-4EDB-B73A-2FC0C2AF094C}" srcOrd="4" destOrd="0" presId="urn:microsoft.com/office/officeart/2018/2/layout/IconLabelDescriptionList"/>
    <dgm:cxn modelId="{2B24B155-F8F1-494A-BDB6-B36D293E53ED}" type="presParOf" srcId="{11E9A86A-B8C6-44B4-A25C-92CD70A36E9A}" destId="{5D3ADC19-A49C-4230-ABCF-1004B799BC8A}" srcOrd="1" destOrd="0" presId="urn:microsoft.com/office/officeart/2018/2/layout/IconLabelDescriptionList"/>
    <dgm:cxn modelId="{FB0D2331-25B4-465E-9475-8762DB8B8F3A}" type="presParOf" srcId="{11E9A86A-B8C6-44B4-A25C-92CD70A36E9A}" destId="{A9FF0CEA-468B-4DDD-A997-66C6C8AAD432}" srcOrd="2" destOrd="0" presId="urn:microsoft.com/office/officeart/2018/2/layout/IconLabelDescriptionList"/>
    <dgm:cxn modelId="{425ACE0A-42A1-4A82-8FFF-FAD59633A0BC}" type="presParOf" srcId="{A9FF0CEA-468B-4DDD-A997-66C6C8AAD432}" destId="{6657376A-197A-4603-98C6-51D28F141AF8}" srcOrd="0" destOrd="0" presId="urn:microsoft.com/office/officeart/2018/2/layout/IconLabelDescriptionList"/>
    <dgm:cxn modelId="{7269B4A4-2167-4A54-A548-EF25C66A8E09}" type="presParOf" srcId="{A9FF0CEA-468B-4DDD-A997-66C6C8AAD432}" destId="{6C0F2071-7155-41FF-97B9-975E51A7BC89}" srcOrd="1" destOrd="0" presId="urn:microsoft.com/office/officeart/2018/2/layout/IconLabelDescriptionList"/>
    <dgm:cxn modelId="{EF8D8CAF-62DF-4123-B83B-87CDD016C7B4}" type="presParOf" srcId="{A9FF0CEA-468B-4DDD-A997-66C6C8AAD432}" destId="{09F37C2D-16D1-4C08-85F4-8B125A2507C1}" srcOrd="2" destOrd="0" presId="urn:microsoft.com/office/officeart/2018/2/layout/IconLabelDescriptionList"/>
    <dgm:cxn modelId="{3DE6B4EE-3B77-4084-B3AD-9EE424A0CB30}" type="presParOf" srcId="{A9FF0CEA-468B-4DDD-A997-66C6C8AAD432}" destId="{CFDD92B2-B6A2-498E-9460-A7E3AD97E336}" srcOrd="3" destOrd="0" presId="urn:microsoft.com/office/officeart/2018/2/layout/IconLabelDescriptionList"/>
    <dgm:cxn modelId="{C350FFEC-B0B8-404A-BA15-69E59620BDAB}" type="presParOf" srcId="{A9FF0CEA-468B-4DDD-A997-66C6C8AAD432}" destId="{E4BE967A-6673-49DA-A466-82CCB3D409B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9F0F2-77AD-45F4-ACA1-0421B03AD73D}">
      <dsp:nvSpPr>
        <dsp:cNvPr id="0" name=""/>
        <dsp:cNvSpPr/>
      </dsp:nvSpPr>
      <dsp:spPr>
        <a:xfrm>
          <a:off x="559800" y="55602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758468-4CBC-4F83-8102-980871B5ABE5}">
      <dsp:nvSpPr>
        <dsp:cNvPr id="0" name=""/>
        <dsp:cNvSpPr/>
      </dsp:nvSpPr>
      <dsp:spPr>
        <a:xfrm>
          <a:off x="559800" y="220731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it-IT" sz="2000" kern="1200"/>
            <a:t>Personne : </a:t>
          </a:r>
          <a:r>
            <a:rPr lang="it-IT" sz="2000" b="1" kern="1200"/>
            <a:t>qui</a:t>
          </a:r>
          <a:r>
            <a:rPr lang="it-IT" sz="2000" kern="1200"/>
            <a:t> </a:t>
          </a:r>
          <a:r>
            <a:rPr lang="it-IT" sz="2000" b="0" kern="1200"/>
            <a:t>(précédé de la préposition)</a:t>
          </a:r>
          <a:endParaRPr lang="en-US" sz="2000" b="0" kern="1200"/>
        </a:p>
      </dsp:txBody>
      <dsp:txXfrm>
        <a:off x="559800" y="2207317"/>
        <a:ext cx="4320000" cy="648000"/>
      </dsp:txXfrm>
    </dsp:sp>
    <dsp:sp modelId="{63053CA9-CA7F-4EDB-B73A-2FC0C2AF094C}">
      <dsp:nvSpPr>
        <dsp:cNvPr id="0" name=""/>
        <dsp:cNvSpPr/>
      </dsp:nvSpPr>
      <dsp:spPr>
        <a:xfrm>
          <a:off x="559800" y="2920102"/>
          <a:ext cx="4320000" cy="875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Tu sors </a:t>
          </a:r>
          <a:r>
            <a:rPr lang="it-IT" sz="1500" kern="1200">
              <a:solidFill>
                <a:srgbClr val="FF0000"/>
              </a:solidFill>
            </a:rPr>
            <a:t>avec qui </a:t>
          </a:r>
          <a:r>
            <a:rPr lang="it-IT" sz="1500" kern="1200"/>
            <a:t>?</a:t>
          </a:r>
          <a:endParaRPr lang="en-US" sz="1500" kern="120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>
              <a:solidFill>
                <a:srgbClr val="FF0000"/>
              </a:solidFill>
            </a:rPr>
            <a:t>Avec qui </a:t>
          </a:r>
          <a:r>
            <a:rPr lang="it-IT" sz="1500" b="1" kern="1200"/>
            <a:t>est-ce que </a:t>
          </a:r>
          <a:r>
            <a:rPr lang="it-IT" sz="1500" kern="1200"/>
            <a:t>tu sors ?</a:t>
          </a:r>
          <a:endParaRPr lang="en-US" sz="1500" kern="120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>
              <a:solidFill>
                <a:srgbClr val="FF0000"/>
              </a:solidFill>
            </a:rPr>
            <a:t>Avec qui </a:t>
          </a:r>
          <a:r>
            <a:rPr lang="it-IT" sz="1500" kern="1200"/>
            <a:t>sors-tu?</a:t>
          </a:r>
          <a:endParaRPr lang="en-US" sz="1500" kern="1200"/>
        </a:p>
      </dsp:txBody>
      <dsp:txXfrm>
        <a:off x="559800" y="2920102"/>
        <a:ext cx="4320000" cy="875207"/>
      </dsp:txXfrm>
    </dsp:sp>
    <dsp:sp modelId="{6657376A-197A-4603-98C6-51D28F141AF8}">
      <dsp:nvSpPr>
        <dsp:cNvPr id="0" name=""/>
        <dsp:cNvSpPr/>
      </dsp:nvSpPr>
      <dsp:spPr>
        <a:xfrm>
          <a:off x="5635800" y="55602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37C2D-16D1-4C08-85F4-8B125A2507C1}">
      <dsp:nvSpPr>
        <dsp:cNvPr id="0" name=""/>
        <dsp:cNvSpPr/>
      </dsp:nvSpPr>
      <dsp:spPr>
        <a:xfrm>
          <a:off x="5635800" y="220731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it-IT" sz="2000" kern="1200"/>
            <a:t>Chose : </a:t>
          </a:r>
          <a:r>
            <a:rPr lang="it-IT" sz="2000" b="1" kern="1200"/>
            <a:t>quoi</a:t>
          </a:r>
          <a:r>
            <a:rPr lang="it-IT" sz="2000" kern="1200"/>
            <a:t> </a:t>
          </a:r>
          <a:r>
            <a:rPr lang="it-IT" sz="2000" b="0" kern="1200"/>
            <a:t>(précédé de la préposition)</a:t>
          </a:r>
          <a:endParaRPr lang="en-US" sz="2000" b="0" kern="1200"/>
        </a:p>
      </dsp:txBody>
      <dsp:txXfrm>
        <a:off x="5635800" y="2207317"/>
        <a:ext cx="4320000" cy="648000"/>
      </dsp:txXfrm>
    </dsp:sp>
    <dsp:sp modelId="{E4BE967A-6673-49DA-A466-82CCB3D409BC}">
      <dsp:nvSpPr>
        <dsp:cNvPr id="0" name=""/>
        <dsp:cNvSpPr/>
      </dsp:nvSpPr>
      <dsp:spPr>
        <a:xfrm>
          <a:off x="5635800" y="2920102"/>
          <a:ext cx="4320000" cy="875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Vous remplissez le verre </a:t>
          </a:r>
          <a:r>
            <a:rPr lang="it-IT" sz="1500" kern="1200">
              <a:solidFill>
                <a:srgbClr val="FF0000"/>
              </a:solidFill>
            </a:rPr>
            <a:t>de quoi </a:t>
          </a:r>
          <a:r>
            <a:rPr lang="it-IT" sz="1500" kern="1200"/>
            <a:t>?</a:t>
          </a:r>
          <a:endParaRPr lang="en-US" sz="1500" kern="120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>
              <a:solidFill>
                <a:srgbClr val="FF0000"/>
              </a:solidFill>
            </a:rPr>
            <a:t>De quoi </a:t>
          </a:r>
          <a:r>
            <a:rPr lang="it-IT" sz="1500" b="1" kern="1200"/>
            <a:t>est-ce que </a:t>
          </a:r>
          <a:r>
            <a:rPr lang="it-IT" sz="1500" kern="1200"/>
            <a:t>vous remplissez le verre ?</a:t>
          </a:r>
          <a:endParaRPr lang="en-US" sz="1500" kern="120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>
              <a:solidFill>
                <a:srgbClr val="FF0000"/>
              </a:solidFill>
            </a:rPr>
            <a:t>De quoi </a:t>
          </a:r>
          <a:r>
            <a:rPr lang="it-IT" sz="1500" kern="1200"/>
            <a:t>remplissez-vous le verre ?</a:t>
          </a:r>
          <a:endParaRPr lang="en-US" sz="1500" kern="1200"/>
        </a:p>
      </dsp:txBody>
      <dsp:txXfrm>
        <a:off x="5635800" y="2920102"/>
        <a:ext cx="4320000" cy="875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7BA0D-9D8A-40D9-AF8F-58642031D1E9}" type="datetimeFigureOut">
              <a:rPr lang="fr-FR" smtClean="0"/>
              <a:t>25/10/2022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C0B71-98FA-42EA-9BB7-213A4F32AF5A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96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8FC6C-14B9-48F5-8E90-540237ECC0A3}" type="datetime1">
              <a:rPr lang="it-IT" smtClean="0"/>
              <a:t>25/10/2022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84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D965-FC51-43FC-8169-562C44C3E38A}" type="datetime1">
              <a:rPr lang="it-IT" smtClean="0"/>
              <a:t>25/10/2022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975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4C2B2-4945-4A40-B8CA-597E3830F3A1}" type="datetime1">
              <a:rPr lang="it-IT" smtClean="0"/>
              <a:t>25/10/2022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64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B40D-E849-416D-8238-3C4FD74701B5}" type="datetime1">
              <a:rPr lang="it-IT" smtClean="0"/>
              <a:t>25/10/2022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01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683F-DF88-4129-98D1-B59DF1A07521}" type="datetime1">
              <a:rPr lang="it-IT" smtClean="0"/>
              <a:t>25/10/2022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95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4F91-A6E7-406F-80DD-3C0E19B2496A}" type="datetime1">
              <a:rPr lang="it-IT" smtClean="0"/>
              <a:t>25/10/2022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660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B66F-74A2-44C2-B9EA-97FC2F7186B9}" type="datetime1">
              <a:rPr lang="it-IT" smtClean="0"/>
              <a:t>25/10/2022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58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B87C-44BC-4AA1-9CC6-FF5FB492005F}" type="datetime1">
              <a:rPr lang="it-IT" smtClean="0"/>
              <a:t>25/10/2022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73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13E0C-B8E0-4148-9E21-467545EDCBA4}" type="datetime1">
              <a:rPr lang="it-IT" smtClean="0"/>
              <a:t>25/10/2022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90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5BCB-BC19-4D18-BAD0-E4BC6B8ECD0E}" type="datetime1">
              <a:rPr lang="it-IT" smtClean="0"/>
              <a:t>25/10/2022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36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5620-74B4-4E3C-A11D-11FABCAC2628}" type="datetime1">
              <a:rPr lang="it-IT" smtClean="0"/>
              <a:t>25/10/2022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33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3DED-EEA8-437C-B474-A2D392061928}" type="datetime1">
              <a:rPr lang="it-IT" smtClean="0"/>
              <a:t>25/10/2022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francese - a.a. 2022-2023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888DC-0481-4EA8-9504-DD76030A1D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42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6DC11E31-1DF1-4500-B935-2BFDF79AF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08" y="1302166"/>
            <a:ext cx="10651184" cy="425366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6034" y="2062264"/>
            <a:ext cx="6352162" cy="1682885"/>
          </a:xfrm>
        </p:spPr>
        <p:txBody>
          <a:bodyPr/>
          <a:lstStyle/>
          <a:p>
            <a:r>
              <a:rPr lang="it-IT">
                <a:solidFill>
                  <a:schemeClr val="bg1"/>
                </a:solidFill>
              </a:rPr>
              <a:t>L’interrogation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EF2954D-E5F6-4A40-2747-CEC13412C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3971472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6874" y="1930892"/>
            <a:ext cx="10544175" cy="3890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FR" sz="2000" b="1"/>
              <a:t>Complétez avec « qu’est-ce qui » ou « qui est-ce qui ».</a:t>
            </a:r>
            <a:endParaRPr lang="it-IT" sz="200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000"/>
              <a:t>– </a:t>
            </a:r>
            <a:r>
              <a:rPr lang="fr-FR" sz="2000" i="1"/>
              <a:t>Qu'est-ce qui </a:t>
            </a:r>
            <a:r>
              <a:rPr lang="fr-FR" sz="2000"/>
              <a:t>fait ce bruit ? – C’est mon ordinateur.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it-IT" sz="2000"/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000"/>
              <a:t>1. –___________ chante </a:t>
            </a:r>
            <a:r>
              <a:rPr lang="fr-FR" sz="2000" i="1"/>
              <a:t>Carmen </a:t>
            </a:r>
            <a:r>
              <a:rPr lang="fr-FR" sz="2000"/>
              <a:t>? – C’est le voisin.</a:t>
            </a:r>
            <a:endParaRPr lang="it-IT" sz="2000"/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000"/>
              <a:t>2. –___________  sonne ? – C’est mon téléphone portable.</a:t>
            </a:r>
            <a:endParaRPr lang="it-IT" sz="2000"/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000"/>
              <a:t>3. –___________ brûle dans le four ? – C’est ma tarte !</a:t>
            </a:r>
            <a:endParaRPr lang="it-IT" sz="2000"/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000"/>
              <a:t>4. –___________  parle à la télé ? – C’est le Premier ministre.</a:t>
            </a:r>
            <a:endParaRPr lang="it-IT" sz="2000"/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2000"/>
              <a:t>5. –___________  rit comme ça ? – C’est Marie.</a:t>
            </a:r>
            <a:endParaRPr lang="it-IT" sz="2000"/>
          </a:p>
          <a:p>
            <a:pPr marL="457200" lvl="1" indent="0">
              <a:buNone/>
            </a:pPr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252BC33-2EF1-4D24-820C-C7FAFE11A50C}"/>
              </a:ext>
            </a:extLst>
          </p:cNvPr>
          <p:cNvSpPr txBox="1"/>
          <p:nvPr/>
        </p:nvSpPr>
        <p:spPr>
          <a:xfrm>
            <a:off x="828675" y="485775"/>
            <a:ext cx="102965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>
                <a:latin typeface="+mj-lt"/>
              </a:rPr>
              <a:t>Exercice</a:t>
            </a:r>
            <a:endParaRPr lang="fr-FR" sz="4400">
              <a:latin typeface="+mj-l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375EED6-CDAC-434E-8410-4F0EEBB4E7C4}"/>
              </a:ext>
            </a:extLst>
          </p:cNvPr>
          <p:cNvSpPr txBox="1"/>
          <p:nvPr/>
        </p:nvSpPr>
        <p:spPr>
          <a:xfrm>
            <a:off x="1961966" y="3429000"/>
            <a:ext cx="1500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Qui est-ce qui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F95E2E8-6DFF-4173-86B2-BC2BC14D5690}"/>
              </a:ext>
            </a:extLst>
          </p:cNvPr>
          <p:cNvSpPr txBox="1"/>
          <p:nvPr/>
        </p:nvSpPr>
        <p:spPr>
          <a:xfrm>
            <a:off x="1961965" y="3876373"/>
            <a:ext cx="1589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Qu’est-ce qui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5E7F58A-F48B-4D94-B84D-C678765529BC}"/>
              </a:ext>
            </a:extLst>
          </p:cNvPr>
          <p:cNvSpPr txBox="1"/>
          <p:nvPr/>
        </p:nvSpPr>
        <p:spPr>
          <a:xfrm>
            <a:off x="1961965" y="4323746"/>
            <a:ext cx="142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Qu’est-ce qui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CA80FF-2289-49EA-89F9-D322862F6A3F}"/>
              </a:ext>
            </a:extLst>
          </p:cNvPr>
          <p:cNvSpPr txBox="1"/>
          <p:nvPr/>
        </p:nvSpPr>
        <p:spPr>
          <a:xfrm>
            <a:off x="1961965" y="4781697"/>
            <a:ext cx="1535837" cy="36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Qui est-ce qui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A040881-1C79-435B-A1B5-E0B3613DE985}"/>
              </a:ext>
            </a:extLst>
          </p:cNvPr>
          <p:cNvSpPr txBox="1"/>
          <p:nvPr/>
        </p:nvSpPr>
        <p:spPr>
          <a:xfrm>
            <a:off x="1953088" y="5229070"/>
            <a:ext cx="1509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Qui est-ce qui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C630F97-FA66-5D30-129C-6B9FB8A68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49969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Pronom interrogatif précédé d’une préposition</a:t>
            </a:r>
          </a:p>
        </p:txBody>
      </p:sp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5752F455-A4B9-4AA8-B40C-30EC879A29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4771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221DD00-32B5-4EEE-7F34-97720656E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65022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mot interrogatif est un adjectif</a:t>
            </a:r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568" y="1541472"/>
            <a:ext cx="5649167" cy="2806242"/>
          </a:xfr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0568" y="4592342"/>
            <a:ext cx="6455426" cy="2170767"/>
          </a:xfrm>
          <a:prstGeom prst="rect">
            <a:avLst/>
          </a:prstGeom>
        </p:spPr>
      </p:pic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D2CE06-1951-9FE7-E798-D847C34C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1274302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mot interrogatif est un adverbe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Où, quand, combien, pourquoi, comment</a:t>
            </a:r>
          </a:p>
          <a:p>
            <a:pPr marL="0" indent="0">
              <a:buNone/>
            </a:pPr>
            <a:endParaRPr lang="it-IT"/>
          </a:p>
          <a:p>
            <a:endParaRPr lang="it-IT"/>
          </a:p>
          <a:p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729899"/>
              </p:ext>
            </p:extLst>
          </p:nvPr>
        </p:nvGraphicFramePr>
        <p:xfrm>
          <a:off x="741871" y="2648310"/>
          <a:ext cx="10611930" cy="3592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1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9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1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488">
                <a:tc>
                  <a:txBody>
                    <a:bodyPr/>
                    <a:lstStyle/>
                    <a:p>
                      <a:r>
                        <a:rPr lang="it-IT">
                          <a:solidFill>
                            <a:sysClr val="windowText" lastClr="000000"/>
                          </a:solidFill>
                        </a:rPr>
                        <a:t>Intonation + mot interrogatif à la</a:t>
                      </a:r>
                      <a:r>
                        <a:rPr lang="it-IT" baseline="0">
                          <a:solidFill>
                            <a:sysClr val="windowText" lastClr="000000"/>
                          </a:solidFill>
                        </a:rPr>
                        <a:t> fin</a:t>
                      </a:r>
                      <a:endParaRPr lang="it-IT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solidFill>
                            <a:sysClr val="windowText" lastClr="000000"/>
                          </a:solidFill>
                        </a:rPr>
                        <a:t>Est-ce 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>
                          <a:solidFill>
                            <a:sysClr val="windowText" lastClr="000000"/>
                          </a:solidFill>
                        </a:rPr>
                        <a:t>Inversion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433">
                <a:tc>
                  <a:txBody>
                    <a:bodyPr/>
                    <a:lstStyle/>
                    <a:p>
                      <a:r>
                        <a:rPr lang="it-IT" sz="1600"/>
                        <a:t>Julien, il a fait ses études </a:t>
                      </a:r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où</a:t>
                      </a:r>
                      <a:r>
                        <a:rPr lang="it-IT" sz="1600"/>
                        <a:t>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Où</a:t>
                      </a:r>
                      <a:r>
                        <a:rPr lang="it-IT" sz="1600"/>
                        <a:t> </a:t>
                      </a:r>
                      <a:r>
                        <a:rPr lang="it-IT" sz="1600" b="1"/>
                        <a:t>est-ce que </a:t>
                      </a:r>
                      <a:r>
                        <a:rPr lang="it-IT" sz="1600"/>
                        <a:t>Julien a fait ses études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Où</a:t>
                      </a:r>
                      <a:r>
                        <a:rPr lang="it-IT" sz="1600"/>
                        <a:t> </a:t>
                      </a:r>
                      <a:r>
                        <a:rPr lang="it-IT" sz="1600" b="1"/>
                        <a:t>Julien</a:t>
                      </a:r>
                      <a:r>
                        <a:rPr lang="it-IT" sz="1600"/>
                        <a:t> a-t-</a:t>
                      </a:r>
                      <a:r>
                        <a:rPr lang="it-IT" sz="1600" b="1"/>
                        <a:t>il</a:t>
                      </a:r>
                      <a:r>
                        <a:rPr lang="it-IT" sz="1600"/>
                        <a:t> fait ses études</a:t>
                      </a:r>
                      <a:r>
                        <a:rPr lang="it-IT" sz="1600" baseline="0"/>
                        <a:t> ?</a:t>
                      </a:r>
                      <a:endParaRPr lang="it-IT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433">
                <a:tc>
                  <a:txBody>
                    <a:bodyPr/>
                    <a:lstStyle/>
                    <a:p>
                      <a:r>
                        <a:rPr lang="it-IT" sz="1600"/>
                        <a:t>Julien, il a fini ses études</a:t>
                      </a:r>
                      <a:r>
                        <a:rPr lang="it-IT" sz="1600" baseline="0"/>
                        <a:t> </a:t>
                      </a:r>
                      <a:r>
                        <a:rPr lang="it-IT" sz="1600" baseline="0">
                          <a:solidFill>
                            <a:srgbClr val="FF0000"/>
                          </a:solidFill>
                        </a:rPr>
                        <a:t>quand</a:t>
                      </a:r>
                      <a:r>
                        <a:rPr lang="it-IT" sz="1600" baseline="0"/>
                        <a:t> ?</a:t>
                      </a:r>
                      <a:endParaRPr lang="it-IT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Quand</a:t>
                      </a:r>
                      <a:r>
                        <a:rPr lang="it-IT" sz="1600"/>
                        <a:t> </a:t>
                      </a:r>
                      <a:r>
                        <a:rPr lang="it-IT" sz="1600" b="1"/>
                        <a:t>est-ce que </a:t>
                      </a:r>
                      <a:r>
                        <a:rPr lang="it-IT" sz="1600"/>
                        <a:t>Julien a fini ses études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Quand</a:t>
                      </a:r>
                      <a:r>
                        <a:rPr lang="it-IT" sz="1600"/>
                        <a:t> </a:t>
                      </a:r>
                      <a:r>
                        <a:rPr lang="it-IT" sz="1600" b="1"/>
                        <a:t>Julien</a:t>
                      </a:r>
                      <a:r>
                        <a:rPr lang="it-IT" sz="1600"/>
                        <a:t> a-t-</a:t>
                      </a:r>
                      <a:r>
                        <a:rPr lang="it-IT" sz="1600" b="1"/>
                        <a:t>il</a:t>
                      </a:r>
                      <a:r>
                        <a:rPr lang="it-IT" sz="1600"/>
                        <a:t> fini ses études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433">
                <a:tc>
                  <a:txBody>
                    <a:bodyPr/>
                    <a:lstStyle/>
                    <a:p>
                      <a:r>
                        <a:rPr lang="it-IT" sz="1600"/>
                        <a:t>Emma</a:t>
                      </a:r>
                      <a:r>
                        <a:rPr lang="it-IT" sz="1600" baseline="0"/>
                        <a:t> paie </a:t>
                      </a:r>
                      <a:r>
                        <a:rPr lang="it-IT" sz="1600" baseline="0">
                          <a:solidFill>
                            <a:srgbClr val="FF0000"/>
                          </a:solidFill>
                        </a:rPr>
                        <a:t>combien</a:t>
                      </a:r>
                      <a:r>
                        <a:rPr lang="it-IT" sz="1600" baseline="0"/>
                        <a:t> sa chambre ?</a:t>
                      </a:r>
                      <a:endParaRPr lang="it-IT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Combien</a:t>
                      </a:r>
                      <a:r>
                        <a:rPr lang="it-IT" sz="1600"/>
                        <a:t> </a:t>
                      </a:r>
                      <a:r>
                        <a:rPr lang="it-IT" sz="1600" b="1"/>
                        <a:t>est-ce qu’</a:t>
                      </a:r>
                      <a:r>
                        <a:rPr lang="it-IT" sz="1600"/>
                        <a:t>Emma paie sa chambre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Combien</a:t>
                      </a:r>
                      <a:r>
                        <a:rPr lang="it-IT" sz="1600"/>
                        <a:t> </a:t>
                      </a:r>
                      <a:r>
                        <a:rPr lang="it-IT" sz="1600" b="1"/>
                        <a:t>Emma</a:t>
                      </a:r>
                      <a:r>
                        <a:rPr lang="it-IT" sz="1600"/>
                        <a:t> paie-t-</a:t>
                      </a:r>
                      <a:r>
                        <a:rPr lang="it-IT" sz="1600" b="1"/>
                        <a:t>elle</a:t>
                      </a:r>
                      <a:r>
                        <a:rPr lang="it-IT" sz="1600"/>
                        <a:t> sa chambre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433">
                <a:tc>
                  <a:txBody>
                    <a:bodyPr/>
                    <a:lstStyle/>
                    <a:p>
                      <a:endParaRPr lang="it-IT" sz="16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Pourquoi</a:t>
                      </a:r>
                      <a:r>
                        <a:rPr lang="it-IT" sz="1600"/>
                        <a:t> </a:t>
                      </a:r>
                      <a:r>
                        <a:rPr lang="it-IT" sz="1600" b="1"/>
                        <a:t>est-ce qu’</a:t>
                      </a:r>
                      <a:r>
                        <a:rPr lang="it-IT" sz="1600"/>
                        <a:t>Emma n’est pas là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Pourquoi</a:t>
                      </a:r>
                      <a:r>
                        <a:rPr lang="it-IT" sz="1600"/>
                        <a:t> </a:t>
                      </a:r>
                      <a:r>
                        <a:rPr lang="it-IT" sz="1600" b="1"/>
                        <a:t>Emma</a:t>
                      </a:r>
                      <a:r>
                        <a:rPr lang="it-IT" sz="1600"/>
                        <a:t> n’est-</a:t>
                      </a:r>
                      <a:r>
                        <a:rPr lang="it-IT" sz="1600" b="1"/>
                        <a:t>elle</a:t>
                      </a:r>
                      <a:r>
                        <a:rPr lang="it-IT" sz="1600"/>
                        <a:t> pas là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433">
                <a:tc>
                  <a:txBody>
                    <a:bodyPr/>
                    <a:lstStyle/>
                    <a:p>
                      <a:r>
                        <a:rPr lang="it-IT" sz="1600"/>
                        <a:t>Vous êtes venus </a:t>
                      </a:r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comment</a:t>
                      </a:r>
                      <a:r>
                        <a:rPr lang="it-IT" sz="1600"/>
                        <a:t>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Comment</a:t>
                      </a:r>
                      <a:r>
                        <a:rPr lang="it-IT" sz="1600"/>
                        <a:t> </a:t>
                      </a:r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est-ce que </a:t>
                      </a:r>
                      <a:r>
                        <a:rPr lang="it-IT" sz="1600"/>
                        <a:t>vous êtes venus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>
                          <a:solidFill>
                            <a:srgbClr val="FF0000"/>
                          </a:solidFill>
                        </a:rPr>
                        <a:t>Comment</a:t>
                      </a:r>
                      <a:r>
                        <a:rPr lang="it-IT" sz="1600"/>
                        <a:t> êtes-</a:t>
                      </a:r>
                      <a:r>
                        <a:rPr lang="it-IT" sz="1600" b="1"/>
                        <a:t>vous</a:t>
                      </a:r>
                      <a:r>
                        <a:rPr lang="it-IT" sz="1600"/>
                        <a:t> venus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4608E3-6496-D436-A7C1-55B43D41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74943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it-IT" sz="4000">
                <a:solidFill>
                  <a:schemeClr val="accent1"/>
                </a:solidFill>
              </a:rPr>
              <a:t>L’interrogation totale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80360" y="2249424"/>
            <a:ext cx="6227064" cy="3803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700"/>
              <a:t>Question à laquelle on répond oui ou non (ou si)</a:t>
            </a:r>
          </a:p>
          <a:p>
            <a:pPr marL="0" indent="0">
              <a:buNone/>
            </a:pPr>
            <a:endParaRPr lang="it-IT" sz="1700"/>
          </a:p>
          <a:p>
            <a:pPr marL="0" indent="0">
              <a:buNone/>
            </a:pPr>
            <a:r>
              <a:rPr lang="it-IT" sz="1700"/>
              <a:t>1) interrogation par l’</a:t>
            </a:r>
            <a:r>
              <a:rPr lang="it-IT" sz="1700" b="1"/>
              <a:t>intonation</a:t>
            </a:r>
            <a:r>
              <a:rPr lang="it-IT" sz="1700"/>
              <a:t> : la voix monte. </a:t>
            </a:r>
          </a:p>
          <a:p>
            <a:pPr marL="0" indent="0">
              <a:buNone/>
            </a:pPr>
            <a:r>
              <a:rPr lang="it-IT" sz="1700"/>
              <a:t>		</a:t>
            </a:r>
            <a:r>
              <a:rPr lang="it-IT" sz="1700" i="1"/>
              <a:t>- Ça va ? - Comme ci comme ça.</a:t>
            </a:r>
          </a:p>
          <a:p>
            <a:pPr marL="0" indent="0">
              <a:buNone/>
            </a:pPr>
            <a:endParaRPr lang="it-IT" sz="1700"/>
          </a:p>
          <a:p>
            <a:pPr marL="0" indent="0">
              <a:buNone/>
            </a:pPr>
            <a:r>
              <a:rPr lang="it-IT" sz="1700"/>
              <a:t>2) interrogation avec </a:t>
            </a:r>
            <a:r>
              <a:rPr lang="it-IT" sz="1700" b="1"/>
              <a:t>est-ce que</a:t>
            </a:r>
          </a:p>
          <a:p>
            <a:pPr marL="0" indent="0">
              <a:buNone/>
            </a:pPr>
            <a:r>
              <a:rPr lang="it-IT" sz="1700"/>
              <a:t>		- </a:t>
            </a:r>
            <a:r>
              <a:rPr lang="it-IT" sz="1700" i="1"/>
              <a:t>Est-ce que tu sors ce soir ?</a:t>
            </a:r>
          </a:p>
          <a:p>
            <a:pPr marL="0" indent="0">
              <a:buNone/>
            </a:pPr>
            <a:endParaRPr lang="it-IT" sz="1700"/>
          </a:p>
          <a:p>
            <a:pPr marL="0" indent="0">
              <a:buNone/>
            </a:pPr>
            <a:r>
              <a:rPr lang="it-IT" sz="1700"/>
              <a:t>3) interrogation avec l’inversion sujet/verbe</a:t>
            </a:r>
          </a:p>
          <a:p>
            <a:pPr marL="0" indent="0">
              <a:buNone/>
            </a:pPr>
            <a:r>
              <a:rPr lang="it-IT" sz="1700"/>
              <a:t>		- </a:t>
            </a:r>
            <a:r>
              <a:rPr lang="it-IT" sz="1700" i="1"/>
              <a:t>Voulez-vous déjeuner ?</a:t>
            </a:r>
          </a:p>
          <a:p>
            <a:endParaRPr lang="it-IT" sz="17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9E8B67E-AEBC-F29D-628C-3647865D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326993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it-IT" sz="4000">
                <a:solidFill>
                  <a:schemeClr val="accent1"/>
                </a:solidFill>
              </a:rPr>
              <a:t>Comment faire l’inversion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80360" y="2249424"/>
            <a:ext cx="6227064" cy="3803904"/>
          </a:xfrm>
        </p:spPr>
        <p:txBody>
          <a:bodyPr>
            <a:normAutofit/>
          </a:bodyPr>
          <a:lstStyle/>
          <a:p>
            <a:r>
              <a:rPr lang="it-IT" sz="1700"/>
              <a:t>Quand le sujet est un pronom, on met le sujet après le verbe* </a:t>
            </a:r>
          </a:p>
          <a:p>
            <a:pPr marL="457200" lvl="1" indent="0">
              <a:buNone/>
            </a:pPr>
            <a:r>
              <a:rPr lang="it-IT" sz="1700" i="1"/>
              <a:t>Vous voulez déjeuner</a:t>
            </a:r>
          </a:p>
          <a:p>
            <a:pPr marL="457200" lvl="1" indent="0">
              <a:buNone/>
            </a:pPr>
            <a:r>
              <a:rPr lang="it-IT" sz="1700" i="1"/>
              <a:t>Voulez-vous déjeuner?</a:t>
            </a:r>
          </a:p>
          <a:p>
            <a:pPr marL="457200" lvl="1" indent="0">
              <a:buNone/>
            </a:pPr>
            <a:endParaRPr lang="it-IT" sz="1700"/>
          </a:p>
          <a:p>
            <a:r>
              <a:rPr lang="it-IT" sz="1700"/>
              <a:t>Si le verbe finit par une voyelle et que le pronom commence par une voyelle, on ajoute </a:t>
            </a:r>
            <a:r>
              <a:rPr lang="it-IT" sz="1700">
                <a:solidFill>
                  <a:srgbClr val="FF0000"/>
                </a:solidFill>
              </a:rPr>
              <a:t>-t- </a:t>
            </a:r>
            <a:r>
              <a:rPr lang="it-IT" sz="1700"/>
              <a:t>entre les deux</a:t>
            </a:r>
          </a:p>
          <a:p>
            <a:pPr marL="457200" lvl="1" indent="0">
              <a:buNone/>
            </a:pPr>
            <a:r>
              <a:rPr lang="it-IT" sz="1700" i="1"/>
              <a:t>Y a-t-il quelque chose à manger ?</a:t>
            </a:r>
          </a:p>
          <a:p>
            <a:pPr marL="457200" lvl="1" indent="0">
              <a:buNone/>
            </a:pPr>
            <a:r>
              <a:rPr lang="it-IT" sz="1700" i="1"/>
              <a:t>A quelle heure arrive-t-on ?</a:t>
            </a:r>
          </a:p>
          <a:p>
            <a:pPr marL="457200" lvl="1" indent="0">
              <a:buNone/>
            </a:pPr>
            <a:endParaRPr lang="it-IT" sz="1700"/>
          </a:p>
          <a:p>
            <a:pPr marL="0" indent="0">
              <a:buNone/>
            </a:pPr>
            <a:r>
              <a:rPr lang="it-IT" sz="1400"/>
              <a:t>*à l’écrit, on ajoute un trait d’union entre le verbe et son sujet</a:t>
            </a:r>
          </a:p>
          <a:p>
            <a:pPr marL="0" indent="0">
              <a:buNone/>
            </a:pPr>
            <a:endParaRPr lang="it-IT" sz="17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F6EF92A-4F83-7F6B-D763-EF64812A9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7850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80360" y="2249424"/>
            <a:ext cx="7362190" cy="3159189"/>
          </a:xfrm>
        </p:spPr>
        <p:txBody>
          <a:bodyPr>
            <a:normAutofit/>
          </a:bodyPr>
          <a:lstStyle/>
          <a:p>
            <a:r>
              <a:rPr lang="it-IT" sz="2200"/>
              <a:t>Si le sujet est un nom, il reste devant le verbe, puis est repris par son pronom :</a:t>
            </a:r>
          </a:p>
          <a:p>
            <a:pPr marL="0" indent="0">
              <a:buNone/>
            </a:pPr>
            <a:endParaRPr lang="it-IT" sz="2200"/>
          </a:p>
          <a:p>
            <a:pPr lvl="1">
              <a:buFont typeface="Calibri" panose="020F0502020204030204" pitchFamily="34" charset="0"/>
              <a:buChar char="-"/>
            </a:pPr>
            <a:r>
              <a:rPr lang="it-IT" sz="2200" i="1"/>
              <a:t>Cet </a:t>
            </a:r>
            <a:r>
              <a:rPr lang="it-IT" sz="2200" i="1">
                <a:solidFill>
                  <a:srgbClr val="FF0000"/>
                </a:solidFill>
              </a:rPr>
              <a:t>immeuble</a:t>
            </a:r>
            <a:r>
              <a:rPr lang="it-IT" sz="2200" i="1"/>
              <a:t> est-</a:t>
            </a:r>
            <a:r>
              <a:rPr lang="it-IT" sz="2200" i="1">
                <a:solidFill>
                  <a:srgbClr val="FF0000"/>
                </a:solidFill>
              </a:rPr>
              <a:t>il</a:t>
            </a:r>
            <a:r>
              <a:rPr lang="it-IT" sz="2200" i="1"/>
              <a:t> à vendre ?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2200" i="1"/>
              <a:t>Vos </a:t>
            </a:r>
            <a:r>
              <a:rPr lang="it-IT" sz="2200" i="1">
                <a:solidFill>
                  <a:srgbClr val="FF0000"/>
                </a:solidFill>
              </a:rPr>
              <a:t>affaires</a:t>
            </a:r>
            <a:r>
              <a:rPr lang="it-IT" sz="2200" i="1"/>
              <a:t> marchent</a:t>
            </a:r>
            <a:r>
              <a:rPr lang="it-IT" sz="2200" i="1">
                <a:solidFill>
                  <a:srgbClr val="FF0000"/>
                </a:solidFill>
              </a:rPr>
              <a:t>-elles</a:t>
            </a:r>
            <a:r>
              <a:rPr lang="it-IT" sz="2200" i="1"/>
              <a:t> comme vous voulez ?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it-IT" sz="2200" i="1"/>
              <a:t>Le </a:t>
            </a:r>
            <a:r>
              <a:rPr lang="it-IT" sz="2200" i="1">
                <a:solidFill>
                  <a:srgbClr val="FF0000"/>
                </a:solidFill>
              </a:rPr>
              <a:t>fournisseur</a:t>
            </a:r>
            <a:r>
              <a:rPr lang="it-IT" sz="2200" i="1"/>
              <a:t> a-t-</a:t>
            </a:r>
            <a:r>
              <a:rPr lang="it-IT" sz="2200" i="1">
                <a:solidFill>
                  <a:srgbClr val="FF0000"/>
                </a:solidFill>
              </a:rPr>
              <a:t>il</a:t>
            </a:r>
            <a:r>
              <a:rPr lang="it-IT" sz="2200" i="1"/>
              <a:t> livré la marchandise ?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E27DDB2-3EDB-345C-49F2-8F50CEEE9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76674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it-IT" sz="5400"/>
              <a:t>EST-CE QUE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r>
              <a:rPr lang="it-IT" sz="2200"/>
              <a:t>Avec </a:t>
            </a:r>
            <a:r>
              <a:rPr lang="it-IT" sz="2200" b="1">
                <a:solidFill>
                  <a:srgbClr val="FF0000"/>
                </a:solidFill>
              </a:rPr>
              <a:t>est-ce que</a:t>
            </a:r>
            <a:r>
              <a:rPr lang="it-IT" sz="2200"/>
              <a:t>, on peut former toutes les questions, sans inversion.</a:t>
            </a:r>
          </a:p>
          <a:p>
            <a:r>
              <a:rPr lang="it-IT" sz="2200"/>
              <a:t>La prononciation est toujours : [</a:t>
            </a:r>
            <a:r>
              <a:rPr lang="it-IT" sz="2200" b="1"/>
              <a:t>esk</a:t>
            </a:r>
            <a:r>
              <a:rPr lang="it-IT" sz="2200"/>
              <a:t>]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31A99D2-89D9-9521-BE10-E98BC35D8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106017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it-IT" sz="5000"/>
              <a:t>L’interrogation partielle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r>
              <a:rPr lang="it-IT" sz="2200"/>
              <a:t>Elle porte sur un aspect de la réalité : </a:t>
            </a:r>
            <a:r>
              <a:rPr lang="it-IT" sz="2200" b="1"/>
              <a:t>temps, lieu, objet, sujet, quantité, manière</a:t>
            </a:r>
            <a:r>
              <a:rPr lang="it-IT" sz="2200"/>
              <a:t>…</a:t>
            </a:r>
          </a:p>
          <a:p>
            <a:r>
              <a:rPr lang="it-IT" sz="2200"/>
              <a:t>L’interrogation partielle est introduite par un </a:t>
            </a:r>
            <a:r>
              <a:rPr lang="it-IT" sz="2200">
                <a:solidFill>
                  <a:srgbClr val="FF0000"/>
                </a:solidFill>
              </a:rPr>
              <a:t>mot interrogatif</a:t>
            </a:r>
            <a:r>
              <a:rPr lang="it-IT" sz="2200"/>
              <a:t>, qui peut être un pronom, un adjectif ou un adverbe interrogatif.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96B52D-C47C-8F0D-2687-48F9B91B9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377015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7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80360" y="2249424"/>
            <a:ext cx="8203566" cy="34449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/>
              <a:t>Trois possibilités 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/>
              <a:t>Sujet + verbe + </a:t>
            </a:r>
            <a:r>
              <a:rPr lang="it-IT" sz="2200">
                <a:solidFill>
                  <a:srgbClr val="FF0000"/>
                </a:solidFill>
              </a:rPr>
              <a:t>mot interrogatif </a:t>
            </a:r>
            <a:r>
              <a:rPr lang="it-IT" sz="2200"/>
              <a:t>(langue familière/orale)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>
                <a:solidFill>
                  <a:srgbClr val="FF0000"/>
                </a:solidFill>
              </a:rPr>
              <a:t>Mot interrogatif </a:t>
            </a:r>
            <a:r>
              <a:rPr lang="it-IT" sz="2200"/>
              <a:t>+ </a:t>
            </a:r>
            <a:r>
              <a:rPr lang="it-IT" sz="2200" b="1"/>
              <a:t>est-ce que </a:t>
            </a:r>
            <a:r>
              <a:rPr lang="it-IT" sz="2200"/>
              <a:t>+ sujet + verbe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>
                <a:solidFill>
                  <a:srgbClr val="FF0000"/>
                </a:solidFill>
              </a:rPr>
              <a:t>Mot interrogatif </a:t>
            </a:r>
            <a:r>
              <a:rPr lang="it-IT" sz="2200"/>
              <a:t>+ inversion</a:t>
            </a:r>
          </a:p>
          <a:p>
            <a:endParaRPr lang="it-IT" sz="2200"/>
          </a:p>
          <a:p>
            <a:pPr lvl="6">
              <a:buFont typeface="Calibri" panose="020F0502020204030204" pitchFamily="34" charset="0"/>
              <a:buChar char="­"/>
            </a:pPr>
            <a:r>
              <a:rPr lang="it-IT" sz="2200" i="1"/>
              <a:t>Tu vas </a:t>
            </a:r>
            <a:r>
              <a:rPr lang="it-IT" sz="2200" i="1">
                <a:solidFill>
                  <a:srgbClr val="FF0000"/>
                </a:solidFill>
              </a:rPr>
              <a:t>où</a:t>
            </a:r>
            <a:r>
              <a:rPr lang="it-IT" sz="2200" i="1"/>
              <a:t> ?</a:t>
            </a:r>
          </a:p>
          <a:p>
            <a:pPr lvl="6">
              <a:buFont typeface="Calibri" panose="020F0502020204030204" pitchFamily="34" charset="0"/>
              <a:buChar char="­"/>
            </a:pPr>
            <a:r>
              <a:rPr lang="it-IT" sz="2200" i="1">
                <a:solidFill>
                  <a:srgbClr val="FF0000"/>
                </a:solidFill>
              </a:rPr>
              <a:t>Où</a:t>
            </a:r>
            <a:r>
              <a:rPr lang="it-IT" sz="2200" i="1"/>
              <a:t> </a:t>
            </a:r>
            <a:r>
              <a:rPr lang="it-IT" sz="2200" b="1" i="1"/>
              <a:t>est-ce que </a:t>
            </a:r>
            <a:r>
              <a:rPr lang="it-IT" sz="2200" i="1"/>
              <a:t>tu vas ?</a:t>
            </a:r>
          </a:p>
          <a:p>
            <a:pPr lvl="6">
              <a:buFont typeface="Calibri" panose="020F0502020204030204" pitchFamily="34" charset="0"/>
              <a:buChar char="­"/>
            </a:pPr>
            <a:r>
              <a:rPr lang="it-IT" sz="2200" i="1">
                <a:solidFill>
                  <a:srgbClr val="FF0000"/>
                </a:solidFill>
              </a:rPr>
              <a:t>Où</a:t>
            </a:r>
            <a:r>
              <a:rPr lang="it-IT" sz="2200" i="1"/>
              <a:t> vas-</a:t>
            </a:r>
            <a:r>
              <a:rPr lang="it-IT" sz="2200" b="1" i="1"/>
              <a:t>tu</a:t>
            </a:r>
            <a:r>
              <a:rPr lang="it-IT" sz="2200" i="1"/>
              <a:t> ?</a:t>
            </a:r>
          </a:p>
          <a:p>
            <a:endParaRPr lang="it-IT" sz="2200"/>
          </a:p>
          <a:p>
            <a:pPr marL="0" indent="0">
              <a:buNone/>
            </a:pPr>
            <a:endParaRPr lang="it-IT" sz="220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D1614A1-B989-BE62-C579-54F5C3035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422166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Le mot interrogatif est un pronom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548" y="1618960"/>
            <a:ext cx="6884985" cy="3476917"/>
          </a:xfrm>
          <a:prstGeom prst="rect">
            <a:avLst/>
          </a:prstGeom>
        </p:spPr>
      </p:pic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868B461-8554-CB27-FBA5-C55B7B49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946917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4A3646-77FE-4862-96CE-45260829B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F6FA249-9C10-48B9-9F72-1F333D8A9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036894FA-6F9A-4863-AEC5-B734F422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6B103C0B-E1BF-4BF0-9605-7426160F9E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B796B9AB-146B-42B0-B1F4-7EF69C521A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0B8CEE20-F67A-4CFC-88F1-4C942EB62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6B823E68-E880-4A79-82AD-6088E1DEA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C90FFE78-151B-4C6F-893F-6832706022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3A2B9B53-0432-42A0-ACC1-23CCDB118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142954D5-E17A-4C4B-B575-9D2BE72C6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2317E4B1-5573-4066-895C-2FB759804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EBA723B4-613D-41FA-93E8-94173C930F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2693AEC-A60D-40B1-87B3-1EF30A56D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0EFB57B1-129C-4CA5-9513-29226043B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AC89A1FD-35E1-4574-A439-61C20F457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4D55D1DF-59D8-4B47-87C4-FB3A82689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F99FF32E-3548-4B4D-894E-B3A06C12A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5005D0D4-EFA9-4355-BA9B-A7B46F9412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6350B02F-5937-44B9-83F4-9C970BE963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F21A245F-C10F-495E-BD0E-CE576C7F0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3">
              <a:extLst>
                <a:ext uri="{FF2B5EF4-FFF2-40B4-BE49-F238E27FC236}">
                  <a16:creationId xmlns:a16="http://schemas.microsoft.com/office/drawing/2014/main" id="{6F524856-7B56-403B-B504-044710FD5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4E6D29BC-894B-4228-9F3F-92037EA3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5">
              <a:extLst>
                <a:ext uri="{FF2B5EF4-FFF2-40B4-BE49-F238E27FC236}">
                  <a16:creationId xmlns:a16="http://schemas.microsoft.com/office/drawing/2014/main" id="{E03B2DC6-DF02-45CB-AC7C-6EBBD359C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700D0C16-8549-4373-8B7C-3555082CE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4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80360" y="841248"/>
            <a:ext cx="6227064" cy="1234440"/>
          </a:xfrm>
        </p:spPr>
        <p:txBody>
          <a:bodyPr anchor="t">
            <a:normAutofit/>
          </a:bodyPr>
          <a:lstStyle/>
          <a:p>
            <a:r>
              <a:rPr lang="it-IT" sz="4000">
                <a:solidFill>
                  <a:schemeClr val="accent1"/>
                </a:solidFill>
              </a:rPr>
              <a:t>Exemples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C7341777-0F86-4E1E-A07F-2076F00D0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67750" y="1697045"/>
            <a:ext cx="6196887" cy="4632733"/>
          </a:xfrm>
        </p:spPr>
        <p:txBody>
          <a:bodyPr>
            <a:noAutofit/>
          </a:bodyPr>
          <a:lstStyle/>
          <a:p>
            <a:r>
              <a:rPr lang="it-IT" sz="1800"/>
              <a:t>L’interrogation porte sur le </a:t>
            </a:r>
            <a:r>
              <a:rPr lang="it-IT" sz="1800">
                <a:solidFill>
                  <a:srgbClr val="FF0000"/>
                </a:solidFill>
              </a:rPr>
              <a:t>sujet</a:t>
            </a:r>
            <a:r>
              <a:rPr lang="it-IT" sz="1800"/>
              <a:t> qui est une </a:t>
            </a:r>
            <a:r>
              <a:rPr lang="it-IT" sz="1800" b="1"/>
              <a:t>personne</a:t>
            </a:r>
          </a:p>
          <a:p>
            <a:pPr marL="457200" lvl="1" indent="0">
              <a:buNone/>
            </a:pPr>
            <a:r>
              <a:rPr lang="it-IT" sz="1800" b="1" i="1"/>
              <a:t>Qui</a:t>
            </a:r>
            <a:r>
              <a:rPr lang="it-IT" sz="1800" i="1"/>
              <a:t> a téléphoné ? – </a:t>
            </a:r>
            <a:r>
              <a:rPr lang="it-IT" sz="1800" b="1" i="1"/>
              <a:t>Qui est-ce qui </a:t>
            </a:r>
            <a:r>
              <a:rPr lang="it-IT" sz="1800" i="1"/>
              <a:t>a téléphoné ?</a:t>
            </a:r>
          </a:p>
          <a:p>
            <a:r>
              <a:rPr lang="it-IT" sz="1800"/>
              <a:t>L’interrogation porte sur le </a:t>
            </a:r>
            <a:r>
              <a:rPr lang="it-IT" sz="1800">
                <a:solidFill>
                  <a:srgbClr val="FF0000"/>
                </a:solidFill>
              </a:rPr>
              <a:t>complément d’objet direct</a:t>
            </a:r>
            <a:r>
              <a:rPr lang="it-IT" sz="1800"/>
              <a:t> qui est une </a:t>
            </a:r>
            <a:r>
              <a:rPr lang="it-IT" sz="1800" b="1"/>
              <a:t>personne</a:t>
            </a:r>
          </a:p>
          <a:p>
            <a:pPr marL="457200" lvl="1" indent="0">
              <a:buNone/>
            </a:pPr>
            <a:r>
              <a:rPr lang="it-IT" sz="1800" i="1"/>
              <a:t>Tu as rencontré </a:t>
            </a:r>
            <a:r>
              <a:rPr lang="it-IT" sz="1800" b="1" i="1"/>
              <a:t>qui</a:t>
            </a:r>
            <a:r>
              <a:rPr lang="it-IT" sz="1800" i="1"/>
              <a:t> ? – </a:t>
            </a:r>
            <a:r>
              <a:rPr lang="it-IT" sz="1800" b="1" i="1"/>
              <a:t>Qui est-ce que </a:t>
            </a:r>
            <a:r>
              <a:rPr lang="it-IT" sz="1800" i="1"/>
              <a:t>tu as rencontré ? – </a:t>
            </a:r>
            <a:r>
              <a:rPr lang="it-IT" sz="1800" b="1" i="1"/>
              <a:t>Qui </a:t>
            </a:r>
            <a:r>
              <a:rPr lang="it-IT" sz="1800" i="1"/>
              <a:t>as-tu rencontré ?</a:t>
            </a:r>
          </a:p>
          <a:p>
            <a:r>
              <a:rPr lang="it-IT" sz="1800"/>
              <a:t>L’interrogation porte sur le </a:t>
            </a:r>
            <a:r>
              <a:rPr lang="it-IT" sz="1800">
                <a:solidFill>
                  <a:srgbClr val="FF0000"/>
                </a:solidFill>
              </a:rPr>
              <a:t>sujet</a:t>
            </a:r>
            <a:r>
              <a:rPr lang="it-IT" sz="1800"/>
              <a:t> qui est une </a:t>
            </a:r>
            <a:r>
              <a:rPr lang="it-IT" sz="1800" b="1"/>
              <a:t>chose</a:t>
            </a:r>
          </a:p>
          <a:p>
            <a:pPr marL="457200" lvl="1" indent="0">
              <a:buNone/>
            </a:pPr>
            <a:r>
              <a:rPr lang="it-IT" sz="1800" b="1" i="1"/>
              <a:t>Qu’est-ce qui </a:t>
            </a:r>
            <a:r>
              <a:rPr lang="it-IT" sz="1800" i="1"/>
              <a:t>se passe? – </a:t>
            </a:r>
            <a:r>
              <a:rPr lang="it-IT" sz="1800" b="1" i="1"/>
              <a:t>Que</a:t>
            </a:r>
            <a:r>
              <a:rPr lang="it-IT" sz="1800" i="1"/>
              <a:t> se passe-t-il ?</a:t>
            </a:r>
          </a:p>
          <a:p>
            <a:r>
              <a:rPr lang="it-IT" sz="1800"/>
              <a:t>L’interrogation porte sur le </a:t>
            </a:r>
            <a:r>
              <a:rPr lang="it-IT" sz="1800">
                <a:solidFill>
                  <a:srgbClr val="FF0000"/>
                </a:solidFill>
              </a:rPr>
              <a:t>complément d’objet </a:t>
            </a:r>
            <a:r>
              <a:rPr lang="it-IT" sz="1800"/>
              <a:t>qui est une </a:t>
            </a:r>
            <a:r>
              <a:rPr lang="it-IT" sz="1800" b="1"/>
              <a:t>chose</a:t>
            </a:r>
          </a:p>
          <a:p>
            <a:pPr marL="457200" lvl="1" indent="0">
              <a:buNone/>
            </a:pPr>
            <a:r>
              <a:rPr lang="it-IT" sz="1800" b="1" i="1"/>
              <a:t>Qu’est-ce qu’</a:t>
            </a:r>
            <a:r>
              <a:rPr lang="it-IT" sz="1800" i="1"/>
              <a:t>il y a ? </a:t>
            </a:r>
          </a:p>
          <a:p>
            <a:r>
              <a:rPr lang="it-IT" sz="1800"/>
              <a:t>Cas particulier : l’interrogation porte sur </a:t>
            </a:r>
            <a:r>
              <a:rPr lang="it-IT" sz="1800">
                <a:solidFill>
                  <a:srgbClr val="FF0000"/>
                </a:solidFill>
              </a:rPr>
              <a:t>l’identité</a:t>
            </a:r>
          </a:p>
          <a:p>
            <a:pPr marL="457200" lvl="1" indent="0">
              <a:buNone/>
            </a:pPr>
            <a:r>
              <a:rPr lang="it-IT" sz="1800" b="1"/>
              <a:t>Personne</a:t>
            </a:r>
            <a:r>
              <a:rPr lang="it-IT" sz="1800"/>
              <a:t> </a:t>
            </a:r>
            <a:r>
              <a:rPr lang="it-IT" sz="1400"/>
              <a:t>→</a:t>
            </a:r>
            <a:r>
              <a:rPr lang="it-IT" sz="1800"/>
              <a:t> </a:t>
            </a:r>
            <a:r>
              <a:rPr lang="it-IT" sz="1800" i="1"/>
              <a:t>C’est </a:t>
            </a:r>
            <a:r>
              <a:rPr lang="it-IT" sz="1800" i="1">
                <a:solidFill>
                  <a:srgbClr val="FF0000"/>
                </a:solidFill>
              </a:rPr>
              <a:t>qui</a:t>
            </a:r>
            <a:r>
              <a:rPr lang="it-IT" sz="1800" i="1"/>
              <a:t>? - </a:t>
            </a:r>
            <a:r>
              <a:rPr lang="it-IT" sz="1800" i="1">
                <a:solidFill>
                  <a:srgbClr val="FF0000"/>
                </a:solidFill>
              </a:rPr>
              <a:t>Qui</a:t>
            </a:r>
            <a:r>
              <a:rPr lang="it-IT" sz="1800" i="1"/>
              <a:t> est-ce?</a:t>
            </a:r>
          </a:p>
          <a:p>
            <a:pPr marL="457200" lvl="1" indent="0">
              <a:buNone/>
            </a:pPr>
            <a:r>
              <a:rPr lang="it-IT" sz="1800" b="1"/>
              <a:t>Chose</a:t>
            </a:r>
            <a:r>
              <a:rPr lang="it-IT" sz="1800"/>
              <a:t> </a:t>
            </a:r>
            <a:r>
              <a:rPr lang="it-IT" sz="1400"/>
              <a:t>→</a:t>
            </a:r>
            <a:r>
              <a:rPr lang="it-IT" sz="1800"/>
              <a:t> </a:t>
            </a:r>
            <a:r>
              <a:rPr lang="it-IT" sz="1800" i="1"/>
              <a:t>C’est </a:t>
            </a:r>
            <a:r>
              <a:rPr lang="it-IT" sz="1800" i="1">
                <a:solidFill>
                  <a:srgbClr val="FF0000"/>
                </a:solidFill>
              </a:rPr>
              <a:t>quoi</a:t>
            </a:r>
            <a:r>
              <a:rPr lang="it-IT" sz="1800" i="1"/>
              <a:t> ? - </a:t>
            </a:r>
            <a:r>
              <a:rPr lang="it-IT" sz="1800" i="1">
                <a:solidFill>
                  <a:srgbClr val="FF0000"/>
                </a:solidFill>
              </a:rPr>
              <a:t>Qu’</a:t>
            </a:r>
            <a:r>
              <a:rPr lang="it-IT" sz="1800" b="1" i="1"/>
              <a:t>est-ce que </a:t>
            </a:r>
            <a:r>
              <a:rPr lang="it-IT" sz="1800" i="1"/>
              <a:t>c’est ? </a:t>
            </a:r>
            <a:endParaRPr lang="it-IT" sz="18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0911C9F-9634-594C-0437-4280A7C49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Primo semestre</a:t>
            </a:r>
          </a:p>
        </p:txBody>
      </p:sp>
    </p:spTree>
    <p:extLst>
      <p:ext uri="{BB962C8B-B14F-4D97-AF65-F5344CB8AC3E}">
        <p14:creationId xmlns:p14="http://schemas.microsoft.com/office/powerpoint/2010/main" val="2047391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</TotalTime>
  <Words>825</Words>
  <Application>Microsoft Office PowerPoint</Application>
  <PresentationFormat>Widescreen</PresentationFormat>
  <Paragraphs>111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L’interrogation</vt:lpstr>
      <vt:lpstr>L’interrogation totale</vt:lpstr>
      <vt:lpstr>Comment faire l’inversion</vt:lpstr>
      <vt:lpstr>Presentazione standard di PowerPoint</vt:lpstr>
      <vt:lpstr>EST-CE QUE</vt:lpstr>
      <vt:lpstr>L’interrogation partielle</vt:lpstr>
      <vt:lpstr>Presentazione standard di PowerPoint</vt:lpstr>
      <vt:lpstr>Le mot interrogatif est un pronom</vt:lpstr>
      <vt:lpstr>Exemples</vt:lpstr>
      <vt:lpstr>Presentazione standard di PowerPoint</vt:lpstr>
      <vt:lpstr>Pronom interrogatif précédé d’une préposition</vt:lpstr>
      <vt:lpstr>Le mot interrogatif est un adjectif</vt:lpstr>
      <vt:lpstr>Le mot interrogatif est un adverbe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L’interrogation</dc:title>
  <dc:creator>laura.kreyder</dc:creator>
  <cp:lastModifiedBy>laura.kreyder@unimib.it</cp:lastModifiedBy>
  <cp:revision>33</cp:revision>
  <dcterms:created xsi:type="dcterms:W3CDTF">2020-10-17T20:13:19Z</dcterms:created>
  <dcterms:modified xsi:type="dcterms:W3CDTF">2022-10-25T18:05:07Z</dcterms:modified>
</cp:coreProperties>
</file>