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1" r:id="rId2"/>
    <p:sldId id="356" r:id="rId3"/>
    <p:sldId id="362" r:id="rId4"/>
    <p:sldId id="361" r:id="rId5"/>
    <p:sldId id="367" r:id="rId6"/>
    <p:sldId id="365" r:id="rId7"/>
    <p:sldId id="369" r:id="rId8"/>
    <p:sldId id="370" r:id="rId9"/>
    <p:sldId id="392" r:id="rId10"/>
    <p:sldId id="381" r:id="rId11"/>
    <p:sldId id="382" r:id="rId12"/>
    <p:sldId id="386" r:id="rId13"/>
    <p:sldId id="388" r:id="rId14"/>
    <p:sldId id="384" r:id="rId15"/>
    <p:sldId id="387" r:id="rId16"/>
    <p:sldId id="385" r:id="rId17"/>
    <p:sldId id="390" r:id="rId18"/>
    <p:sldId id="383" r:id="rId19"/>
    <p:sldId id="391" r:id="rId20"/>
    <p:sldId id="277" r:id="rId21"/>
    <p:sldId id="310" r:id="rId22"/>
    <p:sldId id="372" r:id="rId23"/>
    <p:sldId id="312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9"/>
    <p:restoredTop sz="95853"/>
  </p:normalViewPr>
  <p:slideViewPr>
    <p:cSldViewPr snapToGrid="0" snapToObjects="1">
      <p:cViewPr varScale="1">
        <p:scale>
          <a:sx n="101" d="100"/>
          <a:sy n="101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6AEF0-8EFC-7F47-A46D-970168AE1435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476EB-7CE2-194D-A474-DE3FA8B44A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07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55D0D-7244-A846-A023-A6B6B9FFD7F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020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96114-2FB0-A84A-A7CC-97F7C3E0E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684653-B11F-EF4D-B933-5E3857FF7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8FE792-9CEC-3741-9FDC-500E295A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517E68-F7C4-A04C-8B28-7AC590B86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BB0B8F-3667-9643-95DD-FBFBF797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02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FCBDE7-700D-E74B-ADCB-848AB672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BE8030B-4355-4C41-8E61-FE3CD513C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F5B0B2-09BE-D74C-886E-8F392DF8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44A6E8-38D9-064E-8457-CC27B820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630CD1-D943-3849-B7FB-4409C4AE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33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33FE2C8-4947-4F47-A8D9-379A822A25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02956D-4519-F247-ACDE-62C2A713C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6A4CD9-73D9-CE48-9871-D9FDE70ED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6DE9DD-39C0-1144-930A-C58CA202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713C48-505B-1746-8EAD-64EC8C63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03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90B5D-ABCC-AB47-B6D3-C532F67A4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F5F63A-ED39-8C44-A81D-B2A56365A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7933DF-EBB0-6646-B997-67CFC55C4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E7B51B-E705-4349-AC66-CA621378F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E575ED-8AED-9544-B446-FD634C10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91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0E78B-5B80-D149-B5CA-8931A344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1AE8D1-48F0-3D4C-B4B2-706AB9376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8D2634-B6EC-3A43-8652-A3877EAF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03E362-446E-924F-828E-EE21EB615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395B25-3CF0-854C-AC48-B11FBE56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77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0F369D-3DFF-C64C-BB71-96225531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E36031-F33E-F548-BCDF-BD6E23840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8698EE-52DD-D640-9D18-453037741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99DEB7-FD32-7845-A0FB-9664F9DCD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F7C567-6912-2149-8D65-6C8337FD7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A2CF1E-4976-D244-93CF-CC795F3A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74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56D58D-0D71-FE4C-9F6C-7A49D40D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DEE8D9-DB3E-B84C-897A-5FCA40726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D3E8C2-0AB9-FD43-B8DB-64ACD80CD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65A41CF-5540-0444-A377-7A3843338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1BF38DB-5384-D443-84AC-F48FDCB5C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D046035-8CE6-8E40-A834-854BC3893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E76FE9-805D-DA4C-B1D3-22A45B0A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8DE6FB2-C565-484F-8B65-43EF537A6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08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BD220-8A28-9443-B635-D2CA81525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7E15435-D0C9-D04C-AEE7-7FD7F0B6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DF710B-EA9D-024D-9A24-D460BC51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430174-08E0-A74D-A414-F27F6561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67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9169F60-904B-104D-9C6F-F19CB329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4C24430-522F-934F-B50C-82778075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1F86CF-9A14-AC43-B0B2-E3B46477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03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D36FE-1BC6-C642-B552-91D99656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B3EA6-4B9A-994B-97DC-F499B1B04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E237665-FA3A-DB46-A885-4B2AF4142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3FB319-6D1A-E546-A5ED-2650EAAB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D49164-119C-C34E-AB0A-2FEA539A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18B8C9-DA23-284F-B504-1C09BEFE2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44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E51AD5-BE05-F244-A656-911693F7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53BC61-DC2E-804D-AAAE-00EB138F3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95C2B5-1C92-A243-9627-23E2985F9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82D9BB-BC18-2D4E-8C84-5F6D4CA6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A417F2-208E-7F44-8B3E-E7CB3BF5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92A171-525C-5743-9C03-FC4B7203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15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108819C-46CA-F342-9F58-BDC2EE126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403EC5-3F42-2F40-AF7A-83338C855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E0362C-564E-7643-8BCA-C8ADA7133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E1863-E1BE-EB44-B91B-5A473534F85B}" type="datetimeFigureOut">
              <a:rPr lang="it-IT" smtClean="0"/>
              <a:t>26/10/22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4EAF11-295E-BC45-9DAF-BDE0E77CA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12246A-4638-DA4A-8A90-E3834C942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F7BD8-7A1B-2C49-971F-739E2EB92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21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03513" y="227687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98" y="690031"/>
            <a:ext cx="5520729" cy="195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5675C60-15CA-8B49-B0F2-BBED7EB2EDB9}"/>
              </a:ext>
            </a:extLst>
          </p:cNvPr>
          <p:cNvSpPr/>
          <p:nvPr/>
        </p:nvSpPr>
        <p:spPr>
          <a:xfrm>
            <a:off x="668866" y="3380938"/>
            <a:ext cx="10642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antioxidant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groups</a:t>
            </a:r>
            <a:r>
              <a:rPr lang="it-IT" dirty="0"/>
              <a:t> and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the B ring </a:t>
            </a:r>
            <a:r>
              <a:rPr lang="it-IT" dirty="0" err="1"/>
              <a:t>consists</a:t>
            </a:r>
            <a:r>
              <a:rPr lang="it-IT" dirty="0"/>
              <a:t> of a </a:t>
            </a:r>
            <a:r>
              <a:rPr lang="it-IT" dirty="0" err="1"/>
              <a:t>catechol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better</a:t>
            </a:r>
            <a:r>
              <a:rPr lang="it-IT" dirty="0"/>
              <a:t> electron-</a:t>
            </a:r>
            <a:r>
              <a:rPr lang="it-IT" dirty="0" err="1"/>
              <a:t>donor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a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phenol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 err="1"/>
              <a:t>Furthermore</a:t>
            </a:r>
            <a:r>
              <a:rPr lang="it-IT" dirty="0"/>
              <a:t>, a double bond in position ∆ 2,3 </a:t>
            </a:r>
            <a:r>
              <a:rPr lang="it-IT" dirty="0" err="1"/>
              <a:t>conjugated</a:t>
            </a:r>
            <a:r>
              <a:rPr lang="it-IT" dirty="0"/>
              <a:t> with an “</a:t>
            </a:r>
            <a:r>
              <a:rPr lang="it-IT" dirty="0" err="1"/>
              <a:t>oxo</a:t>
            </a:r>
            <a:r>
              <a:rPr lang="it-IT" dirty="0"/>
              <a:t>” </a:t>
            </a:r>
            <a:r>
              <a:rPr lang="it-IT" dirty="0" err="1"/>
              <a:t>group</a:t>
            </a:r>
            <a:r>
              <a:rPr lang="it-IT" dirty="0"/>
              <a:t> in C-4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responsible</a:t>
            </a:r>
            <a:r>
              <a:rPr lang="it-IT" dirty="0"/>
              <a:t> for the </a:t>
            </a:r>
            <a:r>
              <a:rPr lang="it-IT" dirty="0" err="1"/>
              <a:t>delocalization</a:t>
            </a:r>
            <a:r>
              <a:rPr lang="it-IT" dirty="0"/>
              <a:t> of the </a:t>
            </a:r>
            <a:r>
              <a:rPr lang="it-IT" dirty="0" err="1"/>
              <a:t>electrons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presence</a:t>
            </a:r>
            <a:r>
              <a:rPr lang="it-IT" dirty="0"/>
              <a:t> of an OH </a:t>
            </a:r>
            <a:r>
              <a:rPr lang="it-IT" dirty="0" err="1"/>
              <a:t>group</a:t>
            </a:r>
            <a:r>
              <a:rPr lang="it-IT" dirty="0"/>
              <a:t> on C-3 in the </a:t>
            </a:r>
            <a:r>
              <a:rPr lang="it-IT" dirty="0" err="1"/>
              <a:t>heterocyclic</a:t>
            </a:r>
            <a:r>
              <a:rPr lang="it-IT" dirty="0"/>
              <a:t> ring </a:t>
            </a:r>
            <a:r>
              <a:rPr lang="it-IT" dirty="0" err="1"/>
              <a:t>increases</a:t>
            </a:r>
            <a:r>
              <a:rPr lang="it-IT" dirty="0"/>
              <a:t> the radical-</a:t>
            </a:r>
            <a:r>
              <a:rPr lang="it-IT" dirty="0" err="1"/>
              <a:t>scavenging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The radical-</a:t>
            </a:r>
            <a:r>
              <a:rPr lang="it-IT" dirty="0" err="1"/>
              <a:t>scavenging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with an </a:t>
            </a:r>
            <a:r>
              <a:rPr lang="it-IT" dirty="0" err="1"/>
              <a:t>additional</a:t>
            </a:r>
            <a:r>
              <a:rPr lang="it-IT" dirty="0"/>
              <a:t> OH and / or </a:t>
            </a:r>
            <a:r>
              <a:rPr lang="it-IT" dirty="0" err="1"/>
              <a:t>Methoxy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 in position 5 and 7.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9A78ED7-CBEE-4D45-A8D0-FBA4FC6D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660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DBC45A-63F3-BE40-A68F-05A05DC7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10</a:t>
            </a:fld>
            <a:endParaRPr lang="it-IT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4AFA58A1-B0DE-D64F-B96B-74B42EAF1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71" t="3412" r="31450" b="3232"/>
          <a:stretch/>
        </p:blipFill>
        <p:spPr>
          <a:xfrm>
            <a:off x="3188201" y="1069768"/>
            <a:ext cx="5243980" cy="5469144"/>
          </a:xfr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20A940C-C496-1047-AD7A-AD0CD86B8694}"/>
              </a:ext>
            </a:extLst>
          </p:cNvPr>
          <p:cNvSpPr/>
          <p:nvPr/>
        </p:nvSpPr>
        <p:spPr>
          <a:xfrm>
            <a:off x="5196349" y="551327"/>
            <a:ext cx="1424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arial" panose="020B0604020202020204" pitchFamily="34" charset="0"/>
              </a:rPr>
              <a:t>Vitis</a:t>
            </a:r>
            <a:r>
              <a:rPr lang="it-IT" i="1" dirty="0">
                <a:latin typeface="arial" panose="020B0604020202020204" pitchFamily="34" charset="0"/>
              </a:rPr>
              <a:t> vinifera</a:t>
            </a:r>
            <a:endParaRPr lang="it-IT" i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1B7F86-A85C-3642-B8B8-A91E49607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735" y="1069768"/>
            <a:ext cx="2743149" cy="14571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2A58BA-3DD2-F948-A912-A9206EE5B894}"/>
              </a:ext>
            </a:extLst>
          </p:cNvPr>
          <p:cNvSpPr txBox="1"/>
          <p:nvPr/>
        </p:nvSpPr>
        <p:spPr>
          <a:xfrm>
            <a:off x="507815" y="1159731"/>
            <a:ext cx="250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RESVERATROL:  8.5 </a:t>
            </a:r>
            <a:r>
              <a:rPr lang="it-IT" b="1" dirty="0">
                <a:latin typeface="Symbol" pitchFamily="2" charset="2"/>
              </a:rPr>
              <a:t>m</a:t>
            </a:r>
            <a:r>
              <a:rPr lang="it-IT" b="1" dirty="0"/>
              <a:t>g/g</a:t>
            </a:r>
          </a:p>
        </p:txBody>
      </p:sp>
    </p:spTree>
    <p:extLst>
      <p:ext uri="{BB962C8B-B14F-4D97-AF65-F5344CB8AC3E}">
        <p14:creationId xmlns:p14="http://schemas.microsoft.com/office/powerpoint/2010/main" val="224938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D711F-57B9-8B4A-9C22-526A3FCE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35" y="298122"/>
            <a:ext cx="9562291" cy="892681"/>
          </a:xfrm>
        </p:spPr>
        <p:txBody>
          <a:bodyPr>
            <a:normAutofit/>
          </a:bodyPr>
          <a:lstStyle/>
          <a:p>
            <a:pPr algn="ctr"/>
            <a:r>
              <a:rPr lang="it-IT" sz="4000" dirty="0" err="1">
                <a:latin typeface="+mn-lt"/>
              </a:rPr>
              <a:t>Resveratrol</a:t>
            </a:r>
            <a:endParaRPr lang="it-IT" sz="4000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57511A-EFCD-8B47-B556-2CEF5C8D1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9280" y="1227950"/>
            <a:ext cx="5689060" cy="5493525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dirty="0" err="1"/>
              <a:t>Resveratrol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natural</a:t>
            </a:r>
            <a:r>
              <a:rPr lang="it-IT" dirty="0"/>
              <a:t> </a:t>
            </a:r>
            <a:r>
              <a:rPr lang="it-IT" dirty="0" err="1"/>
              <a:t>phenolic</a:t>
            </a:r>
            <a:r>
              <a:rPr lang="it-IT" dirty="0"/>
              <a:t> compound (</a:t>
            </a:r>
            <a:r>
              <a:rPr lang="it-IT" dirty="0" err="1"/>
              <a:t>stilbene</a:t>
            </a:r>
            <a:r>
              <a:rPr lang="it-IT" dirty="0"/>
              <a:t>) and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foods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grapes</a:t>
            </a:r>
            <a:r>
              <a:rPr lang="it-IT" dirty="0"/>
              <a:t>, </a:t>
            </a:r>
            <a:r>
              <a:rPr lang="it-IT" dirty="0" err="1"/>
              <a:t>peanuts</a:t>
            </a:r>
            <a:r>
              <a:rPr lang="it-IT" dirty="0"/>
              <a:t>, </a:t>
            </a:r>
            <a:r>
              <a:rPr lang="it-IT" dirty="0" err="1"/>
              <a:t>blueberries</a:t>
            </a:r>
            <a:r>
              <a:rPr lang="it-IT" dirty="0"/>
              <a:t>, and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wine</a:t>
            </a:r>
            <a:r>
              <a:rPr lang="it-IT" dirty="0"/>
              <a:t>. </a:t>
            </a:r>
          </a:p>
          <a:p>
            <a:pPr algn="ctr">
              <a:buFont typeface="Wingdings" pitchFamily="2" charset="2"/>
              <a:buChar char="Ø"/>
            </a:pPr>
            <a:r>
              <a:rPr lang="it-IT" dirty="0" err="1"/>
              <a:t>Resveratrol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bioactivities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antioxidant</a:t>
            </a:r>
            <a:r>
              <a:rPr lang="it-IT" dirty="0"/>
              <a:t>, anti-</a:t>
            </a:r>
            <a:r>
              <a:rPr lang="it-IT" dirty="0" err="1"/>
              <a:t>inflammatory</a:t>
            </a:r>
            <a:r>
              <a:rPr lang="it-IT" dirty="0"/>
              <a:t>, </a:t>
            </a:r>
            <a:r>
              <a:rPr lang="it-IT" dirty="0" err="1"/>
              <a:t>immunomodulatory</a:t>
            </a:r>
            <a:r>
              <a:rPr lang="it-IT" dirty="0"/>
              <a:t>, </a:t>
            </a:r>
            <a:r>
              <a:rPr lang="it-IT" dirty="0" err="1"/>
              <a:t>hypotensive</a:t>
            </a:r>
            <a:r>
              <a:rPr lang="it-IT" dirty="0"/>
              <a:t>, and </a:t>
            </a:r>
            <a:r>
              <a:rPr lang="it-IT" dirty="0" err="1"/>
              <a:t>hypolipidemic</a:t>
            </a:r>
            <a:r>
              <a:rPr lang="it-IT" dirty="0"/>
              <a:t> </a:t>
            </a:r>
            <a:r>
              <a:rPr lang="it-IT" dirty="0" err="1"/>
              <a:t>actions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activities</a:t>
            </a:r>
            <a:r>
              <a:rPr lang="it-IT" dirty="0"/>
              <a:t> in the </a:t>
            </a:r>
            <a:r>
              <a:rPr lang="it-IT" dirty="0" err="1"/>
              <a:t>prevention</a:t>
            </a:r>
            <a:r>
              <a:rPr lang="it-IT" dirty="0"/>
              <a:t> of </a:t>
            </a:r>
            <a:r>
              <a:rPr lang="it-IT" dirty="0" err="1"/>
              <a:t>cardiovascular</a:t>
            </a:r>
            <a:r>
              <a:rPr lang="it-IT" dirty="0"/>
              <a:t> and neurodegenerative </a:t>
            </a:r>
            <a:r>
              <a:rPr lang="it-IT" dirty="0" err="1"/>
              <a:t>diseases</a:t>
            </a:r>
            <a:r>
              <a:rPr lang="it-IT" dirty="0"/>
              <a:t>, and </a:t>
            </a:r>
            <a:r>
              <a:rPr lang="it-IT" dirty="0" err="1"/>
              <a:t>obesity</a:t>
            </a:r>
            <a:r>
              <a:rPr lang="it-IT" dirty="0"/>
              <a:t>. </a:t>
            </a:r>
          </a:p>
          <a:p>
            <a:pPr algn="ctr">
              <a:buFont typeface="Wingdings" pitchFamily="2" charset="2"/>
              <a:buChar char="Ø"/>
            </a:pP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 </a:t>
            </a:r>
            <a:r>
              <a:rPr lang="it-IT" dirty="0" err="1"/>
              <a:t>highlighted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importance</a:t>
            </a:r>
            <a:r>
              <a:rPr lang="it-IT" dirty="0"/>
              <a:t> in </a:t>
            </a:r>
            <a:r>
              <a:rPr lang="it-IT" dirty="0" err="1"/>
              <a:t>aging</a:t>
            </a:r>
            <a:r>
              <a:rPr lang="it-IT" dirty="0"/>
              <a:t> treatment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b="1" dirty="0" err="1">
                <a:solidFill>
                  <a:srgbClr val="FF0000"/>
                </a:solidFill>
              </a:rPr>
              <a:t>suppressing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oxidative</a:t>
            </a:r>
            <a:r>
              <a:rPr lang="it-IT" b="1" dirty="0">
                <a:solidFill>
                  <a:srgbClr val="FF0000"/>
                </a:solidFill>
              </a:rPr>
              <a:t> stress, </a:t>
            </a:r>
            <a:r>
              <a:rPr lang="it-IT" b="1" dirty="0" err="1">
                <a:solidFill>
                  <a:srgbClr val="FF0000"/>
                </a:solidFill>
              </a:rPr>
              <a:t>inhibiting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inflammatory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response</a:t>
            </a:r>
            <a:r>
              <a:rPr lang="it-IT" b="1" dirty="0">
                <a:solidFill>
                  <a:srgbClr val="FF0000"/>
                </a:solidFill>
              </a:rPr>
              <a:t>, </a:t>
            </a:r>
            <a:r>
              <a:rPr lang="it-IT" b="1" dirty="0" err="1">
                <a:solidFill>
                  <a:srgbClr val="FF0000"/>
                </a:solidFill>
              </a:rPr>
              <a:t>improving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mitochondrial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function</a:t>
            </a:r>
            <a:r>
              <a:rPr lang="it-IT" b="1" dirty="0">
                <a:solidFill>
                  <a:srgbClr val="FF0000"/>
                </a:solidFill>
              </a:rPr>
              <a:t> and </a:t>
            </a:r>
            <a:r>
              <a:rPr lang="it-IT" b="1" dirty="0" err="1">
                <a:solidFill>
                  <a:srgbClr val="FF0000"/>
                </a:solidFill>
              </a:rPr>
              <a:t>autophagy</a:t>
            </a:r>
            <a:r>
              <a:rPr lang="it-IT" dirty="0"/>
              <a:t>. 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B3C183-73C5-4842-8264-9DBC75BB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11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B1DE1BC-6EC1-F044-B83A-FA3892FDD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4" t="3972" r="7585" b="1992"/>
          <a:stretch/>
        </p:blipFill>
        <p:spPr>
          <a:xfrm>
            <a:off x="838200" y="1325563"/>
            <a:ext cx="4756827" cy="4785449"/>
          </a:xfrm>
          <a:prstGeom prst="rect">
            <a:avLst/>
          </a:prstGeom>
        </p:spPr>
      </p:pic>
      <p:pic>
        <p:nvPicPr>
          <p:cNvPr id="1025" name="Picture 1" descr="page1image50613504">
            <a:extLst>
              <a:ext uri="{FF2B5EF4-FFF2-40B4-BE49-F238E27FC236}">
                <a16:creationId xmlns:a16="http://schemas.microsoft.com/office/drawing/2014/main" id="{AF2F0817-2C60-0140-B657-62A91271C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38" y="6202453"/>
            <a:ext cx="23956756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862F321-8C9B-934D-860F-0C0B2ABBC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073" y="6339613"/>
            <a:ext cx="431908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Pharmaceuticals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 </a:t>
            </a:r>
            <a:r>
              <a:rPr kumimoji="0" lang="it-IT" altLang="it-IT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2022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, </a:t>
            </a:r>
            <a:r>
              <a:rPr kumimoji="0" lang="it-IT" altLang="it-IT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15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, 957. </a:t>
            </a:r>
            <a:r>
              <a:rPr kumimoji="0" lang="it-IT" altLang="it-IT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https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://</a:t>
            </a:r>
            <a:r>
              <a:rPr kumimoji="0" lang="it-IT" altLang="it-IT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doi.org</a:t>
            </a:r>
            <a:r>
              <a: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RWPalladioL"/>
              </a:rPr>
              <a:t>/10.3390/ph15080957 </a:t>
            </a: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7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E2C1CBF-9AB6-CA49-90B9-A78229D2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12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86855E-4444-E04F-A07E-E014703C8072}"/>
              </a:ext>
            </a:extLst>
          </p:cNvPr>
          <p:cNvSpPr txBox="1"/>
          <p:nvPr/>
        </p:nvSpPr>
        <p:spPr>
          <a:xfrm>
            <a:off x="464820" y="241510"/>
            <a:ext cx="1049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The </a:t>
            </a:r>
            <a:r>
              <a:rPr lang="it-IT" sz="2800" dirty="0" err="1"/>
              <a:t>silent</a:t>
            </a:r>
            <a:r>
              <a:rPr lang="it-IT" sz="2800" dirty="0"/>
              <a:t> information </a:t>
            </a:r>
            <a:r>
              <a:rPr lang="it-IT" sz="2800" dirty="0" err="1"/>
              <a:t>regulator</a:t>
            </a:r>
            <a:r>
              <a:rPr lang="it-IT" sz="2800" dirty="0"/>
              <a:t> </a:t>
            </a:r>
            <a:r>
              <a:rPr lang="it-IT" sz="2800" dirty="0" err="1"/>
              <a:t>sirtuin</a:t>
            </a:r>
            <a:r>
              <a:rPr lang="it-IT" sz="2800" dirty="0"/>
              <a:t> 1 (SIRT1) and </a:t>
            </a:r>
            <a:r>
              <a:rPr lang="it-IT" sz="2800" dirty="0" err="1"/>
              <a:t>resveratrol</a:t>
            </a:r>
            <a:endParaRPr lang="it-IT" sz="28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8090D3D-DF6A-574F-9564-74B4A766A41A}"/>
              </a:ext>
            </a:extLst>
          </p:cNvPr>
          <p:cNvSpPr/>
          <p:nvPr/>
        </p:nvSpPr>
        <p:spPr>
          <a:xfrm>
            <a:off x="311286" y="1301337"/>
            <a:ext cx="71206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/>
              <a:t>Sirtuin-1 (Sirt-1) </a:t>
            </a:r>
            <a:r>
              <a:rPr lang="it-IT" sz="1600" dirty="0" err="1"/>
              <a:t>is</a:t>
            </a:r>
            <a:r>
              <a:rPr lang="it-IT" sz="1600" dirty="0"/>
              <a:t> a NAD</a:t>
            </a:r>
            <a:r>
              <a:rPr lang="it-IT" sz="1600" baseline="30000" dirty="0"/>
              <a:t>+</a:t>
            </a:r>
            <a:r>
              <a:rPr lang="it-IT" sz="1600" dirty="0"/>
              <a:t> -</a:t>
            </a:r>
            <a:r>
              <a:rPr lang="it-IT" sz="1600" dirty="0" err="1"/>
              <a:t>dependent</a:t>
            </a:r>
            <a:r>
              <a:rPr lang="it-IT" sz="1600" dirty="0"/>
              <a:t> </a:t>
            </a:r>
            <a:r>
              <a:rPr lang="it-IT" sz="1600" dirty="0" err="1"/>
              <a:t>deacetylase</a:t>
            </a:r>
            <a:r>
              <a:rPr lang="it-IT" sz="1600" dirty="0"/>
              <a:t> 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sz="1600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>
                <a:latin typeface="AdvOT1ef757c0"/>
              </a:rPr>
              <a:t>SIRT1 </a:t>
            </a:r>
            <a:r>
              <a:rPr lang="it-IT" sz="1600" dirty="0" err="1">
                <a:latin typeface="AdvOT1ef757c0"/>
              </a:rPr>
              <a:t>was</a:t>
            </a:r>
            <a:r>
              <a:rPr lang="it-IT" sz="1600" dirty="0">
                <a:latin typeface="AdvOT1ef757c0"/>
              </a:rPr>
              <a:t> the </a:t>
            </a:r>
            <a:r>
              <a:rPr lang="it-IT" sz="1600" dirty="0">
                <a:latin typeface="AdvOT1ef757c0+fb"/>
              </a:rPr>
              <a:t>fi</a:t>
            </a:r>
            <a:r>
              <a:rPr lang="it-IT" sz="1600" dirty="0">
                <a:latin typeface="AdvOT1ef757c0"/>
              </a:rPr>
              <a:t>rst SIRT to be </a:t>
            </a:r>
            <a:r>
              <a:rPr lang="it-IT" sz="1600" dirty="0" err="1">
                <a:latin typeface="AdvOT1ef757c0"/>
              </a:rPr>
              <a:t>discovered</a:t>
            </a:r>
            <a:r>
              <a:rPr lang="it-IT" sz="1600" dirty="0">
                <a:latin typeface="AdvOT1ef757c0"/>
              </a:rPr>
              <a:t> in </a:t>
            </a:r>
            <a:r>
              <a:rPr lang="it-IT" sz="1600" dirty="0" err="1">
                <a:latin typeface="AdvOT1ef757c0"/>
              </a:rPr>
              <a:t>mammals</a:t>
            </a:r>
            <a:r>
              <a:rPr lang="it-IT" sz="1600" dirty="0">
                <a:latin typeface="AdvOT1ef757c0"/>
              </a:rPr>
              <a:t> (Sir2 in </a:t>
            </a:r>
            <a:r>
              <a:rPr lang="it-IT" sz="1600" dirty="0" err="1">
                <a:latin typeface="AdvOT1ef757c0"/>
              </a:rPr>
              <a:t>yeast</a:t>
            </a:r>
            <a:r>
              <a:rPr lang="it-IT" sz="1600" dirty="0">
                <a:latin typeface="AdvOT1ef757c0"/>
              </a:rPr>
              <a:t>)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sz="1600" dirty="0">
              <a:latin typeface="AdvOT1ef757c0"/>
            </a:endParaRP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b="1" dirty="0">
                <a:solidFill>
                  <a:srgbClr val="FF0000"/>
                </a:solidFill>
                <a:latin typeface="AdvOT1ef757c0"/>
              </a:rPr>
              <a:t>SIRT1  </a:t>
            </a:r>
            <a:r>
              <a:rPr lang="it-IT" sz="1600" b="1" dirty="0">
                <a:solidFill>
                  <a:srgbClr val="FF0000"/>
                </a:solidFill>
              </a:rPr>
              <a:t>can be </a:t>
            </a:r>
            <a:r>
              <a:rPr lang="it-IT" sz="1600" b="1" dirty="0" err="1">
                <a:solidFill>
                  <a:srgbClr val="FF0000"/>
                </a:solidFill>
              </a:rPr>
              <a:t>activated</a:t>
            </a:r>
            <a:r>
              <a:rPr lang="it-IT" sz="1600" b="1" dirty="0">
                <a:solidFill>
                  <a:srgbClr val="FF0000"/>
                </a:solidFill>
              </a:rPr>
              <a:t> by </a:t>
            </a:r>
            <a:r>
              <a:rPr lang="it-IT" sz="1600" b="1" dirty="0" err="1">
                <a:solidFill>
                  <a:srgbClr val="FF0000"/>
                </a:solidFill>
              </a:rPr>
              <a:t>caloric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restriction</a:t>
            </a:r>
            <a:r>
              <a:rPr lang="it-IT" sz="1600" b="1" dirty="0">
                <a:solidFill>
                  <a:srgbClr val="FF0000"/>
                </a:solidFill>
              </a:rPr>
              <a:t> and </a:t>
            </a:r>
            <a:r>
              <a:rPr lang="it-IT" sz="1600" b="1" dirty="0" err="1">
                <a:solidFill>
                  <a:srgbClr val="FF0000"/>
                </a:solidFill>
              </a:rPr>
              <a:t>resveratrol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dirty="0"/>
              <a:t>(</a:t>
            </a:r>
            <a:r>
              <a:rPr lang="it-IT" sz="1600" dirty="0" err="1"/>
              <a:t>also</a:t>
            </a:r>
            <a:r>
              <a:rPr lang="it-IT" sz="1600" dirty="0"/>
              <a:t> by </a:t>
            </a:r>
            <a:r>
              <a:rPr lang="it-IT" sz="1600" dirty="0" err="1"/>
              <a:t>depletion</a:t>
            </a:r>
            <a:r>
              <a:rPr lang="it-IT" sz="1600" dirty="0"/>
              <a:t> of </a:t>
            </a:r>
            <a:r>
              <a:rPr lang="it-IT" sz="1600" dirty="0" err="1"/>
              <a:t>its</a:t>
            </a:r>
            <a:r>
              <a:rPr lang="it-IT" sz="1600" dirty="0"/>
              <a:t> negative </a:t>
            </a:r>
            <a:r>
              <a:rPr lang="it-IT" sz="1600" dirty="0" err="1"/>
              <a:t>regulators</a:t>
            </a:r>
            <a:r>
              <a:rPr lang="it-IT" sz="1600" dirty="0"/>
              <a:t> (</a:t>
            </a:r>
            <a:r>
              <a:rPr lang="it-IT" sz="1600" dirty="0" err="1"/>
              <a:t>among</a:t>
            </a:r>
            <a:r>
              <a:rPr lang="it-IT" sz="1600" dirty="0"/>
              <a:t> </a:t>
            </a:r>
            <a:r>
              <a:rPr lang="it-IT" sz="1600" dirty="0" err="1"/>
              <a:t>which</a:t>
            </a:r>
            <a:r>
              <a:rPr lang="it-IT" sz="1600" dirty="0"/>
              <a:t> </a:t>
            </a:r>
            <a:r>
              <a:rPr lang="it-IT" sz="1600" dirty="0" err="1"/>
              <a:t>nicotinamide</a:t>
            </a:r>
            <a:r>
              <a:rPr lang="it-IT" sz="1600" dirty="0"/>
              <a:t>)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sz="1600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>
                <a:latin typeface="AdvOT1ef757c0"/>
              </a:rPr>
              <a:t>SIRT1-mediated </a:t>
            </a:r>
            <a:r>
              <a:rPr lang="it-IT" sz="1600" dirty="0" err="1">
                <a:latin typeface="AdvOT1ef757c0"/>
              </a:rPr>
              <a:t>deacetylation</a:t>
            </a:r>
            <a:r>
              <a:rPr lang="it-IT" sz="1600" dirty="0">
                <a:latin typeface="AdvOT1ef757c0"/>
              </a:rPr>
              <a:t> </a:t>
            </a:r>
            <a:r>
              <a:rPr lang="it-IT" sz="1600" dirty="0" err="1"/>
              <a:t>profoundly</a:t>
            </a:r>
            <a:r>
              <a:rPr lang="it-IT" sz="1600" dirty="0"/>
              <a:t> </a:t>
            </a:r>
            <a:r>
              <a:rPr lang="it-IT" sz="1600" dirty="0" err="1"/>
              <a:t>impacts</a:t>
            </a:r>
            <a:r>
              <a:rPr lang="it-IT" sz="1600" dirty="0"/>
              <a:t> multiple </a:t>
            </a:r>
            <a:r>
              <a:rPr lang="it-IT" sz="1600" dirty="0" err="1"/>
              <a:t>biological</a:t>
            </a:r>
            <a:r>
              <a:rPr lang="it-IT" sz="1600" dirty="0"/>
              <a:t> </a:t>
            </a:r>
            <a:r>
              <a:rPr lang="it-IT" sz="1600" dirty="0" err="1"/>
              <a:t>processes</a:t>
            </a:r>
            <a:r>
              <a:rPr lang="it-IT" sz="1600" dirty="0"/>
              <a:t>, </a:t>
            </a:r>
            <a:r>
              <a:rPr lang="it-IT" sz="1600" dirty="0" err="1"/>
              <a:t>including</a:t>
            </a:r>
            <a:r>
              <a:rPr lang="it-IT" sz="1600" dirty="0"/>
              <a:t> </a:t>
            </a:r>
            <a:r>
              <a:rPr lang="it-IT" sz="1600" dirty="0" err="1"/>
              <a:t>cellular</a:t>
            </a:r>
            <a:r>
              <a:rPr lang="it-IT" sz="1600" dirty="0"/>
              <a:t> </a:t>
            </a:r>
            <a:r>
              <a:rPr lang="it-IT" sz="1600" dirty="0" err="1"/>
              <a:t>senescence</a:t>
            </a:r>
            <a:r>
              <a:rPr lang="it-IT" sz="1600" dirty="0"/>
              <a:t>, </a:t>
            </a:r>
            <a:r>
              <a:rPr lang="it-IT" sz="1600" dirty="0" err="1"/>
              <a:t>apoptosis</a:t>
            </a:r>
            <a:r>
              <a:rPr lang="it-IT" sz="1600" dirty="0"/>
              <a:t>, sugar  and </a:t>
            </a:r>
            <a:r>
              <a:rPr lang="it-IT" sz="1600" dirty="0" err="1"/>
              <a:t>lipid</a:t>
            </a:r>
            <a:r>
              <a:rPr lang="it-IT" sz="1600" dirty="0"/>
              <a:t> </a:t>
            </a:r>
            <a:r>
              <a:rPr lang="it-IT" sz="1600" dirty="0" err="1"/>
              <a:t>metabolism</a:t>
            </a:r>
            <a:r>
              <a:rPr lang="it-IT" sz="1600" dirty="0"/>
              <a:t>, </a:t>
            </a:r>
            <a:r>
              <a:rPr lang="it-IT" sz="1600" dirty="0" err="1"/>
              <a:t>oxidative</a:t>
            </a:r>
            <a:r>
              <a:rPr lang="it-IT" sz="1600" dirty="0"/>
              <a:t> stress, and </a:t>
            </a:r>
            <a:r>
              <a:rPr lang="it-IT" sz="1600" dirty="0" err="1"/>
              <a:t>inflammation</a:t>
            </a:r>
            <a:r>
              <a:rPr lang="it-IT" sz="1600" dirty="0"/>
              <a:t>. </a:t>
            </a:r>
            <a:r>
              <a:rPr lang="it-IT" sz="1600" b="1" dirty="0" err="1">
                <a:solidFill>
                  <a:srgbClr val="FF0000"/>
                </a:solidFill>
              </a:rPr>
              <a:t>Thus</a:t>
            </a:r>
            <a:r>
              <a:rPr lang="it-IT" sz="1600" b="1" dirty="0">
                <a:solidFill>
                  <a:srgbClr val="FF0000"/>
                </a:solidFill>
              </a:rPr>
              <a:t>, </a:t>
            </a:r>
            <a:r>
              <a:rPr lang="it-IT" sz="1600" b="1" dirty="0" err="1">
                <a:solidFill>
                  <a:srgbClr val="FF0000"/>
                </a:solidFill>
              </a:rPr>
              <a:t>even</a:t>
            </a:r>
            <a:r>
              <a:rPr lang="it-IT" sz="1600" b="1" dirty="0">
                <a:solidFill>
                  <a:srgbClr val="FF0000"/>
                </a:solidFill>
              </a:rPr>
              <a:t> minor </a:t>
            </a:r>
            <a:r>
              <a:rPr lang="it-IT" sz="1600" b="1" dirty="0" err="1">
                <a:solidFill>
                  <a:srgbClr val="FF0000"/>
                </a:solidFill>
              </a:rPr>
              <a:t>changes</a:t>
            </a:r>
            <a:r>
              <a:rPr lang="it-IT" sz="1600" b="1" dirty="0">
                <a:solidFill>
                  <a:srgbClr val="FF0000"/>
                </a:solidFill>
              </a:rPr>
              <a:t> in SIRT1 </a:t>
            </a:r>
            <a:r>
              <a:rPr lang="it-IT" sz="1600" b="1" dirty="0" err="1">
                <a:solidFill>
                  <a:srgbClr val="FF0000"/>
                </a:solidFill>
              </a:rPr>
              <a:t>expression</a:t>
            </a:r>
            <a:r>
              <a:rPr lang="it-IT" sz="1600" b="1" dirty="0">
                <a:solidFill>
                  <a:srgbClr val="FF0000"/>
                </a:solidFill>
              </a:rPr>
              <a:t> and </a:t>
            </a:r>
            <a:r>
              <a:rPr lang="it-IT" sz="1600" b="1" dirty="0" err="1">
                <a:solidFill>
                  <a:srgbClr val="FF0000"/>
                </a:solidFill>
              </a:rPr>
              <a:t>function</a:t>
            </a:r>
            <a:r>
              <a:rPr lang="it-IT" sz="1600" b="1" dirty="0">
                <a:solidFill>
                  <a:srgbClr val="FF0000"/>
                </a:solidFill>
              </a:rPr>
              <a:t> can </a:t>
            </a:r>
            <a:r>
              <a:rPr lang="it-IT" sz="1600" b="1" dirty="0" err="1">
                <a:solidFill>
                  <a:srgbClr val="FF0000"/>
                </a:solidFill>
              </a:rPr>
              <a:t>significantly</a:t>
            </a:r>
            <a:r>
              <a:rPr lang="it-IT" sz="1600" b="1" dirty="0">
                <a:solidFill>
                  <a:srgbClr val="FF0000"/>
                </a:solidFill>
              </a:rPr>
              <a:t> impact </a:t>
            </a:r>
            <a:r>
              <a:rPr lang="it-IT" sz="1600" b="1" dirty="0" err="1">
                <a:solidFill>
                  <a:srgbClr val="FF0000"/>
                </a:solidFill>
              </a:rPr>
              <a:t>cellular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responses</a:t>
            </a:r>
            <a:r>
              <a:rPr lang="it-IT" sz="1600" b="1" dirty="0">
                <a:solidFill>
                  <a:srgbClr val="FF0000"/>
                </a:solidFill>
              </a:rPr>
              <a:t>. </a:t>
            </a:r>
          </a:p>
          <a:p>
            <a:pPr algn="ctr"/>
            <a:endParaRPr lang="it-IT" sz="1600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/>
              <a:t>SIRT1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well</a:t>
            </a:r>
            <a:r>
              <a:rPr lang="it-IT" sz="1600" dirty="0"/>
              <a:t> </a:t>
            </a:r>
            <a:r>
              <a:rPr lang="it-IT" sz="1600" dirty="0" err="1"/>
              <a:t>known</a:t>
            </a:r>
            <a:r>
              <a:rPr lang="it-IT" sz="1600" dirty="0"/>
              <a:t> for </a:t>
            </a:r>
            <a:r>
              <a:rPr lang="it-IT" sz="1600" dirty="0" err="1"/>
              <a:t>its</a:t>
            </a:r>
            <a:r>
              <a:rPr lang="it-IT" sz="1600" dirty="0"/>
              <a:t> </a:t>
            </a:r>
            <a:r>
              <a:rPr lang="it-IT" sz="1600" dirty="0" err="1"/>
              <a:t>antioxidant</a:t>
            </a:r>
            <a:r>
              <a:rPr lang="it-IT" sz="1600" dirty="0"/>
              <a:t> and anti- </a:t>
            </a:r>
            <a:r>
              <a:rPr lang="it-IT" sz="1600" dirty="0" err="1"/>
              <a:t>inflammatory</a:t>
            </a:r>
            <a:r>
              <a:rPr lang="it-IT" sz="1600" dirty="0"/>
              <a:t> </a:t>
            </a:r>
            <a:r>
              <a:rPr lang="it-IT" sz="1600" dirty="0" err="1"/>
              <a:t>properties</a:t>
            </a:r>
            <a:endParaRPr lang="it-IT" sz="1600" dirty="0">
              <a:latin typeface="AdvOT1ef757c0"/>
            </a:endParaRPr>
          </a:p>
          <a:p>
            <a:pPr marL="285750" indent="-285750" algn="ctr">
              <a:buFont typeface="Wingdings" pitchFamily="2" charset="2"/>
              <a:buChar char="Ø"/>
            </a:pPr>
            <a:endParaRPr lang="it-IT" sz="1600" dirty="0">
              <a:latin typeface="AdvOT1ef757c0"/>
            </a:endParaRP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>
                <a:latin typeface="AdvOT1ef757c0"/>
              </a:rPr>
              <a:t>SIRT1 </a:t>
            </a:r>
            <a:r>
              <a:rPr lang="it-IT" sz="1600" dirty="0" err="1">
                <a:latin typeface="AdvOT1ef757c0"/>
              </a:rPr>
              <a:t>plays</a:t>
            </a:r>
            <a:r>
              <a:rPr lang="it-IT" sz="1600" dirty="0">
                <a:latin typeface="AdvOT1ef757c0"/>
              </a:rPr>
              <a:t> a </a:t>
            </a:r>
            <a:r>
              <a:rPr lang="it-IT" sz="1600" dirty="0" err="1">
                <a:latin typeface="AdvOT1ef757c0"/>
              </a:rPr>
              <a:t>role</a:t>
            </a:r>
            <a:r>
              <a:rPr lang="it-IT" sz="1600" dirty="0">
                <a:latin typeface="AdvOT1ef757c0"/>
              </a:rPr>
              <a:t> in </a:t>
            </a:r>
            <a:r>
              <a:rPr lang="it-IT" sz="1600" dirty="0" err="1">
                <a:latin typeface="AdvOT1ef757c0"/>
              </a:rPr>
              <a:t>promoting</a:t>
            </a:r>
            <a:r>
              <a:rPr lang="it-IT" sz="1600" dirty="0">
                <a:latin typeface="AdvOT1ef757c0"/>
              </a:rPr>
              <a:t> </a:t>
            </a:r>
            <a:r>
              <a:rPr lang="it-IT" sz="1600" dirty="0" err="1">
                <a:latin typeface="AdvOT1ef757c0"/>
              </a:rPr>
              <a:t>longevity</a:t>
            </a:r>
            <a:r>
              <a:rPr lang="it-IT" sz="1600" dirty="0">
                <a:latin typeface="AdvOT1ef757c0"/>
              </a:rPr>
              <a:t>.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such</a:t>
            </a:r>
            <a:r>
              <a:rPr lang="it-IT" sz="1600" dirty="0"/>
              <a:t>, SIRT1-targeted anti- </a:t>
            </a:r>
            <a:r>
              <a:rPr lang="it-IT" sz="1600" dirty="0" err="1"/>
              <a:t>inflammatory</a:t>
            </a:r>
            <a:r>
              <a:rPr lang="it-IT" sz="1600" dirty="0"/>
              <a:t> </a:t>
            </a:r>
            <a:r>
              <a:rPr lang="it-IT" sz="1600" dirty="0" err="1"/>
              <a:t>therapies</a:t>
            </a:r>
            <a:r>
              <a:rPr lang="it-IT" sz="1600" dirty="0"/>
              <a:t> are </a:t>
            </a:r>
            <a:r>
              <a:rPr lang="it-IT" sz="1600" dirty="0" err="1"/>
              <a:t>attracting</a:t>
            </a:r>
            <a:r>
              <a:rPr lang="it-IT" sz="1600" dirty="0"/>
              <a:t> </a:t>
            </a:r>
            <a:r>
              <a:rPr lang="it-IT" sz="1600" dirty="0" err="1"/>
              <a:t>increasing</a:t>
            </a:r>
            <a:r>
              <a:rPr lang="it-IT" sz="1600" dirty="0"/>
              <a:t> </a:t>
            </a:r>
            <a:r>
              <a:rPr lang="it-IT" sz="1600" dirty="0" err="1"/>
              <a:t>attention</a:t>
            </a:r>
            <a:r>
              <a:rPr lang="it-IT" sz="1600" dirty="0"/>
              <a:t> for </a:t>
            </a:r>
            <a:r>
              <a:rPr lang="it-IT" sz="1600" dirty="0" err="1"/>
              <a:t>their</a:t>
            </a:r>
            <a:r>
              <a:rPr lang="it-IT" sz="1600" dirty="0"/>
              <a:t> </a:t>
            </a:r>
            <a:r>
              <a:rPr lang="it-IT" sz="1600" dirty="0" err="1"/>
              <a:t>clinical</a:t>
            </a:r>
            <a:r>
              <a:rPr lang="it-IT" sz="1600" dirty="0"/>
              <a:t> </a:t>
            </a:r>
            <a:r>
              <a:rPr lang="it-IT" sz="1600" dirty="0" err="1"/>
              <a:t>applications</a:t>
            </a:r>
            <a:r>
              <a:rPr lang="it-IT" sz="1600" dirty="0"/>
              <a:t> in </a:t>
            </a:r>
            <a:r>
              <a:rPr lang="it-IT" sz="1600" dirty="0" err="1"/>
              <a:t>treating</a:t>
            </a:r>
            <a:r>
              <a:rPr lang="it-IT" sz="1600" dirty="0"/>
              <a:t> </a:t>
            </a:r>
            <a:r>
              <a:rPr lang="it-IT" sz="1600" dirty="0" err="1"/>
              <a:t>inflammatory</a:t>
            </a:r>
            <a:r>
              <a:rPr lang="it-IT" sz="1600" dirty="0"/>
              <a:t> </a:t>
            </a:r>
            <a:r>
              <a:rPr lang="it-IT" sz="1600" dirty="0" err="1"/>
              <a:t>diseases</a:t>
            </a:r>
            <a:r>
              <a:rPr lang="it-IT" sz="1600" dirty="0"/>
              <a:t>. 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sz="1600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/>
              <a:t>Several</a:t>
            </a:r>
            <a:r>
              <a:rPr lang="it-IT" sz="1600" dirty="0"/>
              <a:t> </a:t>
            </a:r>
            <a:r>
              <a:rPr lang="it-IT" sz="1600" dirty="0" err="1"/>
              <a:t>signaling</a:t>
            </a:r>
            <a:r>
              <a:rPr lang="it-IT" sz="1600" dirty="0"/>
              <a:t> </a:t>
            </a:r>
            <a:r>
              <a:rPr lang="it-IT" sz="1600" dirty="0" err="1"/>
              <a:t>pathways</a:t>
            </a:r>
            <a:r>
              <a:rPr lang="it-IT" sz="1600" dirty="0"/>
              <a:t> </a:t>
            </a:r>
            <a:r>
              <a:rPr lang="it-IT" sz="1600" dirty="0" err="1"/>
              <a:t>provoked</a:t>
            </a:r>
            <a:r>
              <a:rPr lang="it-IT" sz="1600" dirty="0"/>
              <a:t> by immune </a:t>
            </a:r>
            <a:r>
              <a:rPr lang="it-IT" sz="1600" dirty="0" err="1"/>
              <a:t>cell</a:t>
            </a:r>
            <a:r>
              <a:rPr lang="it-IT" sz="1600" dirty="0"/>
              <a:t> </a:t>
            </a:r>
            <a:r>
              <a:rPr lang="it-IT" sz="1600" dirty="0" err="1"/>
              <a:t>activation</a:t>
            </a:r>
            <a:r>
              <a:rPr lang="it-IT" sz="1600" dirty="0"/>
              <a:t> are </a:t>
            </a:r>
            <a:r>
              <a:rPr lang="it-IT" sz="1600" dirty="0" err="1"/>
              <a:t>tightly</a:t>
            </a:r>
            <a:r>
              <a:rPr lang="it-IT" sz="1600" dirty="0"/>
              <a:t> </a:t>
            </a:r>
            <a:r>
              <a:rPr lang="it-IT" sz="1600" dirty="0" err="1"/>
              <a:t>associated</a:t>
            </a:r>
            <a:r>
              <a:rPr lang="it-IT" sz="1600" dirty="0"/>
              <a:t> with SIRT1 </a:t>
            </a:r>
            <a:r>
              <a:rPr lang="it-IT" sz="1600" dirty="0" err="1"/>
              <a:t>function</a:t>
            </a:r>
            <a:r>
              <a:rPr lang="it-IT" sz="1600" dirty="0"/>
              <a:t>. </a:t>
            </a:r>
          </a:p>
          <a:p>
            <a:r>
              <a:rPr lang="it-IT" sz="1600" dirty="0">
                <a:latin typeface="AdvOT1ef757c0"/>
              </a:rPr>
              <a:t> </a:t>
            </a:r>
            <a:endParaRPr lang="it-IT" sz="1600" dirty="0">
              <a:effectLst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167EDAF-8C39-7446-994E-6E9243DA2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9" t="5312" r="6139"/>
          <a:stretch/>
        </p:blipFill>
        <p:spPr>
          <a:xfrm>
            <a:off x="7500024" y="1618593"/>
            <a:ext cx="4571998" cy="356663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A2F3715-497E-C148-BAFA-0B5E130B3BC2}"/>
              </a:ext>
            </a:extLst>
          </p:cNvPr>
          <p:cNvSpPr/>
          <p:nvPr/>
        </p:nvSpPr>
        <p:spPr>
          <a:xfrm>
            <a:off x="8393654" y="5287043"/>
            <a:ext cx="27847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latin typeface="AdvOT1deab444.I"/>
              </a:rPr>
              <a:t>Front. </a:t>
            </a:r>
            <a:r>
              <a:rPr lang="it-IT" sz="800" dirty="0" err="1">
                <a:latin typeface="AdvOT1deab444.I"/>
              </a:rPr>
              <a:t>Immunol</a:t>
            </a:r>
            <a:r>
              <a:rPr lang="it-IT" sz="800" dirty="0">
                <a:latin typeface="AdvOT1deab444.I"/>
              </a:rPr>
              <a:t>. 13:831168. </a:t>
            </a:r>
            <a:r>
              <a:rPr lang="it-IT" sz="800" dirty="0" err="1">
                <a:latin typeface="AdvOT1deab444.I"/>
              </a:rPr>
              <a:t>doi</a:t>
            </a:r>
            <a:r>
              <a:rPr lang="it-IT" sz="800" dirty="0">
                <a:latin typeface="AdvOT1deab444.I"/>
              </a:rPr>
              <a:t>: 10.3389/fimmu.2022.831168 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988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9B607CA-8B54-6548-8F50-A01CB274F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988918-6A18-824F-ACC6-2A4886202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" r="4049" b="1973"/>
          <a:stretch/>
        </p:blipFill>
        <p:spPr>
          <a:xfrm>
            <a:off x="7302830" y="160275"/>
            <a:ext cx="3479470" cy="663834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1112AD4-7767-9E45-ABDB-4A81C8968CF6}"/>
              </a:ext>
            </a:extLst>
          </p:cNvPr>
          <p:cNvSpPr/>
          <p:nvPr/>
        </p:nvSpPr>
        <p:spPr>
          <a:xfrm>
            <a:off x="4797708" y="1215360"/>
            <a:ext cx="2296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/>
              <a:t>Assay</a:t>
            </a:r>
            <a:r>
              <a:rPr lang="it-IT" sz="1200" dirty="0"/>
              <a:t>: </a:t>
            </a:r>
          </a:p>
          <a:p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/>
              <a:t>Purified</a:t>
            </a:r>
            <a:r>
              <a:rPr lang="it-IT" sz="1200" dirty="0"/>
              <a:t> </a:t>
            </a:r>
            <a:r>
              <a:rPr lang="it-IT" sz="1200" dirty="0" err="1"/>
              <a:t>recombinant</a:t>
            </a:r>
            <a:r>
              <a:rPr lang="it-IT" sz="1200" dirty="0"/>
              <a:t> SIRT1 Sir2 </a:t>
            </a:r>
            <a:r>
              <a:rPr lang="it-IT" sz="1200" dirty="0" err="1"/>
              <a:t>proteins</a:t>
            </a:r>
            <a:r>
              <a:rPr lang="it-IT" sz="1200" dirty="0"/>
              <a:t>:  1.0 mg of SIRT1 and 1.5 mg of Sir2 </a:t>
            </a:r>
            <a:r>
              <a:rPr lang="it-IT" sz="1200" dirty="0" err="1"/>
              <a:t>were</a:t>
            </a:r>
            <a:r>
              <a:rPr lang="it-IT" sz="1200" dirty="0"/>
              <a:t> </a:t>
            </a:r>
            <a:r>
              <a:rPr lang="it-IT" sz="1200" dirty="0" err="1"/>
              <a:t>used</a:t>
            </a:r>
            <a:r>
              <a:rPr lang="it-IT" sz="1200" dirty="0"/>
              <a:t> per </a:t>
            </a:r>
            <a:r>
              <a:rPr lang="it-IT" sz="1200" dirty="0" err="1"/>
              <a:t>deacetylation</a:t>
            </a:r>
            <a:r>
              <a:rPr lang="it-IT" sz="1200" dirty="0"/>
              <a:t> </a:t>
            </a:r>
            <a:r>
              <a:rPr lang="it-IT" sz="1200" dirty="0" err="1"/>
              <a:t>assay</a:t>
            </a:r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 25 </a:t>
            </a:r>
            <a:r>
              <a:rPr lang="it-IT" sz="1200" dirty="0" err="1"/>
              <a:t>mM</a:t>
            </a:r>
            <a:r>
              <a:rPr lang="it-IT" sz="1200" dirty="0"/>
              <a:t> p53-382 </a:t>
            </a:r>
            <a:r>
              <a:rPr lang="it-IT" sz="1200" dirty="0" err="1"/>
              <a:t>acetylated</a:t>
            </a:r>
            <a:r>
              <a:rPr lang="it-IT" sz="1200" dirty="0"/>
              <a:t> peptide </a:t>
            </a:r>
            <a:r>
              <a:rPr lang="it-IT" sz="1200" dirty="0" err="1"/>
              <a:t>substrate</a:t>
            </a:r>
            <a:r>
              <a:rPr lang="it-IT" sz="1200" dirty="0"/>
              <a:t> and 25 </a:t>
            </a:r>
            <a:r>
              <a:rPr lang="it-IT" sz="1200" dirty="0" err="1"/>
              <a:t>mM</a:t>
            </a:r>
            <a:r>
              <a:rPr lang="it-IT" sz="1200" dirty="0"/>
              <a:t> NAD</a:t>
            </a:r>
            <a:r>
              <a:rPr lang="it-IT" sz="1200" baseline="30000" dirty="0"/>
              <a:t>+</a:t>
            </a:r>
            <a:r>
              <a:rPr lang="it-IT" sz="1200" dirty="0"/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14ED56-7D39-1343-8957-84D69D1993F2}"/>
              </a:ext>
            </a:extLst>
          </p:cNvPr>
          <p:cNvSpPr txBox="1"/>
          <p:nvPr/>
        </p:nvSpPr>
        <p:spPr>
          <a:xfrm>
            <a:off x="365760" y="17577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Resveratrol</a:t>
            </a:r>
            <a:r>
              <a:rPr lang="it-IT" sz="2000" dirty="0"/>
              <a:t> </a:t>
            </a:r>
            <a:r>
              <a:rPr lang="it-IT" sz="2000" dirty="0" err="1"/>
              <a:t>increses</a:t>
            </a:r>
            <a:r>
              <a:rPr lang="it-IT" sz="2000" dirty="0"/>
              <a:t> </a:t>
            </a:r>
            <a:r>
              <a:rPr lang="it-IT" sz="2000" dirty="0" err="1"/>
              <a:t>lifespan</a:t>
            </a:r>
            <a:r>
              <a:rPr lang="it-IT" sz="2000" dirty="0"/>
              <a:t> and </a:t>
            </a:r>
            <a:r>
              <a:rPr lang="it-IT" sz="2000" dirty="0" err="1"/>
              <a:t>stimulates</a:t>
            </a:r>
            <a:r>
              <a:rPr lang="it-IT" sz="2000" dirty="0"/>
              <a:t> SIRT1 </a:t>
            </a:r>
            <a:r>
              <a:rPr lang="it-IT" sz="2000" dirty="0" err="1"/>
              <a:t>catalytic</a:t>
            </a:r>
            <a:r>
              <a:rPr lang="it-IT" sz="2000" dirty="0"/>
              <a:t> </a:t>
            </a:r>
            <a:r>
              <a:rPr lang="it-IT" sz="2000" dirty="0" err="1"/>
              <a:t>activity</a:t>
            </a:r>
            <a:endParaRPr lang="it-IT" sz="2000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C841021E-6C25-4940-BFDD-583B0AFBAD75}"/>
              </a:ext>
            </a:extLst>
          </p:cNvPr>
          <p:cNvSpPr/>
          <p:nvPr/>
        </p:nvSpPr>
        <p:spPr>
          <a:xfrm>
            <a:off x="7094220" y="784860"/>
            <a:ext cx="2105990" cy="87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5A92B43-7216-9D47-AA7E-05E5D28D89F5}"/>
              </a:ext>
            </a:extLst>
          </p:cNvPr>
          <p:cNvSpPr/>
          <p:nvPr/>
        </p:nvSpPr>
        <p:spPr>
          <a:xfrm>
            <a:off x="2253145" y="6208930"/>
            <a:ext cx="3009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/>
              <a:t>Konrad T. </a:t>
            </a:r>
            <a:r>
              <a:rPr lang="it-IT" sz="800" dirty="0" err="1"/>
              <a:t>Howitz</a:t>
            </a:r>
            <a:r>
              <a:rPr lang="it-IT" sz="800" dirty="0"/>
              <a:t> et al 2003</a:t>
            </a:r>
            <a:br>
              <a:rPr lang="it-IT" sz="800" dirty="0">
                <a:latin typeface="AdvPS81CF"/>
              </a:rPr>
            </a:br>
            <a:endParaRPr lang="it-IT" sz="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726E250-73B7-D341-801F-B093DE3A9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7" t="6333" r="18445" b="48889"/>
          <a:stretch/>
        </p:blipFill>
        <p:spPr>
          <a:xfrm>
            <a:off x="1125864" y="3496053"/>
            <a:ext cx="3794441" cy="2595367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7483168-178A-1A41-BA37-47C81C8EFB08}"/>
              </a:ext>
            </a:extLst>
          </p:cNvPr>
          <p:cNvSpPr/>
          <p:nvPr/>
        </p:nvSpPr>
        <p:spPr>
          <a:xfrm>
            <a:off x="1579555" y="1451190"/>
            <a:ext cx="21785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AdvPS94BA"/>
              </a:rPr>
              <a:t>Resveratrol</a:t>
            </a:r>
            <a:r>
              <a:rPr lang="it-IT" sz="1600" dirty="0">
                <a:latin typeface="AdvPS94BA"/>
              </a:rPr>
              <a:t> </a:t>
            </a:r>
            <a:r>
              <a:rPr lang="it-IT" dirty="0" err="1">
                <a:latin typeface="AdvPS94BA"/>
              </a:rPr>
              <a:t>increases</a:t>
            </a:r>
            <a:r>
              <a:rPr lang="it-IT" dirty="0">
                <a:latin typeface="AdvPS94BA"/>
              </a:rPr>
              <a:t> </a:t>
            </a:r>
            <a:r>
              <a:rPr lang="it-IT" dirty="0" err="1">
                <a:latin typeface="AdvPS94BA"/>
              </a:rPr>
              <a:t>average</a:t>
            </a:r>
            <a:r>
              <a:rPr lang="it-IT" dirty="0">
                <a:latin typeface="AdvPS94BA"/>
              </a:rPr>
              <a:t> </a:t>
            </a:r>
            <a:r>
              <a:rPr lang="it-IT" dirty="0" err="1">
                <a:latin typeface="AdvPS94BA"/>
              </a:rPr>
              <a:t>lifespan</a:t>
            </a:r>
            <a:r>
              <a:rPr lang="it-IT" dirty="0">
                <a:latin typeface="AdvPS94BA"/>
              </a:rPr>
              <a:t> by 70% and </a:t>
            </a:r>
            <a:r>
              <a:rPr lang="it-IT" dirty="0" err="1">
                <a:latin typeface="AdvPS94BA"/>
              </a:rPr>
              <a:t>also</a:t>
            </a:r>
            <a:r>
              <a:rPr lang="it-IT" dirty="0">
                <a:latin typeface="AdvPS94BA"/>
              </a:rPr>
              <a:t> maximum </a:t>
            </a:r>
            <a:r>
              <a:rPr lang="it-IT" dirty="0" err="1">
                <a:latin typeface="AdvPS94BA"/>
              </a:rPr>
              <a:t>lifespan</a:t>
            </a:r>
            <a:r>
              <a:rPr lang="it-IT" dirty="0">
                <a:latin typeface="AdvPS94BA"/>
              </a:rPr>
              <a:t> (</a:t>
            </a:r>
            <a:r>
              <a:rPr lang="it-IT" dirty="0" err="1">
                <a:latin typeface="AdvPS94BA"/>
              </a:rPr>
              <a:t>yeast</a:t>
            </a:r>
            <a:r>
              <a:rPr lang="it-IT" dirty="0">
                <a:latin typeface="AdvPS94BA"/>
              </a:rPr>
              <a:t> </a:t>
            </a:r>
            <a:r>
              <a:rPr lang="it-IT" dirty="0" err="1">
                <a:latin typeface="AdvPS94BA"/>
              </a:rPr>
              <a:t>cells</a:t>
            </a:r>
            <a:r>
              <a:rPr lang="it-IT" dirty="0">
                <a:latin typeface="AdvPS94BA"/>
              </a:rPr>
              <a:t>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513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5164B-11F3-174A-8E83-580B5CE6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/>
          </a:bodyPr>
          <a:lstStyle/>
          <a:p>
            <a:pPr algn="ctr"/>
            <a:r>
              <a:rPr lang="it-IT" sz="2800" dirty="0" err="1">
                <a:latin typeface="+mn-lt"/>
              </a:rPr>
              <a:t>Effect</a:t>
            </a:r>
            <a:r>
              <a:rPr lang="it-IT" sz="2800" dirty="0">
                <a:latin typeface="+mn-lt"/>
              </a:rPr>
              <a:t> of </a:t>
            </a:r>
            <a:r>
              <a:rPr lang="it-IT" sz="2800" dirty="0" err="1">
                <a:latin typeface="+mn-lt"/>
              </a:rPr>
              <a:t>resveratrol</a:t>
            </a:r>
            <a:r>
              <a:rPr lang="it-IT" sz="2800" dirty="0">
                <a:latin typeface="+mn-lt"/>
              </a:rPr>
              <a:t> on life </a:t>
            </a:r>
            <a:r>
              <a:rPr lang="it-IT" sz="2800" dirty="0" err="1">
                <a:latin typeface="+mn-lt"/>
              </a:rPr>
              <a:t>extension</a:t>
            </a:r>
            <a:br>
              <a:rPr lang="it-IT" sz="2800" dirty="0">
                <a:latin typeface="+mn-lt"/>
              </a:rPr>
            </a:br>
            <a:endParaRPr lang="it-IT" sz="2800" dirty="0">
              <a:latin typeface="+mn-lt"/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17E59F29-BF83-5A4E-B3A5-2304110B6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84"/>
          <a:stretch/>
        </p:blipFill>
        <p:spPr>
          <a:xfrm>
            <a:off x="524093" y="1536864"/>
            <a:ext cx="11503150" cy="4539921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F9B957-D54A-954E-8E55-83A94524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14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D2B9561-A395-9E4D-B860-74AFEAEC9A15}"/>
              </a:ext>
            </a:extLst>
          </p:cNvPr>
          <p:cNvSpPr/>
          <p:nvPr/>
        </p:nvSpPr>
        <p:spPr>
          <a:xfrm>
            <a:off x="7604980" y="5932838"/>
            <a:ext cx="3113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>
                <a:latin typeface="MinionPro"/>
              </a:rPr>
              <a:t>https</a:t>
            </a:r>
            <a:r>
              <a:rPr lang="it-IT" sz="1400" dirty="0">
                <a:latin typeface="MinionPro"/>
              </a:rPr>
              <a:t>://</a:t>
            </a:r>
            <a:r>
              <a:rPr lang="it-IT" sz="1400" dirty="0" err="1">
                <a:latin typeface="MinionPro"/>
              </a:rPr>
              <a:t>doi.org</a:t>
            </a:r>
            <a:r>
              <a:rPr lang="it-IT" sz="1400" dirty="0">
                <a:latin typeface="MinionPro"/>
              </a:rPr>
              <a:t>/10.1155/2021/9932218 </a:t>
            </a:r>
            <a:endParaRPr lang="it-IT" sz="1400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1BB9D4CD-464F-3849-BDB3-762F01720910}"/>
              </a:ext>
            </a:extLst>
          </p:cNvPr>
          <p:cNvSpPr/>
          <p:nvPr/>
        </p:nvSpPr>
        <p:spPr>
          <a:xfrm>
            <a:off x="5449331" y="2026508"/>
            <a:ext cx="5498756" cy="8773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52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D0FF72-CF05-FB40-A090-79054CB6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15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F749090-09FA-314D-816F-1512C693B4DE}"/>
              </a:ext>
            </a:extLst>
          </p:cNvPr>
          <p:cNvSpPr/>
          <p:nvPr/>
        </p:nvSpPr>
        <p:spPr>
          <a:xfrm>
            <a:off x="5920740" y="1060162"/>
            <a:ext cx="6096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>
                <a:latin typeface="AdvHelv_R"/>
              </a:rPr>
              <a:t>Autophagy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is</a:t>
            </a:r>
            <a:r>
              <a:rPr lang="it-IT" sz="1600" dirty="0">
                <a:latin typeface="AdvHelv_R"/>
              </a:rPr>
              <a:t> a </a:t>
            </a:r>
            <a:r>
              <a:rPr lang="it-IT" sz="1600" dirty="0" err="1">
                <a:latin typeface="AdvHelv_R"/>
              </a:rPr>
              <a:t>conserved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catabolic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pathway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that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delivers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cytoplasmic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components</a:t>
            </a:r>
            <a:r>
              <a:rPr lang="it-IT" sz="1600" dirty="0">
                <a:latin typeface="AdvHelv_R"/>
              </a:rPr>
              <a:t>, </a:t>
            </a:r>
            <a:r>
              <a:rPr lang="it-IT" sz="1600" dirty="0" err="1">
                <a:latin typeface="AdvHelv_R"/>
              </a:rPr>
              <a:t>such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as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damaged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organelles</a:t>
            </a:r>
            <a:r>
              <a:rPr lang="it-IT" sz="1600" dirty="0">
                <a:latin typeface="AdvHelv_R"/>
              </a:rPr>
              <a:t> or long-</a:t>
            </a:r>
            <a:r>
              <a:rPr lang="it-IT" sz="1600" dirty="0" err="1">
                <a:latin typeface="AdvHelv_R"/>
              </a:rPr>
              <a:t>lived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proteins</a:t>
            </a:r>
            <a:r>
              <a:rPr lang="it-IT" sz="1600" dirty="0">
                <a:latin typeface="AdvHelv_R"/>
              </a:rPr>
              <a:t>, to </a:t>
            </a:r>
            <a:r>
              <a:rPr lang="it-IT" sz="1600" dirty="0" err="1">
                <a:latin typeface="AdvHelv_R"/>
              </a:rPr>
              <a:t>lysosomes</a:t>
            </a:r>
            <a:r>
              <a:rPr lang="it-IT" sz="1600" dirty="0">
                <a:latin typeface="AdvHelv_R"/>
              </a:rPr>
              <a:t> for bulk </a:t>
            </a:r>
            <a:r>
              <a:rPr lang="it-IT" sz="1600" dirty="0" err="1">
                <a:latin typeface="AdvHelv_R"/>
              </a:rPr>
              <a:t>degradation</a:t>
            </a:r>
            <a:r>
              <a:rPr lang="it-IT" sz="1600" dirty="0">
                <a:latin typeface="AdvHelv_R"/>
              </a:rPr>
              <a:t>. 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>
                <a:latin typeface="AdvHelv_R"/>
              </a:rPr>
              <a:t>Autophagy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involves</a:t>
            </a:r>
            <a:r>
              <a:rPr lang="it-IT" sz="1600" dirty="0">
                <a:latin typeface="AdvHelv_R"/>
              </a:rPr>
              <a:t> the </a:t>
            </a:r>
            <a:r>
              <a:rPr lang="it-IT" sz="1600" dirty="0" err="1">
                <a:latin typeface="AdvHelv_R"/>
              </a:rPr>
              <a:t>formation</a:t>
            </a:r>
            <a:r>
              <a:rPr lang="it-IT" sz="1600" dirty="0">
                <a:latin typeface="AdvHelv_R"/>
              </a:rPr>
              <a:t> of an </a:t>
            </a:r>
            <a:r>
              <a:rPr lang="it-IT" sz="1600" dirty="0" err="1">
                <a:latin typeface="AdvHelv_R"/>
              </a:rPr>
              <a:t>isolation</a:t>
            </a:r>
            <a:r>
              <a:rPr lang="it-IT" sz="1600" dirty="0">
                <a:latin typeface="AdvHelv_R"/>
              </a:rPr>
              <a:t> membrane (</a:t>
            </a:r>
            <a:r>
              <a:rPr lang="it-IT" sz="1600" dirty="0" err="1">
                <a:latin typeface="AdvHelv_R"/>
              </a:rPr>
              <a:t>phagophore</a:t>
            </a:r>
            <a:r>
              <a:rPr lang="it-IT" sz="1600" dirty="0">
                <a:latin typeface="AdvHelv_R"/>
              </a:rPr>
              <a:t>) </a:t>
            </a:r>
            <a:r>
              <a:rPr lang="it-IT" sz="1600" dirty="0" err="1">
                <a:latin typeface="AdvHelv_R"/>
              </a:rPr>
              <a:t>that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progressively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enwraps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portions</a:t>
            </a:r>
            <a:r>
              <a:rPr lang="it-IT" sz="1600" dirty="0">
                <a:latin typeface="AdvHelv_R"/>
              </a:rPr>
              <a:t> of the </a:t>
            </a:r>
            <a:r>
              <a:rPr lang="it-IT" sz="1600" dirty="0" err="1">
                <a:latin typeface="AdvHelv_R"/>
              </a:rPr>
              <a:t>cytoplasm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until</a:t>
            </a:r>
            <a:r>
              <a:rPr lang="it-IT" sz="1600" dirty="0">
                <a:latin typeface="AdvHelv_R"/>
              </a:rPr>
              <a:t> a double-</a:t>
            </a:r>
            <a:r>
              <a:rPr lang="it-IT" sz="1600" dirty="0" err="1">
                <a:latin typeface="AdvHelv_R"/>
              </a:rPr>
              <a:t>membraned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vesicle</a:t>
            </a:r>
            <a:r>
              <a:rPr lang="it-IT" sz="1600" dirty="0">
                <a:latin typeface="AdvHelv_R"/>
              </a:rPr>
              <a:t> (</a:t>
            </a:r>
            <a:r>
              <a:rPr lang="it-IT" sz="1600" dirty="0" err="1">
                <a:latin typeface="AdvHelv_R"/>
              </a:rPr>
              <a:t>autophago</a:t>
            </a:r>
            <a:r>
              <a:rPr lang="it-IT" sz="1600" dirty="0">
                <a:latin typeface="AdvHelv_R"/>
              </a:rPr>
              <a:t>- some) </a:t>
            </a:r>
            <a:r>
              <a:rPr lang="it-IT" sz="1600" dirty="0" err="1">
                <a:latin typeface="AdvHelv_R"/>
              </a:rPr>
              <a:t>is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formed</a:t>
            </a:r>
            <a:r>
              <a:rPr lang="it-IT" sz="1600" dirty="0">
                <a:latin typeface="AdvHelv_R"/>
              </a:rPr>
              <a:t>. 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>
                <a:latin typeface="AdvHelv_R"/>
              </a:rPr>
              <a:t>Autophagosomes</a:t>
            </a:r>
            <a:r>
              <a:rPr lang="it-IT" sz="1600" dirty="0">
                <a:latin typeface="AdvHelv_R"/>
              </a:rPr>
              <a:t> mature fuse with </a:t>
            </a:r>
            <a:r>
              <a:rPr lang="it-IT" sz="1600" dirty="0" err="1">
                <a:latin typeface="AdvHelv_R"/>
              </a:rPr>
              <a:t>lysosomes</a:t>
            </a:r>
            <a:r>
              <a:rPr lang="it-IT" sz="1600" dirty="0">
                <a:latin typeface="AdvHelv_R"/>
              </a:rPr>
              <a:t> (</a:t>
            </a:r>
            <a:r>
              <a:rPr lang="it-IT" sz="1600" dirty="0" err="1">
                <a:latin typeface="AdvHelv_R"/>
              </a:rPr>
              <a:t>generating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autophagolysosomes</a:t>
            </a:r>
            <a:r>
              <a:rPr lang="it-IT" sz="1600" dirty="0">
                <a:latin typeface="AdvHelv_R"/>
              </a:rPr>
              <a:t>) and </a:t>
            </a:r>
            <a:r>
              <a:rPr lang="it-IT" sz="1600" dirty="0" err="1">
                <a:latin typeface="AdvHelv_R"/>
              </a:rPr>
              <a:t>their</a:t>
            </a:r>
            <a:r>
              <a:rPr lang="it-IT" sz="1600" dirty="0">
                <a:latin typeface="AdvHelv_R"/>
              </a:rPr>
              <a:t> luminal </a:t>
            </a:r>
            <a:r>
              <a:rPr lang="it-IT" sz="1600" dirty="0" err="1">
                <a:latin typeface="AdvHelv_R"/>
              </a:rPr>
              <a:t>content</a:t>
            </a:r>
            <a:r>
              <a:rPr lang="it-IT" sz="1600" dirty="0">
                <a:latin typeface="AdvHelv_R"/>
              </a:rPr>
              <a:t> are </a:t>
            </a:r>
            <a:r>
              <a:rPr lang="it-IT" sz="1600" dirty="0" err="1">
                <a:latin typeface="AdvHelv_R"/>
              </a:rPr>
              <a:t>degraded</a:t>
            </a:r>
            <a:r>
              <a:rPr lang="it-IT" sz="1600" dirty="0">
                <a:latin typeface="AdvHelv_R"/>
              </a:rPr>
              <a:t> by </a:t>
            </a:r>
            <a:r>
              <a:rPr lang="it-IT" sz="1600" dirty="0" err="1">
                <a:latin typeface="AdvHelv_R"/>
              </a:rPr>
              <a:t>lysosomal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hydrolases</a:t>
            </a:r>
            <a:r>
              <a:rPr lang="it-IT" sz="1600" dirty="0">
                <a:latin typeface="AdvHelv_R"/>
              </a:rPr>
              <a:t> and </a:t>
            </a:r>
            <a:r>
              <a:rPr lang="it-IT" sz="1600" dirty="0" err="1">
                <a:latin typeface="AdvHelv_R"/>
              </a:rPr>
              <a:t>generated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substrates</a:t>
            </a:r>
            <a:r>
              <a:rPr lang="it-IT" sz="1600" dirty="0">
                <a:latin typeface="AdvHelv_R"/>
              </a:rPr>
              <a:t> are </a:t>
            </a:r>
            <a:r>
              <a:rPr lang="it-IT" sz="1600" dirty="0" err="1">
                <a:latin typeface="AdvHelv_R"/>
              </a:rPr>
              <a:t>exported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into</a:t>
            </a:r>
            <a:r>
              <a:rPr lang="it-IT" sz="1600" dirty="0">
                <a:latin typeface="AdvHelv_R"/>
              </a:rPr>
              <a:t> the </a:t>
            </a:r>
            <a:r>
              <a:rPr lang="it-IT" sz="1600" dirty="0" err="1">
                <a:latin typeface="AdvHelv_R"/>
              </a:rPr>
              <a:t>cytosol</a:t>
            </a:r>
            <a:r>
              <a:rPr lang="it-IT" sz="1600" dirty="0">
                <a:latin typeface="AdvHelv_R"/>
              </a:rPr>
              <a:t> for </a:t>
            </a:r>
            <a:r>
              <a:rPr lang="it-IT" sz="1600" dirty="0" err="1">
                <a:latin typeface="AdvHelv_R"/>
              </a:rPr>
              <a:t>metabolic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recycling</a:t>
            </a:r>
            <a:r>
              <a:rPr lang="it-IT" sz="1600" dirty="0">
                <a:latin typeface="AdvHelv_R"/>
              </a:rPr>
              <a:t>. </a:t>
            </a:r>
            <a:endParaRPr lang="it-IT" sz="1600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>
                <a:latin typeface="AdvHelv_R"/>
              </a:rPr>
              <a:t>Autophagy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is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mostly</a:t>
            </a:r>
            <a:r>
              <a:rPr lang="it-IT" sz="1600" dirty="0">
                <a:latin typeface="AdvHelv_R"/>
              </a:rPr>
              <a:t> a </a:t>
            </a:r>
            <a:r>
              <a:rPr lang="it-IT" sz="1600" dirty="0" err="1">
                <a:latin typeface="AdvHelv_R"/>
              </a:rPr>
              <a:t>cytoprotective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mechanism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that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allow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cells</a:t>
            </a:r>
            <a:r>
              <a:rPr lang="it-IT" sz="1600" dirty="0">
                <a:latin typeface="AdvHelv_R"/>
              </a:rPr>
              <a:t> to </a:t>
            </a:r>
            <a:r>
              <a:rPr lang="it-IT" sz="1600" dirty="0" err="1">
                <a:latin typeface="AdvHelv_R"/>
              </a:rPr>
              <a:t>mobilize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their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energy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reserves</a:t>
            </a:r>
            <a:r>
              <a:rPr lang="it-IT" sz="1600" dirty="0">
                <a:latin typeface="AdvHelv_R"/>
              </a:rPr>
              <a:t> and to </a:t>
            </a:r>
            <a:r>
              <a:rPr lang="it-IT" sz="1600" dirty="0" err="1">
                <a:latin typeface="AdvHelv_R"/>
              </a:rPr>
              <a:t>recycle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damaged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organelles</a:t>
            </a:r>
            <a:r>
              <a:rPr lang="it-IT" sz="1600" dirty="0">
                <a:latin typeface="AdvHelv_R"/>
              </a:rPr>
              <a:t> in </a:t>
            </a:r>
            <a:r>
              <a:rPr lang="it-IT" sz="1600" dirty="0" err="1">
                <a:latin typeface="AdvHelv_R"/>
              </a:rPr>
              <a:t>conditions</a:t>
            </a:r>
            <a:r>
              <a:rPr lang="it-IT" sz="1600" dirty="0">
                <a:latin typeface="AdvHelv_R"/>
              </a:rPr>
              <a:t> of </a:t>
            </a:r>
            <a:r>
              <a:rPr lang="it-IT" sz="1600" dirty="0" err="1">
                <a:latin typeface="AdvHelv_R"/>
              </a:rPr>
              <a:t>lacking</a:t>
            </a:r>
            <a:r>
              <a:rPr lang="it-IT" sz="1600" dirty="0">
                <a:latin typeface="AdvHelv_R"/>
              </a:rPr>
              <a:t> </a:t>
            </a:r>
            <a:r>
              <a:rPr lang="it-IT" sz="1600" dirty="0" err="1">
                <a:latin typeface="AdvHelv_R"/>
              </a:rPr>
              <a:t>nutrients</a:t>
            </a:r>
            <a:r>
              <a:rPr lang="it-IT" sz="1600" dirty="0">
                <a:latin typeface="AdvHelv_R"/>
              </a:rPr>
              <a:t>.</a:t>
            </a:r>
          </a:p>
          <a:p>
            <a:pPr algn="ctr"/>
            <a:endParaRPr lang="it-IT" sz="1600" dirty="0">
              <a:latin typeface="AdvHelv_R"/>
            </a:endParaRP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/>
              <a:t>Autophagic</a:t>
            </a:r>
            <a:r>
              <a:rPr lang="it-IT" sz="1600" dirty="0"/>
              <a:t> </a:t>
            </a:r>
            <a:r>
              <a:rPr lang="it-IT" sz="1600" dirty="0" err="1"/>
              <a:t>dysfunction</a:t>
            </a:r>
            <a:r>
              <a:rPr lang="it-IT" sz="1600" dirty="0"/>
              <a:t> </a:t>
            </a:r>
            <a:r>
              <a:rPr lang="it-IT" sz="1600" dirty="0" err="1"/>
              <a:t>has</a:t>
            </a:r>
            <a:r>
              <a:rPr lang="it-IT" sz="1600" dirty="0"/>
              <a:t> </a:t>
            </a:r>
            <a:r>
              <a:rPr lang="it-IT" sz="1600" dirty="0" err="1"/>
              <a:t>been</a:t>
            </a:r>
            <a:r>
              <a:rPr lang="it-IT" sz="1600" dirty="0"/>
              <a:t> </a:t>
            </a:r>
            <a:r>
              <a:rPr lang="it-IT" sz="1600" dirty="0" err="1"/>
              <a:t>associated</a:t>
            </a:r>
            <a:r>
              <a:rPr lang="it-IT" sz="1600" dirty="0"/>
              <a:t> with a large </a:t>
            </a:r>
            <a:r>
              <a:rPr lang="it-IT" sz="1600" dirty="0" err="1"/>
              <a:t>number</a:t>
            </a:r>
            <a:r>
              <a:rPr lang="it-IT" sz="1600" dirty="0"/>
              <a:t> of neurodegenerative </a:t>
            </a:r>
            <a:r>
              <a:rPr lang="it-IT" sz="1600" dirty="0" err="1"/>
              <a:t>diseases</a:t>
            </a:r>
            <a:r>
              <a:rPr lang="it-IT" sz="1600" dirty="0"/>
              <a:t>. </a:t>
            </a:r>
            <a:r>
              <a:rPr lang="it-IT" sz="1600" dirty="0" err="1"/>
              <a:t>One</a:t>
            </a:r>
            <a:r>
              <a:rPr lang="it-IT" sz="1600" dirty="0"/>
              <a:t> of the </a:t>
            </a:r>
            <a:r>
              <a:rPr lang="it-IT" sz="1600" dirty="0" err="1"/>
              <a:t>hallmarks</a:t>
            </a:r>
            <a:r>
              <a:rPr lang="it-IT" sz="1600" dirty="0"/>
              <a:t> of </a:t>
            </a:r>
            <a:r>
              <a:rPr lang="it-IT" sz="1600" dirty="0" err="1"/>
              <a:t>many</a:t>
            </a:r>
            <a:r>
              <a:rPr lang="it-IT" sz="1600" dirty="0"/>
              <a:t> neurodegenerative </a:t>
            </a:r>
            <a:r>
              <a:rPr lang="it-IT" sz="1600" dirty="0" err="1"/>
              <a:t>diseases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accumulation</a:t>
            </a:r>
            <a:r>
              <a:rPr lang="it-IT" sz="1600" dirty="0"/>
              <a:t> of </a:t>
            </a:r>
            <a:r>
              <a:rPr lang="it-IT" sz="1600" dirty="0" err="1"/>
              <a:t>aggregated</a:t>
            </a:r>
            <a:r>
              <a:rPr lang="it-IT" sz="1600" dirty="0"/>
              <a:t> </a:t>
            </a:r>
            <a:r>
              <a:rPr lang="it-IT" sz="1600" dirty="0" err="1"/>
              <a:t>proteins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escape</a:t>
            </a:r>
            <a:r>
              <a:rPr lang="it-IT" sz="1600" dirty="0"/>
              <a:t> the degradative </a:t>
            </a:r>
            <a:r>
              <a:rPr lang="it-IT" sz="1600" dirty="0" err="1"/>
              <a:t>process</a:t>
            </a:r>
            <a:r>
              <a:rPr lang="it-IT" sz="1600" dirty="0"/>
              <a:t> </a:t>
            </a:r>
            <a:r>
              <a:rPr lang="it-IT" sz="1600" dirty="0" err="1"/>
              <a:t>resulting</a:t>
            </a:r>
            <a:r>
              <a:rPr lang="it-IT" sz="1600" dirty="0"/>
              <a:t> in </a:t>
            </a:r>
            <a:r>
              <a:rPr lang="it-IT" sz="1600" dirty="0" err="1"/>
              <a:t>neuronal</a:t>
            </a:r>
            <a:r>
              <a:rPr lang="it-IT" sz="1600" dirty="0"/>
              <a:t> </a:t>
            </a:r>
            <a:r>
              <a:rPr lang="it-IT" sz="1600" dirty="0" err="1"/>
              <a:t>cell</a:t>
            </a:r>
            <a:r>
              <a:rPr lang="it-IT" sz="1600" dirty="0"/>
              <a:t> </a:t>
            </a:r>
            <a:r>
              <a:rPr lang="it-IT" sz="1600" dirty="0" err="1"/>
              <a:t>death</a:t>
            </a:r>
            <a:r>
              <a:rPr lang="it-IT" sz="1600" dirty="0"/>
              <a:t> </a:t>
            </a:r>
          </a:p>
        </p:txBody>
      </p:sp>
      <p:pic>
        <p:nvPicPr>
          <p:cNvPr id="1028" name="Picture 4" descr="https://lh4.googleusercontent.com/QLWXuNAecDWJyky32Ds9nepN7Ae7RTPTUdZNlmU5QhRWSbdj1TEyx2L5oRbBJacwyTA71IEk7fGkJSauvNj9f6WwB5Uan2haHW0j4jrBr7mS85tahBm7K6_OKy0O-m9Mba8AaVSLFjUZ-xfO8NTLx7M71ahUHS_E74lmcjsZD9nWLnP65ciunILon8IHvIRikTKGfw=s2048">
            <a:extLst>
              <a:ext uri="{FF2B5EF4-FFF2-40B4-BE49-F238E27FC236}">
                <a16:creationId xmlns:a16="http://schemas.microsoft.com/office/drawing/2014/main" id="{FF826FF8-76DC-704A-B5A5-E02247C78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r="1534"/>
          <a:stretch/>
        </p:blipFill>
        <p:spPr bwMode="auto">
          <a:xfrm>
            <a:off x="213360" y="1130131"/>
            <a:ext cx="5608320" cy="45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8E18F1C-34E5-6C4F-AA8A-E17ABA17DF92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2423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EB90ACE-956F-3249-A03B-306C349D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16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118D6D-5274-F94A-8187-45167E02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60" y="733118"/>
            <a:ext cx="3634042" cy="56703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5EF122B-61B5-3B44-978E-00676174A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7" t="22639" r="13293"/>
          <a:stretch/>
        </p:blipFill>
        <p:spPr>
          <a:xfrm>
            <a:off x="4344071" y="2838005"/>
            <a:ext cx="3505200" cy="29030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667B7B-4986-4F46-A6F6-79DD13893F9B}"/>
              </a:ext>
            </a:extLst>
          </p:cNvPr>
          <p:cNvSpPr txBox="1"/>
          <p:nvPr/>
        </p:nvSpPr>
        <p:spPr>
          <a:xfrm>
            <a:off x="3657600" y="345333"/>
            <a:ext cx="503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Resveratrol</a:t>
            </a:r>
            <a:r>
              <a:rPr lang="it-IT" sz="2800" dirty="0"/>
              <a:t> </a:t>
            </a:r>
            <a:r>
              <a:rPr lang="it-IT" sz="2800" dirty="0" err="1"/>
              <a:t>stimulates</a:t>
            </a:r>
            <a:r>
              <a:rPr lang="it-IT" sz="2800" dirty="0"/>
              <a:t> </a:t>
            </a:r>
            <a:r>
              <a:rPr lang="it-IT" sz="2800" dirty="0" err="1"/>
              <a:t>autophagy</a:t>
            </a: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571021-93B5-6D48-8753-4B9F5F0EFC33}"/>
              </a:ext>
            </a:extLst>
          </p:cNvPr>
          <p:cNvSpPr txBox="1"/>
          <p:nvPr/>
        </p:nvSpPr>
        <p:spPr>
          <a:xfrm>
            <a:off x="1650897" y="5988425"/>
            <a:ext cx="2006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In vitro (HCT116, </a:t>
            </a:r>
            <a:r>
              <a:rPr lang="it-IT" sz="1200" dirty="0" err="1"/>
              <a:t>cell</a:t>
            </a:r>
            <a:r>
              <a:rPr lang="it-IT" sz="1200" dirty="0"/>
              <a:t> culture)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0520DB-84CC-8D42-974B-B33521448A8F}"/>
              </a:ext>
            </a:extLst>
          </p:cNvPr>
          <p:cNvSpPr txBox="1"/>
          <p:nvPr/>
        </p:nvSpPr>
        <p:spPr>
          <a:xfrm>
            <a:off x="5647778" y="5849925"/>
            <a:ext cx="1351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In vivo (</a:t>
            </a:r>
            <a:r>
              <a:rPr lang="it-IT" sz="1200" i="1" dirty="0"/>
              <a:t>C. </a:t>
            </a:r>
            <a:r>
              <a:rPr lang="it-IT" sz="1200" i="1" dirty="0" err="1"/>
              <a:t>elegans</a:t>
            </a:r>
            <a:r>
              <a:rPr lang="it-IT" sz="1200" dirty="0"/>
              <a:t>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34C9F28-5BBD-5B4C-993B-622D3B6D2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8" t="3511" r="9592"/>
          <a:stretch/>
        </p:blipFill>
        <p:spPr>
          <a:xfrm>
            <a:off x="8244842" y="2461260"/>
            <a:ext cx="3586168" cy="2842260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6C94FBCD-5E48-5F45-A43E-38551B04257A}"/>
              </a:ext>
            </a:extLst>
          </p:cNvPr>
          <p:cNvSpPr/>
          <p:nvPr/>
        </p:nvSpPr>
        <p:spPr>
          <a:xfrm>
            <a:off x="10462260" y="2042160"/>
            <a:ext cx="1127760" cy="1104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21DED48-FE01-024B-9DB0-F9E2F2B0A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464" y="1353576"/>
            <a:ext cx="2169511" cy="137716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3CD9B20-8D31-404B-960A-AAE1DEEB48CF}"/>
              </a:ext>
            </a:extLst>
          </p:cNvPr>
          <p:cNvSpPr/>
          <p:nvPr/>
        </p:nvSpPr>
        <p:spPr>
          <a:xfrm>
            <a:off x="8681852" y="5988424"/>
            <a:ext cx="29081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latin typeface="AdvNewsGothicB"/>
              </a:rPr>
              <a:t>Cell Death and </a:t>
            </a:r>
            <a:r>
              <a:rPr lang="it-IT" sz="800" dirty="0" err="1">
                <a:latin typeface="AdvNewsGothicB"/>
              </a:rPr>
              <a:t>Disease</a:t>
            </a:r>
            <a:r>
              <a:rPr lang="it-IT" sz="800" dirty="0">
                <a:latin typeface="AdvNewsGothicB"/>
              </a:rPr>
              <a:t> (2010) 1, e10; doi:10.1038/cddis.2009.8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7796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2652A6-CCE5-754B-BB07-8D13F494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17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B78332A-89BB-594F-BD56-A63052B53CDA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 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C29D6E4-571E-B54B-81CE-CFB1AC690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8" t="3914" r="8562"/>
          <a:stretch/>
        </p:blipFill>
        <p:spPr>
          <a:xfrm>
            <a:off x="381000" y="857228"/>
            <a:ext cx="7246304" cy="407519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55E2A09-443E-654D-A391-1B96FDE064CB}"/>
              </a:ext>
            </a:extLst>
          </p:cNvPr>
          <p:cNvSpPr/>
          <p:nvPr/>
        </p:nvSpPr>
        <p:spPr>
          <a:xfrm>
            <a:off x="2613718" y="4952129"/>
            <a:ext cx="20521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00" dirty="0" err="1">
                <a:latin typeface="MinionPro"/>
              </a:rPr>
              <a:t>https</a:t>
            </a:r>
            <a:r>
              <a:rPr lang="it-IT" sz="900" dirty="0">
                <a:latin typeface="MinionPro"/>
              </a:rPr>
              <a:t>://</a:t>
            </a:r>
            <a:r>
              <a:rPr lang="it-IT" sz="900" dirty="0" err="1">
                <a:latin typeface="MinionPro"/>
              </a:rPr>
              <a:t>doi.org</a:t>
            </a:r>
            <a:r>
              <a:rPr lang="it-IT" sz="900" dirty="0">
                <a:latin typeface="MinionPro"/>
              </a:rPr>
              <a:t>/10.1155/2021/9932218 </a:t>
            </a:r>
            <a:endParaRPr lang="it-IT" sz="9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6809D88-88E1-2F45-A30D-92F614664CDD}"/>
              </a:ext>
            </a:extLst>
          </p:cNvPr>
          <p:cNvSpPr/>
          <p:nvPr/>
        </p:nvSpPr>
        <p:spPr>
          <a:xfrm>
            <a:off x="7535864" y="354707"/>
            <a:ext cx="44043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Resveratrol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stimulates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the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activity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of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nuclear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factor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erythroid-2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related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factor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2 (Nrf2) and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promote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the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activities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of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antioxidant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enzymes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,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like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superoxide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dismutase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(SOD) and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catalase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(CAT) to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inhibit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the production of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reactive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oxygen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species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(ROS),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thus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suppressing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oxidative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stress. 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Resveratrol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activates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antiaging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factor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sirtuin1 (Sirt1) and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downregulate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the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Akt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/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mTOR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pathway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to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inhibit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ROS in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mitochondria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and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increase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mitochondrial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biogenesis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and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function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,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which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could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improve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mitochondrial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function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. 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Resveratrol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promotes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the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activities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of Sirt1 to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decrease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the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levels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of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in</a:t>
            </a:r>
            <a:r>
              <a:rPr lang="it-IT" sz="1600" dirty="0" err="1">
                <a:solidFill>
                  <a:srgbClr val="111111"/>
                </a:solidFill>
                <a:latin typeface="RydkgsMinionProRegular"/>
              </a:rPr>
              <a:t>fl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ammatory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markers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,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like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interleukin-1</a:t>
            </a:r>
            <a:r>
              <a:rPr lang="el-GR" sz="1600" dirty="0">
                <a:solidFill>
                  <a:srgbClr val="111111"/>
                </a:solidFill>
                <a:latin typeface="CnhykxMinionMath Italic"/>
              </a:rPr>
              <a:t>β </a:t>
            </a:r>
            <a:r>
              <a:rPr lang="el-GR" sz="1600" dirty="0">
                <a:solidFill>
                  <a:srgbClr val="111111"/>
                </a:solidFill>
                <a:latin typeface="NrhxxfMinionProRegular"/>
              </a:rPr>
              <a:t>(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IL-1</a:t>
            </a:r>
            <a:r>
              <a:rPr lang="el-GR" sz="1600" dirty="0">
                <a:solidFill>
                  <a:srgbClr val="111111"/>
                </a:solidFill>
                <a:latin typeface="CnhykxMinionMath Italic"/>
              </a:rPr>
              <a:t>β</a:t>
            </a:r>
            <a:r>
              <a:rPr lang="el-GR" sz="1600" dirty="0">
                <a:solidFill>
                  <a:srgbClr val="111111"/>
                </a:solidFill>
                <a:latin typeface="NrhxxfMinionProRegular"/>
              </a:rPr>
              <a:t>),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tumor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necrosis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factor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-</a:t>
            </a:r>
            <a:r>
              <a:rPr lang="el-GR" sz="1600" dirty="0">
                <a:solidFill>
                  <a:srgbClr val="111111"/>
                </a:solidFill>
                <a:latin typeface="CnhykxMinionMath Italic"/>
              </a:rPr>
              <a:t>α </a:t>
            </a:r>
            <a:r>
              <a:rPr lang="el-GR" sz="1600" dirty="0">
                <a:solidFill>
                  <a:srgbClr val="111111"/>
                </a:solidFill>
                <a:latin typeface="NrhxxfMinionProRegular"/>
              </a:rPr>
              <a:t>(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TNF-</a:t>
            </a:r>
            <a:r>
              <a:rPr lang="el-GR" sz="1600" dirty="0">
                <a:solidFill>
                  <a:srgbClr val="111111"/>
                </a:solidFill>
                <a:latin typeface="CnhykxMinionMath Italic"/>
              </a:rPr>
              <a:t>α</a:t>
            </a:r>
            <a:r>
              <a:rPr lang="el-GR" sz="1600" dirty="0">
                <a:solidFill>
                  <a:srgbClr val="111111"/>
                </a:solidFill>
                <a:latin typeface="NrhxxfMinionProRegular"/>
              </a:rPr>
              <a:t>), 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and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monocyte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chemoattractant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protein-1 (MCP-1) to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inhibit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in</a:t>
            </a:r>
            <a:r>
              <a:rPr lang="it-IT" sz="1600" dirty="0" err="1">
                <a:solidFill>
                  <a:srgbClr val="111111"/>
                </a:solidFill>
                <a:latin typeface="RydkgsMinionProRegular"/>
              </a:rPr>
              <a:t>fl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ammation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. 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Resveratrol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upregulates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Sirt1,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subsequently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promote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forkhead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box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protein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O1 (Foxo1), and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inhibit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p53,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thereby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modulating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the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levels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of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apoptotic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proteins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Bim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and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Bax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and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antiapoptotic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protein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Bcl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,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which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could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regulate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 </a:t>
            </a:r>
            <a:r>
              <a:rPr lang="it-IT" sz="1600" dirty="0" err="1">
                <a:solidFill>
                  <a:srgbClr val="111111"/>
                </a:solidFill>
                <a:latin typeface="NrhxxfMinionProRegular"/>
              </a:rPr>
              <a:t>apoptosis</a:t>
            </a:r>
            <a:r>
              <a:rPr lang="it-IT" sz="1600" dirty="0">
                <a:solidFill>
                  <a:srgbClr val="111111"/>
                </a:solidFill>
                <a:latin typeface="NrhxxfMinionProRegular"/>
              </a:rPr>
              <a:t>.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69372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CD4915F3-5E50-A44F-94DE-B48815AA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2" y="585621"/>
            <a:ext cx="4030371" cy="491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D18C87A-2DB0-1947-9FF3-39478D46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18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83988F0-58A4-9B4F-B3B3-70796009AEC3}"/>
              </a:ext>
            </a:extLst>
          </p:cNvPr>
          <p:cNvSpPr/>
          <p:nvPr/>
        </p:nvSpPr>
        <p:spPr>
          <a:xfrm>
            <a:off x="4483996" y="352603"/>
            <a:ext cx="728162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natural</a:t>
            </a:r>
            <a:r>
              <a:rPr lang="it-IT" dirty="0"/>
              <a:t> </a:t>
            </a:r>
            <a:r>
              <a:rPr lang="it-IT" dirty="0" err="1"/>
              <a:t>stilbene</a:t>
            </a:r>
            <a:r>
              <a:rPr lang="it-IT" dirty="0"/>
              <a:t> of </a:t>
            </a:r>
            <a:r>
              <a:rPr lang="it-IT" dirty="0" err="1"/>
              <a:t>medicinal</a:t>
            </a:r>
            <a:r>
              <a:rPr lang="it-IT" dirty="0"/>
              <a:t> </a:t>
            </a:r>
            <a:r>
              <a:rPr lang="it-IT" dirty="0" err="1"/>
              <a:t>interest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Combretastatin</a:t>
            </a:r>
            <a:r>
              <a:rPr lang="it-IT" dirty="0"/>
              <a:t> </a:t>
            </a:r>
            <a:r>
              <a:rPr lang="it-IT" dirty="0" err="1"/>
              <a:t>isolated</a:t>
            </a:r>
            <a:r>
              <a:rPr lang="it-IT" dirty="0"/>
              <a:t> from the </a:t>
            </a:r>
            <a:r>
              <a:rPr lang="it-IT" dirty="0" err="1"/>
              <a:t>bark</a:t>
            </a:r>
            <a:r>
              <a:rPr lang="it-IT" dirty="0"/>
              <a:t> of a South </a:t>
            </a:r>
            <a:r>
              <a:rPr lang="it-IT" dirty="0" err="1"/>
              <a:t>African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, </a:t>
            </a:r>
            <a:r>
              <a:rPr lang="it-IT" i="1" dirty="0" err="1"/>
              <a:t>Combretum</a:t>
            </a:r>
            <a:r>
              <a:rPr lang="it-IT" dirty="0"/>
              <a:t> </a:t>
            </a:r>
            <a:r>
              <a:rPr lang="it-IT" i="1" dirty="0" err="1"/>
              <a:t>Caffrum</a:t>
            </a:r>
            <a:r>
              <a:rPr lang="it-IT" dirty="0"/>
              <a:t> (</a:t>
            </a:r>
            <a:r>
              <a:rPr lang="it-IT" dirty="0" err="1"/>
              <a:t>Solanaceae</a:t>
            </a:r>
            <a:r>
              <a:rPr lang="it-IT" dirty="0"/>
              <a:t>).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Compared</a:t>
            </a:r>
            <a:r>
              <a:rPr lang="it-IT" dirty="0"/>
              <a:t> to </a:t>
            </a:r>
            <a:r>
              <a:rPr lang="it-IT" dirty="0" err="1"/>
              <a:t>Resveratrol</a:t>
            </a:r>
            <a:r>
              <a:rPr lang="it-IT" dirty="0"/>
              <a:t> (</a:t>
            </a:r>
            <a:r>
              <a:rPr lang="it-IT" i="1" dirty="0"/>
              <a:t>trans</a:t>
            </a:r>
            <a:r>
              <a:rPr lang="it-IT" dirty="0"/>
              <a:t>) </a:t>
            </a:r>
            <a:r>
              <a:rPr lang="it-IT" dirty="0" err="1"/>
              <a:t>it</a:t>
            </a:r>
            <a:r>
              <a:rPr lang="it-IT" dirty="0"/>
              <a:t> shows a double bond with </a:t>
            </a:r>
            <a:r>
              <a:rPr lang="it-IT" i="1" dirty="0"/>
              <a:t>cis</a:t>
            </a:r>
            <a:r>
              <a:rPr lang="it-IT" dirty="0"/>
              <a:t> </a:t>
            </a:r>
            <a:r>
              <a:rPr lang="it-IT" dirty="0" err="1"/>
              <a:t>geometry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Zybrestat</a:t>
            </a:r>
            <a:r>
              <a:rPr lang="it-IT" baseline="30000" dirty="0" err="1"/>
              <a:t>TM</a:t>
            </a:r>
            <a:r>
              <a:rPr lang="it-IT" dirty="0"/>
              <a:t>, </a:t>
            </a:r>
            <a:r>
              <a:rPr lang="it-IT" dirty="0" err="1"/>
              <a:t>fosbretabulin</a:t>
            </a:r>
            <a:r>
              <a:rPr lang="it-IT" dirty="0"/>
              <a:t> (USAN), </a:t>
            </a:r>
            <a:r>
              <a:rPr lang="it-IT" dirty="0" err="1"/>
              <a:t>Combretastatin</a:t>
            </a:r>
            <a:r>
              <a:rPr lang="it-IT" dirty="0"/>
              <a:t> A4 </a:t>
            </a:r>
            <a:r>
              <a:rPr lang="it-IT" dirty="0" err="1"/>
              <a:t>phosphate</a:t>
            </a:r>
            <a:r>
              <a:rPr lang="it-IT" dirty="0"/>
              <a:t> (CA4P),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novel</a:t>
            </a:r>
            <a:r>
              <a:rPr lang="it-IT" dirty="0"/>
              <a:t>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disrupting</a:t>
            </a:r>
            <a:r>
              <a:rPr lang="it-IT" dirty="0"/>
              <a:t> agent (VDA),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induces</a:t>
            </a:r>
            <a:r>
              <a:rPr lang="it-IT" dirty="0"/>
              <a:t> acute </a:t>
            </a:r>
            <a:r>
              <a:rPr lang="it-IT" dirty="0" err="1"/>
              <a:t>reductions</a:t>
            </a:r>
            <a:r>
              <a:rPr lang="it-IT" dirty="0"/>
              <a:t> in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flow. </a:t>
            </a:r>
            <a:r>
              <a:rPr lang="it-IT" dirty="0" err="1"/>
              <a:t>Evidence</a:t>
            </a:r>
            <a:r>
              <a:rPr lang="it-IT" dirty="0"/>
              <a:t> for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disrupting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first </a:t>
            </a:r>
            <a:r>
              <a:rPr lang="it-IT" dirty="0" err="1"/>
              <a:t>obtained</a:t>
            </a:r>
            <a:r>
              <a:rPr lang="it-IT" dirty="0"/>
              <a:t> in </a:t>
            </a:r>
            <a:r>
              <a:rPr lang="it-IT" dirty="0" err="1"/>
              <a:t>rodent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models</a:t>
            </a:r>
            <a:r>
              <a:rPr lang="it-IT" dirty="0"/>
              <a:t> and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subsequently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established</a:t>
            </a:r>
            <a:r>
              <a:rPr lang="it-IT" dirty="0"/>
              <a:t> to </a:t>
            </a:r>
            <a:r>
              <a:rPr lang="it-IT" dirty="0" err="1"/>
              <a:t>occur</a:t>
            </a:r>
            <a:r>
              <a:rPr lang="it-IT" dirty="0"/>
              <a:t> in </a:t>
            </a:r>
            <a:r>
              <a:rPr lang="it-IT" dirty="0" err="1"/>
              <a:t>solid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in </a:t>
            </a:r>
            <a:r>
              <a:rPr lang="it-IT" dirty="0" err="1"/>
              <a:t>humans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Combretastatin</a:t>
            </a:r>
            <a:r>
              <a:rPr lang="it-IT" dirty="0"/>
              <a:t> A4 </a:t>
            </a:r>
            <a:r>
              <a:rPr lang="it-IT" dirty="0" err="1"/>
              <a:t>phosphate</a:t>
            </a:r>
            <a:r>
              <a:rPr lang="it-IT" dirty="0"/>
              <a:t> (CA4P) </a:t>
            </a:r>
            <a:r>
              <a:rPr lang="it-IT" dirty="0" err="1"/>
              <a:t>is</a:t>
            </a:r>
            <a:r>
              <a:rPr lang="it-IT" dirty="0"/>
              <a:t> the water-</a:t>
            </a:r>
            <a:r>
              <a:rPr lang="it-IT" dirty="0" err="1"/>
              <a:t>soluble</a:t>
            </a:r>
            <a:r>
              <a:rPr lang="it-IT" dirty="0"/>
              <a:t> </a:t>
            </a:r>
            <a:r>
              <a:rPr lang="it-IT" dirty="0" err="1"/>
              <a:t>prodrug</a:t>
            </a:r>
            <a:r>
              <a:rPr lang="it-IT" dirty="0"/>
              <a:t> of </a:t>
            </a:r>
            <a:r>
              <a:rPr lang="it-IT" dirty="0" err="1"/>
              <a:t>Combretastatin</a:t>
            </a:r>
            <a:r>
              <a:rPr lang="it-IT" dirty="0"/>
              <a:t> A4 (CA4).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CA4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potent</a:t>
            </a:r>
            <a:r>
              <a:rPr lang="it-IT" dirty="0"/>
              <a:t> </a:t>
            </a:r>
            <a:r>
              <a:rPr lang="it-IT" dirty="0" err="1"/>
              <a:t>inhibitor</a:t>
            </a:r>
            <a:r>
              <a:rPr lang="it-IT" dirty="0"/>
              <a:t> of </a:t>
            </a:r>
            <a:r>
              <a:rPr lang="it-IT" dirty="0" err="1"/>
              <a:t>tubulin</a:t>
            </a:r>
            <a:r>
              <a:rPr lang="it-IT" dirty="0"/>
              <a:t> </a:t>
            </a:r>
            <a:r>
              <a:rPr lang="it-IT" dirty="0" err="1"/>
              <a:t>assembly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prevents</a:t>
            </a:r>
            <a:r>
              <a:rPr lang="it-IT" dirty="0"/>
              <a:t> </a:t>
            </a:r>
            <a:r>
              <a:rPr lang="it-IT" dirty="0" err="1"/>
              <a:t>tubulin</a:t>
            </a:r>
            <a:r>
              <a:rPr lang="it-IT" dirty="0"/>
              <a:t> </a:t>
            </a:r>
            <a:r>
              <a:rPr lang="it-IT" dirty="0" err="1"/>
              <a:t>depolymerization</a:t>
            </a:r>
            <a:r>
              <a:rPr lang="it-IT" dirty="0"/>
              <a:t> by </a:t>
            </a:r>
            <a:r>
              <a:rPr lang="it-IT" dirty="0" err="1"/>
              <a:t>binding</a:t>
            </a:r>
            <a:r>
              <a:rPr lang="it-IT" dirty="0"/>
              <a:t> to the Colchicine site.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ability</a:t>
            </a:r>
            <a:r>
              <a:rPr lang="it-IT" dirty="0"/>
              <a:t> to </a:t>
            </a:r>
            <a:r>
              <a:rPr lang="it-IT" dirty="0" err="1"/>
              <a:t>selectively</a:t>
            </a:r>
            <a:r>
              <a:rPr lang="it-IT" dirty="0"/>
              <a:t> compromise the </a:t>
            </a:r>
            <a:r>
              <a:rPr lang="it-IT" dirty="0" err="1"/>
              <a:t>vascular</a:t>
            </a:r>
            <a:r>
              <a:rPr lang="it-IT" dirty="0"/>
              <a:t> network in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advanced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agent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clinical</a:t>
            </a:r>
            <a:r>
              <a:rPr lang="it-IT" dirty="0"/>
              <a:t> trials for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chemotherapy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8271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FD89DBC-5ED4-B64E-AB01-08CA732E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19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51EF30F-7641-1D4F-8F5B-53808FAF2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" t="1276" r="7780" b="1992"/>
          <a:stretch/>
        </p:blipFill>
        <p:spPr>
          <a:xfrm>
            <a:off x="2772383" y="231087"/>
            <a:ext cx="6215974" cy="588760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1D794A4-3205-B046-84F1-79D6E33A60F3}"/>
              </a:ext>
            </a:extLst>
          </p:cNvPr>
          <p:cNvSpPr/>
          <p:nvPr/>
        </p:nvSpPr>
        <p:spPr>
          <a:xfrm>
            <a:off x="4138207" y="6397185"/>
            <a:ext cx="39677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err="1">
                <a:latin typeface="URWPalladioL"/>
              </a:rPr>
              <a:t>Molecules</a:t>
            </a:r>
            <a:r>
              <a:rPr lang="it-IT" sz="1200" i="1" dirty="0">
                <a:latin typeface="URWPalladioL"/>
              </a:rPr>
              <a:t> </a:t>
            </a:r>
            <a:r>
              <a:rPr lang="it-IT" sz="1200" b="1" dirty="0">
                <a:latin typeface="URWPalladioL"/>
              </a:rPr>
              <a:t>2020</a:t>
            </a:r>
            <a:r>
              <a:rPr lang="it-IT" sz="1200" dirty="0">
                <a:latin typeface="URWPalladioL"/>
              </a:rPr>
              <a:t>, </a:t>
            </a:r>
            <a:r>
              <a:rPr lang="it-IT" sz="1200" i="1" dirty="0">
                <a:latin typeface="URWPalladioL"/>
              </a:rPr>
              <a:t>25</a:t>
            </a:r>
            <a:r>
              <a:rPr lang="it-IT" sz="1200" dirty="0">
                <a:latin typeface="URWPalladioL"/>
              </a:rPr>
              <a:t>, 2560; doi:10.3390</a:t>
            </a:r>
            <a:r>
              <a:rPr lang="it-IT" sz="1200" dirty="0">
                <a:latin typeface="Rpxr"/>
              </a:rPr>
              <a:t>/</a:t>
            </a:r>
            <a:r>
              <a:rPr lang="it-IT" sz="1200" dirty="0">
                <a:latin typeface="URWPalladioL"/>
              </a:rPr>
              <a:t>molecules25112560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5322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50333" y="495213"/>
            <a:ext cx="11108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antioxidant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(radical-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scavenging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 and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flavonoids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a procedure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allowed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a radical-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scavenging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skill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scale of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flavonoids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phenolic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acids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ability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an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antioxidant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to eliminate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7.4 a radical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preformed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by the 2,2'-azinobis- (3-ethylbenzothiazolin-6-sulfonic) acid (ABTS).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ability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with the 6-hydroxy-2,5,7,8-tetramethylcroman-2-carboxylic acid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TROLOX, a water-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soluble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vitamin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analogue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03513" y="227687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02" y="3059377"/>
            <a:ext cx="5573744" cy="161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3742914-9554-C340-A3BE-247D0ECE45A5}"/>
              </a:ext>
            </a:extLst>
          </p:cNvPr>
          <p:cNvSpPr/>
          <p:nvPr/>
        </p:nvSpPr>
        <p:spPr>
          <a:xfrm>
            <a:off x="1124466" y="5106253"/>
            <a:ext cx="104270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TEAC, or the “TROLOX </a:t>
            </a:r>
            <a:r>
              <a:rPr lang="it-IT" dirty="0" err="1"/>
              <a:t>equivalent</a:t>
            </a:r>
            <a:r>
              <a:rPr lang="it-IT" dirty="0"/>
              <a:t> </a:t>
            </a:r>
            <a:r>
              <a:rPr lang="it-IT" dirty="0" err="1"/>
              <a:t>antioxidant</a:t>
            </a:r>
            <a:r>
              <a:rPr lang="it-IT" dirty="0"/>
              <a:t> </a:t>
            </a:r>
            <a:r>
              <a:rPr lang="it-IT" dirty="0" err="1"/>
              <a:t>capacity</a:t>
            </a:r>
            <a:r>
              <a:rPr lang="it-IT" dirty="0"/>
              <a:t>”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concentration</a:t>
            </a:r>
            <a:r>
              <a:rPr lang="it-IT" dirty="0"/>
              <a:t> of TROLOX </a:t>
            </a:r>
            <a:r>
              <a:rPr lang="it-IT" dirty="0" err="1"/>
              <a:t>having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radical-</a:t>
            </a:r>
            <a:r>
              <a:rPr lang="it-IT" dirty="0" err="1"/>
              <a:t>scavenging</a:t>
            </a:r>
            <a:r>
              <a:rPr lang="it-IT" dirty="0"/>
              <a:t> </a:t>
            </a:r>
            <a:r>
              <a:rPr lang="it-IT" dirty="0" err="1"/>
              <a:t>capacity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antioxidant</a:t>
            </a:r>
            <a:r>
              <a:rPr lang="it-IT" dirty="0"/>
              <a:t> under </a:t>
            </a:r>
            <a:r>
              <a:rPr lang="it-IT" dirty="0" err="1"/>
              <a:t>study</a:t>
            </a:r>
            <a:r>
              <a:rPr lang="it-IT" dirty="0"/>
              <a:t> in a </a:t>
            </a:r>
            <a:r>
              <a:rPr lang="it-IT" dirty="0" err="1"/>
              <a:t>concentration</a:t>
            </a:r>
            <a:r>
              <a:rPr lang="it-IT" dirty="0"/>
              <a:t> of 1mM. The data </a:t>
            </a:r>
            <a:r>
              <a:rPr lang="it-IT" dirty="0" err="1"/>
              <a:t>obtained</a:t>
            </a:r>
            <a:r>
              <a:rPr lang="it-IT" dirty="0"/>
              <a:t> </a:t>
            </a:r>
            <a:r>
              <a:rPr lang="it-IT" dirty="0" err="1"/>
              <a:t>clearly</a:t>
            </a:r>
            <a:r>
              <a:rPr lang="it-IT" dirty="0"/>
              <a:t> prove </a:t>
            </a:r>
            <a:r>
              <a:rPr lang="it-IT" dirty="0" err="1"/>
              <a:t>that</a:t>
            </a:r>
            <a:r>
              <a:rPr lang="it-IT" dirty="0"/>
              <a:t> the radical-</a:t>
            </a:r>
            <a:r>
              <a:rPr lang="it-IT" dirty="0" err="1"/>
              <a:t>scavenging</a:t>
            </a:r>
            <a:r>
              <a:rPr lang="it-IT" dirty="0"/>
              <a:t> </a:t>
            </a:r>
            <a:r>
              <a:rPr lang="it-IT" dirty="0" err="1"/>
              <a:t>ability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structure</a:t>
            </a:r>
            <a:r>
              <a:rPr lang="it-IT" dirty="0"/>
              <a:t> of </a:t>
            </a:r>
            <a:r>
              <a:rPr lang="it-IT" dirty="0" err="1"/>
              <a:t>flavonoids</a:t>
            </a:r>
            <a:r>
              <a:rPr lang="it-IT" dirty="0"/>
              <a:t>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09AC94-31F5-A245-8CC1-A8213849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125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53888" y="54385"/>
            <a:ext cx="1878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Isoflavonoids</a:t>
            </a:r>
            <a:endParaRPr lang="it-IT" sz="24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3134"/>
          <a:stretch/>
        </p:blipFill>
        <p:spPr>
          <a:xfrm>
            <a:off x="3853888" y="1442576"/>
            <a:ext cx="7460892" cy="52662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75" y="516050"/>
            <a:ext cx="2065696" cy="82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E3ACC7E-0B54-2044-806B-B85DF50089C5}"/>
              </a:ext>
            </a:extLst>
          </p:cNvPr>
          <p:cNvSpPr/>
          <p:nvPr/>
        </p:nvSpPr>
        <p:spPr>
          <a:xfrm>
            <a:off x="296214" y="1745578"/>
            <a:ext cx="306773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it-IT" sz="2200" b="1" dirty="0" err="1"/>
              <a:t>Isoflavonoids</a:t>
            </a:r>
            <a:r>
              <a:rPr lang="it-IT" sz="2200" b="1" dirty="0"/>
              <a:t> </a:t>
            </a:r>
            <a:r>
              <a:rPr lang="it-IT" sz="2200" dirty="0" err="1"/>
              <a:t>possess</a:t>
            </a:r>
            <a:r>
              <a:rPr lang="it-IT" sz="2200" dirty="0"/>
              <a:t> a </a:t>
            </a:r>
            <a:r>
              <a:rPr lang="it-IT" sz="2200" dirty="0" err="1"/>
              <a:t>rearranged</a:t>
            </a:r>
            <a:r>
              <a:rPr lang="it-IT" sz="2200" dirty="0"/>
              <a:t> </a:t>
            </a:r>
            <a:r>
              <a:rPr lang="it-IT" sz="2200" b="1" dirty="0" err="1"/>
              <a:t>flavonoid</a:t>
            </a:r>
            <a:r>
              <a:rPr lang="it-IT" sz="2200" b="1" dirty="0"/>
              <a:t> </a:t>
            </a:r>
            <a:r>
              <a:rPr lang="it-IT" sz="2200" b="1" dirty="0" err="1"/>
              <a:t>skeleton</a:t>
            </a:r>
            <a:r>
              <a:rPr lang="it-IT" sz="2200" b="1" dirty="0"/>
              <a:t> </a:t>
            </a:r>
            <a:r>
              <a:rPr lang="it-IT" sz="2200" dirty="0"/>
              <a:t>(ring B in C3</a:t>
            </a:r>
            <a:r>
              <a:rPr lang="it-IT" sz="2200" baseline="-25000" dirty="0"/>
              <a:t> </a:t>
            </a:r>
            <a:r>
              <a:rPr lang="it-IT" sz="2200" dirty="0"/>
              <a:t>in</a:t>
            </a:r>
            <a:r>
              <a:rPr lang="it-IT" sz="2200" baseline="-25000" dirty="0"/>
              <a:t> </a:t>
            </a:r>
            <a:r>
              <a:rPr lang="it-IT" sz="2200" dirty="0"/>
              <a:t>the </a:t>
            </a:r>
            <a:r>
              <a:rPr lang="it-IT" sz="2200" dirty="0" err="1"/>
              <a:t>place</a:t>
            </a:r>
            <a:r>
              <a:rPr lang="it-IT" sz="2200" dirty="0"/>
              <a:t> of C2)    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200" dirty="0"/>
              <a:t>A </a:t>
            </a:r>
            <a:r>
              <a:rPr lang="it-IT" sz="2200" dirty="0" err="1"/>
              <a:t>variety</a:t>
            </a:r>
            <a:r>
              <a:rPr lang="it-IT" sz="2200" dirty="0"/>
              <a:t> of </a:t>
            </a:r>
            <a:r>
              <a:rPr lang="it-IT" sz="2200" dirty="0" err="1"/>
              <a:t>structural</a:t>
            </a:r>
            <a:r>
              <a:rPr lang="it-IT" sz="2200" dirty="0"/>
              <a:t> </a:t>
            </a:r>
            <a:r>
              <a:rPr lang="it-IT" sz="2200" dirty="0" err="1"/>
              <a:t>modifications</a:t>
            </a:r>
            <a:r>
              <a:rPr lang="it-IT" sz="2200" dirty="0"/>
              <a:t> of </a:t>
            </a:r>
            <a:r>
              <a:rPr lang="it-IT" sz="2200" dirty="0" err="1"/>
              <a:t>this</a:t>
            </a:r>
            <a:r>
              <a:rPr lang="it-IT" sz="2200" dirty="0"/>
              <a:t> </a:t>
            </a:r>
            <a:r>
              <a:rPr lang="it-IT" sz="2200" dirty="0" err="1"/>
              <a:t>skeleton</a:t>
            </a:r>
            <a:r>
              <a:rPr lang="it-IT" sz="2200" dirty="0"/>
              <a:t> </a:t>
            </a:r>
            <a:r>
              <a:rPr lang="it-IT" sz="2200" dirty="0" err="1"/>
              <a:t>lead</a:t>
            </a:r>
            <a:r>
              <a:rPr lang="it-IT" sz="2200" dirty="0"/>
              <a:t> to a large </a:t>
            </a:r>
            <a:r>
              <a:rPr lang="it-IT" sz="2200" dirty="0" err="1"/>
              <a:t>class</a:t>
            </a:r>
            <a:r>
              <a:rPr lang="it-IT" sz="2200" dirty="0"/>
              <a:t> of </a:t>
            </a:r>
            <a:r>
              <a:rPr lang="it-IT" sz="2200" dirty="0" err="1"/>
              <a:t>compounds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</a:t>
            </a:r>
            <a:r>
              <a:rPr lang="it-IT" sz="2200" dirty="0" err="1"/>
              <a:t>includes</a:t>
            </a:r>
            <a:r>
              <a:rPr lang="it-IT" sz="2200" dirty="0"/>
              <a:t> </a:t>
            </a:r>
            <a:r>
              <a:rPr lang="it-IT" sz="2200" b="1" dirty="0" err="1"/>
              <a:t>isoflavones</a:t>
            </a:r>
            <a:r>
              <a:rPr lang="it-IT" sz="2200" b="1" dirty="0"/>
              <a:t>, </a:t>
            </a:r>
            <a:r>
              <a:rPr lang="it-IT" sz="2200" b="1" dirty="0" err="1"/>
              <a:t>isoflavanones</a:t>
            </a:r>
            <a:r>
              <a:rPr lang="it-IT" sz="2200" b="1" dirty="0"/>
              <a:t> </a:t>
            </a:r>
            <a:r>
              <a:rPr lang="it-IT" sz="2200" dirty="0"/>
              <a:t>and </a:t>
            </a:r>
            <a:r>
              <a:rPr lang="it-IT" sz="2200" b="1" dirty="0" err="1"/>
              <a:t>rotenone</a:t>
            </a:r>
            <a:endParaRPr lang="it-IT" sz="2200" b="1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10C3F50-5A29-314C-A6DE-140A33D0F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20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0FD427-37AC-CC4A-9E3D-7B62734A4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7" t="4327" r="6230" b="11322"/>
          <a:stretch/>
        </p:blipFill>
        <p:spPr>
          <a:xfrm>
            <a:off x="540913" y="186471"/>
            <a:ext cx="1815921" cy="11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4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A5F6FF-D8B3-E848-8176-B46EA6EDA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9778"/>
            <a:ext cx="10515600" cy="3457575"/>
          </a:xfrm>
        </p:spPr>
        <p:txBody>
          <a:bodyPr>
            <a:noAutofit/>
          </a:bodyPr>
          <a:lstStyle/>
          <a:p>
            <a:r>
              <a:rPr lang="it-IT" sz="2000" dirty="0"/>
              <a:t>The </a:t>
            </a:r>
            <a:r>
              <a:rPr lang="it-IT" sz="2000" dirty="0" err="1"/>
              <a:t>isoflavonoid</a:t>
            </a:r>
            <a:r>
              <a:rPr lang="it-IT" sz="2000" dirty="0"/>
              <a:t> </a:t>
            </a:r>
            <a:r>
              <a:rPr lang="it-IT" sz="2000" dirty="0" err="1"/>
              <a:t>compounds</a:t>
            </a:r>
            <a:r>
              <a:rPr lang="it-IT" sz="2000" dirty="0"/>
              <a:t> are common </a:t>
            </a:r>
            <a:r>
              <a:rPr lang="it-IT" sz="2000" dirty="0" err="1"/>
              <a:t>constituents</a:t>
            </a:r>
            <a:r>
              <a:rPr lang="it-IT" sz="2000" dirty="0"/>
              <a:t> of the legume family </a:t>
            </a:r>
            <a:r>
              <a:rPr lang="it-IT" sz="2000" dirty="0" err="1"/>
              <a:t>Fabaceae</a:t>
            </a:r>
            <a:r>
              <a:rPr lang="it-IT" sz="2000" dirty="0"/>
              <a:t> (</a:t>
            </a:r>
            <a:r>
              <a:rPr lang="it-IT" sz="2000" dirty="0" err="1"/>
              <a:t>formerly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Leguminosae</a:t>
            </a:r>
            <a:r>
              <a:rPr lang="it-IT" sz="2000" dirty="0"/>
              <a:t> family).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compounds</a:t>
            </a:r>
            <a:r>
              <a:rPr lang="it-IT" sz="2000" dirty="0"/>
              <a:t> </a:t>
            </a:r>
            <a:r>
              <a:rPr lang="it-IT" sz="2000" dirty="0" err="1"/>
              <a:t>displayed</a:t>
            </a:r>
            <a:r>
              <a:rPr lang="it-IT" sz="2000" dirty="0"/>
              <a:t> </a:t>
            </a:r>
            <a:r>
              <a:rPr lang="it-IT" sz="2000" dirty="0" err="1"/>
              <a:t>estrogenic</a:t>
            </a:r>
            <a:r>
              <a:rPr lang="it-IT" sz="2000" dirty="0"/>
              <a:t>, </a:t>
            </a:r>
            <a:r>
              <a:rPr lang="it-IT" sz="2000" dirty="0" err="1"/>
              <a:t>insecticidal</a:t>
            </a:r>
            <a:r>
              <a:rPr lang="it-IT" sz="2000" dirty="0"/>
              <a:t>, and </a:t>
            </a:r>
            <a:r>
              <a:rPr lang="it-IT" sz="2000" dirty="0" err="1"/>
              <a:t>antifungal</a:t>
            </a:r>
            <a:r>
              <a:rPr lang="it-IT" sz="2000" dirty="0"/>
              <a:t> </a:t>
            </a:r>
            <a:r>
              <a:rPr lang="it-IT" sz="2000" dirty="0" err="1"/>
              <a:t>activity</a:t>
            </a:r>
            <a:r>
              <a:rPr lang="it-IT" sz="2000" dirty="0"/>
              <a:t>. Some are </a:t>
            </a:r>
            <a:r>
              <a:rPr lang="it-IT" sz="2000" dirty="0" err="1"/>
              <a:t>potent</a:t>
            </a:r>
            <a:r>
              <a:rPr lang="it-IT" sz="2000" dirty="0"/>
              <a:t> </a:t>
            </a:r>
            <a:r>
              <a:rPr lang="it-IT" sz="2000" dirty="0" err="1"/>
              <a:t>fish</a:t>
            </a:r>
            <a:r>
              <a:rPr lang="it-IT" sz="2000" dirty="0"/>
              <a:t> </a:t>
            </a:r>
            <a:r>
              <a:rPr lang="it-IT" sz="2000" dirty="0" err="1"/>
              <a:t>poisons</a:t>
            </a:r>
            <a:r>
              <a:rPr lang="it-IT" sz="2000" dirty="0"/>
              <a:t>.</a:t>
            </a:r>
          </a:p>
          <a:p>
            <a:r>
              <a:rPr lang="it-IT" sz="2000" b="1" dirty="0" err="1"/>
              <a:t>Medicarpin</a:t>
            </a:r>
            <a:r>
              <a:rPr lang="it-IT" sz="2000" dirty="0"/>
              <a:t>, </a:t>
            </a:r>
            <a:r>
              <a:rPr lang="it-IT" sz="2000" b="1" dirty="0" err="1"/>
              <a:t>Pisatin</a:t>
            </a:r>
            <a:r>
              <a:rPr lang="it-IT" sz="2000" dirty="0"/>
              <a:t> (</a:t>
            </a:r>
            <a:r>
              <a:rPr lang="it-IT" sz="2000" dirty="0" err="1"/>
              <a:t>pea</a:t>
            </a:r>
            <a:r>
              <a:rPr lang="it-IT" sz="2000" dirty="0"/>
              <a:t>) and </a:t>
            </a:r>
            <a:r>
              <a:rPr lang="it-IT" sz="2000" b="1" dirty="0" err="1"/>
              <a:t>Vestitol</a:t>
            </a:r>
            <a:r>
              <a:rPr lang="it-IT" sz="2000" dirty="0"/>
              <a:t> (</a:t>
            </a:r>
            <a:r>
              <a:rPr lang="it-IT" sz="2000" dirty="0" err="1"/>
              <a:t>alfalfa</a:t>
            </a:r>
            <a:r>
              <a:rPr lang="it-IT" sz="2000" dirty="0"/>
              <a:t>) are </a:t>
            </a:r>
            <a:r>
              <a:rPr lang="it-IT" sz="2000" dirty="0" err="1"/>
              <a:t>defensive</a:t>
            </a:r>
            <a:r>
              <a:rPr lang="it-IT" sz="2000" dirty="0"/>
              <a:t> </a:t>
            </a:r>
            <a:r>
              <a:rPr lang="it-IT" sz="2000" dirty="0" err="1"/>
              <a:t>antifungals</a:t>
            </a:r>
            <a:r>
              <a:rPr lang="it-IT" sz="2000" dirty="0"/>
              <a:t> for </a:t>
            </a:r>
            <a:r>
              <a:rPr lang="it-IT" sz="2000" dirty="0" err="1"/>
              <a:t>plants</a:t>
            </a:r>
            <a:r>
              <a:rPr lang="it-IT" sz="2000" dirty="0"/>
              <a:t>. </a:t>
            </a:r>
            <a:r>
              <a:rPr lang="it-IT" sz="2000" b="1" dirty="0" err="1"/>
              <a:t>Cumestrol</a:t>
            </a:r>
            <a:r>
              <a:rPr lang="it-IT" sz="2000" dirty="0"/>
              <a:t> and </a:t>
            </a:r>
            <a:r>
              <a:rPr lang="it-IT" sz="2000" b="1" dirty="0" err="1"/>
              <a:t>Daidzeina</a:t>
            </a:r>
            <a:r>
              <a:rPr lang="it-IT" sz="2000" dirty="0"/>
              <a:t> (</a:t>
            </a:r>
            <a:r>
              <a:rPr lang="it-IT" sz="2000" dirty="0" err="1"/>
              <a:t>clover</a:t>
            </a:r>
            <a:r>
              <a:rPr lang="it-IT" sz="2000" dirty="0"/>
              <a:t> and </a:t>
            </a:r>
            <a:r>
              <a:rPr lang="it-IT" sz="2000" dirty="0" err="1"/>
              <a:t>alfalfa</a:t>
            </a:r>
            <a:r>
              <a:rPr lang="it-IT" sz="2000" dirty="0"/>
              <a:t>)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sufficient</a:t>
            </a:r>
            <a:r>
              <a:rPr lang="it-IT" sz="2000" dirty="0"/>
              <a:t> </a:t>
            </a:r>
            <a:r>
              <a:rPr lang="it-IT" sz="2000" dirty="0" err="1"/>
              <a:t>estrogenic</a:t>
            </a:r>
            <a:r>
              <a:rPr lang="it-IT" sz="2000" dirty="0"/>
              <a:t> </a:t>
            </a:r>
            <a:r>
              <a:rPr lang="it-IT" sz="2000" dirty="0" err="1"/>
              <a:t>activity</a:t>
            </a:r>
            <a:r>
              <a:rPr lang="it-IT" sz="2000" dirty="0"/>
              <a:t> to </a:t>
            </a:r>
            <a:r>
              <a:rPr lang="it-IT" sz="2000" dirty="0" err="1"/>
              <a:t>influence</a:t>
            </a:r>
            <a:r>
              <a:rPr lang="it-IT" sz="2000" dirty="0"/>
              <a:t> the </a:t>
            </a:r>
            <a:r>
              <a:rPr lang="it-IT" sz="2000" dirty="0" err="1"/>
              <a:t>reproduction</a:t>
            </a:r>
            <a:r>
              <a:rPr lang="it-IT" sz="2000" dirty="0"/>
              <a:t> of grazing </a:t>
            </a:r>
            <a:r>
              <a:rPr lang="it-IT" sz="2000" dirty="0" err="1"/>
              <a:t>animals</a:t>
            </a:r>
            <a:r>
              <a:rPr lang="it-IT" sz="2000" dirty="0"/>
              <a:t>.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Phytoestrogens</a:t>
            </a:r>
            <a:r>
              <a:rPr lang="it-IT" sz="2000" dirty="0"/>
              <a:t>. </a:t>
            </a:r>
            <a:r>
              <a:rPr lang="it-IT" sz="2000" dirty="0" err="1"/>
              <a:t>These</a:t>
            </a:r>
            <a:r>
              <a:rPr lang="it-IT" sz="2000" dirty="0"/>
              <a:t> planar </a:t>
            </a:r>
            <a:r>
              <a:rPr lang="it-IT" sz="2000" dirty="0" err="1"/>
              <a:t>molecules</a:t>
            </a:r>
            <a:r>
              <a:rPr lang="it-IT" sz="2000" dirty="0"/>
              <a:t> </a:t>
            </a:r>
            <a:r>
              <a:rPr lang="it-IT" sz="2000" dirty="0" err="1"/>
              <a:t>undoubtedly</a:t>
            </a:r>
            <a:r>
              <a:rPr lang="it-IT" sz="2000" dirty="0"/>
              <a:t> </a:t>
            </a:r>
            <a:r>
              <a:rPr lang="it-IT" sz="2000" dirty="0" err="1"/>
              <a:t>mimic</a:t>
            </a:r>
            <a:r>
              <a:rPr lang="it-IT" sz="2000" dirty="0"/>
              <a:t> the </a:t>
            </a:r>
            <a:r>
              <a:rPr lang="it-IT" sz="2000" dirty="0" err="1"/>
              <a:t>shape</a:t>
            </a:r>
            <a:r>
              <a:rPr lang="it-IT" sz="2000" dirty="0"/>
              <a:t> and </a:t>
            </a:r>
            <a:r>
              <a:rPr lang="it-IT" sz="2000" dirty="0" err="1"/>
              <a:t>polarity</a:t>
            </a:r>
            <a:r>
              <a:rPr lang="it-IT" sz="2000" dirty="0"/>
              <a:t> of the </a:t>
            </a:r>
            <a:r>
              <a:rPr lang="it-IT" sz="2000" dirty="0" err="1"/>
              <a:t>steroid</a:t>
            </a:r>
            <a:r>
              <a:rPr lang="it-IT" sz="2000" dirty="0"/>
              <a:t> </a:t>
            </a:r>
            <a:r>
              <a:rPr lang="it-IT" sz="2000" dirty="0" err="1"/>
              <a:t>hormone</a:t>
            </a:r>
            <a:r>
              <a:rPr lang="it-IT" sz="2000" dirty="0"/>
              <a:t> </a:t>
            </a:r>
            <a:r>
              <a:rPr lang="it-IT" sz="2000" dirty="0" err="1"/>
              <a:t>estradiol</a:t>
            </a:r>
            <a:r>
              <a:rPr lang="it-IT" sz="2000" dirty="0"/>
              <a:t>.</a:t>
            </a:r>
          </a:p>
          <a:p>
            <a:r>
              <a:rPr lang="it-IT" sz="2000" dirty="0" err="1"/>
              <a:t>Isoflavones</a:t>
            </a:r>
            <a:r>
              <a:rPr lang="it-IT" sz="2000" dirty="0"/>
              <a:t> </a:t>
            </a:r>
            <a:r>
              <a:rPr lang="it-IT" sz="2000" b="1" dirty="0" err="1"/>
              <a:t>biochanin</a:t>
            </a:r>
            <a:r>
              <a:rPr lang="it-IT" sz="2000" b="1" dirty="0"/>
              <a:t> A </a:t>
            </a:r>
            <a:r>
              <a:rPr lang="it-IT" sz="2000" dirty="0"/>
              <a:t>from 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clover</a:t>
            </a:r>
            <a:r>
              <a:rPr lang="it-IT" sz="2000" dirty="0"/>
              <a:t> (</a:t>
            </a:r>
            <a:r>
              <a:rPr lang="it-IT" sz="2000" i="1" dirty="0" err="1"/>
              <a:t>Trifolium</a:t>
            </a:r>
            <a:r>
              <a:rPr lang="it-IT" sz="2000" i="1" dirty="0"/>
              <a:t> pratense</a:t>
            </a:r>
            <a:r>
              <a:rPr lang="it-IT" sz="2000" dirty="0"/>
              <a:t>), </a:t>
            </a:r>
            <a:r>
              <a:rPr lang="it-IT" sz="2000" b="1" dirty="0" err="1"/>
              <a:t>genistein</a:t>
            </a:r>
            <a:r>
              <a:rPr lang="it-IT" sz="2000" b="1" dirty="0"/>
              <a:t> </a:t>
            </a:r>
            <a:r>
              <a:rPr lang="it-IT" sz="2000" dirty="0"/>
              <a:t>from </a:t>
            </a:r>
            <a:r>
              <a:rPr lang="it-IT" sz="2000" dirty="0" err="1"/>
              <a:t>soybean</a:t>
            </a:r>
            <a:r>
              <a:rPr lang="it-IT" sz="2000" dirty="0"/>
              <a:t> (</a:t>
            </a:r>
            <a:r>
              <a:rPr lang="it-IT" sz="2000" i="1" dirty="0" err="1"/>
              <a:t>Glycine</a:t>
            </a:r>
            <a:r>
              <a:rPr lang="it-IT" sz="2000" i="1" dirty="0"/>
              <a:t> </a:t>
            </a:r>
            <a:r>
              <a:rPr lang="it-IT" sz="2000" i="1" dirty="0" err="1"/>
              <a:t>max</a:t>
            </a:r>
            <a:r>
              <a:rPr lang="it-IT" sz="2000" dirty="0"/>
              <a:t>), and </a:t>
            </a:r>
            <a:r>
              <a:rPr lang="it-IT" sz="2000" b="1" dirty="0" err="1"/>
              <a:t>coumestrol</a:t>
            </a:r>
            <a:r>
              <a:rPr lang="it-IT" sz="2000" b="1" dirty="0"/>
              <a:t> </a:t>
            </a:r>
            <a:r>
              <a:rPr lang="it-IT" sz="2000" dirty="0"/>
              <a:t>from </a:t>
            </a:r>
            <a:r>
              <a:rPr lang="it-IT" sz="2000" dirty="0" err="1"/>
              <a:t>alfalfa</a:t>
            </a:r>
            <a:r>
              <a:rPr lang="it-IT" sz="2000" dirty="0"/>
              <a:t> (</a:t>
            </a:r>
            <a:r>
              <a:rPr lang="it-IT" sz="2000" i="1" dirty="0" err="1"/>
              <a:t>Medicago</a:t>
            </a:r>
            <a:r>
              <a:rPr lang="it-IT" sz="2000" i="1" dirty="0"/>
              <a:t> sativa</a:t>
            </a:r>
            <a:r>
              <a:rPr lang="it-IT" sz="2000" dirty="0"/>
              <a:t>) are </a:t>
            </a:r>
            <a:r>
              <a:rPr lang="it-IT" sz="2000" b="1" dirty="0" err="1"/>
              <a:t>phytoestrogens</a:t>
            </a:r>
            <a:r>
              <a:rPr lang="it-IT" sz="2000" dirty="0"/>
              <a:t>, in </a:t>
            </a:r>
            <a:r>
              <a:rPr lang="it-IT" sz="2000" dirty="0" err="1"/>
              <a:t>addition</a:t>
            </a:r>
            <a:r>
              <a:rPr lang="it-IT" sz="2000" dirty="0"/>
              <a:t> to </a:t>
            </a:r>
            <a:r>
              <a:rPr lang="it-IT" sz="2000" dirty="0" err="1"/>
              <a:t>exhibiting</a:t>
            </a:r>
            <a:r>
              <a:rPr lang="it-IT" sz="2000" dirty="0"/>
              <a:t> </a:t>
            </a:r>
            <a:r>
              <a:rPr lang="it-IT" sz="2000" dirty="0" err="1"/>
              <a:t>antifungal</a:t>
            </a:r>
            <a:r>
              <a:rPr lang="it-IT" sz="2000" dirty="0"/>
              <a:t> </a:t>
            </a:r>
            <a:r>
              <a:rPr lang="it-IT" sz="2000" dirty="0" err="1"/>
              <a:t>activity</a:t>
            </a:r>
            <a:r>
              <a:rPr lang="it-IT" sz="2000" dirty="0"/>
              <a:t>. </a:t>
            </a: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endParaRPr lang="it-IT" sz="2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E113C8-5377-BA4E-9B7B-6C7B4576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4E5-4C70-324B-8C3F-AB6D579B42F5}" type="slidenum">
              <a:rPr lang="it-IT" smtClean="0"/>
              <a:t>21</a:t>
            </a:fld>
            <a:endParaRPr lang="it-IT"/>
          </a:p>
        </p:txBody>
      </p:sp>
      <p:pic>
        <p:nvPicPr>
          <p:cNvPr id="12" name="Segnaposto contenuto 5">
            <a:extLst>
              <a:ext uri="{FF2B5EF4-FFF2-40B4-BE49-F238E27FC236}">
                <a16:creationId xmlns:a16="http://schemas.microsoft.com/office/drawing/2014/main" id="{66C8B25E-E845-7C41-B0F1-01D2944FB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7" r="25866"/>
          <a:stretch/>
        </p:blipFill>
        <p:spPr>
          <a:xfrm>
            <a:off x="1029967" y="3587353"/>
            <a:ext cx="2071591" cy="1948474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92D1DE7-2C7A-7C40-B796-6584A433FC02}"/>
              </a:ext>
            </a:extLst>
          </p:cNvPr>
          <p:cNvSpPr/>
          <p:nvPr/>
        </p:nvSpPr>
        <p:spPr>
          <a:xfrm>
            <a:off x="1202320" y="5669009"/>
            <a:ext cx="1726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/>
              <a:t>Medicago</a:t>
            </a:r>
            <a:r>
              <a:rPr lang="it-IT" i="1" dirty="0"/>
              <a:t> sativa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C203D54-FAF7-3E41-833C-D2B67C6A8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7" t="11718" r="7803" b="6402"/>
          <a:stretch/>
        </p:blipFill>
        <p:spPr>
          <a:xfrm>
            <a:off x="3145747" y="3661352"/>
            <a:ext cx="2576898" cy="178737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1277712-DB80-6143-B657-F24D6C25D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7" r="6932" b="28467"/>
          <a:stretch/>
        </p:blipFill>
        <p:spPr>
          <a:xfrm>
            <a:off x="8593220" y="3587353"/>
            <a:ext cx="2658980" cy="1935377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005A2595-4547-EB4F-8CCE-1F3A1E11403E}"/>
              </a:ext>
            </a:extLst>
          </p:cNvPr>
          <p:cNvSpPr/>
          <p:nvPr/>
        </p:nvSpPr>
        <p:spPr>
          <a:xfrm>
            <a:off x="9099329" y="5669009"/>
            <a:ext cx="1883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/>
              <a:t>Trifolium</a:t>
            </a:r>
            <a:r>
              <a:rPr lang="it-IT" i="1" dirty="0"/>
              <a:t> pratense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4646B31-597E-7D45-9E4A-EA42249279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8" t="10317" r="51827" b="6736"/>
          <a:stretch/>
        </p:blipFill>
        <p:spPr>
          <a:xfrm>
            <a:off x="5994400" y="3724539"/>
            <a:ext cx="2554631" cy="17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86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A5F6FF-D8B3-E848-8176-B46EA6EDA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254" y="339843"/>
            <a:ext cx="10515600" cy="34575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b="1" dirty="0" err="1"/>
              <a:t>Genistein</a:t>
            </a:r>
            <a:r>
              <a:rPr lang="it-IT" sz="2000" b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main</a:t>
            </a:r>
            <a:r>
              <a:rPr lang="it-IT" sz="2000" dirty="0"/>
              <a:t> </a:t>
            </a:r>
            <a:r>
              <a:rPr lang="it-IT" sz="2000" dirty="0" err="1"/>
              <a:t>phytoestrogen</a:t>
            </a:r>
            <a:r>
              <a:rPr lang="it-IT" sz="2000" dirty="0"/>
              <a:t> in </a:t>
            </a:r>
            <a:r>
              <a:rPr lang="it-IT" sz="2000" dirty="0" err="1"/>
              <a:t>soybean</a:t>
            </a:r>
            <a:r>
              <a:rPr lang="it-IT" sz="2000" dirty="0"/>
              <a:t> (</a:t>
            </a:r>
            <a:r>
              <a:rPr lang="it-IT" sz="2000" i="1" dirty="0" err="1"/>
              <a:t>Glycine</a:t>
            </a:r>
            <a:r>
              <a:rPr lang="it-IT" sz="2000" i="1" dirty="0"/>
              <a:t> </a:t>
            </a:r>
            <a:r>
              <a:rPr lang="it-IT" sz="2000" i="1" dirty="0" err="1"/>
              <a:t>max</a:t>
            </a:r>
            <a:r>
              <a:rPr lang="it-IT" sz="2000" dirty="0"/>
              <a:t>). </a:t>
            </a:r>
          </a:p>
          <a:p>
            <a:endParaRPr lang="it-IT" sz="2000" dirty="0"/>
          </a:p>
          <a:p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endParaRPr lang="it-IT" sz="2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E113C8-5377-BA4E-9B7B-6C7B4576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4E5-4C70-324B-8C3F-AB6D579B42F5}" type="slidenum">
              <a:rPr lang="it-IT" smtClean="0"/>
              <a:t>22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594044-F5CF-D744-98F8-832D707EA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08" t="10317" r="5099"/>
          <a:stretch/>
        </p:blipFill>
        <p:spPr>
          <a:xfrm>
            <a:off x="4467976" y="1422653"/>
            <a:ext cx="2526562" cy="18184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095B5B3-1DFB-F343-9B1D-100B842A8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50"/>
          <a:stretch/>
        </p:blipFill>
        <p:spPr>
          <a:xfrm>
            <a:off x="1627224" y="1421840"/>
            <a:ext cx="2371274" cy="180101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F143985-C97F-B94D-AE39-4551C83D6DB0}"/>
              </a:ext>
            </a:extLst>
          </p:cNvPr>
          <p:cNvSpPr/>
          <p:nvPr/>
        </p:nvSpPr>
        <p:spPr>
          <a:xfrm>
            <a:off x="1627224" y="937513"/>
            <a:ext cx="2296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soybean</a:t>
            </a:r>
            <a:r>
              <a:rPr lang="it-IT" dirty="0"/>
              <a:t> (</a:t>
            </a:r>
            <a:r>
              <a:rPr lang="it-IT" i="1" dirty="0" err="1"/>
              <a:t>Glycine</a:t>
            </a:r>
            <a:r>
              <a:rPr lang="it-IT" i="1" dirty="0"/>
              <a:t> </a:t>
            </a:r>
            <a:r>
              <a:rPr lang="it-IT" i="1" dirty="0" err="1"/>
              <a:t>max</a:t>
            </a:r>
            <a:r>
              <a:rPr lang="it-IT" i="1" dirty="0"/>
              <a:t>)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A73FC4B-F3CD-EB4E-9A44-9F0104C27195}"/>
              </a:ext>
            </a:extLst>
          </p:cNvPr>
          <p:cNvSpPr/>
          <p:nvPr/>
        </p:nvSpPr>
        <p:spPr>
          <a:xfrm>
            <a:off x="330054" y="3284335"/>
            <a:ext cx="1143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dirty="0" err="1"/>
              <a:t>Phytoestrogens</a:t>
            </a:r>
            <a:r>
              <a:rPr lang="it-IT" dirty="0"/>
              <a:t> are non-</a:t>
            </a:r>
            <a:r>
              <a:rPr lang="it-IT" dirty="0" err="1"/>
              <a:t>steroidal</a:t>
            </a:r>
            <a:r>
              <a:rPr lang="it-IT" dirty="0"/>
              <a:t> </a:t>
            </a:r>
            <a:r>
              <a:rPr lang="it-IT" dirty="0" err="1"/>
              <a:t>compounds</a:t>
            </a:r>
            <a:r>
              <a:rPr lang="it-IT" dirty="0"/>
              <a:t> of </a:t>
            </a:r>
            <a:r>
              <a:rPr lang="it-IT" dirty="0" err="1"/>
              <a:t>plant</a:t>
            </a:r>
            <a:r>
              <a:rPr lang="it-IT" dirty="0"/>
              <a:t> </a:t>
            </a:r>
            <a:r>
              <a:rPr lang="it-IT" dirty="0" err="1"/>
              <a:t>origin</a:t>
            </a:r>
            <a:r>
              <a:rPr lang="it-IT" dirty="0"/>
              <a:t> with </a:t>
            </a:r>
            <a:r>
              <a:rPr lang="it-IT" dirty="0" err="1"/>
              <a:t>estrogenic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.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, the </a:t>
            </a:r>
            <a:r>
              <a:rPr lang="it-IT" dirty="0" err="1"/>
              <a:t>Isoflavonoids</a:t>
            </a:r>
            <a:r>
              <a:rPr lang="it-IT" dirty="0"/>
              <a:t> are of </a:t>
            </a:r>
            <a:r>
              <a:rPr lang="it-IT" dirty="0" err="1"/>
              <a:t>particular</a:t>
            </a:r>
            <a:r>
              <a:rPr lang="it-IT" dirty="0"/>
              <a:t> </a:t>
            </a:r>
            <a:r>
              <a:rPr lang="it-IT" dirty="0" err="1"/>
              <a:t>importance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molecules</a:t>
            </a:r>
            <a:r>
              <a:rPr lang="it-IT" dirty="0"/>
              <a:t> </a:t>
            </a:r>
            <a:r>
              <a:rPr lang="it-IT" dirty="0" err="1"/>
              <a:t>mimic</a:t>
            </a:r>
            <a:r>
              <a:rPr lang="it-IT" dirty="0"/>
              <a:t> the </a:t>
            </a:r>
            <a:r>
              <a:rPr lang="it-IT" dirty="0" err="1"/>
              <a:t>shape</a:t>
            </a:r>
            <a:r>
              <a:rPr lang="it-IT" dirty="0"/>
              <a:t> and </a:t>
            </a:r>
            <a:r>
              <a:rPr lang="it-IT" dirty="0" err="1"/>
              <a:t>polarity</a:t>
            </a:r>
            <a:r>
              <a:rPr lang="it-IT" dirty="0"/>
              <a:t> of the </a:t>
            </a:r>
            <a:r>
              <a:rPr lang="it-IT" dirty="0" err="1"/>
              <a:t>steroid</a:t>
            </a:r>
            <a:r>
              <a:rPr lang="it-IT" dirty="0"/>
              <a:t> </a:t>
            </a:r>
            <a:r>
              <a:rPr lang="it-IT" dirty="0" err="1"/>
              <a:t>hormone</a:t>
            </a:r>
            <a:r>
              <a:rPr lang="it-IT" dirty="0"/>
              <a:t> </a:t>
            </a:r>
            <a:r>
              <a:rPr lang="it-IT" dirty="0" err="1"/>
              <a:t>estradiol</a:t>
            </a:r>
            <a:r>
              <a:rPr lang="it-IT" dirty="0"/>
              <a:t> and can </a:t>
            </a:r>
            <a:r>
              <a:rPr lang="it-IT" dirty="0" err="1"/>
              <a:t>bind</a:t>
            </a:r>
            <a:r>
              <a:rPr lang="it-IT" dirty="0"/>
              <a:t> to an </a:t>
            </a:r>
            <a:r>
              <a:rPr lang="it-IT" dirty="0" err="1"/>
              <a:t>estrogen</a:t>
            </a:r>
            <a:r>
              <a:rPr lang="it-IT" dirty="0"/>
              <a:t> </a:t>
            </a:r>
            <a:r>
              <a:rPr lang="it-IT" dirty="0" err="1"/>
              <a:t>receptor</a:t>
            </a:r>
            <a:r>
              <a:rPr lang="it-IT" dirty="0"/>
              <a:t>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estradiol</a:t>
            </a:r>
            <a:r>
              <a:rPr lang="it-IT" dirty="0"/>
              <a:t>.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In </a:t>
            </a:r>
            <a:r>
              <a:rPr lang="it-IT" dirty="0" err="1"/>
              <a:t>soybean</a:t>
            </a:r>
            <a:r>
              <a:rPr lang="it-IT" dirty="0"/>
              <a:t> </a:t>
            </a:r>
            <a:r>
              <a:rPr lang="it-IT" dirty="0" err="1"/>
              <a:t>seeds</a:t>
            </a:r>
            <a:r>
              <a:rPr lang="it-IT" dirty="0"/>
              <a:t> 40% of </a:t>
            </a:r>
            <a:r>
              <a:rPr lang="it-IT" dirty="0" err="1"/>
              <a:t>sterols</a:t>
            </a:r>
            <a:r>
              <a:rPr lang="it-IT" dirty="0"/>
              <a:t> are in free </a:t>
            </a:r>
            <a:r>
              <a:rPr lang="it-IT" dirty="0" err="1"/>
              <a:t>form</a:t>
            </a:r>
            <a:r>
              <a:rPr lang="it-IT" dirty="0"/>
              <a:t>, the remainder </a:t>
            </a:r>
            <a:r>
              <a:rPr lang="it-IT" dirty="0" err="1"/>
              <a:t>is</a:t>
            </a:r>
            <a:r>
              <a:rPr lang="it-IT" dirty="0"/>
              <a:t> in the </a:t>
            </a:r>
            <a:r>
              <a:rPr lang="it-IT" dirty="0" err="1"/>
              <a:t>form</a:t>
            </a:r>
            <a:r>
              <a:rPr lang="it-IT" dirty="0"/>
              <a:t> of </a:t>
            </a:r>
            <a:r>
              <a:rPr lang="it-IT" dirty="0" err="1"/>
              <a:t>glycoside</a:t>
            </a:r>
            <a:r>
              <a:rPr lang="it-IT" dirty="0"/>
              <a:t> or </a:t>
            </a:r>
            <a:r>
              <a:rPr lang="it-IT" dirty="0" err="1"/>
              <a:t>ester</a:t>
            </a:r>
            <a:r>
              <a:rPr lang="it-IT" dirty="0"/>
              <a:t> of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.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seeds</a:t>
            </a:r>
            <a:r>
              <a:rPr lang="it-IT" dirty="0"/>
              <a:t> are </a:t>
            </a:r>
            <a:r>
              <a:rPr lang="it-IT" dirty="0" err="1"/>
              <a:t>used</a:t>
            </a:r>
            <a:r>
              <a:rPr lang="it-IT" dirty="0"/>
              <a:t> for </a:t>
            </a:r>
            <a:r>
              <a:rPr lang="it-IT" dirty="0" err="1"/>
              <a:t>their</a:t>
            </a:r>
            <a:r>
              <a:rPr lang="it-IT" dirty="0"/>
              <a:t> high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content</a:t>
            </a:r>
            <a:r>
              <a:rPr lang="it-IT" dirty="0"/>
              <a:t>, for an </a:t>
            </a:r>
            <a:r>
              <a:rPr lang="it-IT" dirty="0" err="1"/>
              <a:t>edible</a:t>
            </a:r>
            <a:r>
              <a:rPr lang="it-IT" dirty="0"/>
              <a:t> </a:t>
            </a:r>
            <a:r>
              <a:rPr lang="it-IT" dirty="0" err="1"/>
              <a:t>oil</a:t>
            </a:r>
            <a:r>
              <a:rPr lang="it-IT" dirty="0"/>
              <a:t> (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: </a:t>
            </a:r>
            <a:r>
              <a:rPr lang="it-IT" dirty="0" err="1"/>
              <a:t>oleic</a:t>
            </a:r>
            <a:r>
              <a:rPr lang="it-IT" dirty="0"/>
              <a:t> 35- 40%, </a:t>
            </a:r>
            <a:r>
              <a:rPr lang="it-IT" dirty="0" err="1"/>
              <a:t>linoleic</a:t>
            </a:r>
            <a:r>
              <a:rPr lang="it-IT" dirty="0"/>
              <a:t> , 35- 50%, </a:t>
            </a:r>
            <a:r>
              <a:rPr lang="it-IT" dirty="0" err="1"/>
              <a:t>palmitic</a:t>
            </a:r>
            <a:r>
              <a:rPr lang="it-IT" dirty="0"/>
              <a:t> 7-14%, </a:t>
            </a:r>
            <a:r>
              <a:rPr lang="it-IT" dirty="0" err="1"/>
              <a:t>stearic</a:t>
            </a:r>
            <a:r>
              <a:rPr lang="it-IT" dirty="0"/>
              <a:t> 1-5%, alfa-</a:t>
            </a:r>
            <a:r>
              <a:rPr lang="it-IT" dirty="0" err="1"/>
              <a:t>linolenic</a:t>
            </a:r>
            <a:r>
              <a:rPr lang="it-IT" dirty="0"/>
              <a:t> 4-11% ) and </a:t>
            </a:r>
            <a:r>
              <a:rPr lang="it-IT" dirty="0" err="1"/>
              <a:t>also</a:t>
            </a:r>
            <a:r>
              <a:rPr lang="it-IT" dirty="0"/>
              <a:t> for </a:t>
            </a:r>
            <a:r>
              <a:rPr lang="it-IT" dirty="0" err="1"/>
              <a:t>lactose</a:t>
            </a:r>
            <a:r>
              <a:rPr lang="it-IT" dirty="0"/>
              <a:t>-free </a:t>
            </a:r>
            <a:r>
              <a:rPr lang="it-IT" dirty="0" err="1"/>
              <a:t>milk</a:t>
            </a:r>
            <a:r>
              <a:rPr lang="it-IT" dirty="0"/>
              <a:t>.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 err="1"/>
              <a:t>Foods</a:t>
            </a:r>
            <a:r>
              <a:rPr lang="it-IT" dirty="0"/>
              <a:t> </a:t>
            </a:r>
            <a:r>
              <a:rPr lang="it-IT" dirty="0" err="1"/>
              <a:t>rich</a:t>
            </a:r>
            <a:r>
              <a:rPr lang="it-IT" dirty="0"/>
              <a:t> in </a:t>
            </a:r>
            <a:r>
              <a:rPr lang="it-IT" dirty="0" err="1"/>
              <a:t>isoflavonoids</a:t>
            </a:r>
            <a:r>
              <a:rPr lang="it-IT" dirty="0"/>
              <a:t> help </a:t>
            </a:r>
            <a:r>
              <a:rPr lang="it-IT" dirty="0" err="1"/>
              <a:t>prevent</a:t>
            </a:r>
            <a:r>
              <a:rPr lang="it-IT" dirty="0"/>
              <a:t> </a:t>
            </a: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attacks</a:t>
            </a:r>
            <a:r>
              <a:rPr lang="it-IT" dirty="0"/>
              <a:t> and </a:t>
            </a:r>
            <a:r>
              <a:rPr lang="it-IT" dirty="0" err="1"/>
              <a:t>cardiovascular</a:t>
            </a:r>
            <a:r>
              <a:rPr lang="it-IT" dirty="0"/>
              <a:t> </a:t>
            </a:r>
            <a:r>
              <a:rPr lang="it-IT" dirty="0" err="1"/>
              <a:t>diseases</a:t>
            </a:r>
            <a:r>
              <a:rPr lang="it-IT" dirty="0"/>
              <a:t> , </a:t>
            </a:r>
            <a:r>
              <a:rPr lang="it-IT" dirty="0" err="1"/>
              <a:t>protect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osteoporosis</a:t>
            </a:r>
            <a:r>
              <a:rPr lang="it-IT" dirty="0"/>
              <a:t>, and the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ofAlzheimer’s</a:t>
            </a:r>
            <a:r>
              <a:rPr lang="it-IT" dirty="0"/>
              <a:t>  </a:t>
            </a:r>
            <a:r>
              <a:rPr lang="it-IT" dirty="0" err="1"/>
              <a:t>disease</a:t>
            </a:r>
            <a:r>
              <a:rPr lang="it-IT" dirty="0"/>
              <a:t>.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3300974-E29E-4A49-8B69-A90C7FA94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6"/>
          <a:stretch/>
        </p:blipFill>
        <p:spPr>
          <a:xfrm>
            <a:off x="8044277" y="1320015"/>
            <a:ext cx="2408562" cy="156918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D10627-812B-4646-B3D2-911F491BE43E}"/>
              </a:ext>
            </a:extLst>
          </p:cNvPr>
          <p:cNvSpPr txBox="1"/>
          <p:nvPr/>
        </p:nvSpPr>
        <p:spPr>
          <a:xfrm>
            <a:off x="8748709" y="950683"/>
            <a:ext cx="999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estradiol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9919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D6781-794E-8D4B-A932-626BAEE4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57"/>
            <a:ext cx="10515600" cy="875348"/>
          </a:xfrm>
        </p:spPr>
        <p:txBody>
          <a:bodyPr/>
          <a:lstStyle/>
          <a:p>
            <a:pPr algn="ctr"/>
            <a:r>
              <a:rPr lang="it-IT" b="1" dirty="0" err="1"/>
              <a:t>Rotenone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5EDFA-0A49-8B47-9F91-DE54BBFBD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812"/>
            <a:ext cx="10515600" cy="2175669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isoflavanone</a:t>
            </a:r>
            <a:r>
              <a:rPr lang="it-IT" sz="2400" dirty="0"/>
              <a:t> </a:t>
            </a:r>
            <a:r>
              <a:rPr lang="it-IT" sz="2400" b="1" dirty="0" err="1"/>
              <a:t>rotenone</a:t>
            </a:r>
            <a:r>
              <a:rPr lang="it-IT" sz="2400" b="1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principal</a:t>
            </a:r>
            <a:r>
              <a:rPr lang="it-IT" sz="2400" dirty="0"/>
              <a:t> </a:t>
            </a:r>
            <a:r>
              <a:rPr lang="it-IT" sz="2400" dirty="0" err="1"/>
              <a:t>insecticidal</a:t>
            </a:r>
            <a:r>
              <a:rPr lang="it-IT" sz="2400" dirty="0"/>
              <a:t> </a:t>
            </a:r>
            <a:r>
              <a:rPr lang="it-IT" sz="2400" dirty="0" err="1"/>
              <a:t>constituent</a:t>
            </a:r>
            <a:r>
              <a:rPr lang="it-IT" sz="2400" dirty="0"/>
              <a:t> of the </a:t>
            </a:r>
            <a:r>
              <a:rPr lang="it-IT" sz="2400" dirty="0" err="1"/>
              <a:t>piscicidal</a:t>
            </a:r>
            <a:r>
              <a:rPr lang="it-IT" sz="2400" dirty="0"/>
              <a:t> </a:t>
            </a:r>
            <a:r>
              <a:rPr lang="it-IT" sz="2400" dirty="0" err="1"/>
              <a:t>plants</a:t>
            </a:r>
            <a:r>
              <a:rPr lang="it-IT" sz="2400" dirty="0"/>
              <a:t> </a:t>
            </a:r>
            <a:r>
              <a:rPr lang="it-IT" sz="2400" i="1" dirty="0" err="1"/>
              <a:t>Derris</a:t>
            </a:r>
            <a:r>
              <a:rPr lang="it-IT" sz="2400" i="1" dirty="0"/>
              <a:t> </a:t>
            </a:r>
            <a:r>
              <a:rPr lang="it-IT" sz="2400" i="1" dirty="0" err="1"/>
              <a:t>elliptica</a:t>
            </a:r>
            <a:r>
              <a:rPr lang="it-IT" sz="2400" i="1" dirty="0"/>
              <a:t> </a:t>
            </a:r>
            <a:r>
              <a:rPr lang="it-IT" sz="2400" dirty="0"/>
              <a:t>( </a:t>
            </a:r>
            <a:r>
              <a:rPr lang="it-IT" sz="2400" dirty="0" err="1"/>
              <a:t>roots</a:t>
            </a:r>
            <a:r>
              <a:rPr lang="it-IT" sz="2400" dirty="0"/>
              <a:t>) and </a:t>
            </a:r>
            <a:r>
              <a:rPr lang="it-IT" sz="2400" i="1" dirty="0" err="1"/>
              <a:t>Lonchocarpus</a:t>
            </a:r>
            <a:r>
              <a:rPr lang="it-IT" sz="2400" i="1" dirty="0"/>
              <a:t> </a:t>
            </a:r>
            <a:r>
              <a:rPr lang="it-IT" sz="2400" i="1" dirty="0" err="1"/>
              <a:t>nicou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powerful</a:t>
            </a:r>
            <a:r>
              <a:rPr lang="it-IT" sz="2400" dirty="0"/>
              <a:t> </a:t>
            </a:r>
            <a:r>
              <a:rPr lang="it-IT" sz="2400" dirty="0" err="1"/>
              <a:t>inhibitor</a:t>
            </a:r>
            <a:r>
              <a:rPr lang="it-IT" sz="2400" dirty="0"/>
              <a:t> of </a:t>
            </a:r>
            <a:r>
              <a:rPr lang="it-IT" sz="2400" b="1" dirty="0" err="1"/>
              <a:t>mitochondrial</a:t>
            </a:r>
            <a:r>
              <a:rPr lang="it-IT" sz="2400" b="1" dirty="0"/>
              <a:t> electron </a:t>
            </a:r>
            <a:r>
              <a:rPr lang="it-IT" sz="2400" b="1" dirty="0" err="1"/>
              <a:t>transport</a:t>
            </a:r>
            <a:r>
              <a:rPr lang="it-IT" sz="2400" b="1" dirty="0"/>
              <a:t>.</a:t>
            </a:r>
          </a:p>
          <a:p>
            <a:r>
              <a:rPr lang="it-IT" sz="2400" dirty="0" err="1"/>
              <a:t>Rotenone</a:t>
            </a:r>
            <a:r>
              <a:rPr lang="it-IT" sz="2400" dirty="0"/>
              <a:t> </a:t>
            </a:r>
            <a:r>
              <a:rPr lang="it-IT" sz="2400" dirty="0" err="1"/>
              <a:t>blocks</a:t>
            </a:r>
            <a:r>
              <a:rPr lang="it-IT" sz="2400" dirty="0"/>
              <a:t> </a:t>
            </a:r>
            <a:r>
              <a:rPr lang="it-IT" sz="2400" dirty="0" err="1"/>
              <a:t>complex</a:t>
            </a:r>
            <a:r>
              <a:rPr lang="it-IT" sz="2400" dirty="0"/>
              <a:t> I of the </a:t>
            </a:r>
            <a:r>
              <a:rPr lang="it-IT" sz="2400" dirty="0" err="1"/>
              <a:t>respiratory</a:t>
            </a:r>
            <a:r>
              <a:rPr lang="it-IT" sz="2400" dirty="0"/>
              <a:t> </a:t>
            </a:r>
            <a:r>
              <a:rPr lang="it-IT" sz="2400" dirty="0" err="1"/>
              <a:t>chain</a:t>
            </a:r>
            <a:r>
              <a:rPr lang="it-IT" sz="2400" dirty="0"/>
              <a:t> in the </a:t>
            </a:r>
            <a:r>
              <a:rPr lang="it-IT" sz="2400" dirty="0" err="1"/>
              <a:t>mitochondria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inhibits</a:t>
            </a:r>
            <a:r>
              <a:rPr lang="it-IT" sz="2400" dirty="0"/>
              <a:t> the </a:t>
            </a:r>
            <a:r>
              <a:rPr lang="it-IT" sz="2400" dirty="0" err="1"/>
              <a:t>oxidation</a:t>
            </a:r>
            <a:r>
              <a:rPr lang="it-IT" sz="2400" dirty="0"/>
              <a:t> of NADH to NAD</a:t>
            </a:r>
            <a:r>
              <a:rPr lang="it-IT" sz="2400" baseline="30000" dirty="0"/>
              <a:t>+</a:t>
            </a:r>
            <a:r>
              <a:rPr lang="it-IT" sz="2400" dirty="0"/>
              <a:t> and </a:t>
            </a:r>
            <a:r>
              <a:rPr lang="it-IT" sz="2400" dirty="0" err="1"/>
              <a:t>thus</a:t>
            </a:r>
            <a:r>
              <a:rPr lang="it-IT" sz="2400" dirty="0"/>
              <a:t> </a:t>
            </a:r>
            <a:r>
              <a:rPr lang="it-IT" sz="2400" dirty="0" err="1"/>
              <a:t>respiration</a:t>
            </a:r>
            <a:r>
              <a:rPr lang="it-IT" sz="2400" dirty="0"/>
              <a:t> from </a:t>
            </a:r>
            <a:r>
              <a:rPr lang="it-IT" sz="2400" dirty="0" err="1"/>
              <a:t>oxidizable</a:t>
            </a:r>
            <a:r>
              <a:rPr lang="it-IT" sz="2400" dirty="0"/>
              <a:t> </a:t>
            </a:r>
            <a:r>
              <a:rPr lang="it-IT" sz="2400" dirty="0" err="1"/>
              <a:t>substrates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glutamate</a:t>
            </a:r>
            <a:r>
              <a:rPr lang="it-IT" sz="2400" dirty="0"/>
              <a:t>, </a:t>
            </a:r>
            <a:r>
              <a:rPr lang="it-IT" sz="2400" dirty="0" err="1"/>
              <a:t>pyruvate</a:t>
            </a:r>
            <a:r>
              <a:rPr lang="it-IT" sz="2400" dirty="0"/>
              <a:t> and malate </a:t>
            </a:r>
            <a:r>
              <a:rPr lang="it-IT" sz="2400" dirty="0" err="1"/>
              <a:t>cannot</a:t>
            </a:r>
            <a:r>
              <a:rPr lang="it-IT" sz="2400" dirty="0"/>
              <a:t> </a:t>
            </a:r>
            <a:r>
              <a:rPr lang="it-IT" sz="2400" dirty="0" err="1"/>
              <a:t>occur</a:t>
            </a:r>
            <a:r>
              <a:rPr lang="it-IT" sz="2400" dirty="0"/>
              <a:t>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B6297F-CAC1-7F4D-BC35-995E68A4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4E5-4C70-324B-8C3F-AB6D579B42F5}" type="slidenum">
              <a:rPr lang="it-IT" smtClean="0"/>
              <a:t>23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25E7778-6443-2547-A65C-E1E19688C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56" b="19531"/>
          <a:stretch/>
        </p:blipFill>
        <p:spPr>
          <a:xfrm>
            <a:off x="2267266" y="3357562"/>
            <a:ext cx="3606483" cy="29241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FD584AC-6156-6F44-8F8C-463B0A4F5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014" y="3463288"/>
            <a:ext cx="2360869" cy="237394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C226DC2-2B5C-E94A-A745-8DD2E9333C35}"/>
              </a:ext>
            </a:extLst>
          </p:cNvPr>
          <p:cNvSpPr/>
          <p:nvPr/>
        </p:nvSpPr>
        <p:spPr>
          <a:xfrm>
            <a:off x="8166662" y="5958044"/>
            <a:ext cx="1573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/>
              <a:t>Derris</a:t>
            </a:r>
            <a:r>
              <a:rPr lang="it-IT" i="1" dirty="0"/>
              <a:t> </a:t>
            </a:r>
            <a:r>
              <a:rPr lang="it-IT" i="1" dirty="0" err="1"/>
              <a:t>elliptica</a:t>
            </a:r>
            <a:r>
              <a:rPr lang="it-IT" i="1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562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3166690-3452-DB40-9396-F1F5A716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3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B5368C-4FD6-1A49-B48C-C285A8464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7" t="3243" r="6477" b="12433"/>
          <a:stretch/>
        </p:blipFill>
        <p:spPr>
          <a:xfrm>
            <a:off x="831694" y="716690"/>
            <a:ext cx="5346673" cy="463378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D4EC7DC-F9EA-364C-821A-B4E9829BB6D8}"/>
              </a:ext>
            </a:extLst>
          </p:cNvPr>
          <p:cNvSpPr txBox="1"/>
          <p:nvPr/>
        </p:nvSpPr>
        <p:spPr>
          <a:xfrm>
            <a:off x="6635578" y="654905"/>
            <a:ext cx="51156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TEAC : TROLOX EQUIVALENT ANTIOXIDANT CAPACITY 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THE REDUCING ACTIVITY OF ANTIOXIDANTS IS  DETERMINED ON THE BASIS OF THEIR ABILITY TO REDUCE THE COLORED RADICAL CATION ABTS</a:t>
            </a:r>
            <a:r>
              <a:rPr lang="it-IT" sz="2000" baseline="30000" dirty="0"/>
              <a:t>•+  </a:t>
            </a:r>
            <a:r>
              <a:rPr lang="it-IT" sz="2000" dirty="0"/>
              <a:t>WITH CONSEQUENT LOSS OF COLOR.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THE ANTIOXIDANT ACTIVITY IS DETERMINED BY MEASURING THE DECREASE ABSORBANCE  (OD 734 nm) AFTER A FIXED TIME OF INCUBATION OF THE RADICAL CATION SOLUTION WITH THE SAMPLE TO BE TESTED.</a:t>
            </a:r>
          </a:p>
          <a:p>
            <a:endParaRPr lang="it-IT" sz="2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35C5E7E-FAB6-824D-9927-407B2A1EF787}"/>
              </a:ext>
            </a:extLst>
          </p:cNvPr>
          <p:cNvSpPr/>
          <p:nvPr/>
        </p:nvSpPr>
        <p:spPr>
          <a:xfrm>
            <a:off x="831694" y="5923359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 err="1">
                <a:solidFill>
                  <a:srgbClr val="515459"/>
                </a:solidFill>
                <a:latin typeface="Roboto"/>
              </a:rPr>
              <a:t>Doi</a:t>
            </a:r>
            <a:r>
              <a:rPr lang="it-IT" sz="1600" dirty="0">
                <a:solidFill>
                  <a:srgbClr val="515459"/>
                </a:solidFill>
                <a:latin typeface="Roboto"/>
              </a:rPr>
              <a:t>:</a:t>
            </a:r>
            <a:endParaRPr lang="it-IT" dirty="0"/>
          </a:p>
          <a:p>
            <a:r>
              <a:rPr lang="it-IT" dirty="0" err="1">
                <a:solidFill>
                  <a:srgbClr val="0F5991"/>
                </a:solidFill>
                <a:latin typeface="Roboto"/>
              </a:rPr>
              <a:t>dx.doi.org</a:t>
            </a:r>
            <a:r>
              <a:rPr lang="it-IT" dirty="0">
                <a:solidFill>
                  <a:srgbClr val="0F5991"/>
                </a:solidFill>
                <a:latin typeface="Roboto"/>
              </a:rPr>
              <a:t>/10.17504/protocols.io.42xgyfn 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700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DEDDCAB-807F-4746-8151-B39882A7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90F38E-D959-8D47-B42B-86C1C3A7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55" y="793235"/>
            <a:ext cx="3136900" cy="21082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513C120-CC1F-994F-81AC-930897BBB977}"/>
              </a:ext>
            </a:extLst>
          </p:cNvPr>
          <p:cNvSpPr/>
          <p:nvPr/>
        </p:nvSpPr>
        <p:spPr>
          <a:xfrm>
            <a:off x="1136822" y="778476"/>
            <a:ext cx="3138616" cy="210064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4FA3345-2AFF-2C4A-AA6E-4A0C2A81C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90"/>
          <a:stretch/>
        </p:blipFill>
        <p:spPr>
          <a:xfrm>
            <a:off x="7404449" y="766118"/>
            <a:ext cx="3059502" cy="211300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D884292-97F4-DB4F-B20A-2CEAE76F447D}"/>
              </a:ext>
            </a:extLst>
          </p:cNvPr>
          <p:cNvSpPr/>
          <p:nvPr/>
        </p:nvSpPr>
        <p:spPr>
          <a:xfrm>
            <a:off x="7401697" y="778475"/>
            <a:ext cx="3062254" cy="210064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3953F72-C1FE-8C46-8910-57452A6C763B}"/>
              </a:ext>
            </a:extLst>
          </p:cNvPr>
          <p:cNvSpPr/>
          <p:nvPr/>
        </p:nvSpPr>
        <p:spPr>
          <a:xfrm>
            <a:off x="6765276" y="123388"/>
            <a:ext cx="4335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/>
              <a:t>EPICATECHIN (flavan-3-ol, </a:t>
            </a:r>
            <a:r>
              <a:rPr lang="it-IT" b="1" dirty="0" err="1"/>
              <a:t>catechin</a:t>
            </a:r>
            <a:r>
              <a:rPr lang="it-IT" b="1" dirty="0"/>
              <a:t>)</a:t>
            </a:r>
          </a:p>
          <a:p>
            <a:pPr algn="ctr"/>
            <a:r>
              <a:rPr lang="it-IT" b="1" dirty="0" err="1"/>
              <a:t>Trolox</a:t>
            </a:r>
            <a:r>
              <a:rPr lang="it-IT" b="1" dirty="0"/>
              <a:t> </a:t>
            </a:r>
            <a:r>
              <a:rPr lang="it-IT" b="1" dirty="0" err="1"/>
              <a:t>equivalent</a:t>
            </a:r>
            <a:r>
              <a:rPr lang="it-IT" b="1" dirty="0"/>
              <a:t> </a:t>
            </a:r>
            <a:r>
              <a:rPr lang="it-IT" b="1" dirty="0" err="1"/>
              <a:t>antioxidant</a:t>
            </a:r>
            <a:r>
              <a:rPr lang="it-IT" b="1" dirty="0"/>
              <a:t> </a:t>
            </a:r>
            <a:r>
              <a:rPr lang="it-IT" b="1" dirty="0" err="1"/>
              <a:t>capacity</a:t>
            </a:r>
            <a:r>
              <a:rPr lang="it-IT" b="1" dirty="0"/>
              <a:t> : 2.4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2E89737-C727-F242-BB67-998C25AEDBB5}"/>
              </a:ext>
            </a:extLst>
          </p:cNvPr>
          <p:cNvSpPr/>
          <p:nvPr/>
        </p:nvSpPr>
        <p:spPr>
          <a:xfrm>
            <a:off x="444843" y="109834"/>
            <a:ext cx="4547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QUERCETIN (</a:t>
            </a:r>
            <a:r>
              <a:rPr lang="it-IT" b="1" dirty="0" err="1"/>
              <a:t>flavonol</a:t>
            </a:r>
            <a:r>
              <a:rPr lang="it-IT" b="1" dirty="0"/>
              <a:t>)</a:t>
            </a:r>
          </a:p>
          <a:p>
            <a:pPr algn="ctr"/>
            <a:r>
              <a:rPr lang="it-IT" b="1" dirty="0" err="1"/>
              <a:t>Trolox</a:t>
            </a:r>
            <a:r>
              <a:rPr lang="it-IT" b="1" dirty="0"/>
              <a:t> </a:t>
            </a:r>
            <a:r>
              <a:rPr lang="it-IT" b="1" dirty="0" err="1"/>
              <a:t>equivalent</a:t>
            </a:r>
            <a:r>
              <a:rPr lang="it-IT" b="1" dirty="0"/>
              <a:t> </a:t>
            </a:r>
            <a:r>
              <a:rPr lang="it-IT" b="1" dirty="0" err="1"/>
              <a:t>antioxidant</a:t>
            </a:r>
            <a:r>
              <a:rPr lang="it-IT" b="1" dirty="0"/>
              <a:t> </a:t>
            </a:r>
            <a:r>
              <a:rPr lang="it-IT" b="1" dirty="0" err="1"/>
              <a:t>capacity</a:t>
            </a:r>
            <a:r>
              <a:rPr lang="it-IT" b="1" dirty="0"/>
              <a:t> : 4.7 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4CFB975-3F5A-3146-8C64-78A802957E8B}"/>
              </a:ext>
            </a:extLst>
          </p:cNvPr>
          <p:cNvSpPr/>
          <p:nvPr/>
        </p:nvSpPr>
        <p:spPr>
          <a:xfrm>
            <a:off x="444843" y="3235759"/>
            <a:ext cx="4757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HESPERETIN (</a:t>
            </a:r>
            <a:r>
              <a:rPr lang="it-IT" b="1" dirty="0" err="1"/>
              <a:t>flavanon</a:t>
            </a:r>
            <a:r>
              <a:rPr lang="it-IT" b="1" dirty="0"/>
              <a:t>)</a:t>
            </a:r>
          </a:p>
          <a:p>
            <a:pPr algn="ctr"/>
            <a:r>
              <a:rPr lang="it-IT" b="1" dirty="0" err="1"/>
              <a:t>Trolox</a:t>
            </a:r>
            <a:r>
              <a:rPr lang="it-IT" b="1" dirty="0"/>
              <a:t> </a:t>
            </a:r>
            <a:r>
              <a:rPr lang="it-IT" b="1" dirty="0" err="1"/>
              <a:t>equivalent</a:t>
            </a:r>
            <a:r>
              <a:rPr lang="it-IT" b="1" dirty="0"/>
              <a:t> </a:t>
            </a:r>
            <a:r>
              <a:rPr lang="it-IT" b="1" dirty="0" err="1"/>
              <a:t>antioxidant</a:t>
            </a:r>
            <a:r>
              <a:rPr lang="it-IT" b="1" dirty="0"/>
              <a:t> </a:t>
            </a:r>
            <a:r>
              <a:rPr lang="it-IT" b="1" dirty="0" err="1"/>
              <a:t>capacity</a:t>
            </a:r>
            <a:r>
              <a:rPr lang="it-IT" b="1" dirty="0"/>
              <a:t> : 0.9 </a:t>
            </a:r>
          </a:p>
          <a:p>
            <a:pPr algn="ctr"/>
            <a:endParaRPr lang="it-IT" b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819248F-AF6F-A241-8719-7CF5B5D1416E}"/>
              </a:ext>
            </a:extLst>
          </p:cNvPr>
          <p:cNvSpPr/>
          <p:nvPr/>
        </p:nvSpPr>
        <p:spPr>
          <a:xfrm>
            <a:off x="6979572" y="3235759"/>
            <a:ext cx="4335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/>
              <a:t>KAEMPFEROL (</a:t>
            </a:r>
            <a:r>
              <a:rPr lang="it-IT" b="1" dirty="0" err="1"/>
              <a:t>flavonol</a:t>
            </a:r>
            <a:r>
              <a:rPr lang="it-IT" b="1" dirty="0"/>
              <a:t>)</a:t>
            </a:r>
          </a:p>
          <a:p>
            <a:pPr algn="ctr"/>
            <a:r>
              <a:rPr lang="it-IT" b="1" dirty="0" err="1"/>
              <a:t>Trolox</a:t>
            </a:r>
            <a:r>
              <a:rPr lang="it-IT" b="1" dirty="0"/>
              <a:t> </a:t>
            </a:r>
            <a:r>
              <a:rPr lang="it-IT" b="1" dirty="0" err="1"/>
              <a:t>equivalent</a:t>
            </a:r>
            <a:r>
              <a:rPr lang="it-IT" b="1" dirty="0"/>
              <a:t> </a:t>
            </a:r>
            <a:r>
              <a:rPr lang="it-IT" b="1" dirty="0" err="1"/>
              <a:t>antioxidant</a:t>
            </a:r>
            <a:r>
              <a:rPr lang="it-IT" b="1" dirty="0"/>
              <a:t> </a:t>
            </a:r>
            <a:r>
              <a:rPr lang="it-IT" b="1" dirty="0" err="1"/>
              <a:t>capacity</a:t>
            </a:r>
            <a:r>
              <a:rPr lang="it-IT" b="1" dirty="0"/>
              <a:t> : 1.3 </a:t>
            </a:r>
          </a:p>
          <a:p>
            <a:pPr algn="ctr"/>
            <a:endParaRPr lang="it-IT" b="1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4484EA1-66A2-D341-9A89-E8B617C6F84A}"/>
              </a:ext>
            </a:extLst>
          </p:cNvPr>
          <p:cNvSpPr/>
          <p:nvPr/>
        </p:nvSpPr>
        <p:spPr>
          <a:xfrm>
            <a:off x="7277673" y="4074297"/>
            <a:ext cx="3822700" cy="200102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D8C668D-AA4C-A243-BBAC-B30740083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672" y="4074297"/>
            <a:ext cx="3822700" cy="19558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FAA433B-6A65-EA4D-ACDE-206A31B7C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155" y="4093186"/>
            <a:ext cx="3347968" cy="2006600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64A37B31-F643-E242-867C-8AC844DB78DD}"/>
              </a:ext>
            </a:extLst>
          </p:cNvPr>
          <p:cNvSpPr/>
          <p:nvPr/>
        </p:nvSpPr>
        <p:spPr>
          <a:xfrm>
            <a:off x="1136822" y="4074297"/>
            <a:ext cx="3371678" cy="200102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937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75EB8A-7FCA-AB46-BEB1-7CF92BE3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837"/>
          </a:xfrm>
        </p:spPr>
        <p:txBody>
          <a:bodyPr>
            <a:noAutofit/>
          </a:bodyPr>
          <a:lstStyle/>
          <a:p>
            <a:pPr algn="ctr"/>
            <a:r>
              <a:rPr lang="it-IT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Chalcones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precursors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of a large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flavonoids</a:t>
            </a:r>
            <a:b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2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F04DBE-D30D-4045-BD92-9972CE41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5</a:t>
            </a:fld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D6DE39C-1D8C-EB41-B34C-767E82FBD3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679" t="12403" r="11740" b="2999"/>
          <a:stretch/>
        </p:blipFill>
        <p:spPr>
          <a:xfrm>
            <a:off x="1210111" y="1825625"/>
            <a:ext cx="4437778" cy="43513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4D88F45-EFAB-654B-A8CC-5B228460FF5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04" y="1825625"/>
            <a:ext cx="509199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242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18B9EFF-5682-6049-8523-3C008161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6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FBE103-09B5-3E4C-BEEC-14E80C0C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982" y="321874"/>
            <a:ext cx="7742218" cy="519927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BE57FFD-3E8E-064B-A93D-D9A69C7CFA99}"/>
              </a:ext>
            </a:extLst>
          </p:cNvPr>
          <p:cNvSpPr/>
          <p:nvPr/>
        </p:nvSpPr>
        <p:spPr>
          <a:xfrm>
            <a:off x="1112109" y="5645273"/>
            <a:ext cx="10721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Flavonoids</a:t>
            </a:r>
            <a:r>
              <a:rPr lang="it-IT" dirty="0"/>
              <a:t> are anti-</a:t>
            </a:r>
            <a:r>
              <a:rPr lang="it-IT" dirty="0" err="1"/>
              <a:t>oxidants</a:t>
            </a:r>
            <a:r>
              <a:rPr lang="it-IT" dirty="0"/>
              <a:t> and </a:t>
            </a:r>
            <a:r>
              <a:rPr lang="it-IT" dirty="0" err="1"/>
              <a:t>protect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cardiovascular</a:t>
            </a:r>
            <a:r>
              <a:rPr lang="it-IT" dirty="0"/>
              <a:t> and neurodegenerative </a:t>
            </a:r>
            <a:r>
              <a:rPr lang="it-IT" dirty="0" err="1"/>
              <a:t>diseases</a:t>
            </a:r>
            <a:r>
              <a:rPr lang="it-IT" dirty="0"/>
              <a:t>.</a:t>
            </a:r>
          </a:p>
          <a:p>
            <a:r>
              <a:rPr lang="it-IT" dirty="0"/>
              <a:t> The </a:t>
            </a:r>
            <a:r>
              <a:rPr lang="it-IT" dirty="0" err="1"/>
              <a:t>flavonoids</a:t>
            </a:r>
            <a:r>
              <a:rPr lang="it-IT" dirty="0"/>
              <a:t> of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wine</a:t>
            </a:r>
            <a:r>
              <a:rPr lang="it-IT" dirty="0"/>
              <a:t> (</a:t>
            </a:r>
            <a:r>
              <a:rPr lang="it-IT" dirty="0" err="1"/>
              <a:t>quercetin</a:t>
            </a:r>
            <a:r>
              <a:rPr lang="it-IT" dirty="0"/>
              <a:t>, </a:t>
            </a:r>
            <a:r>
              <a:rPr lang="it-IT" dirty="0" err="1"/>
              <a:t>kaempferol</a:t>
            </a:r>
            <a:r>
              <a:rPr lang="it-IT" dirty="0"/>
              <a:t> and </a:t>
            </a:r>
            <a:r>
              <a:rPr lang="it-IT" dirty="0" err="1"/>
              <a:t>antocyanidins</a:t>
            </a:r>
            <a:r>
              <a:rPr lang="it-IT" dirty="0"/>
              <a:t>) and green tea (</a:t>
            </a:r>
            <a:r>
              <a:rPr lang="it-IT" dirty="0" err="1"/>
              <a:t>catechins</a:t>
            </a:r>
            <a:r>
              <a:rPr lang="it-IT" dirty="0"/>
              <a:t> and </a:t>
            </a:r>
            <a:r>
              <a:rPr lang="it-IT" dirty="0" err="1"/>
              <a:t>catechin</a:t>
            </a:r>
            <a:r>
              <a:rPr lang="it-IT" dirty="0"/>
              <a:t> </a:t>
            </a:r>
            <a:r>
              <a:rPr lang="it-IT" dirty="0" err="1"/>
              <a:t>esters</a:t>
            </a:r>
            <a:r>
              <a:rPr lang="it-IT" dirty="0"/>
              <a:t> with </a:t>
            </a:r>
            <a:r>
              <a:rPr lang="it-IT" dirty="0" err="1"/>
              <a:t>gallic</a:t>
            </a:r>
            <a:r>
              <a:rPr lang="it-IT" dirty="0"/>
              <a:t> acid) are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oxidants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4995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CB61429-8C65-904F-9481-6212560F1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7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5AB4F2C-0584-D042-8EA5-3230EBD4F1A4}"/>
              </a:ext>
            </a:extLst>
          </p:cNvPr>
          <p:cNvSpPr/>
          <p:nvPr/>
        </p:nvSpPr>
        <p:spPr>
          <a:xfrm>
            <a:off x="563044" y="3870933"/>
            <a:ext cx="111442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QUERCETIN (</a:t>
            </a:r>
            <a:r>
              <a:rPr lang="it-IT" sz="2400" dirty="0" err="1"/>
              <a:t>flavonol</a:t>
            </a:r>
            <a:r>
              <a:rPr lang="it-IT" sz="2400" dirty="0"/>
              <a:t>)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sz="2400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2400" dirty="0"/>
              <a:t>PROPERTIES: </a:t>
            </a:r>
            <a:r>
              <a:rPr lang="it-IT" sz="2400" dirty="0" err="1"/>
              <a:t>antioxidant</a:t>
            </a:r>
            <a:r>
              <a:rPr lang="it-IT" sz="2400" dirty="0"/>
              <a:t>, anti-</a:t>
            </a:r>
            <a:r>
              <a:rPr lang="it-IT" sz="2400" dirty="0" err="1"/>
              <a:t>inflammatory</a:t>
            </a:r>
            <a:r>
              <a:rPr lang="it-IT" sz="2400" dirty="0"/>
              <a:t>, </a:t>
            </a:r>
            <a:r>
              <a:rPr lang="it-IT" sz="2400" dirty="0" err="1"/>
              <a:t>antiviral</a:t>
            </a:r>
            <a:r>
              <a:rPr lang="it-IT" sz="2400" dirty="0"/>
              <a:t>, </a:t>
            </a:r>
            <a:r>
              <a:rPr lang="it-IT" sz="2400" dirty="0" err="1"/>
              <a:t>immunomodulatory</a:t>
            </a:r>
            <a:r>
              <a:rPr lang="it-IT" sz="2400" dirty="0"/>
              <a:t>, </a:t>
            </a:r>
            <a:r>
              <a:rPr lang="it-IT" sz="2400" dirty="0" err="1"/>
              <a:t>anticancer</a:t>
            </a:r>
            <a:r>
              <a:rPr lang="it-IT" sz="2400" dirty="0"/>
              <a:t> and </a:t>
            </a:r>
            <a:r>
              <a:rPr lang="it-IT" sz="2400" dirty="0" err="1"/>
              <a:t>gastroprotective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can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antiallergic</a:t>
            </a:r>
            <a:r>
              <a:rPr lang="it-IT" sz="2400" dirty="0"/>
              <a:t> </a:t>
            </a:r>
            <a:r>
              <a:rPr lang="it-IT" sz="2400" dirty="0" err="1"/>
              <a:t>activity</a:t>
            </a:r>
            <a:r>
              <a:rPr lang="it-IT" sz="2400" dirty="0"/>
              <a:t> and in the </a:t>
            </a:r>
            <a:r>
              <a:rPr lang="it-IT" sz="2400" dirty="0" err="1"/>
              <a:t>prevention</a:t>
            </a:r>
            <a:r>
              <a:rPr lang="it-IT" sz="2400" dirty="0"/>
              <a:t> of </a:t>
            </a:r>
            <a:r>
              <a:rPr lang="it-IT" sz="2400" dirty="0" err="1"/>
              <a:t>secondary</a:t>
            </a:r>
            <a:r>
              <a:rPr lang="it-IT" sz="2400" dirty="0"/>
              <a:t> </a:t>
            </a:r>
            <a:r>
              <a:rPr lang="it-IT" sz="2400" dirty="0" err="1"/>
              <a:t>complications</a:t>
            </a:r>
            <a:r>
              <a:rPr lang="it-IT" sz="2400" dirty="0"/>
              <a:t> of </a:t>
            </a:r>
            <a:r>
              <a:rPr lang="it-IT" sz="2400" dirty="0" err="1"/>
              <a:t>diabetes</a:t>
            </a:r>
            <a:r>
              <a:rPr lang="it-IT" sz="2400" dirty="0"/>
              <a:t>.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F9B42D-37BE-5842-B5C9-4D7A8A79D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019" y="1228619"/>
            <a:ext cx="3924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05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500D4DD-5A6B-3D4B-B647-2E882E7E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8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EBFD0C-98BA-F34A-B517-6A89CB5E6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0" t="11171" r="10713" b="9190"/>
          <a:stretch/>
        </p:blipFill>
        <p:spPr>
          <a:xfrm>
            <a:off x="4623331" y="295378"/>
            <a:ext cx="2784547" cy="26814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965F71-8B3E-7E4A-B9A9-6A5608699BDE}"/>
              </a:ext>
            </a:extLst>
          </p:cNvPr>
          <p:cNvSpPr txBox="1"/>
          <p:nvPr/>
        </p:nvSpPr>
        <p:spPr>
          <a:xfrm>
            <a:off x="737138" y="3485601"/>
            <a:ext cx="107820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glycosidic</a:t>
            </a:r>
            <a:r>
              <a:rPr lang="it-IT" dirty="0"/>
              <a:t> </a:t>
            </a:r>
            <a:r>
              <a:rPr lang="it-IT" dirty="0" err="1"/>
              <a:t>flavonoid</a:t>
            </a:r>
            <a:r>
              <a:rPr lang="it-IT" dirty="0"/>
              <a:t> of the FLAVONOL </a:t>
            </a:r>
            <a:r>
              <a:rPr lang="it-IT" dirty="0" err="1"/>
              <a:t>class</a:t>
            </a:r>
            <a:r>
              <a:rPr lang="it-IT" dirty="0"/>
              <a:t> </a:t>
            </a:r>
            <a:r>
              <a:rPr lang="it-IT" dirty="0" err="1"/>
              <a:t>composed</a:t>
            </a:r>
            <a:r>
              <a:rPr lang="it-IT" dirty="0"/>
              <a:t> of </a:t>
            </a:r>
            <a:r>
              <a:rPr lang="it-IT" dirty="0" err="1"/>
              <a:t>quercetin</a:t>
            </a:r>
            <a:r>
              <a:rPr lang="it-IT" dirty="0"/>
              <a:t> and the </a:t>
            </a:r>
            <a:r>
              <a:rPr lang="it-IT" dirty="0" err="1"/>
              <a:t>disaccharide</a:t>
            </a:r>
            <a:r>
              <a:rPr lang="it-IT" dirty="0"/>
              <a:t> </a:t>
            </a:r>
            <a:r>
              <a:rPr lang="it-IT" dirty="0" err="1"/>
              <a:t>rutinose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plants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BUCKWHEAT (</a:t>
            </a:r>
            <a:r>
              <a:rPr lang="it-IT" i="1" dirty="0" err="1"/>
              <a:t>Fagopyrum</a:t>
            </a:r>
            <a:r>
              <a:rPr lang="it-IT" i="1" dirty="0"/>
              <a:t> </a:t>
            </a:r>
            <a:r>
              <a:rPr lang="it-IT" i="1" dirty="0" err="1"/>
              <a:t>esculentum</a:t>
            </a:r>
            <a:r>
              <a:rPr lang="it-IT" dirty="0"/>
              <a:t>), </a:t>
            </a:r>
            <a:r>
              <a:rPr lang="it-IT" dirty="0" err="1"/>
              <a:t>whose</a:t>
            </a:r>
            <a:r>
              <a:rPr lang="it-IT" dirty="0"/>
              <a:t> </a:t>
            </a:r>
            <a:r>
              <a:rPr lang="it-IT" dirty="0" err="1"/>
              <a:t>flour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for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purposes</a:t>
            </a:r>
            <a:r>
              <a:rPr lang="it-IT" dirty="0"/>
              <a:t>, in BLACK TEA and APPLES (</a:t>
            </a:r>
            <a:r>
              <a:rPr lang="it-IT" dirty="0" err="1"/>
              <a:t>peel</a:t>
            </a:r>
            <a:r>
              <a:rPr lang="it-IT" dirty="0"/>
              <a:t>).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flavonoid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represented</a:t>
            </a:r>
            <a:r>
              <a:rPr lang="it-IT" dirty="0"/>
              <a:t> in </a:t>
            </a:r>
            <a:r>
              <a:rPr lang="it-IT" dirty="0" err="1"/>
              <a:t>tomatoes</a:t>
            </a:r>
            <a:r>
              <a:rPr lang="it-IT" dirty="0"/>
              <a:t>.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PROPERTIES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anti-</a:t>
            </a:r>
            <a:r>
              <a:rPr lang="it-IT" dirty="0" err="1"/>
              <a:t>inflammatory</a:t>
            </a:r>
            <a:r>
              <a:rPr lang="it-IT" dirty="0"/>
              <a:t>, </a:t>
            </a:r>
            <a:r>
              <a:rPr lang="it-IT" dirty="0" err="1"/>
              <a:t>antioxidant</a:t>
            </a:r>
            <a:r>
              <a:rPr lang="it-IT" dirty="0"/>
              <a:t>, </a:t>
            </a:r>
            <a:r>
              <a:rPr lang="it-IT" dirty="0" err="1"/>
              <a:t>anticarcinogenic</a:t>
            </a:r>
            <a:r>
              <a:rPr lang="it-IT" dirty="0"/>
              <a:t>, </a:t>
            </a:r>
            <a:r>
              <a:rPr lang="it-IT" dirty="0" err="1"/>
              <a:t>antithrombotic</a:t>
            </a:r>
            <a:r>
              <a:rPr lang="it-IT" dirty="0"/>
              <a:t> and </a:t>
            </a:r>
            <a:r>
              <a:rPr lang="it-IT" dirty="0" err="1"/>
              <a:t>vasoprotective</a:t>
            </a:r>
            <a:r>
              <a:rPr lang="it-IT" dirty="0"/>
              <a:t>.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it-IT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 err="1"/>
              <a:t>Absorption</a:t>
            </a:r>
            <a:r>
              <a:rPr lang="it-IT" dirty="0"/>
              <a:t> </a:t>
            </a:r>
            <a:r>
              <a:rPr lang="it-IT" dirty="0" err="1"/>
              <a:t>appears</a:t>
            </a:r>
            <a:r>
              <a:rPr lang="it-IT" dirty="0"/>
              <a:t> to </a:t>
            </a:r>
            <a:r>
              <a:rPr lang="it-IT" dirty="0" err="1"/>
              <a:t>occur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in the colon </a:t>
            </a:r>
            <a:r>
              <a:rPr lang="it-IT" dirty="0" err="1"/>
              <a:t>without</a:t>
            </a:r>
            <a:r>
              <a:rPr lang="it-IT" dirty="0"/>
              <a:t> the glucoside </a:t>
            </a:r>
            <a:r>
              <a:rPr lang="it-IT" dirty="0" err="1"/>
              <a:t>half</a:t>
            </a:r>
            <a:r>
              <a:rPr lang="it-IT" dirty="0"/>
              <a:t> </a:t>
            </a:r>
            <a:r>
              <a:rPr lang="it-IT" dirty="0" err="1"/>
              <a:t>detached</a:t>
            </a:r>
            <a:r>
              <a:rPr lang="it-IT" dirty="0"/>
              <a:t> by the </a:t>
            </a:r>
            <a:r>
              <a:rPr lang="it-IT" dirty="0" err="1"/>
              <a:t>enzymes</a:t>
            </a:r>
            <a:r>
              <a:rPr lang="it-IT" dirty="0"/>
              <a:t> of the </a:t>
            </a:r>
            <a:r>
              <a:rPr lang="it-IT" dirty="0" err="1"/>
              <a:t>intestinal</a:t>
            </a:r>
            <a:r>
              <a:rPr lang="it-IT" dirty="0"/>
              <a:t> </a:t>
            </a:r>
            <a:r>
              <a:rPr lang="it-IT" dirty="0" err="1"/>
              <a:t>bacterial</a:t>
            </a:r>
            <a:r>
              <a:rPr lang="it-IT" dirty="0"/>
              <a:t> flora to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quercetin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transported</a:t>
            </a:r>
            <a:r>
              <a:rPr lang="it-IT" dirty="0"/>
              <a:t> to the </a:t>
            </a:r>
            <a:r>
              <a:rPr lang="it-IT" dirty="0" err="1"/>
              <a:t>liver</a:t>
            </a:r>
            <a:r>
              <a:rPr lang="it-IT" dirty="0"/>
              <a:t> via </a:t>
            </a:r>
            <a:r>
              <a:rPr lang="it-IT" dirty="0" err="1"/>
              <a:t>portal</a:t>
            </a:r>
            <a:r>
              <a:rPr lang="it-IT" dirty="0"/>
              <a:t> </a:t>
            </a:r>
            <a:r>
              <a:rPr lang="it-IT" dirty="0" err="1"/>
              <a:t>circulation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9226DAA-8AF1-4C47-94DF-BD97708270EB}"/>
              </a:ext>
            </a:extLst>
          </p:cNvPr>
          <p:cNvSpPr/>
          <p:nvPr/>
        </p:nvSpPr>
        <p:spPr>
          <a:xfrm>
            <a:off x="3746487" y="295378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RUTIN</a:t>
            </a:r>
          </a:p>
        </p:txBody>
      </p:sp>
    </p:spTree>
    <p:extLst>
      <p:ext uri="{BB962C8B-B14F-4D97-AF65-F5344CB8AC3E}">
        <p14:creationId xmlns:p14="http://schemas.microsoft.com/office/powerpoint/2010/main" val="1968503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43873" y="40060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Flavonoids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Stilbenes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12962" y="409392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Flavonoids and Stilbenes are produced by 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Coumaroil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-CoA starter unit elongated with three chains of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Malonil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-CoA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1340768"/>
            <a:ext cx="6424613" cy="480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247476-CBA0-A240-B4DD-8CF1DFF7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5861-EC54-884C-93FD-412F35D423E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8031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1861</Words>
  <Application>Microsoft Macintosh PowerPoint</Application>
  <PresentationFormat>Widescreen</PresentationFormat>
  <Paragraphs>157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44" baseType="lpstr">
      <vt:lpstr>AdvHelv_R</vt:lpstr>
      <vt:lpstr>AdvNewsGothicB</vt:lpstr>
      <vt:lpstr>AdvOT1deab444.I</vt:lpstr>
      <vt:lpstr>AdvOT1ef757c0</vt:lpstr>
      <vt:lpstr>AdvOT1ef757c0+fb</vt:lpstr>
      <vt:lpstr>AdvPS81CF</vt:lpstr>
      <vt:lpstr>AdvPS94BA</vt:lpstr>
      <vt:lpstr>Arial</vt:lpstr>
      <vt:lpstr>Arial</vt:lpstr>
      <vt:lpstr>Calibri</vt:lpstr>
      <vt:lpstr>Calibri Light</vt:lpstr>
      <vt:lpstr>CnhykxMinionMath Italic</vt:lpstr>
      <vt:lpstr>MinionPro</vt:lpstr>
      <vt:lpstr>NrhxxfMinionProRegular</vt:lpstr>
      <vt:lpstr>Roboto</vt:lpstr>
      <vt:lpstr>Rpxr</vt:lpstr>
      <vt:lpstr>RydkgsMinionProRegular</vt:lpstr>
      <vt:lpstr>Symbol</vt:lpstr>
      <vt:lpstr>URWPalladioL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Chalcones are precursors of a large class of flavonoids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Resveratrol</vt:lpstr>
      <vt:lpstr>Presentazione standard di PowerPoint</vt:lpstr>
      <vt:lpstr>Presentazione standard di PowerPoint</vt:lpstr>
      <vt:lpstr>Effect of resveratrol on life extension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Rotenone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paola.coccetti@unimib.it</dc:creator>
  <cp:lastModifiedBy>paola.coccetti@unimib.it</cp:lastModifiedBy>
  <cp:revision>2</cp:revision>
  <dcterms:created xsi:type="dcterms:W3CDTF">2022-10-26T21:22:04Z</dcterms:created>
  <dcterms:modified xsi:type="dcterms:W3CDTF">2022-10-26T21:30:08Z</dcterms:modified>
</cp:coreProperties>
</file>