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5T02:12:0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5T02:12:0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5T02:12:0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5T02:12:0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5T02:12:0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1-05T02:12:05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9AEC3-3019-4B02-A513-D3EE4CE76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6FD1E75-6A46-4D26-B88C-1EA73A076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4EFE03-16BD-4ABD-91AE-290626FA3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F9ECBA-F897-45EC-A219-A44A291DE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B91A02-5D38-46DB-B982-FDD83E08D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834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852A78-B0CD-4643-8789-70E8CF4D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A254FC-7503-4DE9-91ED-381C0114A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8FD982-6B74-4534-A952-559CFE18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520D68-C0AB-484A-9668-E437DAE16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F2EE48-77A4-40FB-8ED2-4F987E6F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20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0241A7-6A04-4D8C-B950-08C79846B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B42CF09-5AFC-4ADF-B2B6-9EDFBF210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45FDDF-7ECE-4AA7-A669-8F0C7B084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7C26A9-2500-4D7C-914D-12BFEDAC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982C6C-C3A5-4D7B-9A77-0B074F69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6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B6D13-C5F9-4BF2-B3D2-16D4CD62E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887DBA7-483D-439B-9128-08D3E32AA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9C31AE-A9CB-4F29-9B79-2D979C632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3AB484-AE00-45F8-9315-F4F07904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49D356-F3C0-4A0C-A47F-F232D728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32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BC52AE-1AC3-4078-8D18-A71F9C1E8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B5A7AD-0D67-442A-A77A-FB6879A18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0F85F3-2E6B-46AB-B3BE-91F3C0377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629C75-B9B5-485A-9174-34A2E6CCC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706415-DCBC-484E-86CC-F9D6B33D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009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6DACB8-0189-4764-B2BE-38ABCFB38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62A047-278B-4496-AB15-4D38260E1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D5D386-A884-486D-A9AA-871EBBE2A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6F3884-F7B4-4C60-9497-B0873AA8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40E7B8-7380-4ACE-888A-55B28F2A3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02EE6D-C836-49B0-8D1E-AF9D22DC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43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49448-DFC9-4E52-9D64-65A9FF72F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A8F8795-746D-4039-8204-532FCBDA7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0454A3F-B4AC-4471-B25D-BD756B297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564C4B0-DFC7-4ACD-A553-8248A1EE7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4AB772B-4A0A-42EF-9F65-0AC0E0D81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EAA706F-6E8A-4698-83FD-D7B6E4E4C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6FA759-6B57-42C7-9837-BB8F76B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2B76FF4-3DE4-4887-AC15-8A99CDAE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00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51C34D-1A5D-4D8F-9228-0D51EE1DD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FD0FC13-0006-4727-959C-1FBD06F2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1A1F691-98D2-435C-AD3B-7205828E1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28A4F1-0485-4371-A7D5-D47B15CF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97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4B3C099-F9D4-4F18-88FD-7A90CCAF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F7E290-3522-41F9-89E1-0CE42561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AE2BE19-AD1E-4A79-94BC-73C08F62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13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94C63C-242D-4387-BD59-B6845851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F25C14-36BF-4B7A-AF9B-4BFC9063D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3AC67B-77BB-4F18-B4A2-7ACA0FF0A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F6F032-D1CD-4F67-8BE6-C1E642D4D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C5AF666-ABA9-40D4-8240-74B90525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9E6F06-3B46-4827-86F5-DC397B58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46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1A01E-8864-487D-BA7B-23936DEB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91C8388-3E5A-40D0-B69D-C25C6ED2E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DBD7416-551C-47D9-95F3-F78B6F17F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154818-CA94-46A2-83F6-420130A7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8AF5D02-D92F-4BA2-83C0-148BBE3A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913FEF-1459-4D6D-8DF0-CE66E4C50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12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1743C00-50C2-4F10-9E8F-F5704B0B4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4E37FC-3FC6-4F30-AFAA-8BA5D21AB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C17302-FC90-41BD-80C4-7B5603EAA0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9B9E7-1796-478D-A835-EAE3DC6BA021}" type="datetimeFigureOut">
              <a:rPr lang="it-IT" smtClean="0"/>
              <a:t>05/11/2021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200CA5-6326-4700-B67A-3705E489D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5C0A9F-7E43-4CFA-BC85-EBB7F07D9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A96E-A1B6-469A-A86C-160F2636CE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43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3.png"/><Relationship Id="rId5" Type="http://schemas.openxmlformats.org/officeDocument/2006/relationships/image" Target="../media/image5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customXml" Target="../ink/ink2.xml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customXml" Target="../ink/ink3.xml"/><Relationship Id="rId15" Type="http://schemas.openxmlformats.org/officeDocument/2006/relationships/image" Target="../media/image20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11" Type="http://schemas.openxmlformats.org/officeDocument/2006/relationships/image" Target="../media/image23.png"/><Relationship Id="rId5" Type="http://schemas.openxmlformats.org/officeDocument/2006/relationships/image" Target="../media/image4.png"/><Relationship Id="rId10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24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27.png"/><Relationship Id="rId5" Type="http://schemas.openxmlformats.org/officeDocument/2006/relationships/customXml" Target="../ink/ink6.xml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DD682E-FAF7-4221-BCFB-21D2E28F1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0542" y="2635623"/>
            <a:ext cx="9144000" cy="1281953"/>
          </a:xfrm>
        </p:spPr>
        <p:txBody>
          <a:bodyPr>
            <a:normAutofit/>
          </a:bodyPr>
          <a:lstStyle/>
          <a:p>
            <a:r>
              <a:rPr lang="it-IT" sz="7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FORME DI GOVERNO</a:t>
            </a:r>
          </a:p>
        </p:txBody>
      </p:sp>
    </p:spTree>
    <p:extLst>
      <p:ext uri="{BB962C8B-B14F-4D97-AF65-F5344CB8AC3E}">
        <p14:creationId xmlns:p14="http://schemas.microsoft.com/office/powerpoint/2010/main" val="175913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453E3C-F645-497A-8691-1A4B30DB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La forma di governo parlamentare:</a:t>
            </a:r>
            <a:b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Il modello assembleare (Italia)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918D88F-3276-4DD4-8DF2-209797DC2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023" y="1690688"/>
            <a:ext cx="5175953" cy="3718882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E9CE74F2-11F5-4101-8CB3-00FDD2478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256" y="3000275"/>
            <a:ext cx="1664352" cy="749873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53D943EE-E670-4F76-ACC9-531120BAA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796" y="2711407"/>
            <a:ext cx="2822693" cy="1255885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0DB7A362-7309-48F0-88A8-A1033DA5EA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227" y="5411783"/>
            <a:ext cx="2078916" cy="749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14:cNvPr>
              <p14:cNvContentPartPr/>
              <p14:nvPr/>
            </p14:nvContentPartPr>
            <p14:xfrm>
              <a:off x="11608941" y="5656708"/>
              <a:ext cx="360" cy="360"/>
            </p14:xfrm>
          </p:contentPart>
        </mc:Choice>
        <mc:Fallback>
          <p:pic>
            <p:nvPicPr>
              <p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600301" y="564806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Freccia in su 27">
            <a:extLst>
              <a:ext uri="{FF2B5EF4-FFF2-40B4-BE49-F238E27FC236}">
                <a16:creationId xmlns:a16="http://schemas.microsoft.com/office/drawing/2014/main" id="{280CB673-D46D-42B2-AAAB-D45CF858A5AD}"/>
              </a:ext>
            </a:extLst>
          </p:cNvPr>
          <p:cNvSpPr/>
          <p:nvPr/>
        </p:nvSpPr>
        <p:spPr>
          <a:xfrm>
            <a:off x="6046563" y="5934635"/>
            <a:ext cx="300449" cy="48788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8F9BEB46-AE18-4832-BEBE-9E6E3E3240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6644" y="3264393"/>
            <a:ext cx="3420152" cy="164606"/>
          </a:xfrm>
          <a:prstGeom prst="rect">
            <a:avLst/>
          </a:prstGeom>
        </p:spPr>
      </p:pic>
      <p:pic>
        <p:nvPicPr>
          <p:cNvPr id="33" name="Immagine 32">
            <a:extLst>
              <a:ext uri="{FF2B5EF4-FFF2-40B4-BE49-F238E27FC236}">
                <a16:creationId xmlns:a16="http://schemas.microsoft.com/office/drawing/2014/main" id="{503B2A37-E8AC-40EE-9E5A-4B1801B0AE0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1588" y="2765949"/>
            <a:ext cx="1188823" cy="573074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AB18F5E8-6F24-4BF2-B890-28F73B2B17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55768" y="3850378"/>
            <a:ext cx="1434502" cy="2010656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04431B0-4A04-44FB-B5AF-6EAE90255A7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34577" y="3786008"/>
            <a:ext cx="1729802" cy="2010655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6E160C49-3521-4218-9C9A-1650F4F88D3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38361" y="4558890"/>
            <a:ext cx="1225402" cy="573074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E951EBF-CF4B-41F8-8AEA-CA8C9AEB340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80514" y="4558890"/>
            <a:ext cx="1097375" cy="573074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8A82EAA5-B02B-4BCF-B12D-D9A9A84BBF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19668" y="6335148"/>
            <a:ext cx="2767824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56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453E3C-F645-497A-8691-1A4B30DB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La forma di governo parlamentare:</a:t>
            </a:r>
            <a:b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Il Premierato (Inghilterra)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918D88F-3276-4DD4-8DF2-209797DC2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023" y="1690688"/>
            <a:ext cx="5175953" cy="371888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0DB7A362-7309-48F0-88A8-A1033DA5E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402" y="5411783"/>
            <a:ext cx="2078916" cy="749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14:cNvPr>
              <p14:cNvContentPartPr/>
              <p14:nvPr/>
            </p14:nvContentPartPr>
            <p14:xfrm>
              <a:off x="11608941" y="5656708"/>
              <a:ext cx="360" cy="360"/>
            </p14:xfrm>
          </p:contentPart>
        </mc:Choice>
        <mc:Fallback>
          <p:pic>
            <p:nvPicPr>
              <p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599941" y="564770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Freccia in su 27">
            <a:extLst>
              <a:ext uri="{FF2B5EF4-FFF2-40B4-BE49-F238E27FC236}">
                <a16:creationId xmlns:a16="http://schemas.microsoft.com/office/drawing/2014/main" id="{280CB673-D46D-42B2-AAAB-D45CF858A5AD}"/>
              </a:ext>
            </a:extLst>
          </p:cNvPr>
          <p:cNvSpPr/>
          <p:nvPr/>
        </p:nvSpPr>
        <p:spPr>
          <a:xfrm>
            <a:off x="5965878" y="5934635"/>
            <a:ext cx="300449" cy="48788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8F9BEB46-AE18-4832-BEBE-9E6E3E3240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6644" y="3264393"/>
            <a:ext cx="3420152" cy="164606"/>
          </a:xfrm>
          <a:prstGeom prst="rect">
            <a:avLst/>
          </a:prstGeom>
        </p:spPr>
      </p:pic>
      <p:pic>
        <p:nvPicPr>
          <p:cNvPr id="33" name="Immagine 32">
            <a:extLst>
              <a:ext uri="{FF2B5EF4-FFF2-40B4-BE49-F238E27FC236}">
                <a16:creationId xmlns:a16="http://schemas.microsoft.com/office/drawing/2014/main" id="{503B2A37-E8AC-40EE-9E5A-4B1801B0AE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1588" y="2765949"/>
            <a:ext cx="1188823" cy="573074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AB18F5E8-6F24-4BF2-B890-28F73B2B17F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77857" y="3940028"/>
            <a:ext cx="1434502" cy="2010656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E951EBF-CF4B-41F8-8AEA-CA8C9AEB34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10181" y="4558890"/>
            <a:ext cx="1097375" cy="573074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8A82EAA5-B02B-4BCF-B12D-D9A9A84BBF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3808" y="6335148"/>
            <a:ext cx="2767824" cy="74987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1FB504E8-509C-471D-8FE8-CA7B3C8336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83715" y="3009238"/>
            <a:ext cx="1603387" cy="74987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774F04-509E-4E2F-B2BB-3327CF27256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20032" y="2622867"/>
            <a:ext cx="2895851" cy="53649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DC147F6-A211-489E-9AD9-6D94A8668FB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46549" y="3483486"/>
            <a:ext cx="2206943" cy="536494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EFC146A-04F9-416B-BF26-C67348559913}"/>
              </a:ext>
            </a:extLst>
          </p:cNvPr>
          <p:cNvCxnSpPr/>
          <p:nvPr/>
        </p:nvCxnSpPr>
        <p:spPr>
          <a:xfrm>
            <a:off x="3508023" y="3003182"/>
            <a:ext cx="0" cy="564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Immagine 12">
            <a:extLst>
              <a:ext uri="{FF2B5EF4-FFF2-40B4-BE49-F238E27FC236}">
                <a16:creationId xmlns:a16="http://schemas.microsoft.com/office/drawing/2014/main" id="{720CA711-3468-4375-AC5A-1A55942F4C2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21569" y="3080268"/>
            <a:ext cx="1688738" cy="457240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CFA6E636-8241-4FDC-A318-1CA42C6D2D2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69062" y="2318072"/>
            <a:ext cx="377984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453E3C-F645-497A-8691-1A4B30DB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La forma di governo parlamentare:</a:t>
            </a:r>
            <a:b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Il cancellierato (Germania)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918D88F-3276-4DD4-8DF2-209797DC2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023" y="1690688"/>
            <a:ext cx="5175953" cy="3718882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53D943EE-E670-4F76-ACC9-531120BAA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475" y="2119737"/>
            <a:ext cx="2822693" cy="1255885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0DB7A362-7309-48F0-88A8-A1033DA5EA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227" y="5411783"/>
            <a:ext cx="2078916" cy="749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14:cNvPr>
              <p14:cNvContentPartPr/>
              <p14:nvPr/>
            </p14:nvContentPartPr>
            <p14:xfrm>
              <a:off x="11608941" y="5656708"/>
              <a:ext cx="360" cy="360"/>
            </p14:xfrm>
          </p:contentPart>
        </mc:Choice>
        <mc:Fallback>
          <p:pic>
            <p:nvPicPr>
              <p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599941" y="564770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Freccia in su 27">
            <a:extLst>
              <a:ext uri="{FF2B5EF4-FFF2-40B4-BE49-F238E27FC236}">
                <a16:creationId xmlns:a16="http://schemas.microsoft.com/office/drawing/2014/main" id="{280CB673-D46D-42B2-AAAB-D45CF858A5AD}"/>
              </a:ext>
            </a:extLst>
          </p:cNvPr>
          <p:cNvSpPr/>
          <p:nvPr/>
        </p:nvSpPr>
        <p:spPr>
          <a:xfrm>
            <a:off x="6046563" y="5934635"/>
            <a:ext cx="300449" cy="48788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8F9BEB46-AE18-4832-BEBE-9E6E3E3240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3657" y="2665376"/>
            <a:ext cx="3420152" cy="164606"/>
          </a:xfrm>
          <a:prstGeom prst="rect">
            <a:avLst/>
          </a:prstGeom>
        </p:spPr>
      </p:pic>
      <p:pic>
        <p:nvPicPr>
          <p:cNvPr id="33" name="Immagine 32">
            <a:extLst>
              <a:ext uri="{FF2B5EF4-FFF2-40B4-BE49-F238E27FC236}">
                <a16:creationId xmlns:a16="http://schemas.microsoft.com/office/drawing/2014/main" id="{503B2A37-E8AC-40EE-9E5A-4B1801B0AE0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19517" y="2228530"/>
            <a:ext cx="1188823" cy="573074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id="{6E160C49-3521-4218-9C9A-1650F4F88D3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87348" y="4558890"/>
            <a:ext cx="1225402" cy="573074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E951EBF-CF4B-41F8-8AEA-CA8C9AEB34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86703" y="4558890"/>
            <a:ext cx="1097375" cy="573074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8A82EAA5-B02B-4BCF-B12D-D9A9A84BBF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9668" y="6335148"/>
            <a:ext cx="2767824" cy="74987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EF424F12-C574-49D5-B1CA-521B1B00768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25628" y="2174633"/>
            <a:ext cx="3779848" cy="53649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62F18B49-D4C3-421A-B3B2-F147E27EC42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88408" y="2479433"/>
            <a:ext cx="1457070" cy="536494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70FF809D-F82E-493A-8250-E3F65033986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84767" y="3685510"/>
            <a:ext cx="1664352" cy="749873"/>
          </a:xfrm>
          <a:prstGeom prst="rect">
            <a:avLst/>
          </a:prstGeom>
        </p:spPr>
      </p:pic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35657E1D-FA20-432B-B248-7E015E161838}"/>
              </a:ext>
            </a:extLst>
          </p:cNvPr>
          <p:cNvCxnSpPr>
            <a:cxnSpLocks/>
          </p:cNvCxnSpPr>
          <p:nvPr/>
        </p:nvCxnSpPr>
        <p:spPr>
          <a:xfrm>
            <a:off x="3695924" y="2983310"/>
            <a:ext cx="1376926" cy="29041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Immagine 13">
            <a:extLst>
              <a:ext uri="{FF2B5EF4-FFF2-40B4-BE49-F238E27FC236}">
                <a16:creationId xmlns:a16="http://schemas.microsoft.com/office/drawing/2014/main" id="{9E3ACC0B-1DDA-421F-9705-66CE92FA8C0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63828" y="3122098"/>
            <a:ext cx="1688738" cy="457240"/>
          </a:xfrm>
          <a:prstGeom prst="rect">
            <a:avLst/>
          </a:prstGeom>
        </p:spPr>
      </p:pic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F1ACBE90-6FDE-4A1E-A2E3-B1D7DBE702B5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3316943" y="3015927"/>
            <a:ext cx="0" cy="6695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6CA9502E-DA60-4308-8D6F-E5543B2D699B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216143" y="3375622"/>
            <a:ext cx="1533410" cy="24110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47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453E3C-F645-497A-8691-1A4B30DB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La forma di governo Presidenziale</a:t>
            </a:r>
            <a:b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(Stati Uniti)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918D88F-3276-4DD4-8DF2-209797DC2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7338" y="1690688"/>
            <a:ext cx="5175953" cy="3718882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E9CE74F2-11F5-4101-8CB3-00FDD2478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838" y="2343816"/>
            <a:ext cx="1664352" cy="749873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53D943EE-E670-4F76-ACC9-531120BAA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5131" y="2090811"/>
            <a:ext cx="2822693" cy="1255885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0DB7A362-7309-48F0-88A8-A1033DA5EA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3792" y="5411783"/>
            <a:ext cx="2078916" cy="749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14:cNvPr>
              <p14:cNvContentPartPr/>
              <p14:nvPr/>
            </p14:nvContentPartPr>
            <p14:xfrm>
              <a:off x="11608941" y="5656708"/>
              <a:ext cx="360" cy="360"/>
            </p14:xfrm>
          </p:contentPart>
        </mc:Choice>
        <mc:Fallback>
          <p:pic>
            <p:nvPicPr>
              <p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599941" y="564770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Freccia in su 27">
            <a:extLst>
              <a:ext uri="{FF2B5EF4-FFF2-40B4-BE49-F238E27FC236}">
                <a16:creationId xmlns:a16="http://schemas.microsoft.com/office/drawing/2014/main" id="{280CB673-D46D-42B2-AAAB-D45CF858A5AD}"/>
              </a:ext>
            </a:extLst>
          </p:cNvPr>
          <p:cNvSpPr/>
          <p:nvPr/>
        </p:nvSpPr>
        <p:spPr>
          <a:xfrm>
            <a:off x="5867270" y="5961530"/>
            <a:ext cx="300449" cy="48788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id="{8A82EAA5-B02B-4BCF-B12D-D9A9A84BBF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9336" y="6335148"/>
            <a:ext cx="2767824" cy="7498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7B80B8B-4F70-467C-B1DD-600F778CB7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95131" y="3840392"/>
            <a:ext cx="2767824" cy="749873"/>
          </a:xfrm>
          <a:prstGeom prst="rect">
            <a:avLst/>
          </a:prstGeom>
        </p:spPr>
      </p:pic>
      <p:sp>
        <p:nvSpPr>
          <p:cNvPr id="19" name="Freccia in su 18">
            <a:extLst>
              <a:ext uri="{FF2B5EF4-FFF2-40B4-BE49-F238E27FC236}">
                <a16:creationId xmlns:a16="http://schemas.microsoft.com/office/drawing/2014/main" id="{0694EC19-C0EB-4789-B782-33F81C6E7CB2}"/>
              </a:ext>
            </a:extLst>
          </p:cNvPr>
          <p:cNvSpPr/>
          <p:nvPr/>
        </p:nvSpPr>
        <p:spPr>
          <a:xfrm>
            <a:off x="9211104" y="3218329"/>
            <a:ext cx="300449" cy="676143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19E7E51B-B615-4119-B0F5-3186A17E3927}"/>
              </a:ext>
            </a:extLst>
          </p:cNvPr>
          <p:cNvCxnSpPr>
            <a:cxnSpLocks/>
            <a:stCxn id="22" idx="1"/>
            <a:endCxn id="18" idx="3"/>
          </p:cNvCxnSpPr>
          <p:nvPr/>
        </p:nvCxnSpPr>
        <p:spPr>
          <a:xfrm flipH="1" flipV="1">
            <a:off x="4596190" y="2718753"/>
            <a:ext cx="339894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Immagine 11">
            <a:extLst>
              <a:ext uri="{FF2B5EF4-FFF2-40B4-BE49-F238E27FC236}">
                <a16:creationId xmlns:a16="http://schemas.microsoft.com/office/drawing/2014/main" id="{48A28B81-31E7-49A0-AC62-8F7B1E39565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69730" y="2162595"/>
            <a:ext cx="944962" cy="1152244"/>
          </a:xfrm>
          <a:prstGeom prst="rect">
            <a:avLst/>
          </a:prstGeom>
        </p:spPr>
      </p:pic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208FC881-25FA-4B0E-AD56-CD1A3D0DD272}"/>
              </a:ext>
            </a:extLst>
          </p:cNvPr>
          <p:cNvCxnSpPr>
            <a:cxnSpLocks/>
          </p:cNvCxnSpPr>
          <p:nvPr/>
        </p:nvCxnSpPr>
        <p:spPr>
          <a:xfrm flipV="1">
            <a:off x="5979455" y="3093689"/>
            <a:ext cx="2061882" cy="21954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Immagine 16">
            <a:extLst>
              <a:ext uri="{FF2B5EF4-FFF2-40B4-BE49-F238E27FC236}">
                <a16:creationId xmlns:a16="http://schemas.microsoft.com/office/drawing/2014/main" id="{5158D40B-A28D-4FAA-8068-5B6E4219B0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02497" y="4523739"/>
            <a:ext cx="1225402" cy="80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61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453E3C-F645-497A-8691-1A4B30DB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La forma di governo semipresidenziale</a:t>
            </a:r>
            <a:b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(Francia)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918D88F-3276-4DD4-8DF2-209797DC2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023" y="1690688"/>
            <a:ext cx="5175953" cy="3718882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E9CE74F2-11F5-4101-8CB3-00FDD2478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256" y="3000275"/>
            <a:ext cx="1664352" cy="749873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53D943EE-E670-4F76-ACC9-531120BAA7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0110" y="2201047"/>
            <a:ext cx="2822693" cy="1255885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0DB7A362-7309-48F0-88A8-A1033DA5EA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7227" y="5411783"/>
            <a:ext cx="2078916" cy="749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14:cNvPr>
              <p14:cNvContentPartPr/>
              <p14:nvPr/>
            </p14:nvContentPartPr>
            <p14:xfrm>
              <a:off x="11608941" y="5656708"/>
              <a:ext cx="360" cy="360"/>
            </p14:xfrm>
          </p:contentPart>
        </mc:Choice>
        <mc:Fallback>
          <p:pic>
            <p:nvPicPr>
              <p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599941" y="564770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Freccia in su 27">
            <a:extLst>
              <a:ext uri="{FF2B5EF4-FFF2-40B4-BE49-F238E27FC236}">
                <a16:creationId xmlns:a16="http://schemas.microsoft.com/office/drawing/2014/main" id="{280CB673-D46D-42B2-AAAB-D45CF858A5AD}"/>
              </a:ext>
            </a:extLst>
          </p:cNvPr>
          <p:cNvSpPr/>
          <p:nvPr/>
        </p:nvSpPr>
        <p:spPr>
          <a:xfrm>
            <a:off x="6046563" y="5934635"/>
            <a:ext cx="300449" cy="48788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1" name="Immagine 30">
            <a:extLst>
              <a:ext uri="{FF2B5EF4-FFF2-40B4-BE49-F238E27FC236}">
                <a16:creationId xmlns:a16="http://schemas.microsoft.com/office/drawing/2014/main" id="{8F9BEB46-AE18-4832-BEBE-9E6E3E3240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76644" y="3264393"/>
            <a:ext cx="3420152" cy="164606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AB18F5E8-6F24-4BF2-B890-28F73B2B17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55768" y="3850378"/>
            <a:ext cx="1434502" cy="2010656"/>
          </a:xfrm>
          <a:prstGeom prst="rect">
            <a:avLst/>
          </a:prstGeom>
        </p:spPr>
      </p:pic>
      <p:pic>
        <p:nvPicPr>
          <p:cNvPr id="39" name="Immagine 38">
            <a:extLst>
              <a:ext uri="{FF2B5EF4-FFF2-40B4-BE49-F238E27FC236}">
                <a16:creationId xmlns:a16="http://schemas.microsoft.com/office/drawing/2014/main" id="{4E951EBF-CF4B-41F8-8AEA-CA8C9AEB340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80514" y="4558890"/>
            <a:ext cx="1097375" cy="573074"/>
          </a:xfrm>
          <a:prstGeom prst="rect">
            <a:avLst/>
          </a:prstGeom>
        </p:spPr>
      </p:pic>
      <p:pic>
        <p:nvPicPr>
          <p:cNvPr id="42" name="Immagine 41">
            <a:extLst>
              <a:ext uri="{FF2B5EF4-FFF2-40B4-BE49-F238E27FC236}">
                <a16:creationId xmlns:a16="http://schemas.microsoft.com/office/drawing/2014/main" id="{8A82EAA5-B02B-4BCF-B12D-D9A9A84BBF3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19668" y="6335148"/>
            <a:ext cx="2767824" cy="74987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69F792DE-6ECA-4630-BB80-877EA35D39B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14554" y="2772198"/>
            <a:ext cx="944962" cy="1152244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760256C5-A2D1-455C-A3D4-B64E806399F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54363" y="3967291"/>
            <a:ext cx="2767824" cy="749873"/>
          </a:xfrm>
          <a:prstGeom prst="rect">
            <a:avLst/>
          </a:prstGeom>
        </p:spPr>
      </p:pic>
      <p:sp>
        <p:nvSpPr>
          <p:cNvPr id="6" name="Freccia in su 5">
            <a:extLst>
              <a:ext uri="{FF2B5EF4-FFF2-40B4-BE49-F238E27FC236}">
                <a16:creationId xmlns:a16="http://schemas.microsoft.com/office/drawing/2014/main" id="{AD7ECD47-400D-4551-9B3A-FC4C5299FCA0}"/>
              </a:ext>
            </a:extLst>
          </p:cNvPr>
          <p:cNvSpPr/>
          <p:nvPr/>
        </p:nvSpPr>
        <p:spPr>
          <a:xfrm>
            <a:off x="9467651" y="3406980"/>
            <a:ext cx="359177" cy="538292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85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453E3C-F645-497A-8691-1A4B30DB3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La forma di governo direttoriale</a:t>
            </a:r>
            <a:b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(Svizzera</a:t>
            </a:r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)</a:t>
            </a: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E918D88F-3276-4DD4-8DF2-209797DC2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023" y="1690688"/>
            <a:ext cx="5175953" cy="3718882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53D943EE-E670-4F76-ACC9-531120BAA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796" y="2711407"/>
            <a:ext cx="2822693" cy="1255885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0DB7A362-7309-48F0-88A8-A1033DA5EA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7227" y="5411783"/>
            <a:ext cx="2078916" cy="74987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14:cNvPr>
              <p14:cNvContentPartPr/>
              <p14:nvPr/>
            </p14:nvContentPartPr>
            <p14:xfrm>
              <a:off x="11608941" y="5656708"/>
              <a:ext cx="360" cy="360"/>
            </p14:xfrm>
          </p:contentPart>
        </mc:Choice>
        <mc:Fallback>
          <p:pic>
            <p:nvPicPr>
              <p:cNvPr id="25" name="Input penna 24">
                <a:extLst>
                  <a:ext uri="{FF2B5EF4-FFF2-40B4-BE49-F238E27FC236}">
                    <a16:creationId xmlns:a16="http://schemas.microsoft.com/office/drawing/2014/main" id="{8789FE7D-3F5C-4203-92D3-F9DA8BE7C88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599941" y="5647708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28" name="Freccia in su 27">
            <a:extLst>
              <a:ext uri="{FF2B5EF4-FFF2-40B4-BE49-F238E27FC236}">
                <a16:creationId xmlns:a16="http://schemas.microsoft.com/office/drawing/2014/main" id="{280CB673-D46D-42B2-AAAB-D45CF858A5AD}"/>
              </a:ext>
            </a:extLst>
          </p:cNvPr>
          <p:cNvSpPr/>
          <p:nvPr/>
        </p:nvSpPr>
        <p:spPr>
          <a:xfrm>
            <a:off x="6046563" y="5934635"/>
            <a:ext cx="300449" cy="487884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id="{8A82EAA5-B02B-4BCF-B12D-D9A9A84BBF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9668" y="6335148"/>
            <a:ext cx="2767824" cy="749873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D2BB6176-E015-462D-A69E-A0E6618CDD9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8593" y="2801057"/>
            <a:ext cx="3072650" cy="12558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8F89F0F-9590-4514-B700-8DB2E8C4238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26188" y="2407717"/>
            <a:ext cx="1359526" cy="536494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5DA6F93-3D7B-4386-AB3E-E3FC77E08BA6}"/>
              </a:ext>
            </a:extLst>
          </p:cNvPr>
          <p:cNvCxnSpPr>
            <a:cxnSpLocks/>
          </p:cNvCxnSpPr>
          <p:nvPr/>
        </p:nvCxnSpPr>
        <p:spPr>
          <a:xfrm flipH="1" flipV="1">
            <a:off x="3485714" y="4056942"/>
            <a:ext cx="1157483" cy="17459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Immagine 10">
            <a:extLst>
              <a:ext uri="{FF2B5EF4-FFF2-40B4-BE49-F238E27FC236}">
                <a16:creationId xmlns:a16="http://schemas.microsoft.com/office/drawing/2014/main" id="{EB04BB89-D5AC-4B86-8FFC-28959D8B891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6165" y="4675430"/>
            <a:ext cx="1225402" cy="573074"/>
          </a:xfrm>
          <a:prstGeom prst="rect">
            <a:avLst/>
          </a:prstGeom>
        </p:spPr>
      </p:pic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89FDA91-C60F-478D-9AA1-C4B6FEAF03C5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4351243" y="3429000"/>
            <a:ext cx="34895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Immagine 18">
            <a:extLst>
              <a:ext uri="{FF2B5EF4-FFF2-40B4-BE49-F238E27FC236}">
                <a16:creationId xmlns:a16="http://schemas.microsoft.com/office/drawing/2014/main" id="{AA2BF97B-48C7-4AC8-87E9-9F38A6A329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37035" y="2972133"/>
            <a:ext cx="1371719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553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LE FORME DI GOVERNO</vt:lpstr>
      <vt:lpstr>La forma di governo parlamentare: Il modello assembleare (Italia)</vt:lpstr>
      <vt:lpstr>La forma di governo parlamentare: Il Premierato (Inghilterra)</vt:lpstr>
      <vt:lpstr>La forma di governo parlamentare: Il cancellierato (Germania)</vt:lpstr>
      <vt:lpstr>La forma di governo Presidenziale (Stati Uniti)</vt:lpstr>
      <vt:lpstr>La forma di governo semipresidenziale (Francia)</vt:lpstr>
      <vt:lpstr>La forma di governo direttoriale (Svizzera)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Paolo Zicchittu</dc:creator>
  <cp:lastModifiedBy>Paolo Zicchittu</cp:lastModifiedBy>
  <cp:revision>5</cp:revision>
  <dcterms:created xsi:type="dcterms:W3CDTF">2021-11-04T20:10:26Z</dcterms:created>
  <dcterms:modified xsi:type="dcterms:W3CDTF">2021-11-05T03:27:25Z</dcterms:modified>
</cp:coreProperties>
</file>