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73" r:id="rId3"/>
    <p:sldId id="274" r:id="rId4"/>
    <p:sldId id="275" r:id="rId5"/>
    <p:sldId id="281" r:id="rId6"/>
    <p:sldId id="277" r:id="rId7"/>
    <p:sldId id="27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8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6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813A7762-2A71-3646-B7DB-75B5D1FBD01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FC54BCF-017A-0C43-B1A0-CDD69F97AF0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A3980-53C0-974F-B164-6AEC9A4A0F35}" type="datetimeFigureOut">
              <a:rPr lang="it-IT" smtClean="0"/>
              <a:t>27/10/21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0F2B3E7-1C47-8346-9FEE-17F8966B582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E92A0C2-C34B-FE4F-84E5-266D2B612A6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2C29AC-BB12-EF48-9A03-BF3309698D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62656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5EC749-CA22-E04A-B28A-D9F86E24FD9C}" type="datetimeFigureOut">
              <a:rPr lang="it-IT" smtClean="0"/>
              <a:t>27/10/21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9A1F5E-BF67-5A46-86D1-6764BB8480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147024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8FC29-3CE5-CF42-8018-8FE95AED8962}" type="datetime1">
              <a:rPr lang="it-IT" smtClean="0"/>
              <a:t>27/10/21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Tania Pagotto, 27 ottobre 2021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2E8E-3EC5-47EA-A223-8641D47423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6887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03E5A-4C85-E140-8DA9-F57187E4DA80}" type="datetime1">
              <a:rPr lang="it-IT" smtClean="0"/>
              <a:t>27/10/21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Tania Pagotto, 27 ottobre 2021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2E8E-3EC5-47EA-A223-8641D47423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6217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5BD1-B1A3-BB4C-B804-6C0E364992AF}" type="datetime1">
              <a:rPr lang="it-IT" smtClean="0"/>
              <a:t>27/10/21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Tania Pagotto, 27 ottobre 2021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2E8E-3EC5-47EA-A223-8641D4742334}" type="slidenum">
              <a:rPr lang="it-IT" smtClean="0"/>
              <a:t>‹N›</a:t>
            </a:fld>
            <a:endParaRPr lang="it-I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888308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511D8-A5E9-C444-B00D-683FDFDA8CDE}" type="datetime1">
              <a:rPr lang="it-IT" smtClean="0"/>
              <a:t>27/10/21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Tania Pagotto, 27 ottobre 2021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2E8E-3EC5-47EA-A223-8641D47423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6085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4F75-F83A-F04B-8C22-3E394739F3EB}" type="datetime1">
              <a:rPr lang="it-IT" smtClean="0"/>
              <a:t>27/10/21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Tania Pagotto, 27 ottobre 2021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2E8E-3EC5-47EA-A223-8641D4742334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3957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E2119-1747-D842-8B1E-A495E833EC15}" type="datetime1">
              <a:rPr lang="it-IT" smtClean="0"/>
              <a:t>27/10/21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Tania Pagotto, 27 ottobre 2021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2E8E-3EC5-47EA-A223-8641D47423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18202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EA8D3-B88F-ED49-97D2-F4B38AEF3AE6}" type="datetime1">
              <a:rPr lang="it-IT" smtClean="0"/>
              <a:t>27/10/21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Tania Pagotto, 27 ottobre 2021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2E8E-3EC5-47EA-A223-8641D47423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54634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BFA98-5DA4-6D43-84A3-8ABD5A31DE2B}" type="datetime1">
              <a:rPr lang="it-IT" smtClean="0"/>
              <a:t>27/10/21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Tania Pagotto, 27 ottobre 2021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2E8E-3EC5-47EA-A223-8641D47423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4026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4704B-801B-4F40-90BB-58D5DB88DC41}" type="datetime1">
              <a:rPr lang="it-IT" smtClean="0"/>
              <a:t>27/10/21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Tania Pagotto, 27 ottobre 2021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2E8E-3EC5-47EA-A223-8641D47423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9066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C2EEC-D25F-DF4D-A8E8-21AA78EC6A63}" type="datetime1">
              <a:rPr lang="it-IT" smtClean="0"/>
              <a:t>27/10/21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Tania Pagotto, 27 ottobre 2021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2E8E-3EC5-47EA-A223-8641D47423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2928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21351-D3F0-6F40-91E6-A128AA45CA70}" type="datetime1">
              <a:rPr lang="it-IT" smtClean="0"/>
              <a:t>27/10/21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Tania Pagotto, 27 ottobre 2021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2E8E-3EC5-47EA-A223-8641D47423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3031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5BE56-E0A3-D04D-820E-BC115C973AF6}" type="datetime1">
              <a:rPr lang="it-IT" smtClean="0"/>
              <a:t>27/10/21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Tania Pagotto, 27 ottobre 2021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2E8E-3EC5-47EA-A223-8641D47423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6815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A87B5-1141-F64A-AC67-51A0104F0784}" type="datetime1">
              <a:rPr lang="it-IT" smtClean="0"/>
              <a:t>27/10/21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Tania Pagotto, 27 ottobre 2021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2E8E-3EC5-47EA-A223-8641D47423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871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C12CA-2A24-6148-A411-9F6B99D15B87}" type="datetime1">
              <a:rPr lang="it-IT" smtClean="0"/>
              <a:t>27/10/21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Tania Pagotto, 27 ottobre 2021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2E8E-3EC5-47EA-A223-8641D47423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5288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75FE4-67F2-784A-91D1-C61E645D6EC9}" type="datetime1">
              <a:rPr lang="it-IT" smtClean="0"/>
              <a:t>27/10/21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Tania Pagotto, 27 ottobre 2021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2E8E-3EC5-47EA-A223-8641D47423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3238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4A8CC-1B9F-FF4B-98D1-47B0A0DA1500}" type="datetime1">
              <a:rPr lang="it-IT" smtClean="0"/>
              <a:t>27/10/21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Tania Pagotto, 27 ottobre 2021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2E8E-3EC5-47EA-A223-8641D47423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8827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72213-A5DC-754C-B651-3FB11722D23A}" type="datetime1">
              <a:rPr lang="it-IT" smtClean="0"/>
              <a:t>27/10/21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Tania Pagotto, 27 ottobre 2021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F4A2E8E-3EC5-47EA-A223-8641D47423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433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07067" y="3916811"/>
            <a:ext cx="7766936" cy="1646302"/>
          </a:xfrm>
        </p:spPr>
        <p:txBody>
          <a:bodyPr/>
          <a:lstStyle/>
          <a:p>
            <a:r>
              <a:rPr lang="it-IT" dirty="0"/>
              <a:t>Lezione 9 </a:t>
            </a:r>
            <a:br>
              <a:rPr lang="it-IT" dirty="0"/>
            </a:br>
            <a:r>
              <a:rPr lang="it-IT" sz="2000" dirty="0">
                <a:solidFill>
                  <a:schemeClr val="bg1"/>
                </a:solidFill>
              </a:rPr>
              <a:t>Le Forme di Stato</a:t>
            </a:r>
            <a:br>
              <a:rPr lang="it-IT" sz="2000" dirty="0"/>
            </a:br>
            <a:r>
              <a:rPr lang="it-IT" dirty="0"/>
              <a:t>Le forme di Stato</a:t>
            </a:r>
            <a:br>
              <a:rPr lang="it-IT" dirty="0"/>
            </a:br>
            <a:br>
              <a:rPr lang="it-IT" dirty="0"/>
            </a:br>
            <a:r>
              <a:rPr lang="it-IT" sz="2800" dirty="0"/>
              <a:t>continua dalla lezione precedente </a:t>
            </a:r>
            <a:endParaRPr lang="it-IT" dirty="0"/>
          </a:p>
        </p:txBody>
      </p:sp>
      <p:sp>
        <p:nvSpPr>
          <p:cNvPr id="4" name="Sottotitolo 2"/>
          <p:cNvSpPr txBox="1">
            <a:spLocks/>
          </p:cNvSpPr>
          <p:nvPr/>
        </p:nvSpPr>
        <p:spPr>
          <a:xfrm>
            <a:off x="1507067" y="759188"/>
            <a:ext cx="7766936" cy="10968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dirty="0"/>
              <a:t>Istituzioni di Diritto pubblico </a:t>
            </a:r>
          </a:p>
          <a:p>
            <a:pPr algn="ctr"/>
            <a:r>
              <a:rPr lang="it-IT" dirty="0"/>
              <a:t>Prof. Paolo </a:t>
            </a:r>
            <a:r>
              <a:rPr lang="it-IT" dirty="0" err="1"/>
              <a:t>Zicchittu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60917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10BE40E3-5550-4CDD-B4FD-387C33EBF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71A6B738-E50C-4653-B343-B9D6A5EA27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498768D6-B28C-40A3-B381-39306F5816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23">
              <a:extLst>
                <a:ext uri="{FF2B5EF4-FFF2-40B4-BE49-F238E27FC236}">
                  <a16:creationId xmlns:a16="http://schemas.microsoft.com/office/drawing/2014/main" id="{B27C15B9-7795-4321-AB30-DF1DEF65C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5" name="Rectangle 25">
              <a:extLst>
                <a:ext uri="{FF2B5EF4-FFF2-40B4-BE49-F238E27FC236}">
                  <a16:creationId xmlns:a16="http://schemas.microsoft.com/office/drawing/2014/main" id="{578EC957-1F3F-4C00-B023-C8725C217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6" name="Isosceles Triangle 75">
              <a:extLst>
                <a:ext uri="{FF2B5EF4-FFF2-40B4-BE49-F238E27FC236}">
                  <a16:creationId xmlns:a16="http://schemas.microsoft.com/office/drawing/2014/main" id="{3D642632-BBD5-46D6-A91D-9B2BF6821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7" name="Rectangle 27">
              <a:extLst>
                <a:ext uri="{FF2B5EF4-FFF2-40B4-BE49-F238E27FC236}">
                  <a16:creationId xmlns:a16="http://schemas.microsoft.com/office/drawing/2014/main" id="{BF9D518D-AFF5-4DE2-AEE2-0EC15479A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Rectangle 28">
              <a:extLst>
                <a:ext uri="{FF2B5EF4-FFF2-40B4-BE49-F238E27FC236}">
                  <a16:creationId xmlns:a16="http://schemas.microsoft.com/office/drawing/2014/main" id="{14EF979B-B00D-460C-BD56-7EEAFB7E0F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29">
              <a:extLst>
                <a:ext uri="{FF2B5EF4-FFF2-40B4-BE49-F238E27FC236}">
                  <a16:creationId xmlns:a16="http://schemas.microsoft.com/office/drawing/2014/main" id="{3E40F9A1-6B82-400F-9397-26D1D36F1F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Isosceles Triangle 79">
              <a:extLst>
                <a:ext uri="{FF2B5EF4-FFF2-40B4-BE49-F238E27FC236}">
                  <a16:creationId xmlns:a16="http://schemas.microsoft.com/office/drawing/2014/main" id="{2EF7DDF1-FF86-4CA4-B08B-8939557EBD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Isosceles Triangle 80">
              <a:extLst>
                <a:ext uri="{FF2B5EF4-FFF2-40B4-BE49-F238E27FC236}">
                  <a16:creationId xmlns:a16="http://schemas.microsoft.com/office/drawing/2014/main" id="{6D7C1F89-72B2-4FDC-B9E2-04F52D5C5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49562" y="148035"/>
            <a:ext cx="6424440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Lo </a:t>
            </a:r>
            <a:r>
              <a:rPr lang="en-US" dirty="0" err="1"/>
              <a:t>Stato</a:t>
            </a:r>
            <a:r>
              <a:rPr lang="en-US" dirty="0"/>
              <a:t> </a:t>
            </a:r>
            <a:r>
              <a:rPr lang="en-US" dirty="0" err="1"/>
              <a:t>liberale</a:t>
            </a:r>
            <a:r>
              <a:rPr lang="en-US" dirty="0"/>
              <a:t>. Lo </a:t>
            </a:r>
            <a:r>
              <a:rPr lang="en-US" dirty="0" err="1"/>
              <a:t>Statuto</a:t>
            </a:r>
            <a:r>
              <a:rPr lang="en-US" dirty="0"/>
              <a:t> </a:t>
            </a:r>
            <a:r>
              <a:rPr lang="en-US" dirty="0" err="1"/>
              <a:t>albertino</a:t>
            </a:r>
            <a:r>
              <a:rPr lang="en-US" dirty="0"/>
              <a:t> (1848) </a:t>
            </a:r>
          </a:p>
        </p:txBody>
      </p:sp>
      <p:pic>
        <p:nvPicPr>
          <p:cNvPr id="19458" name="Picture 2" descr="Lo Statuto Albertino">
            <a:extLst>
              <a:ext uri="{FF2B5EF4-FFF2-40B4-BE49-F238E27FC236}">
                <a16:creationId xmlns:a16="http://schemas.microsoft.com/office/drawing/2014/main" id="{CE765AC2-FFCD-C64B-AF58-3A8BFF3299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05" r="5590" b="9090"/>
          <a:stretch/>
        </p:blipFill>
        <p:spPr bwMode="auto">
          <a:xfrm>
            <a:off x="20" y="10"/>
            <a:ext cx="2734036" cy="6867719"/>
          </a:xfrm>
          <a:custGeom>
            <a:avLst/>
            <a:gdLst/>
            <a:ahLst/>
            <a:cxnLst/>
            <a:rect l="l" t="t" r="r" b="b"/>
            <a:pathLst>
              <a:path w="2734056" h="6858000">
                <a:moveTo>
                  <a:pt x="0" y="0"/>
                </a:moveTo>
                <a:lnTo>
                  <a:pt x="1674254" y="0"/>
                </a:lnTo>
                <a:lnTo>
                  <a:pt x="2734056" y="6850199"/>
                </a:lnTo>
                <a:lnTo>
                  <a:pt x="2734056" y="6858000"/>
                </a:lnTo>
                <a:lnTo>
                  <a:pt x="461457" y="6858000"/>
                </a:lnTo>
                <a:lnTo>
                  <a:pt x="0" y="4134118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Isosceles Triangle 82">
            <a:extLst>
              <a:ext uri="{FF2B5EF4-FFF2-40B4-BE49-F238E27FC236}">
                <a16:creationId xmlns:a16="http://schemas.microsoft.com/office/drawing/2014/main" id="{EB6743CF-E74B-4A3C-A785-599069DB89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1"/>
            <a:ext cx="476655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ottotitolo 2"/>
          <p:cNvSpPr txBox="1">
            <a:spLocks/>
          </p:cNvSpPr>
          <p:nvPr/>
        </p:nvSpPr>
        <p:spPr>
          <a:xfrm>
            <a:off x="2849562" y="1375063"/>
            <a:ext cx="7080251" cy="38807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500" dirty="0"/>
          </a:p>
          <a:p>
            <a:r>
              <a:rPr lang="en-US" sz="1500" dirty="0"/>
              <a:t>I </a:t>
            </a:r>
            <a:r>
              <a:rPr lang="en-US" sz="1500" dirty="0" err="1"/>
              <a:t>sovrani</a:t>
            </a:r>
            <a:r>
              <a:rPr lang="en-US" sz="1500" dirty="0"/>
              <a:t> </a:t>
            </a:r>
            <a:r>
              <a:rPr lang="en-US" sz="1500" dirty="0" err="1"/>
              <a:t>sono</a:t>
            </a:r>
            <a:r>
              <a:rPr lang="en-US" sz="1500" dirty="0"/>
              <a:t> obbligati </a:t>
            </a:r>
            <a:r>
              <a:rPr lang="en-US" sz="1500" dirty="0" err="1"/>
              <a:t>dalla</a:t>
            </a:r>
            <a:r>
              <a:rPr lang="en-US" sz="1500" dirty="0"/>
              <a:t> </a:t>
            </a:r>
            <a:r>
              <a:rPr lang="en-US" sz="1500" dirty="0" err="1"/>
              <a:t>borghesia</a:t>
            </a:r>
            <a:r>
              <a:rPr lang="en-US" sz="1500" dirty="0"/>
              <a:t> a </a:t>
            </a:r>
            <a:r>
              <a:rPr lang="en-US" sz="1500" b="1" dirty="0" err="1">
                <a:solidFill>
                  <a:schemeClr val="bg2">
                    <a:lumMod val="50000"/>
                  </a:schemeClr>
                </a:solidFill>
              </a:rPr>
              <a:t>concedere</a:t>
            </a:r>
            <a:r>
              <a:rPr lang="en-US" sz="1500" dirty="0"/>
              <a:t> </a:t>
            </a:r>
            <a:r>
              <a:rPr lang="en-US" sz="1500" dirty="0" err="1"/>
              <a:t>delle</a:t>
            </a:r>
            <a:r>
              <a:rPr lang="en-US" sz="1500" dirty="0"/>
              <a:t> </a:t>
            </a:r>
            <a:r>
              <a:rPr lang="en-US" sz="1500" dirty="0" err="1"/>
              <a:t>costituzioni</a:t>
            </a:r>
            <a:r>
              <a:rPr lang="en-US" sz="1500" dirty="0"/>
              <a:t>. </a:t>
            </a:r>
          </a:p>
          <a:p>
            <a:endParaRPr lang="en-US" sz="1500" dirty="0"/>
          </a:p>
          <a:p>
            <a:pPr marL="0" indent="0"/>
            <a:r>
              <a:rPr lang="en-US" sz="1500" dirty="0"/>
              <a:t> </a:t>
            </a:r>
            <a:r>
              <a:rPr lang="en-US" sz="1500" dirty="0" err="1"/>
              <a:t>Potere</a:t>
            </a:r>
            <a:r>
              <a:rPr lang="en-US" sz="1500" dirty="0"/>
              <a:t> </a:t>
            </a:r>
            <a:r>
              <a:rPr lang="en-US" sz="1500" dirty="0" err="1"/>
              <a:t>legislativo</a:t>
            </a:r>
            <a:r>
              <a:rPr lang="en-US" sz="1500" dirty="0"/>
              <a:t>: </a:t>
            </a:r>
            <a:r>
              <a:rPr lang="en-US" sz="1500" dirty="0" err="1"/>
              <a:t>monarca</a:t>
            </a:r>
            <a:r>
              <a:rPr lang="en-US" sz="1500" dirty="0"/>
              <a:t> (</a:t>
            </a:r>
            <a:r>
              <a:rPr lang="en-US" sz="1500" dirty="0" err="1"/>
              <a:t>potere</a:t>
            </a:r>
            <a:r>
              <a:rPr lang="en-US" sz="1500" dirty="0"/>
              <a:t> di </a:t>
            </a:r>
            <a:r>
              <a:rPr lang="en-US" sz="1500" dirty="0" err="1"/>
              <a:t>sanzione</a:t>
            </a:r>
            <a:r>
              <a:rPr lang="en-US" sz="1500" dirty="0"/>
              <a:t>) e </a:t>
            </a:r>
            <a:r>
              <a:rPr lang="en-US" sz="1500" b="1" dirty="0" err="1"/>
              <a:t>assemblea</a:t>
            </a:r>
            <a:r>
              <a:rPr lang="en-US" sz="1500" b="1" dirty="0"/>
              <a:t> </a:t>
            </a:r>
            <a:r>
              <a:rPr lang="en-US" sz="1500" b="1" dirty="0" err="1"/>
              <a:t>elettiva</a:t>
            </a:r>
            <a:r>
              <a:rPr lang="en-US" sz="1500" b="1" dirty="0"/>
              <a:t> </a:t>
            </a:r>
          </a:p>
          <a:p>
            <a:pPr marL="0" indent="0"/>
            <a:r>
              <a:rPr lang="en-US" sz="1500" dirty="0" err="1"/>
              <a:t>Potere</a:t>
            </a:r>
            <a:r>
              <a:rPr lang="en-US" sz="1500" dirty="0"/>
              <a:t> </a:t>
            </a:r>
            <a:r>
              <a:rPr lang="en-US" sz="1500" dirty="0" err="1"/>
              <a:t>esecutivo</a:t>
            </a:r>
            <a:r>
              <a:rPr lang="en-US" sz="1500" dirty="0"/>
              <a:t>: </a:t>
            </a:r>
            <a:r>
              <a:rPr lang="en-US" sz="1500" dirty="0" err="1"/>
              <a:t>monarca</a:t>
            </a:r>
            <a:r>
              <a:rPr lang="en-US" sz="1500" dirty="0"/>
              <a:t> (</a:t>
            </a:r>
            <a:r>
              <a:rPr lang="en-US" sz="1500" dirty="0" err="1"/>
              <a:t>formalmente</a:t>
            </a:r>
            <a:r>
              <a:rPr lang="en-US" sz="1500" dirty="0"/>
              <a:t>) e </a:t>
            </a:r>
            <a:r>
              <a:rPr lang="en-US" sz="1500" b="1" dirty="0" err="1"/>
              <a:t>governo</a:t>
            </a:r>
            <a:r>
              <a:rPr lang="en-US" sz="1500" b="1" dirty="0"/>
              <a:t>. </a:t>
            </a:r>
          </a:p>
          <a:p>
            <a:pPr marL="0" indent="0">
              <a:buNone/>
            </a:pPr>
            <a:r>
              <a:rPr lang="en-US" sz="1500" i="1" dirty="0"/>
              <a:t>Il re regna, ma non </a:t>
            </a:r>
            <a:r>
              <a:rPr lang="en-US" sz="1500" i="1" dirty="0" err="1"/>
              <a:t>governa</a:t>
            </a:r>
            <a:r>
              <a:rPr lang="en-US" sz="1500" i="1" dirty="0"/>
              <a:t>.  </a:t>
            </a:r>
          </a:p>
          <a:p>
            <a:pPr marL="0" indent="0"/>
            <a:r>
              <a:rPr lang="en-US" sz="1500" dirty="0" err="1"/>
              <a:t>Potere</a:t>
            </a:r>
            <a:r>
              <a:rPr lang="en-US" sz="1500" dirty="0"/>
              <a:t> </a:t>
            </a:r>
            <a:r>
              <a:rPr lang="en-US" sz="1500" dirty="0" err="1"/>
              <a:t>giudiziario</a:t>
            </a:r>
            <a:r>
              <a:rPr lang="en-US" sz="1500" dirty="0"/>
              <a:t>: </a:t>
            </a:r>
            <a:r>
              <a:rPr lang="en-US" sz="1500" dirty="0" err="1"/>
              <a:t>magistrati</a:t>
            </a:r>
            <a:r>
              <a:rPr lang="en-US" sz="1500" dirty="0"/>
              <a:t> </a:t>
            </a:r>
            <a:r>
              <a:rPr lang="en-US" sz="1500" dirty="0" err="1"/>
              <a:t>indipendenti</a:t>
            </a:r>
            <a:r>
              <a:rPr lang="en-US" sz="1500" dirty="0"/>
              <a:t> </a:t>
            </a:r>
          </a:p>
          <a:p>
            <a:pPr marL="0" indent="0">
              <a:buNone/>
            </a:pPr>
            <a:endParaRPr lang="en-US" sz="1500" dirty="0"/>
          </a:p>
          <a:p>
            <a:pPr marL="0" indent="0"/>
            <a:r>
              <a:rPr lang="en-US" sz="1500" dirty="0" err="1"/>
              <a:t>Stato</a:t>
            </a:r>
            <a:r>
              <a:rPr lang="en-US" sz="1500" dirty="0"/>
              <a:t> </a:t>
            </a:r>
            <a:r>
              <a:rPr lang="en-US" sz="1500" dirty="0" err="1"/>
              <a:t>minimo</a:t>
            </a:r>
            <a:r>
              <a:rPr lang="en-US" sz="1500" dirty="0"/>
              <a:t>. </a:t>
            </a:r>
            <a:r>
              <a:rPr lang="en-US" sz="1500" i="1" dirty="0" err="1"/>
              <a:t>Lassez</a:t>
            </a:r>
            <a:r>
              <a:rPr lang="en-US" sz="1500" i="1" dirty="0"/>
              <a:t> faire </a:t>
            </a:r>
            <a:r>
              <a:rPr lang="en-US" sz="1500" dirty="0"/>
              <a:t>(Smith)  </a:t>
            </a:r>
          </a:p>
          <a:p>
            <a:pPr marL="0" indent="0"/>
            <a:r>
              <a:rPr lang="en-US" sz="1500" dirty="0" err="1"/>
              <a:t>Stato</a:t>
            </a:r>
            <a:r>
              <a:rPr lang="en-US" sz="1500" dirty="0"/>
              <a:t> </a:t>
            </a:r>
            <a:r>
              <a:rPr lang="en-US" sz="1500" dirty="0" err="1"/>
              <a:t>monoclasse</a:t>
            </a:r>
            <a:r>
              <a:rPr lang="en-US" sz="1500" dirty="0"/>
              <a:t> e </a:t>
            </a:r>
            <a:r>
              <a:rPr lang="en-US" sz="1500" dirty="0" err="1"/>
              <a:t>su</a:t>
            </a:r>
            <a:r>
              <a:rPr lang="en-US" sz="1500" dirty="0"/>
              <a:t> base </a:t>
            </a:r>
            <a:r>
              <a:rPr lang="en-US" sz="1500" dirty="0" err="1"/>
              <a:t>timocratica</a:t>
            </a:r>
            <a:r>
              <a:rPr lang="en-US" sz="1500" dirty="0"/>
              <a:t> </a:t>
            </a:r>
          </a:p>
          <a:p>
            <a:pPr marL="400050" lvl="1" indent="0"/>
            <a:r>
              <a:rPr lang="en-US" sz="1500" dirty="0"/>
              <a:t>Nel 1860 </a:t>
            </a:r>
            <a:r>
              <a:rPr lang="en-US" sz="1500" dirty="0" err="1"/>
              <a:t>nel</a:t>
            </a:r>
            <a:r>
              <a:rPr lang="en-US" sz="1500" dirty="0"/>
              <a:t> Regno </a:t>
            </a:r>
            <a:r>
              <a:rPr lang="en-US" sz="1500" dirty="0" err="1"/>
              <a:t>d’Italia</a:t>
            </a:r>
            <a:r>
              <a:rPr lang="en-US" sz="1500" dirty="0"/>
              <a:t> </a:t>
            </a:r>
            <a:r>
              <a:rPr lang="en-US" sz="1500" dirty="0" err="1"/>
              <a:t>gli</a:t>
            </a:r>
            <a:r>
              <a:rPr lang="en-US" sz="1500" dirty="0"/>
              <a:t> </a:t>
            </a:r>
            <a:r>
              <a:rPr lang="en-US" sz="1500" dirty="0" err="1"/>
              <a:t>aventi</a:t>
            </a:r>
            <a:r>
              <a:rPr lang="en-US" sz="1500" dirty="0"/>
              <a:t> </a:t>
            </a:r>
            <a:r>
              <a:rPr lang="en-US" sz="1500" dirty="0" err="1"/>
              <a:t>diritto</a:t>
            </a:r>
            <a:r>
              <a:rPr lang="en-US" sz="1500" dirty="0"/>
              <a:t> al </a:t>
            </a:r>
            <a:r>
              <a:rPr lang="en-US" sz="1500" dirty="0" err="1"/>
              <a:t>voto</a:t>
            </a:r>
            <a:r>
              <a:rPr lang="en-US" sz="1500" dirty="0"/>
              <a:t> </a:t>
            </a:r>
            <a:r>
              <a:rPr lang="en-US" sz="1500" dirty="0" err="1"/>
              <a:t>erano</a:t>
            </a:r>
            <a:r>
              <a:rPr lang="en-US" sz="1500" dirty="0"/>
              <a:t> il 2.2% </a:t>
            </a:r>
            <a:r>
              <a:rPr lang="en-US" sz="1500" dirty="0" err="1"/>
              <a:t>della</a:t>
            </a:r>
            <a:r>
              <a:rPr lang="en-US" sz="1500" dirty="0"/>
              <a:t> </a:t>
            </a:r>
            <a:r>
              <a:rPr lang="en-US" sz="1500" dirty="0" err="1"/>
              <a:t>popolazione</a:t>
            </a:r>
            <a:r>
              <a:rPr lang="en-US" sz="1500" dirty="0"/>
              <a:t>. </a:t>
            </a:r>
          </a:p>
          <a:p>
            <a:pPr marL="0" indent="0"/>
            <a:r>
              <a:rPr lang="en-US" sz="1500" dirty="0" err="1"/>
              <a:t>Diritti</a:t>
            </a:r>
            <a:r>
              <a:rPr lang="en-US" sz="1500" dirty="0"/>
              <a:t> </a:t>
            </a:r>
            <a:r>
              <a:rPr lang="en-US" sz="1500" dirty="0" err="1"/>
              <a:t>civili</a:t>
            </a:r>
            <a:r>
              <a:rPr lang="en-US" sz="1500" dirty="0"/>
              <a:t> e </a:t>
            </a:r>
            <a:r>
              <a:rPr lang="en-US" sz="1500" dirty="0" err="1"/>
              <a:t>uguaglianza</a:t>
            </a:r>
            <a:r>
              <a:rPr lang="en-US" sz="1500" dirty="0"/>
              <a:t> </a:t>
            </a:r>
            <a:r>
              <a:rPr lang="en-US" sz="1500" b="1" dirty="0" err="1">
                <a:solidFill>
                  <a:schemeClr val="bg2">
                    <a:lumMod val="50000"/>
                  </a:schemeClr>
                </a:solidFill>
              </a:rPr>
              <a:t>formale</a:t>
            </a:r>
            <a:r>
              <a:rPr lang="en-US" sz="1500" dirty="0"/>
              <a:t> </a:t>
            </a:r>
          </a:p>
          <a:p>
            <a:pPr marL="0" indent="0"/>
            <a:endParaRPr lang="en-US" sz="1500" dirty="0"/>
          </a:p>
          <a:p>
            <a:pPr marL="0" indent="0"/>
            <a:endParaRPr lang="en-US" sz="1500" dirty="0"/>
          </a:p>
          <a:p>
            <a:endParaRPr lang="en-US" sz="1500" dirty="0"/>
          </a:p>
          <a:p>
            <a:pPr marL="0" indent="0"/>
            <a:endParaRPr lang="en-US" sz="1500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40416A3-43C1-134C-AEC0-65A038DBF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3479" y="6300301"/>
            <a:ext cx="6297612" cy="365125"/>
          </a:xfrm>
        </p:spPr>
        <p:txBody>
          <a:bodyPr/>
          <a:lstStyle/>
          <a:p>
            <a:r>
              <a:rPr lang="it-IT" dirty="0"/>
              <a:t>Tania Pagotto, 27 ottobre 2021 </a:t>
            </a:r>
          </a:p>
        </p:txBody>
      </p:sp>
    </p:spTree>
    <p:extLst>
      <p:ext uri="{BB962C8B-B14F-4D97-AF65-F5344CB8AC3E}">
        <p14:creationId xmlns:p14="http://schemas.microsoft.com/office/powerpoint/2010/main" val="1441365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49562" y="257908"/>
            <a:ext cx="6424440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Lo </a:t>
            </a:r>
            <a:r>
              <a:rPr lang="en-US" dirty="0" err="1"/>
              <a:t>Stato</a:t>
            </a:r>
            <a:r>
              <a:rPr lang="en-US" dirty="0"/>
              <a:t> </a:t>
            </a:r>
            <a:r>
              <a:rPr lang="en-US" dirty="0" err="1"/>
              <a:t>liberale</a:t>
            </a:r>
            <a:r>
              <a:rPr lang="en-US" dirty="0"/>
              <a:t>. Lo </a:t>
            </a:r>
            <a:r>
              <a:rPr lang="en-US" dirty="0" err="1"/>
              <a:t>Statuto</a:t>
            </a:r>
            <a:r>
              <a:rPr lang="en-US" dirty="0"/>
              <a:t> </a:t>
            </a:r>
            <a:r>
              <a:rPr lang="en-US" dirty="0" err="1"/>
              <a:t>albertino</a:t>
            </a:r>
            <a:r>
              <a:rPr lang="en-US" dirty="0"/>
              <a:t> (1848) </a:t>
            </a:r>
          </a:p>
        </p:txBody>
      </p:sp>
      <p:pic>
        <p:nvPicPr>
          <p:cNvPr id="19458" name="Picture 2" descr="Lo Statuto Albertino">
            <a:extLst>
              <a:ext uri="{FF2B5EF4-FFF2-40B4-BE49-F238E27FC236}">
                <a16:creationId xmlns:a16="http://schemas.microsoft.com/office/drawing/2014/main" id="{CE765AC2-FFCD-C64B-AF58-3A8BFF3299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05" r="5590" b="9090"/>
          <a:stretch/>
        </p:blipFill>
        <p:spPr bwMode="auto">
          <a:xfrm>
            <a:off x="20" y="10"/>
            <a:ext cx="2734036" cy="6867719"/>
          </a:xfrm>
          <a:custGeom>
            <a:avLst/>
            <a:gdLst/>
            <a:ahLst/>
            <a:cxnLst/>
            <a:rect l="l" t="t" r="r" b="b"/>
            <a:pathLst>
              <a:path w="2734056" h="6858000">
                <a:moveTo>
                  <a:pt x="0" y="0"/>
                </a:moveTo>
                <a:lnTo>
                  <a:pt x="1674254" y="0"/>
                </a:lnTo>
                <a:lnTo>
                  <a:pt x="2734056" y="6850199"/>
                </a:lnTo>
                <a:lnTo>
                  <a:pt x="2734056" y="6858000"/>
                </a:lnTo>
                <a:lnTo>
                  <a:pt x="461457" y="6858000"/>
                </a:lnTo>
                <a:lnTo>
                  <a:pt x="0" y="4134118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ottotitolo 2"/>
          <p:cNvSpPr txBox="1">
            <a:spLocks/>
          </p:cNvSpPr>
          <p:nvPr/>
        </p:nvSpPr>
        <p:spPr>
          <a:xfrm>
            <a:off x="2917998" y="1173163"/>
            <a:ext cx="8299084" cy="45116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500" dirty="0"/>
          </a:p>
          <a:p>
            <a:pPr marL="0" indent="0">
              <a:buNone/>
            </a:pPr>
            <a:r>
              <a:rPr lang="en-US" sz="1500" b="1" dirty="0">
                <a:solidFill>
                  <a:schemeClr val="bg2">
                    <a:lumMod val="50000"/>
                  </a:schemeClr>
                </a:solidFill>
              </a:rPr>
              <a:t>Che </a:t>
            </a:r>
            <a:r>
              <a:rPr lang="en-US" sz="1500" b="1" dirty="0" err="1">
                <a:solidFill>
                  <a:schemeClr val="bg2">
                    <a:lumMod val="50000"/>
                  </a:schemeClr>
                </a:solidFill>
              </a:rPr>
              <a:t>tipo</a:t>
            </a:r>
            <a:r>
              <a:rPr lang="en-US" sz="1500" b="1" dirty="0">
                <a:solidFill>
                  <a:schemeClr val="bg2">
                    <a:lumMod val="50000"/>
                  </a:schemeClr>
                </a:solidFill>
              </a:rPr>
              <a:t> di </a:t>
            </a:r>
            <a:r>
              <a:rPr lang="en-US" sz="1500" b="1" dirty="0" err="1">
                <a:solidFill>
                  <a:schemeClr val="bg2">
                    <a:lumMod val="50000"/>
                  </a:schemeClr>
                </a:solidFill>
              </a:rPr>
              <a:t>costituzioni</a:t>
            </a:r>
            <a:r>
              <a:rPr lang="en-US" sz="1500" b="1" dirty="0">
                <a:solidFill>
                  <a:schemeClr val="bg2">
                    <a:lumMod val="50000"/>
                  </a:schemeClr>
                </a:solidFill>
              </a:rPr>
              <a:t>? </a:t>
            </a:r>
          </a:p>
          <a:p>
            <a:r>
              <a:rPr lang="en-US" sz="1500" dirty="0" err="1"/>
              <a:t>Ottriate</a:t>
            </a:r>
            <a:r>
              <a:rPr lang="en-US" sz="1500" dirty="0"/>
              <a:t> </a:t>
            </a:r>
          </a:p>
          <a:p>
            <a:r>
              <a:rPr lang="en-US" sz="1500" dirty="0" err="1"/>
              <a:t>Patto</a:t>
            </a:r>
            <a:r>
              <a:rPr lang="en-US" sz="1500" dirty="0"/>
              <a:t> </a:t>
            </a:r>
            <a:r>
              <a:rPr lang="en-US" sz="1500" dirty="0" err="1"/>
              <a:t>tra</a:t>
            </a:r>
            <a:r>
              <a:rPr lang="en-US" sz="1500" dirty="0"/>
              <a:t> re e </a:t>
            </a:r>
            <a:r>
              <a:rPr lang="en-US" sz="1500" dirty="0" err="1"/>
              <a:t>popolo</a:t>
            </a:r>
            <a:r>
              <a:rPr lang="en-US" sz="1500" dirty="0"/>
              <a:t> </a:t>
            </a:r>
          </a:p>
          <a:p>
            <a:r>
              <a:rPr lang="en-US" sz="1500" dirty="0" err="1"/>
              <a:t>Forme</a:t>
            </a:r>
            <a:r>
              <a:rPr lang="en-US" sz="1500" dirty="0"/>
              <a:t> di </a:t>
            </a:r>
            <a:r>
              <a:rPr lang="en-US" sz="1500" dirty="0" err="1"/>
              <a:t>governo</a:t>
            </a:r>
            <a:r>
              <a:rPr lang="en-US" sz="1500" dirty="0"/>
              <a:t> </a:t>
            </a:r>
            <a:r>
              <a:rPr lang="en-US" sz="1500" dirty="0" err="1"/>
              <a:t>dualiste</a:t>
            </a:r>
            <a:r>
              <a:rPr lang="en-US" sz="1500" dirty="0"/>
              <a:t> </a:t>
            </a:r>
          </a:p>
          <a:p>
            <a:r>
              <a:rPr lang="en-US" sz="1500" dirty="0" err="1"/>
              <a:t>Flessibili</a:t>
            </a:r>
            <a:r>
              <a:rPr lang="en-US" sz="1500" dirty="0"/>
              <a:t> </a:t>
            </a:r>
          </a:p>
          <a:p>
            <a:endParaRPr lang="en-US" sz="1500" dirty="0"/>
          </a:p>
          <a:p>
            <a:pPr marL="0" indent="0">
              <a:buNone/>
            </a:pPr>
            <a:r>
              <a:rPr lang="en-US" sz="1500" b="1" dirty="0" err="1">
                <a:solidFill>
                  <a:schemeClr val="bg2">
                    <a:lumMod val="50000"/>
                  </a:schemeClr>
                </a:solidFill>
              </a:rPr>
              <a:t>Statuto</a:t>
            </a:r>
            <a:r>
              <a:rPr lang="en-US" sz="15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500" b="1" dirty="0" err="1">
                <a:solidFill>
                  <a:schemeClr val="bg2">
                    <a:lumMod val="50000"/>
                  </a:schemeClr>
                </a:solidFill>
              </a:rPr>
              <a:t>albertino</a:t>
            </a:r>
            <a:r>
              <a:rPr lang="en-US" sz="15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r>
              <a:rPr lang="en-US" sz="1500" dirty="0" err="1"/>
              <a:t>Concesso</a:t>
            </a:r>
            <a:r>
              <a:rPr lang="en-US" sz="1500" dirty="0"/>
              <a:t> da Carlo Alberto di </a:t>
            </a:r>
            <a:r>
              <a:rPr lang="en-US" sz="1500" dirty="0" err="1"/>
              <a:t>Savoia</a:t>
            </a:r>
            <a:r>
              <a:rPr lang="en-US" sz="1500" dirty="0"/>
              <a:t> </a:t>
            </a:r>
            <a:r>
              <a:rPr lang="en-US" sz="1500" dirty="0" err="1"/>
              <a:t>nel</a:t>
            </a:r>
            <a:r>
              <a:rPr lang="en-US" sz="1500" dirty="0"/>
              <a:t> </a:t>
            </a:r>
            <a:r>
              <a:rPr lang="en-US" sz="1500" dirty="0" err="1"/>
              <a:t>corso</a:t>
            </a:r>
            <a:r>
              <a:rPr lang="en-US" sz="1500" dirty="0"/>
              <a:t> </a:t>
            </a:r>
            <a:r>
              <a:rPr lang="en-US" sz="1500" dirty="0" err="1"/>
              <a:t>dei</a:t>
            </a:r>
            <a:r>
              <a:rPr lang="en-US" sz="1500" dirty="0"/>
              <a:t> </a:t>
            </a:r>
            <a:r>
              <a:rPr lang="en-US" sz="1500" dirty="0" err="1"/>
              <a:t>moti</a:t>
            </a:r>
            <a:r>
              <a:rPr lang="en-US" sz="1500" dirty="0"/>
              <a:t> </a:t>
            </a:r>
            <a:r>
              <a:rPr lang="en-US" sz="1500" dirty="0" err="1"/>
              <a:t>rivoluzionari</a:t>
            </a:r>
            <a:r>
              <a:rPr lang="en-US" sz="1500" dirty="0"/>
              <a:t> del 1848. </a:t>
            </a:r>
            <a:r>
              <a:rPr lang="en-US" sz="1500" b="1" dirty="0" err="1">
                <a:solidFill>
                  <a:schemeClr val="bg2">
                    <a:lumMod val="50000"/>
                  </a:schemeClr>
                </a:solidFill>
              </a:rPr>
              <a:t>Monarchia</a:t>
            </a:r>
            <a:r>
              <a:rPr lang="en-US" sz="15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500" b="1" dirty="0" err="1">
                <a:solidFill>
                  <a:schemeClr val="bg2">
                    <a:lumMod val="50000"/>
                  </a:schemeClr>
                </a:solidFill>
              </a:rPr>
              <a:t>limitata</a:t>
            </a:r>
            <a:r>
              <a:rPr lang="en-US" sz="1500" b="1" dirty="0">
                <a:solidFill>
                  <a:schemeClr val="bg2">
                    <a:lumMod val="50000"/>
                  </a:schemeClr>
                </a:solidFill>
              </a:rPr>
              <a:t>.  </a:t>
            </a:r>
          </a:p>
          <a:p>
            <a:r>
              <a:rPr lang="en-US" sz="1500" dirty="0" err="1"/>
              <a:t>Funzione</a:t>
            </a:r>
            <a:r>
              <a:rPr lang="en-US" sz="1500" dirty="0"/>
              <a:t> </a:t>
            </a:r>
            <a:r>
              <a:rPr lang="en-US" sz="1500" dirty="0" err="1"/>
              <a:t>legislativa</a:t>
            </a:r>
            <a:r>
              <a:rPr lang="en-US" sz="1500" dirty="0"/>
              <a:t>: </a:t>
            </a:r>
            <a:r>
              <a:rPr lang="en-US" sz="1500" dirty="0" err="1"/>
              <a:t>parlamento</a:t>
            </a:r>
            <a:r>
              <a:rPr lang="en-US" sz="1500" dirty="0"/>
              <a:t> </a:t>
            </a:r>
            <a:r>
              <a:rPr lang="en-US" sz="1500" dirty="0" err="1"/>
              <a:t>bicamerale</a:t>
            </a:r>
            <a:r>
              <a:rPr lang="en-US" sz="1500" dirty="0"/>
              <a:t> </a:t>
            </a:r>
          </a:p>
          <a:p>
            <a:r>
              <a:rPr lang="en-US" sz="1500" dirty="0" err="1"/>
              <a:t>Potere</a:t>
            </a:r>
            <a:r>
              <a:rPr lang="en-US" sz="1500" dirty="0"/>
              <a:t> </a:t>
            </a:r>
            <a:r>
              <a:rPr lang="en-US" sz="1500" dirty="0" err="1"/>
              <a:t>esecutivo</a:t>
            </a:r>
            <a:r>
              <a:rPr lang="en-US" sz="1500" dirty="0"/>
              <a:t>: Corona </a:t>
            </a:r>
          </a:p>
          <a:p>
            <a:r>
              <a:rPr lang="en-US" sz="1500" dirty="0" err="1"/>
              <a:t>Magistratura</a:t>
            </a:r>
            <a:r>
              <a:rPr lang="en-US" sz="1500" dirty="0"/>
              <a:t>: </a:t>
            </a:r>
            <a:r>
              <a:rPr lang="en-US" sz="1500" dirty="0" err="1"/>
              <a:t>scarsamente</a:t>
            </a:r>
            <a:r>
              <a:rPr lang="en-US" sz="1500" dirty="0"/>
              <a:t> </a:t>
            </a:r>
            <a:r>
              <a:rPr lang="en-US" sz="1500" dirty="0" err="1"/>
              <a:t>indipendente</a:t>
            </a:r>
            <a:r>
              <a:rPr lang="en-US" sz="1500" dirty="0"/>
              <a:t> e </a:t>
            </a:r>
            <a:r>
              <a:rPr lang="en-US" sz="1500" dirty="0" err="1"/>
              <a:t>controllato</a:t>
            </a:r>
            <a:r>
              <a:rPr lang="en-US" sz="1500" dirty="0"/>
              <a:t> </a:t>
            </a:r>
            <a:r>
              <a:rPr lang="en-US" sz="1500" dirty="0" err="1"/>
              <a:t>dalla</a:t>
            </a:r>
            <a:r>
              <a:rPr lang="en-US" sz="1500" dirty="0"/>
              <a:t> Corona</a:t>
            </a:r>
          </a:p>
          <a:p>
            <a:r>
              <a:rPr lang="en-US" sz="1500" dirty="0"/>
              <a:t>Non </a:t>
            </a:r>
            <a:r>
              <a:rPr lang="en-US" sz="1500" dirty="0" err="1"/>
              <a:t>c’era</a:t>
            </a:r>
            <a:r>
              <a:rPr lang="en-US" sz="1500" dirty="0"/>
              <a:t> </a:t>
            </a:r>
            <a:r>
              <a:rPr lang="en-US" sz="1500" dirty="0" err="1"/>
              <a:t>l’istituto</a:t>
            </a:r>
            <a:r>
              <a:rPr lang="en-US" sz="1500" dirty="0"/>
              <a:t> </a:t>
            </a:r>
            <a:r>
              <a:rPr lang="en-US" sz="1500" dirty="0" err="1"/>
              <a:t>della</a:t>
            </a:r>
            <a:r>
              <a:rPr lang="en-US" sz="1500" dirty="0"/>
              <a:t> </a:t>
            </a:r>
            <a:r>
              <a:rPr lang="en-US" sz="1500" b="1" dirty="0">
                <a:solidFill>
                  <a:schemeClr val="bg2">
                    <a:lumMod val="50000"/>
                  </a:schemeClr>
                </a:solidFill>
              </a:rPr>
              <a:t>fiducia</a:t>
            </a:r>
            <a:r>
              <a:rPr lang="en-US" sz="1500" dirty="0"/>
              <a:t> ma </a:t>
            </a:r>
            <a:r>
              <a:rPr lang="en-US" sz="1500" dirty="0" err="1"/>
              <a:t>i</a:t>
            </a:r>
            <a:r>
              <a:rPr lang="en-US" sz="1500" dirty="0"/>
              <a:t> </a:t>
            </a:r>
            <a:r>
              <a:rPr lang="en-US" sz="1500" dirty="0" err="1"/>
              <a:t>governi</a:t>
            </a:r>
            <a:r>
              <a:rPr lang="en-US" sz="1500" dirty="0"/>
              <a:t> </a:t>
            </a:r>
            <a:r>
              <a:rPr lang="en-US" sz="1500" dirty="0" err="1"/>
              <a:t>sfiduciati</a:t>
            </a:r>
            <a:r>
              <a:rPr lang="en-US" sz="1500" dirty="0"/>
              <a:t> </a:t>
            </a:r>
            <a:r>
              <a:rPr lang="en-US" sz="1500" dirty="0" err="1"/>
              <a:t>erano</a:t>
            </a:r>
            <a:r>
              <a:rPr lang="en-US" sz="1500" dirty="0"/>
              <a:t> </a:t>
            </a:r>
            <a:r>
              <a:rPr lang="en-US" sz="1500" dirty="0" err="1"/>
              <a:t>costretti</a:t>
            </a:r>
            <a:r>
              <a:rPr lang="en-US" sz="1500" dirty="0"/>
              <a:t> alle </a:t>
            </a:r>
            <a:r>
              <a:rPr lang="en-US" sz="1500" dirty="0" err="1"/>
              <a:t>dimissioni</a:t>
            </a:r>
            <a:r>
              <a:rPr lang="en-US" sz="1500" dirty="0"/>
              <a:t>.  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A6C218B-E267-3D49-8731-EBDBDBE4F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76390" y="6417529"/>
            <a:ext cx="6297612" cy="365125"/>
          </a:xfrm>
        </p:spPr>
        <p:txBody>
          <a:bodyPr/>
          <a:lstStyle/>
          <a:p>
            <a:r>
              <a:rPr lang="it-IT" dirty="0"/>
              <a:t>Tania Pagotto, 27 ottobre 2021 </a:t>
            </a:r>
          </a:p>
        </p:txBody>
      </p:sp>
    </p:spTree>
    <p:extLst>
      <p:ext uri="{BB962C8B-B14F-4D97-AF65-F5344CB8AC3E}">
        <p14:creationId xmlns:p14="http://schemas.microsoft.com/office/powerpoint/2010/main" val="183314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10BE40E3-5550-4CDD-B4FD-387C33EBF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71A6B738-E50C-4653-B343-B9D6A5EA27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498768D6-B28C-40A3-B381-39306F5816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23">
              <a:extLst>
                <a:ext uri="{FF2B5EF4-FFF2-40B4-BE49-F238E27FC236}">
                  <a16:creationId xmlns:a16="http://schemas.microsoft.com/office/drawing/2014/main" id="{B27C15B9-7795-4321-AB30-DF1DEF65C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5" name="Rectangle 25">
              <a:extLst>
                <a:ext uri="{FF2B5EF4-FFF2-40B4-BE49-F238E27FC236}">
                  <a16:creationId xmlns:a16="http://schemas.microsoft.com/office/drawing/2014/main" id="{578EC957-1F3F-4C00-B023-C8725C217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6" name="Isosceles Triangle 75">
              <a:extLst>
                <a:ext uri="{FF2B5EF4-FFF2-40B4-BE49-F238E27FC236}">
                  <a16:creationId xmlns:a16="http://schemas.microsoft.com/office/drawing/2014/main" id="{3D642632-BBD5-46D6-A91D-9B2BF6821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7" name="Rectangle 27">
              <a:extLst>
                <a:ext uri="{FF2B5EF4-FFF2-40B4-BE49-F238E27FC236}">
                  <a16:creationId xmlns:a16="http://schemas.microsoft.com/office/drawing/2014/main" id="{BF9D518D-AFF5-4DE2-AEE2-0EC15479A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Rectangle 28">
              <a:extLst>
                <a:ext uri="{FF2B5EF4-FFF2-40B4-BE49-F238E27FC236}">
                  <a16:creationId xmlns:a16="http://schemas.microsoft.com/office/drawing/2014/main" id="{14EF979B-B00D-460C-BD56-7EEAFB7E0F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29">
              <a:extLst>
                <a:ext uri="{FF2B5EF4-FFF2-40B4-BE49-F238E27FC236}">
                  <a16:creationId xmlns:a16="http://schemas.microsoft.com/office/drawing/2014/main" id="{3E40F9A1-6B82-400F-9397-26D1D36F1F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Isosceles Triangle 79">
              <a:extLst>
                <a:ext uri="{FF2B5EF4-FFF2-40B4-BE49-F238E27FC236}">
                  <a16:creationId xmlns:a16="http://schemas.microsoft.com/office/drawing/2014/main" id="{2EF7DDF1-FF86-4CA4-B08B-8939557EBD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Isosceles Triangle 80">
              <a:extLst>
                <a:ext uri="{FF2B5EF4-FFF2-40B4-BE49-F238E27FC236}">
                  <a16:creationId xmlns:a16="http://schemas.microsoft.com/office/drawing/2014/main" id="{6D7C1F89-72B2-4FDC-B9E2-04F52D5C5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49562" y="609600"/>
            <a:ext cx="6424440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Il New Deal in America…  </a:t>
            </a:r>
          </a:p>
        </p:txBody>
      </p:sp>
      <p:pic>
        <p:nvPicPr>
          <p:cNvPr id="22530" name="Picture 2" descr="FDR: The New Deal Years 1933-1937 da Kenneth S. Davis: GOOD Hardcover  (1986) | Hippo Books">
            <a:extLst>
              <a:ext uri="{FF2B5EF4-FFF2-40B4-BE49-F238E27FC236}">
                <a16:creationId xmlns:a16="http://schemas.microsoft.com/office/drawing/2014/main" id="{AB4DD17C-68EA-1345-8640-D4CA134E3C5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05" r="14660" b="9090"/>
          <a:stretch/>
        </p:blipFill>
        <p:spPr bwMode="auto">
          <a:xfrm>
            <a:off x="20" y="10"/>
            <a:ext cx="2734036" cy="6867719"/>
          </a:xfrm>
          <a:custGeom>
            <a:avLst/>
            <a:gdLst/>
            <a:ahLst/>
            <a:cxnLst/>
            <a:rect l="l" t="t" r="r" b="b"/>
            <a:pathLst>
              <a:path w="2734056" h="6858000">
                <a:moveTo>
                  <a:pt x="0" y="0"/>
                </a:moveTo>
                <a:lnTo>
                  <a:pt x="1674254" y="0"/>
                </a:lnTo>
                <a:lnTo>
                  <a:pt x="2734056" y="6850199"/>
                </a:lnTo>
                <a:lnTo>
                  <a:pt x="2734056" y="6858000"/>
                </a:lnTo>
                <a:lnTo>
                  <a:pt x="461457" y="6858000"/>
                </a:lnTo>
                <a:lnTo>
                  <a:pt x="0" y="4134118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Isosceles Triangle 82">
            <a:extLst>
              <a:ext uri="{FF2B5EF4-FFF2-40B4-BE49-F238E27FC236}">
                <a16:creationId xmlns:a16="http://schemas.microsoft.com/office/drawing/2014/main" id="{EB6743CF-E74B-4A3C-A785-599069DB89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1"/>
            <a:ext cx="476655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ottotitolo 2"/>
          <p:cNvSpPr txBox="1">
            <a:spLocks/>
          </p:cNvSpPr>
          <p:nvPr/>
        </p:nvSpPr>
        <p:spPr>
          <a:xfrm>
            <a:off x="2849562" y="2160589"/>
            <a:ext cx="7314346" cy="388077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en-US" sz="1500" dirty="0"/>
          </a:p>
          <a:p>
            <a:pPr>
              <a:lnSpc>
                <a:spcPct val="90000"/>
              </a:lnSpc>
            </a:pPr>
            <a:r>
              <a:rPr lang="en-US" sz="2600" dirty="0"/>
              <a:t>A fine Ottocento lo </a:t>
            </a:r>
            <a:r>
              <a:rPr lang="en-US" sz="2600" dirty="0" err="1"/>
              <a:t>Stato</a:t>
            </a:r>
            <a:r>
              <a:rPr lang="en-US" sz="2600" dirty="0"/>
              <a:t> </a:t>
            </a:r>
            <a:r>
              <a:rPr lang="en-US" sz="2600" dirty="0" err="1"/>
              <a:t>liberale</a:t>
            </a:r>
            <a:r>
              <a:rPr lang="en-US" sz="2600" dirty="0"/>
              <a:t> </a:t>
            </a:r>
            <a:r>
              <a:rPr lang="en-US" sz="2600" dirty="0" err="1"/>
              <a:t>entra</a:t>
            </a:r>
            <a:r>
              <a:rPr lang="en-US" sz="2600" dirty="0"/>
              <a:t> in </a:t>
            </a:r>
            <a:r>
              <a:rPr lang="en-US" sz="2600" b="1" dirty="0" err="1">
                <a:solidFill>
                  <a:schemeClr val="bg2">
                    <a:lumMod val="50000"/>
                  </a:schemeClr>
                </a:solidFill>
              </a:rPr>
              <a:t>crisi</a:t>
            </a:r>
            <a:r>
              <a:rPr lang="en-US" sz="2600" dirty="0"/>
              <a:t> </a:t>
            </a:r>
          </a:p>
          <a:p>
            <a:pPr>
              <a:lnSpc>
                <a:spcPct val="90000"/>
              </a:lnSpc>
            </a:pPr>
            <a:endParaRPr lang="en-US" sz="2600" dirty="0"/>
          </a:p>
          <a:p>
            <a:pPr>
              <a:lnSpc>
                <a:spcPct val="90000"/>
              </a:lnSpc>
            </a:pPr>
            <a:r>
              <a:rPr lang="en-US" sz="2600" dirty="0" err="1"/>
              <a:t>Sindacati</a:t>
            </a:r>
            <a:r>
              <a:rPr lang="en-US" sz="2600" dirty="0"/>
              <a:t>, </a:t>
            </a:r>
            <a:r>
              <a:rPr lang="en-US" sz="2600" dirty="0" err="1"/>
              <a:t>partiti</a:t>
            </a:r>
            <a:r>
              <a:rPr lang="en-US" sz="2600" dirty="0"/>
              <a:t> di </a:t>
            </a:r>
            <a:r>
              <a:rPr lang="en-US" sz="2600" dirty="0" err="1"/>
              <a:t>massa</a:t>
            </a:r>
            <a:r>
              <a:rPr lang="en-US" sz="2600" dirty="0"/>
              <a:t> e </a:t>
            </a:r>
            <a:r>
              <a:rPr lang="en-US" sz="2600" dirty="0" err="1"/>
              <a:t>diffusione</a:t>
            </a:r>
            <a:r>
              <a:rPr lang="en-US" sz="2600" dirty="0"/>
              <a:t> del </a:t>
            </a:r>
            <a:r>
              <a:rPr lang="en-US" sz="2600" dirty="0" err="1"/>
              <a:t>pensiero</a:t>
            </a:r>
            <a:r>
              <a:rPr lang="en-US" sz="2600" dirty="0"/>
              <a:t> </a:t>
            </a:r>
            <a:r>
              <a:rPr lang="en-US" sz="2600" dirty="0" err="1"/>
              <a:t>socialista</a:t>
            </a:r>
            <a:r>
              <a:rPr lang="en-US" sz="2600" dirty="0"/>
              <a:t> </a:t>
            </a:r>
          </a:p>
          <a:p>
            <a:pPr>
              <a:lnSpc>
                <a:spcPct val="90000"/>
              </a:lnSpc>
            </a:pPr>
            <a:endParaRPr lang="en-US" sz="2600" dirty="0"/>
          </a:p>
          <a:p>
            <a:pPr>
              <a:lnSpc>
                <a:spcPct val="90000"/>
              </a:lnSpc>
            </a:pPr>
            <a:r>
              <a:rPr lang="en-US" sz="2600" dirty="0"/>
              <a:t>In </a:t>
            </a:r>
            <a:r>
              <a:rPr lang="en-US" sz="2600" b="1" dirty="0">
                <a:solidFill>
                  <a:schemeClr val="bg2">
                    <a:lumMod val="50000"/>
                  </a:schemeClr>
                </a:solidFill>
              </a:rPr>
              <a:t>Italia</a:t>
            </a:r>
            <a:r>
              <a:rPr lang="en-US" sz="2600" dirty="0"/>
              <a:t>: prime </a:t>
            </a:r>
            <a:r>
              <a:rPr lang="en-US" sz="2600" dirty="0" err="1"/>
              <a:t>riforme</a:t>
            </a:r>
            <a:r>
              <a:rPr lang="en-US" sz="2600" dirty="0"/>
              <a:t> di natura </a:t>
            </a:r>
            <a:r>
              <a:rPr lang="en-US" sz="2600" dirty="0" err="1"/>
              <a:t>sociale</a:t>
            </a:r>
            <a:r>
              <a:rPr lang="en-US" sz="2600" dirty="0"/>
              <a:t> e </a:t>
            </a:r>
            <a:r>
              <a:rPr lang="en-US" sz="2600" dirty="0" err="1"/>
              <a:t>allargamento</a:t>
            </a:r>
            <a:r>
              <a:rPr lang="en-US" sz="2600" dirty="0"/>
              <a:t> del </a:t>
            </a:r>
            <a:r>
              <a:rPr lang="en-US" sz="2600" dirty="0" err="1"/>
              <a:t>suffragio</a:t>
            </a:r>
            <a:r>
              <a:rPr lang="en-US" sz="2600" dirty="0"/>
              <a:t> </a:t>
            </a:r>
            <a:r>
              <a:rPr lang="en-US" sz="2600" dirty="0" err="1"/>
              <a:t>maschile</a:t>
            </a:r>
            <a:r>
              <a:rPr lang="en-US" sz="2600" dirty="0"/>
              <a:t> (</a:t>
            </a:r>
            <a:r>
              <a:rPr lang="en-US" sz="2600" b="1" dirty="0">
                <a:solidFill>
                  <a:schemeClr val="bg2">
                    <a:lumMod val="50000"/>
                  </a:schemeClr>
                </a:solidFill>
              </a:rPr>
              <a:t>1918</a:t>
            </a:r>
            <a:r>
              <a:rPr lang="en-US" sz="2600" dirty="0"/>
              <a:t>) </a:t>
            </a:r>
          </a:p>
          <a:p>
            <a:pPr marL="0" indent="0">
              <a:lnSpc>
                <a:spcPct val="90000"/>
              </a:lnSpc>
              <a:buNone/>
            </a:pPr>
            <a:endParaRPr lang="en-US" sz="2600" dirty="0"/>
          </a:p>
          <a:p>
            <a:pPr>
              <a:lnSpc>
                <a:spcPct val="90000"/>
              </a:lnSpc>
            </a:pPr>
            <a:r>
              <a:rPr lang="en-US" sz="2600" dirty="0" err="1"/>
              <a:t>Negli</a:t>
            </a:r>
            <a:r>
              <a:rPr lang="en-US" sz="2600" dirty="0"/>
              <a:t> </a:t>
            </a:r>
            <a:r>
              <a:rPr lang="en-US" sz="2600" b="1" dirty="0" err="1">
                <a:solidFill>
                  <a:schemeClr val="bg2">
                    <a:lumMod val="50000"/>
                  </a:schemeClr>
                </a:solidFill>
              </a:rPr>
              <a:t>Stati</a:t>
            </a:r>
            <a:r>
              <a:rPr lang="en-US" sz="26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600" b="1" dirty="0" err="1">
                <a:solidFill>
                  <a:schemeClr val="bg2">
                    <a:lumMod val="50000"/>
                  </a:schemeClr>
                </a:solidFill>
              </a:rPr>
              <a:t>Uniti</a:t>
            </a:r>
            <a:r>
              <a:rPr lang="en-US" sz="2600" dirty="0"/>
              <a:t>: New Deal e Keynes. </a:t>
            </a:r>
            <a:r>
              <a:rPr lang="en-US" sz="2600" dirty="0" err="1"/>
              <a:t>Impensabile</a:t>
            </a:r>
            <a:r>
              <a:rPr lang="en-US" sz="2600" dirty="0"/>
              <a:t> per lo </a:t>
            </a:r>
            <a:r>
              <a:rPr lang="en-US" sz="2600" dirty="0" err="1"/>
              <a:t>Stato</a:t>
            </a:r>
            <a:r>
              <a:rPr lang="en-US" sz="2600" dirty="0"/>
              <a:t> </a:t>
            </a:r>
            <a:r>
              <a:rPr lang="en-US" sz="2600" dirty="0" err="1"/>
              <a:t>liberale</a:t>
            </a:r>
            <a:r>
              <a:rPr lang="en-US" sz="2600" dirty="0"/>
              <a:t> (</a:t>
            </a:r>
            <a:r>
              <a:rPr lang="en-US" sz="2600" dirty="0" err="1"/>
              <a:t>ricordate</a:t>
            </a:r>
            <a:r>
              <a:rPr lang="en-US" sz="2600" dirty="0"/>
              <a:t>, era uno STATO MINIMO)  </a:t>
            </a:r>
          </a:p>
          <a:p>
            <a:pPr>
              <a:lnSpc>
                <a:spcPct val="90000"/>
              </a:lnSpc>
            </a:pPr>
            <a:endParaRPr lang="en-US" sz="1500" dirty="0"/>
          </a:p>
          <a:p>
            <a:pPr marL="0" indent="0">
              <a:lnSpc>
                <a:spcPct val="90000"/>
              </a:lnSpc>
            </a:pPr>
            <a:endParaRPr lang="en-US" sz="1500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A48CDAC-3F8C-8B4B-948C-EE52E0CF0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03728" y="6325350"/>
            <a:ext cx="6297612" cy="365125"/>
          </a:xfrm>
        </p:spPr>
        <p:txBody>
          <a:bodyPr/>
          <a:lstStyle/>
          <a:p>
            <a:r>
              <a:rPr lang="it-IT" dirty="0"/>
              <a:t>Tania Pagotto, 27 ottobre 2021 </a:t>
            </a:r>
          </a:p>
        </p:txBody>
      </p:sp>
    </p:spTree>
    <p:extLst>
      <p:ext uri="{BB962C8B-B14F-4D97-AF65-F5344CB8AC3E}">
        <p14:creationId xmlns:p14="http://schemas.microsoft.com/office/powerpoint/2010/main" val="1831160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14673" y="623095"/>
            <a:ext cx="6962653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… e lo </a:t>
            </a:r>
            <a:r>
              <a:rPr lang="en-US" dirty="0" err="1"/>
              <a:t>Stato</a:t>
            </a:r>
            <a:r>
              <a:rPr lang="en-US" dirty="0"/>
              <a:t> </a:t>
            </a:r>
            <a:r>
              <a:rPr lang="en-US" dirty="0" err="1"/>
              <a:t>totalitario</a:t>
            </a:r>
            <a:r>
              <a:rPr lang="en-US" dirty="0"/>
              <a:t> in Europa </a:t>
            </a:r>
          </a:p>
        </p:txBody>
      </p:sp>
      <p:pic>
        <p:nvPicPr>
          <p:cNvPr id="23558" name="Picture 6" descr="Il Totalitarismo Nazista - Tesina Esame Maturità">
            <a:extLst>
              <a:ext uri="{FF2B5EF4-FFF2-40B4-BE49-F238E27FC236}">
                <a16:creationId xmlns:a16="http://schemas.microsoft.com/office/drawing/2014/main" id="{5D18F0EF-AB7B-1542-97F4-0D072591A5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70" r="35044"/>
          <a:stretch/>
        </p:blipFill>
        <p:spPr bwMode="auto">
          <a:xfrm>
            <a:off x="20" y="10"/>
            <a:ext cx="2734036" cy="6867719"/>
          </a:xfrm>
          <a:custGeom>
            <a:avLst/>
            <a:gdLst/>
            <a:ahLst/>
            <a:cxnLst/>
            <a:rect l="l" t="t" r="r" b="b"/>
            <a:pathLst>
              <a:path w="2734056" h="6858000">
                <a:moveTo>
                  <a:pt x="0" y="0"/>
                </a:moveTo>
                <a:lnTo>
                  <a:pt x="1674254" y="0"/>
                </a:lnTo>
                <a:lnTo>
                  <a:pt x="2734056" y="6850199"/>
                </a:lnTo>
                <a:lnTo>
                  <a:pt x="2734056" y="6858000"/>
                </a:lnTo>
                <a:lnTo>
                  <a:pt x="461457" y="6858000"/>
                </a:lnTo>
                <a:lnTo>
                  <a:pt x="0" y="4134118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ottotitolo 2"/>
          <p:cNvSpPr txBox="1">
            <a:spLocks/>
          </p:cNvSpPr>
          <p:nvPr/>
        </p:nvSpPr>
        <p:spPr>
          <a:xfrm>
            <a:off x="2943471" y="1664459"/>
            <a:ext cx="6424440" cy="3880773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r>
              <a:rPr lang="en-US" sz="5000" dirty="0" err="1"/>
              <a:t>Nazionalismo</a:t>
            </a:r>
            <a:r>
              <a:rPr lang="en-US" sz="5000" dirty="0"/>
              <a:t> (</a:t>
            </a:r>
            <a:r>
              <a:rPr lang="en-US" sz="5000" dirty="0" err="1"/>
              <a:t>superiorità</a:t>
            </a:r>
            <a:r>
              <a:rPr lang="en-US" sz="5000" dirty="0"/>
              <a:t> </a:t>
            </a:r>
            <a:r>
              <a:rPr lang="en-US" sz="5000" dirty="0" err="1"/>
              <a:t>della</a:t>
            </a:r>
            <a:r>
              <a:rPr lang="en-US" sz="5000" dirty="0"/>
              <a:t> </a:t>
            </a:r>
            <a:r>
              <a:rPr lang="en-US" sz="5000" dirty="0" err="1"/>
              <a:t>razza</a:t>
            </a:r>
            <a:r>
              <a:rPr lang="en-US" sz="5000" dirty="0"/>
              <a:t>) </a:t>
            </a:r>
          </a:p>
          <a:p>
            <a:r>
              <a:rPr lang="en-US" sz="5000" dirty="0" err="1"/>
              <a:t>Partito</a:t>
            </a:r>
            <a:r>
              <a:rPr lang="en-US" sz="5000" dirty="0"/>
              <a:t> </a:t>
            </a:r>
            <a:r>
              <a:rPr lang="en-US" sz="5000" dirty="0" err="1"/>
              <a:t>unico</a:t>
            </a:r>
            <a:r>
              <a:rPr lang="en-US" sz="5000" dirty="0"/>
              <a:t> </a:t>
            </a:r>
          </a:p>
          <a:p>
            <a:r>
              <a:rPr lang="en-US" sz="5000" dirty="0" err="1"/>
              <a:t>Concentrazione</a:t>
            </a:r>
            <a:r>
              <a:rPr lang="en-US" sz="5000" dirty="0"/>
              <a:t> del </a:t>
            </a:r>
            <a:r>
              <a:rPr lang="en-US" sz="5000" dirty="0" err="1"/>
              <a:t>potere</a:t>
            </a:r>
            <a:r>
              <a:rPr lang="en-US" sz="5000" dirty="0"/>
              <a:t> </a:t>
            </a:r>
            <a:r>
              <a:rPr lang="en-US" sz="5000" dirty="0" err="1"/>
              <a:t>nel</a:t>
            </a:r>
            <a:r>
              <a:rPr lang="en-US" sz="5000" dirty="0"/>
              <a:t> capo del </a:t>
            </a:r>
            <a:r>
              <a:rPr lang="en-US" sz="5000" dirty="0" err="1"/>
              <a:t>governo</a:t>
            </a:r>
            <a:r>
              <a:rPr lang="en-US" sz="5000" dirty="0"/>
              <a:t> </a:t>
            </a:r>
          </a:p>
          <a:p>
            <a:r>
              <a:rPr lang="en-US" sz="5000" dirty="0" err="1"/>
              <a:t>Repressione</a:t>
            </a:r>
            <a:r>
              <a:rPr lang="en-US" sz="5000" dirty="0"/>
              <a:t> </a:t>
            </a:r>
            <a:r>
              <a:rPr lang="en-US" sz="5000" dirty="0" err="1"/>
              <a:t>dei</a:t>
            </a:r>
            <a:r>
              <a:rPr lang="en-US" sz="5000" dirty="0"/>
              <a:t> </a:t>
            </a:r>
            <a:r>
              <a:rPr lang="en-US" sz="5000" dirty="0" err="1"/>
              <a:t>diritti</a:t>
            </a:r>
            <a:r>
              <a:rPr lang="en-US" sz="5000" dirty="0"/>
              <a:t> </a:t>
            </a:r>
            <a:r>
              <a:rPr lang="en-US" sz="5000" dirty="0" err="1"/>
              <a:t>associativi</a:t>
            </a:r>
            <a:r>
              <a:rPr lang="en-US" sz="5000" dirty="0"/>
              <a:t> e </a:t>
            </a:r>
            <a:r>
              <a:rPr lang="en-US" sz="5000" dirty="0" err="1"/>
              <a:t>della</a:t>
            </a:r>
            <a:r>
              <a:rPr lang="en-US" sz="5000" dirty="0"/>
              <a:t> </a:t>
            </a:r>
            <a:r>
              <a:rPr lang="en-US" sz="5000" dirty="0" err="1"/>
              <a:t>libertà</a:t>
            </a:r>
            <a:r>
              <a:rPr lang="en-US" sz="5000" dirty="0"/>
              <a:t> di </a:t>
            </a:r>
            <a:r>
              <a:rPr lang="en-US" sz="5000" dirty="0" err="1"/>
              <a:t>stampa</a:t>
            </a:r>
            <a:r>
              <a:rPr lang="en-US" sz="5000" dirty="0"/>
              <a:t> </a:t>
            </a:r>
          </a:p>
          <a:p>
            <a:pPr marL="0" indent="0">
              <a:buNone/>
            </a:pPr>
            <a:endParaRPr lang="en-US" sz="5000" dirty="0"/>
          </a:p>
          <a:p>
            <a:r>
              <a:rPr lang="en-US" sz="5000" b="1" dirty="0">
                <a:solidFill>
                  <a:schemeClr val="bg2">
                    <a:lumMod val="50000"/>
                  </a:schemeClr>
                </a:solidFill>
              </a:rPr>
              <a:t>1922</a:t>
            </a:r>
            <a:r>
              <a:rPr lang="en-US" sz="5000" dirty="0"/>
              <a:t>. Dopo la marcia </a:t>
            </a:r>
            <a:r>
              <a:rPr lang="en-US" sz="5000" dirty="0" err="1"/>
              <a:t>su</a:t>
            </a:r>
            <a:r>
              <a:rPr lang="en-US" sz="5000" dirty="0"/>
              <a:t> Roma, Vittorio Emanuele III </a:t>
            </a:r>
            <a:r>
              <a:rPr lang="en-US" sz="5000" dirty="0" err="1"/>
              <a:t>affida</a:t>
            </a:r>
            <a:r>
              <a:rPr lang="en-US" sz="5000" dirty="0"/>
              <a:t> a Mussolini </a:t>
            </a:r>
            <a:r>
              <a:rPr lang="en-US" sz="5000" dirty="0" err="1"/>
              <a:t>l’incarico</a:t>
            </a:r>
            <a:r>
              <a:rPr lang="en-US" sz="5000" dirty="0"/>
              <a:t> di </a:t>
            </a:r>
            <a:r>
              <a:rPr lang="en-US" sz="5000" dirty="0" err="1"/>
              <a:t>formare</a:t>
            </a:r>
            <a:r>
              <a:rPr lang="en-US" sz="5000" dirty="0"/>
              <a:t> un nuovo </a:t>
            </a:r>
            <a:r>
              <a:rPr lang="en-US" sz="5000" dirty="0" err="1"/>
              <a:t>governo</a:t>
            </a:r>
            <a:r>
              <a:rPr lang="en-US" sz="5000" dirty="0"/>
              <a:t>. </a:t>
            </a:r>
          </a:p>
          <a:p>
            <a:r>
              <a:rPr lang="en-US" sz="5000" b="1" dirty="0">
                <a:solidFill>
                  <a:schemeClr val="bg2">
                    <a:lumMod val="50000"/>
                  </a:schemeClr>
                </a:solidFill>
              </a:rPr>
              <a:t>1923. </a:t>
            </a:r>
            <a:r>
              <a:rPr lang="en-US" sz="5000" b="1" dirty="0" err="1">
                <a:solidFill>
                  <a:schemeClr val="bg2">
                    <a:lumMod val="50000"/>
                  </a:schemeClr>
                </a:solidFill>
              </a:rPr>
              <a:t>Legge</a:t>
            </a:r>
            <a:r>
              <a:rPr lang="en-US" sz="5000" b="1" dirty="0">
                <a:solidFill>
                  <a:schemeClr val="bg2">
                    <a:lumMod val="50000"/>
                  </a:schemeClr>
                </a:solidFill>
              </a:rPr>
              <a:t> Acerbo. </a:t>
            </a:r>
          </a:p>
          <a:p>
            <a:r>
              <a:rPr lang="en-US" sz="5000" dirty="0" err="1"/>
              <a:t>Seguono</a:t>
            </a:r>
            <a:r>
              <a:rPr lang="en-US" sz="5000" dirty="0"/>
              <a:t> le </a:t>
            </a:r>
            <a:r>
              <a:rPr lang="en-US" sz="5000" b="1" dirty="0" err="1">
                <a:solidFill>
                  <a:schemeClr val="bg2">
                    <a:lumMod val="50000"/>
                  </a:schemeClr>
                </a:solidFill>
              </a:rPr>
              <a:t>leggi</a:t>
            </a:r>
            <a:r>
              <a:rPr lang="en-US" sz="50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5000" b="1" dirty="0" err="1">
                <a:solidFill>
                  <a:schemeClr val="bg2">
                    <a:lumMod val="50000"/>
                  </a:schemeClr>
                </a:solidFill>
              </a:rPr>
              <a:t>fascistissime</a:t>
            </a:r>
            <a:r>
              <a:rPr lang="en-US" sz="5000" dirty="0"/>
              <a:t>. </a:t>
            </a:r>
          </a:p>
          <a:p>
            <a:pPr marL="0" indent="0"/>
            <a:endParaRPr lang="en-US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48F9EB6-0779-0146-8FB1-8524DEB7F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43471" y="6234905"/>
            <a:ext cx="6297612" cy="365125"/>
          </a:xfrm>
        </p:spPr>
        <p:txBody>
          <a:bodyPr/>
          <a:lstStyle/>
          <a:p>
            <a:r>
              <a:rPr lang="it-IT" dirty="0"/>
              <a:t>Tania Pagotto, 27 ottobre 2021 </a:t>
            </a:r>
          </a:p>
        </p:txBody>
      </p:sp>
    </p:spTree>
    <p:extLst>
      <p:ext uri="{BB962C8B-B14F-4D97-AF65-F5344CB8AC3E}">
        <p14:creationId xmlns:p14="http://schemas.microsoft.com/office/powerpoint/2010/main" val="40867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1F2B4773-3207-44CC-B7AC-892B70498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2B8267CA-A7A5-4E11-9D92-4EAC3DD3E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E83D61B5-C6B4-4A4B-85AD-FEE7A5491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23">
              <a:extLst>
                <a:ext uri="{FF2B5EF4-FFF2-40B4-BE49-F238E27FC236}">
                  <a16:creationId xmlns:a16="http://schemas.microsoft.com/office/drawing/2014/main" id="{A0B67FE4-688F-4497-8BFD-157613A697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5" name="Rectangle 25">
              <a:extLst>
                <a:ext uri="{FF2B5EF4-FFF2-40B4-BE49-F238E27FC236}">
                  <a16:creationId xmlns:a16="http://schemas.microsoft.com/office/drawing/2014/main" id="{3BF5BE1A-9BAC-4581-A82B-FD8FE3159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6" name="Isosceles Triangle 75">
              <a:extLst>
                <a:ext uri="{FF2B5EF4-FFF2-40B4-BE49-F238E27FC236}">
                  <a16:creationId xmlns:a16="http://schemas.microsoft.com/office/drawing/2014/main" id="{971E5644-6772-414A-8199-E30BFB02A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7" name="Rectangle 27">
              <a:extLst>
                <a:ext uri="{FF2B5EF4-FFF2-40B4-BE49-F238E27FC236}">
                  <a16:creationId xmlns:a16="http://schemas.microsoft.com/office/drawing/2014/main" id="{E8246D50-BB0C-408E-93FD-7B8D63A7F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Rectangle 28">
              <a:extLst>
                <a:ext uri="{FF2B5EF4-FFF2-40B4-BE49-F238E27FC236}">
                  <a16:creationId xmlns:a16="http://schemas.microsoft.com/office/drawing/2014/main" id="{AFBC5D22-68C1-44FB-8181-CB84ECAA8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29">
              <a:extLst>
                <a:ext uri="{FF2B5EF4-FFF2-40B4-BE49-F238E27FC236}">
                  <a16:creationId xmlns:a16="http://schemas.microsoft.com/office/drawing/2014/main" id="{FB6D0FCE-FBDB-4655-A1A7-640B1E86B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Isosceles Triangle 79">
              <a:extLst>
                <a:ext uri="{FF2B5EF4-FFF2-40B4-BE49-F238E27FC236}">
                  <a16:creationId xmlns:a16="http://schemas.microsoft.com/office/drawing/2014/main" id="{BC8157DF-FD90-4AD6-B803-3AC0ACD8E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Isosceles Triangle 80">
              <a:extLst>
                <a:ext uri="{FF2B5EF4-FFF2-40B4-BE49-F238E27FC236}">
                  <a16:creationId xmlns:a16="http://schemas.microsoft.com/office/drawing/2014/main" id="{3548B067-9D63-4D21-92EF-CBC9E6338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95310" y="376420"/>
            <a:ext cx="4924878" cy="13208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Lo </a:t>
            </a:r>
            <a:r>
              <a:rPr lang="en-US" dirty="0" err="1"/>
              <a:t>stato</a:t>
            </a:r>
            <a:r>
              <a:rPr lang="en-US" dirty="0"/>
              <a:t> </a:t>
            </a:r>
            <a:r>
              <a:rPr lang="en-US" dirty="0" err="1"/>
              <a:t>democratico-sociale</a:t>
            </a:r>
            <a:r>
              <a:rPr lang="en-US" dirty="0"/>
              <a:t> </a:t>
            </a:r>
          </a:p>
        </p:txBody>
      </p:sp>
      <p:pic>
        <p:nvPicPr>
          <p:cNvPr id="24578" name="Picture 2" descr="Forme di Stato">
            <a:extLst>
              <a:ext uri="{FF2B5EF4-FFF2-40B4-BE49-F238E27FC236}">
                <a16:creationId xmlns:a16="http://schemas.microsoft.com/office/drawing/2014/main" id="{3ECACCE5-A8FD-6C46-9911-56B5CC796C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6200000">
            <a:off x="-179833" y="1422149"/>
            <a:ext cx="4225560" cy="325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ottotitolo 2"/>
          <p:cNvSpPr txBox="1">
            <a:spLocks/>
          </p:cNvSpPr>
          <p:nvPr/>
        </p:nvSpPr>
        <p:spPr>
          <a:xfrm>
            <a:off x="3595310" y="1788766"/>
            <a:ext cx="6471012" cy="4926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dirty="0"/>
              <a:t>Dopo la </a:t>
            </a:r>
            <a:r>
              <a:rPr lang="en-US" dirty="0" err="1"/>
              <a:t>Seconda</a:t>
            </a:r>
            <a:r>
              <a:rPr lang="en-US" dirty="0"/>
              <a:t> </a:t>
            </a:r>
            <a:r>
              <a:rPr lang="en-US" dirty="0" err="1"/>
              <a:t>guerra</a:t>
            </a:r>
            <a:r>
              <a:rPr lang="en-US" dirty="0"/>
              <a:t> </a:t>
            </a:r>
            <a:r>
              <a:rPr lang="en-US" dirty="0" err="1"/>
              <a:t>mondiale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principali</a:t>
            </a:r>
            <a:r>
              <a:rPr lang="en-US" dirty="0"/>
              <a:t> </a:t>
            </a:r>
            <a:r>
              <a:rPr lang="en-US" dirty="0" err="1"/>
              <a:t>ordinamenti</a:t>
            </a:r>
            <a:r>
              <a:rPr lang="en-US" dirty="0"/>
              <a:t> </a:t>
            </a:r>
            <a:r>
              <a:rPr lang="en-US" dirty="0" err="1"/>
              <a:t>occidentali</a:t>
            </a:r>
            <a:r>
              <a:rPr lang="en-US" dirty="0"/>
              <a:t> </a:t>
            </a:r>
            <a:r>
              <a:rPr lang="en-US" dirty="0" err="1"/>
              <a:t>accolgono</a:t>
            </a:r>
            <a:r>
              <a:rPr lang="en-US" dirty="0"/>
              <a:t> un nuovo </a:t>
            </a:r>
            <a:r>
              <a:rPr lang="en-US" dirty="0" err="1"/>
              <a:t>assetto</a:t>
            </a:r>
            <a:r>
              <a:rPr lang="en-US" dirty="0"/>
              <a:t> di </a:t>
            </a:r>
            <a:r>
              <a:rPr lang="en-US" dirty="0" err="1"/>
              <a:t>rapporti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</a:t>
            </a:r>
            <a:r>
              <a:rPr lang="en-US" dirty="0" err="1"/>
              <a:t>cittadini</a:t>
            </a:r>
            <a:r>
              <a:rPr lang="en-US" dirty="0"/>
              <a:t> e </a:t>
            </a:r>
            <a:r>
              <a:rPr lang="en-US" dirty="0" err="1"/>
              <a:t>stato</a:t>
            </a:r>
            <a:r>
              <a:rPr lang="en-US" dirty="0"/>
              <a:t>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dirty="0" err="1"/>
              <a:t>Nuovi</a:t>
            </a:r>
            <a:r>
              <a:rPr lang="en-US" dirty="0"/>
              <a:t> </a:t>
            </a:r>
            <a:r>
              <a:rPr lang="en-US" dirty="0" err="1"/>
              <a:t>fini</a:t>
            </a:r>
            <a:r>
              <a:rPr lang="en-US" dirty="0"/>
              <a:t> per </a:t>
            </a:r>
            <a:r>
              <a:rPr lang="en-US" dirty="0" err="1"/>
              <a:t>l’azione</a:t>
            </a:r>
            <a:r>
              <a:rPr lang="en-US" dirty="0"/>
              <a:t> </a:t>
            </a:r>
            <a:r>
              <a:rPr lang="en-US" dirty="0" err="1"/>
              <a:t>dello</a:t>
            </a:r>
            <a:r>
              <a:rPr lang="en-US" dirty="0"/>
              <a:t> </a:t>
            </a:r>
            <a:r>
              <a:rPr lang="en-US" dirty="0" err="1"/>
              <a:t>Stato</a:t>
            </a:r>
            <a:r>
              <a:rPr lang="en-US" dirty="0"/>
              <a:t>.  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2400" dirty="0" err="1"/>
              <a:t>Stato</a:t>
            </a:r>
            <a:r>
              <a:rPr lang="en-US" sz="2400" dirty="0"/>
              <a:t> </a:t>
            </a:r>
            <a:r>
              <a:rPr lang="en-US" sz="2400" dirty="0" err="1"/>
              <a:t>imprenditore</a:t>
            </a:r>
            <a:r>
              <a:rPr lang="en-US" sz="2400" dirty="0"/>
              <a:t> </a:t>
            </a:r>
          </a:p>
          <a:p>
            <a:pPr>
              <a:lnSpc>
                <a:spcPct val="90000"/>
              </a:lnSpc>
            </a:pPr>
            <a:r>
              <a:rPr lang="en-US" sz="2400" dirty="0" err="1"/>
              <a:t>Stato</a:t>
            </a:r>
            <a:r>
              <a:rPr lang="en-US" sz="2400" dirty="0"/>
              <a:t> </a:t>
            </a:r>
            <a:r>
              <a:rPr lang="en-US" sz="2400" dirty="0" err="1"/>
              <a:t>prestatore</a:t>
            </a:r>
            <a:r>
              <a:rPr lang="en-US" sz="2400" dirty="0"/>
              <a:t> di </a:t>
            </a:r>
            <a:r>
              <a:rPr lang="en-US" sz="2400" dirty="0" err="1"/>
              <a:t>servizi</a:t>
            </a:r>
            <a:r>
              <a:rPr lang="en-US" sz="2400" dirty="0"/>
              <a:t> </a:t>
            </a:r>
          </a:p>
          <a:p>
            <a:pPr>
              <a:lnSpc>
                <a:spcPct val="90000"/>
              </a:lnSpc>
            </a:pPr>
            <a:r>
              <a:rPr lang="en-US" sz="2400" dirty="0" err="1"/>
              <a:t>Stato</a:t>
            </a:r>
            <a:r>
              <a:rPr lang="en-US" sz="2400" dirty="0"/>
              <a:t> </a:t>
            </a:r>
            <a:r>
              <a:rPr lang="en-US" sz="2400" dirty="0" err="1"/>
              <a:t>finanziatore</a:t>
            </a:r>
            <a:r>
              <a:rPr lang="en-US" sz="2400" dirty="0"/>
              <a:t> 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2400" dirty="0" err="1"/>
              <a:t>Spesa</a:t>
            </a:r>
            <a:r>
              <a:rPr lang="en-US" sz="2400" dirty="0"/>
              <a:t> </a:t>
            </a:r>
            <a:r>
              <a:rPr lang="en-US" sz="2400" dirty="0" err="1"/>
              <a:t>pubblica</a:t>
            </a:r>
            <a:r>
              <a:rPr lang="en-US" sz="2400" dirty="0"/>
              <a:t> </a:t>
            </a:r>
          </a:p>
          <a:p>
            <a:pPr>
              <a:lnSpc>
                <a:spcPct val="90000"/>
              </a:lnSpc>
            </a:pPr>
            <a:r>
              <a:rPr lang="en-US" sz="2400" dirty="0" err="1"/>
              <a:t>Abbandono</a:t>
            </a:r>
            <a:r>
              <a:rPr lang="en-US" sz="2400" dirty="0"/>
              <a:t> </a:t>
            </a:r>
            <a:r>
              <a:rPr lang="en-US" sz="2400" dirty="0" err="1"/>
              <a:t>della</a:t>
            </a:r>
            <a:r>
              <a:rPr lang="en-US" sz="2400" dirty="0"/>
              <a:t> </a:t>
            </a:r>
            <a:r>
              <a:rPr lang="en-US" sz="2400" i="1" dirty="0"/>
              <a:t>mano </a:t>
            </a:r>
            <a:r>
              <a:rPr lang="en-US" sz="2400" i="1" dirty="0" err="1"/>
              <a:t>invisibile</a:t>
            </a:r>
            <a:r>
              <a:rPr lang="en-US" sz="2400" i="1" dirty="0"/>
              <a:t> </a:t>
            </a:r>
            <a:r>
              <a:rPr lang="en-US" sz="2400" dirty="0"/>
              <a:t>in </a:t>
            </a:r>
            <a:r>
              <a:rPr lang="en-US" sz="2400" dirty="0" err="1"/>
              <a:t>favore</a:t>
            </a:r>
            <a:r>
              <a:rPr lang="en-US" sz="2400" dirty="0"/>
              <a:t> </a:t>
            </a:r>
            <a:r>
              <a:rPr lang="en-US" sz="2400" dirty="0" err="1"/>
              <a:t>dell’attuazione</a:t>
            </a:r>
            <a:r>
              <a:rPr lang="en-US" sz="2400" dirty="0"/>
              <a:t> </a:t>
            </a:r>
            <a:r>
              <a:rPr lang="en-US" sz="2400" dirty="0" err="1"/>
              <a:t>dell’uguaglianza</a:t>
            </a:r>
            <a:r>
              <a:rPr lang="en-US" sz="2400" dirty="0"/>
              <a:t> </a:t>
            </a:r>
            <a:r>
              <a:rPr lang="en-US" sz="2400" dirty="0" err="1"/>
              <a:t>sostanziale</a:t>
            </a:r>
            <a:r>
              <a:rPr lang="en-US" sz="2400" dirty="0"/>
              <a:t> 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</a:pPr>
            <a:endParaRPr lang="en-US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F77B6D1-7AF0-3344-99E7-21A8D8635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Tania Pagotto, 27 ottobre 2021 </a:t>
            </a:r>
          </a:p>
        </p:txBody>
      </p:sp>
    </p:spTree>
    <p:extLst>
      <p:ext uri="{BB962C8B-B14F-4D97-AF65-F5344CB8AC3E}">
        <p14:creationId xmlns:p14="http://schemas.microsoft.com/office/powerpoint/2010/main" val="2788525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95310" y="274819"/>
            <a:ext cx="4924878" cy="13208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Lo </a:t>
            </a:r>
            <a:r>
              <a:rPr lang="en-US" dirty="0" err="1"/>
              <a:t>stato</a:t>
            </a:r>
            <a:r>
              <a:rPr lang="en-US" dirty="0"/>
              <a:t> </a:t>
            </a:r>
            <a:r>
              <a:rPr lang="en-US" dirty="0" err="1"/>
              <a:t>democratico-sociale</a:t>
            </a:r>
            <a:r>
              <a:rPr lang="en-US" dirty="0"/>
              <a:t> </a:t>
            </a:r>
          </a:p>
        </p:txBody>
      </p:sp>
      <p:pic>
        <p:nvPicPr>
          <p:cNvPr id="24578" name="Picture 2" descr="Forme di Stato">
            <a:extLst>
              <a:ext uri="{FF2B5EF4-FFF2-40B4-BE49-F238E27FC236}">
                <a16:creationId xmlns:a16="http://schemas.microsoft.com/office/drawing/2014/main" id="{3ECACCE5-A8FD-6C46-9911-56B5CC796C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6200000">
            <a:off x="-179833" y="1422149"/>
            <a:ext cx="4225560" cy="325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ottotitolo 2"/>
          <p:cNvSpPr txBox="1">
            <a:spLocks/>
          </p:cNvSpPr>
          <p:nvPr/>
        </p:nvSpPr>
        <p:spPr>
          <a:xfrm>
            <a:off x="3595310" y="1697220"/>
            <a:ext cx="6471012" cy="49266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2400" dirty="0"/>
              <a:t>Non solo </a:t>
            </a:r>
            <a:r>
              <a:rPr lang="en-US" sz="2400" dirty="0" err="1"/>
              <a:t>diritti</a:t>
            </a:r>
            <a:r>
              <a:rPr lang="en-US" sz="2400" dirty="0"/>
              <a:t> </a:t>
            </a:r>
            <a:r>
              <a:rPr lang="en-US" sz="2400" dirty="0" err="1"/>
              <a:t>civili</a:t>
            </a:r>
            <a:r>
              <a:rPr lang="en-US" sz="2400" dirty="0"/>
              <a:t>, ma </a:t>
            </a:r>
            <a:r>
              <a:rPr lang="en-US" sz="2400" dirty="0" err="1"/>
              <a:t>anche</a:t>
            </a:r>
            <a:r>
              <a:rPr lang="en-US" sz="2400" dirty="0"/>
              <a:t> </a:t>
            </a:r>
            <a:r>
              <a:rPr lang="en-US" sz="2400" dirty="0" err="1"/>
              <a:t>politici</a:t>
            </a:r>
            <a:r>
              <a:rPr lang="en-US" sz="2400" dirty="0"/>
              <a:t> e </a:t>
            </a:r>
            <a:r>
              <a:rPr lang="en-US" sz="2400" dirty="0" err="1"/>
              <a:t>sociali</a:t>
            </a:r>
            <a:r>
              <a:rPr lang="en-US" sz="2400" dirty="0"/>
              <a:t> 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I </a:t>
            </a:r>
            <a:r>
              <a:rPr lang="en-US" sz="2400" dirty="0" err="1"/>
              <a:t>tre</a:t>
            </a:r>
            <a:r>
              <a:rPr lang="en-US" sz="2400" dirty="0"/>
              <a:t> </a:t>
            </a:r>
            <a:r>
              <a:rPr lang="en-US" sz="2400" dirty="0" err="1"/>
              <a:t>poteri</a:t>
            </a:r>
            <a:r>
              <a:rPr lang="en-US" sz="2400" dirty="0"/>
              <a:t> + </a:t>
            </a:r>
            <a:r>
              <a:rPr lang="en-US" sz="2400" b="1" dirty="0" err="1">
                <a:solidFill>
                  <a:schemeClr val="bg2">
                    <a:lumMod val="50000"/>
                  </a:schemeClr>
                </a:solidFill>
              </a:rPr>
              <a:t>indirizzo</a:t>
            </a:r>
            <a:r>
              <a:rPr lang="en-US" sz="2400" b="1" dirty="0">
                <a:solidFill>
                  <a:schemeClr val="bg2">
                    <a:lumMod val="50000"/>
                  </a:schemeClr>
                </a:solidFill>
              </a:rPr>
              <a:t> politico (</a:t>
            </a:r>
            <a:r>
              <a:rPr lang="en-US" sz="2400" b="1" dirty="0" err="1">
                <a:solidFill>
                  <a:schemeClr val="bg2">
                    <a:lumMod val="50000"/>
                  </a:schemeClr>
                </a:solidFill>
              </a:rPr>
              <a:t>vero</a:t>
            </a:r>
            <a:r>
              <a:rPr lang="en-US" sz="2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bg2">
                    <a:lumMod val="50000"/>
                  </a:schemeClr>
                </a:solidFill>
              </a:rPr>
              <a:t>motore</a:t>
            </a:r>
            <a:r>
              <a:rPr lang="en-US" sz="2400" b="1" dirty="0">
                <a:solidFill>
                  <a:schemeClr val="bg2">
                    <a:lumMod val="50000"/>
                  </a:schemeClr>
                </a:solidFill>
              </a:rPr>
              <a:t>!)</a:t>
            </a:r>
            <a:r>
              <a:rPr lang="en-US" sz="2400" dirty="0"/>
              <a:t> + PP.AA. + </a:t>
            </a:r>
            <a:r>
              <a:rPr lang="en-US" sz="2400" dirty="0" err="1"/>
              <a:t>funzioni</a:t>
            </a:r>
            <a:r>
              <a:rPr lang="en-US" sz="2400" dirty="0"/>
              <a:t> di </a:t>
            </a:r>
            <a:r>
              <a:rPr lang="en-US" sz="2400" dirty="0" err="1"/>
              <a:t>garanzia</a:t>
            </a:r>
            <a:r>
              <a:rPr lang="en-US" sz="2400" dirty="0"/>
              <a:t> 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 err="1"/>
              <a:t>Nuove</a:t>
            </a:r>
            <a:r>
              <a:rPr lang="en-US" sz="2400" dirty="0"/>
              <a:t> </a:t>
            </a:r>
            <a:r>
              <a:rPr lang="en-US" sz="2400" dirty="0" err="1"/>
              <a:t>costituzioni</a:t>
            </a:r>
            <a:r>
              <a:rPr lang="en-US" sz="2400" dirty="0"/>
              <a:t>: 1948 Italia, 1949 Germania… </a:t>
            </a:r>
            <a:r>
              <a:rPr lang="en-US" sz="2400" dirty="0" err="1"/>
              <a:t>Modelli</a:t>
            </a:r>
            <a:r>
              <a:rPr lang="en-US" sz="2400" dirty="0"/>
              <a:t> per le </a:t>
            </a:r>
            <a:r>
              <a:rPr lang="en-US" sz="2400" dirty="0" err="1"/>
              <a:t>altre</a:t>
            </a:r>
            <a:r>
              <a:rPr lang="en-US" sz="2400" dirty="0"/>
              <a:t> Carte. 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 err="1"/>
              <a:t>Superiorità</a:t>
            </a:r>
            <a:r>
              <a:rPr lang="en-US" sz="2400" dirty="0"/>
              <a:t> </a:t>
            </a:r>
            <a:r>
              <a:rPr lang="en-US" sz="2400" dirty="0" err="1"/>
              <a:t>della</a:t>
            </a:r>
            <a:r>
              <a:rPr lang="en-US" sz="2400" dirty="0"/>
              <a:t> </a:t>
            </a:r>
            <a:r>
              <a:rPr lang="en-US" sz="2400" dirty="0" err="1"/>
              <a:t>Costituzione</a:t>
            </a:r>
            <a:r>
              <a:rPr lang="en-US" sz="2400" dirty="0"/>
              <a:t>  </a:t>
            </a:r>
          </a:p>
          <a:p>
            <a:pPr>
              <a:lnSpc>
                <a:spcPct val="90000"/>
              </a:lnSpc>
            </a:pPr>
            <a:r>
              <a:rPr lang="en-US" sz="2400" dirty="0" err="1"/>
              <a:t>Rigidità</a:t>
            </a:r>
            <a:r>
              <a:rPr lang="en-US" sz="2400" dirty="0"/>
              <a:t>  </a:t>
            </a:r>
          </a:p>
          <a:p>
            <a:pPr>
              <a:lnSpc>
                <a:spcPct val="90000"/>
              </a:lnSpc>
            </a:pPr>
            <a:r>
              <a:rPr lang="en-US" sz="2400" dirty="0" err="1"/>
              <a:t>Pluralismo</a:t>
            </a:r>
            <a:r>
              <a:rPr lang="en-US" sz="2400" dirty="0"/>
              <a:t> politico e </a:t>
            </a:r>
            <a:r>
              <a:rPr lang="en-US" sz="2400" dirty="0" err="1"/>
              <a:t>sociale</a:t>
            </a:r>
            <a:r>
              <a:rPr lang="en-US" sz="2400" dirty="0"/>
              <a:t> </a:t>
            </a:r>
          </a:p>
          <a:p>
            <a:pPr>
              <a:lnSpc>
                <a:spcPct val="90000"/>
              </a:lnSpc>
            </a:pPr>
            <a:r>
              <a:rPr lang="en-US" sz="2400" dirty="0" err="1"/>
              <a:t>Inviolabilità</a:t>
            </a:r>
            <a:r>
              <a:rPr lang="en-US" sz="2400" dirty="0"/>
              <a:t> </a:t>
            </a:r>
            <a:r>
              <a:rPr lang="en-US" sz="2400" dirty="0" err="1"/>
              <a:t>dei</a:t>
            </a:r>
            <a:r>
              <a:rPr lang="en-US" sz="2400" dirty="0"/>
              <a:t> </a:t>
            </a:r>
            <a:r>
              <a:rPr lang="en-US" sz="2400" dirty="0" err="1"/>
              <a:t>diritti</a:t>
            </a:r>
            <a:r>
              <a:rPr lang="en-US" sz="2400" dirty="0"/>
              <a:t> </a:t>
            </a:r>
            <a:r>
              <a:rPr lang="en-US" sz="2400" dirty="0" err="1"/>
              <a:t>fondamentali</a:t>
            </a:r>
            <a:r>
              <a:rPr lang="en-US" sz="2400" dirty="0"/>
              <a:t> 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Tutela </a:t>
            </a:r>
            <a:r>
              <a:rPr lang="en-US" sz="2400" dirty="0" err="1"/>
              <a:t>delle</a:t>
            </a:r>
            <a:r>
              <a:rPr lang="en-US" sz="2400" dirty="0"/>
              <a:t> </a:t>
            </a:r>
            <a:r>
              <a:rPr lang="en-US" sz="2400" dirty="0" err="1"/>
              <a:t>minoranze</a:t>
            </a:r>
            <a:r>
              <a:rPr lang="en-US" sz="2400" dirty="0"/>
              <a:t> </a:t>
            </a:r>
          </a:p>
          <a:p>
            <a:pPr>
              <a:lnSpc>
                <a:spcPct val="90000"/>
              </a:lnSpc>
            </a:pPr>
            <a:r>
              <a:rPr lang="en-US" sz="2400" dirty="0" err="1"/>
              <a:t>Equilibrio</a:t>
            </a:r>
            <a:r>
              <a:rPr lang="en-US" sz="2400" dirty="0"/>
              <a:t> </a:t>
            </a:r>
            <a:r>
              <a:rPr lang="en-US" sz="2400" dirty="0" err="1"/>
              <a:t>tra</a:t>
            </a:r>
            <a:r>
              <a:rPr lang="en-US" sz="2400" dirty="0"/>
              <a:t> </a:t>
            </a:r>
            <a:r>
              <a:rPr lang="en-US" sz="2400" dirty="0" err="1"/>
              <a:t>poteri</a:t>
            </a:r>
            <a:r>
              <a:rPr lang="en-US" sz="2400" dirty="0"/>
              <a:t> </a:t>
            </a:r>
            <a:r>
              <a:rPr lang="en-US" sz="2400" dirty="0" err="1"/>
              <a:t>dello</a:t>
            </a:r>
            <a:r>
              <a:rPr lang="en-US" sz="2400" dirty="0"/>
              <a:t> </a:t>
            </a:r>
            <a:r>
              <a:rPr lang="en-US" sz="2400" dirty="0" err="1"/>
              <a:t>stato</a:t>
            </a:r>
            <a:r>
              <a:rPr lang="en-US" sz="2400" dirty="0"/>
              <a:t> 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</a:pPr>
            <a:endParaRPr lang="en-US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8BF544C-878A-C04A-9BD8-D7FCD853B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Tania Pagotto, 27 ottobre 2021 </a:t>
            </a:r>
          </a:p>
        </p:txBody>
      </p:sp>
    </p:spTree>
    <p:extLst>
      <p:ext uri="{BB962C8B-B14F-4D97-AF65-F5344CB8AC3E}">
        <p14:creationId xmlns:p14="http://schemas.microsoft.com/office/powerpoint/2010/main" val="1485490205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Blu cal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308</TotalTime>
  <Words>473</Words>
  <Application>Microsoft Macintosh PowerPoint</Application>
  <PresentationFormat>Widescreen</PresentationFormat>
  <Paragraphs>85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Wingdings 3</vt:lpstr>
      <vt:lpstr>Sfaccettatura</vt:lpstr>
      <vt:lpstr>Lezione 9  Le Forme di Stato Le forme di Stato  continua dalla lezione precedente </vt:lpstr>
      <vt:lpstr>Lo Stato liberale. Lo Statuto albertino (1848) </vt:lpstr>
      <vt:lpstr>Lo Stato liberale. Lo Statuto albertino (1848) </vt:lpstr>
      <vt:lpstr>Il New Deal in America…  </vt:lpstr>
      <vt:lpstr>… e lo Stato totalitario in Europa </vt:lpstr>
      <vt:lpstr>Lo stato democratico-sociale </vt:lpstr>
      <vt:lpstr>Lo stato democratico-sociale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Forme di Stato</dc:title>
  <dc:creator>tania.pagotto@unimib.it</dc:creator>
  <cp:lastModifiedBy>Tania Pagotto</cp:lastModifiedBy>
  <cp:revision>10</cp:revision>
  <dcterms:created xsi:type="dcterms:W3CDTF">2021-10-26T09:17:10Z</dcterms:created>
  <dcterms:modified xsi:type="dcterms:W3CDTF">2021-10-27T16:56:53Z</dcterms:modified>
</cp:coreProperties>
</file>