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Zicchittu" userId="be1dbcd44d4da962" providerId="LiveId" clId="{F044572E-42CD-4CD1-AB99-69222A529EA9}"/>
    <pc:docChg chg="delSld">
      <pc:chgData name="Paolo Zicchittu" userId="be1dbcd44d4da962" providerId="LiveId" clId="{F044572E-42CD-4CD1-AB99-69222A529EA9}" dt="2021-10-27T18:25:49.815" v="5" actId="47"/>
      <pc:docMkLst>
        <pc:docMk/>
      </pc:docMkLst>
      <pc:sldChg chg="del">
        <pc:chgData name="Paolo Zicchittu" userId="be1dbcd44d4da962" providerId="LiveId" clId="{F044572E-42CD-4CD1-AB99-69222A529EA9}" dt="2021-10-27T18:25:36.773" v="0" actId="47"/>
        <pc:sldMkLst>
          <pc:docMk/>
          <pc:sldMk cId="1441365605" sldId="273"/>
        </pc:sldMkLst>
      </pc:sldChg>
      <pc:sldChg chg="del">
        <pc:chgData name="Paolo Zicchittu" userId="be1dbcd44d4da962" providerId="LiveId" clId="{F044572E-42CD-4CD1-AB99-69222A529EA9}" dt="2021-10-27T18:25:40.554" v="1" actId="47"/>
        <pc:sldMkLst>
          <pc:docMk/>
          <pc:sldMk cId="183314760" sldId="274"/>
        </pc:sldMkLst>
      </pc:sldChg>
      <pc:sldChg chg="del">
        <pc:chgData name="Paolo Zicchittu" userId="be1dbcd44d4da962" providerId="LiveId" clId="{F044572E-42CD-4CD1-AB99-69222A529EA9}" dt="2021-10-27T18:25:43.717" v="2" actId="47"/>
        <pc:sldMkLst>
          <pc:docMk/>
          <pc:sldMk cId="1831160120" sldId="275"/>
        </pc:sldMkLst>
      </pc:sldChg>
      <pc:sldChg chg="del">
        <pc:chgData name="Paolo Zicchittu" userId="be1dbcd44d4da962" providerId="LiveId" clId="{F044572E-42CD-4CD1-AB99-69222A529EA9}" dt="2021-10-27T18:25:47.962" v="4" actId="47"/>
        <pc:sldMkLst>
          <pc:docMk/>
          <pc:sldMk cId="2788525707" sldId="277"/>
        </pc:sldMkLst>
      </pc:sldChg>
      <pc:sldChg chg="del">
        <pc:chgData name="Paolo Zicchittu" userId="be1dbcd44d4da962" providerId="LiveId" clId="{F044572E-42CD-4CD1-AB99-69222A529EA9}" dt="2021-10-27T18:25:49.815" v="5" actId="47"/>
        <pc:sldMkLst>
          <pc:docMk/>
          <pc:sldMk cId="1485490205" sldId="278"/>
        </pc:sldMkLst>
      </pc:sldChg>
      <pc:sldChg chg="del">
        <pc:chgData name="Paolo Zicchittu" userId="be1dbcd44d4da962" providerId="LiveId" clId="{F044572E-42CD-4CD1-AB99-69222A529EA9}" dt="2021-10-27T18:25:45.691" v="3" actId="47"/>
        <pc:sldMkLst>
          <pc:docMk/>
          <pc:sldMk cId="40867186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3A7762-2A71-3646-B7DB-75B5D1FBD0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C54BCF-017A-0C43-B1A0-CDD69F97AF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A3980-53C0-974F-B164-6AEC9A4A0F35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F2B3E7-1C47-8346-9FEE-17F8966B5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92A0C2-C34B-FE4F-84E5-266D2B612A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29AC-BB12-EF48-9A03-BF3309698D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26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C749-CA22-E04A-B28A-D9F86E24FD9C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1F5E-BF67-5A46-86D1-6764BB848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470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C29-3CE5-CF42-8018-8FE95AED8962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8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3E5A-4C85-E140-8DA9-F57187E4DA80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2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5BD1-B1A3-BB4C-B804-6C0E364992AF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8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1D8-A5E9-C444-B00D-683FDFDA8CDE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08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4F75-F83A-F04B-8C22-3E394739F3EB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5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2119-1747-D842-8B1E-A495E833EC15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2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A8D3-B88F-ED49-97D2-F4B38AEF3AE6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46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FA98-5DA4-6D43-84A3-8ABD5A31DE2B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0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704B-801B-4F40-90BB-58D5DB88DC41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06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2EEC-D25F-DF4D-A8E8-21AA78EC6A63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92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1351-D3F0-6F40-91E6-A128AA45CA70}" type="datetime1">
              <a:rPr lang="it-IT" smtClean="0"/>
              <a:t>27/10/2021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3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BE56-E0A3-D04D-820E-BC115C973AF6}" type="datetime1">
              <a:rPr lang="it-IT" smtClean="0"/>
              <a:t>27/10/2021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8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87B5-1141-F64A-AC67-51A0104F0784}" type="datetime1">
              <a:rPr lang="it-IT" smtClean="0"/>
              <a:t>27/10/2021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12CA-2A24-6148-A411-9F6B99D15B87}" type="datetime1">
              <a:rPr lang="it-IT" smtClean="0"/>
              <a:t>27/10/2021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28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5FE4-67F2-784A-91D1-C61E645D6EC9}" type="datetime1">
              <a:rPr lang="it-IT" smtClean="0"/>
              <a:t>27/10/2021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23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8CC-1B9F-FF4B-98D1-47B0A0DA1500}" type="datetime1">
              <a:rPr lang="it-IT" smtClean="0"/>
              <a:t>27/10/2021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82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2213-A5DC-754C-B651-3FB11722D23A}" type="datetime1">
              <a:rPr lang="it-IT" smtClean="0"/>
              <a:t>27/10/2021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Tania Pagotto, 27 ottobre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4A2E8E-3EC5-47EA-A223-8641D47423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nia.pagotto@unimib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Lezione 8 </a:t>
            </a:r>
            <a:br>
              <a:rPr lang="it-IT" dirty="0"/>
            </a:br>
            <a:r>
              <a:rPr lang="it-IT" sz="2000" dirty="0">
                <a:solidFill>
                  <a:schemeClr val="bg1"/>
                </a:solidFill>
              </a:rPr>
              <a:t>Le Forme di Stato</a:t>
            </a:r>
            <a:br>
              <a:rPr lang="it-IT" sz="2000" dirty="0"/>
            </a:br>
            <a:r>
              <a:rPr lang="it-IT" dirty="0"/>
              <a:t>Le forme di Stato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7067" y="430800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Dott.ssa Tania </a:t>
            </a:r>
            <a:r>
              <a:rPr lang="it-IT" dirty="0" err="1"/>
              <a:t>Pagotto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tania.pagotto@unimib.it</a:t>
            </a:r>
            <a:r>
              <a:rPr lang="it-IT" dirty="0"/>
              <a:t> 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507067" y="75918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Istituzioni di Diritto pubblico </a:t>
            </a:r>
          </a:p>
          <a:p>
            <a:pPr algn="ctr"/>
            <a:r>
              <a:rPr lang="it-IT" dirty="0"/>
              <a:t>Prof. Paolo </a:t>
            </a:r>
            <a:r>
              <a:rPr lang="it-IT" dirty="0" err="1"/>
              <a:t>Zicchittu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091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655" y="265699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L’eccezione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monarchia</a:t>
            </a:r>
            <a:r>
              <a:rPr lang="en-US" dirty="0"/>
              <a:t> inglese 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/>
          <p:cNvSpPr txBox="1">
            <a:spLocks/>
          </p:cNvSpPr>
          <p:nvPr/>
        </p:nvSpPr>
        <p:spPr>
          <a:xfrm>
            <a:off x="448732" y="1182401"/>
            <a:ext cx="979723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it-IT" dirty="0"/>
              <a:t>Nonostante gli sforzi degli Stuart, l’assolutismo non ha mai attecchito pienamente. </a:t>
            </a:r>
          </a:p>
          <a:p>
            <a:r>
              <a:rPr lang="it-IT" dirty="0"/>
              <a:t>Ruolo centrale del parlamento 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1641.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Triennial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Act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it-IT" dirty="0"/>
              <a:t>Il Parlamento doveva essere tenuto in sessione per almeno 50 giorni in tre anni. </a:t>
            </a:r>
            <a:endParaRPr lang="en-US" dirty="0"/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1689. Bill of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Rights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it-IT" dirty="0"/>
              <a:t>Integra il patto tra la monarchia e sovrano, fonda la legittimazione del monarca. Si avvia la fase della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MONARCHIA COSTITUZIONALE </a:t>
            </a:r>
          </a:p>
          <a:p>
            <a:pPr marL="0" indent="0">
              <a:buNone/>
            </a:pPr>
            <a:endParaRPr lang="en-US" dirty="0"/>
          </a:p>
          <a:p>
            <a:pPr marL="0" indent="0"/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13314" name="Picture 2" descr="Palazzo di Westminster - Le Case del Parlamento di Londra">
            <a:extLst>
              <a:ext uri="{FF2B5EF4-FFF2-40B4-BE49-F238E27FC236}">
                <a16:creationId xmlns:a16="http://schemas.microsoft.com/office/drawing/2014/main" id="{5E199F6D-D5FB-2A41-B415-96F936D4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5" y="4042701"/>
            <a:ext cx="8452504" cy="28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A418BC-0877-3F44-8FCC-A563097A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357128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7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L’America</a:t>
            </a:r>
            <a:r>
              <a:rPr lang="en-US" sz="2800" dirty="0"/>
              <a:t> e il </a:t>
            </a:r>
            <a:r>
              <a:rPr lang="en-US" sz="2800" dirty="0" err="1"/>
              <a:t>costituzionalismo</a:t>
            </a:r>
            <a:r>
              <a:rPr lang="en-US" sz="2800" dirty="0"/>
              <a:t> </a:t>
            </a:r>
            <a:r>
              <a:rPr lang="en-US" sz="2800" dirty="0" err="1"/>
              <a:t>moderno</a:t>
            </a:r>
            <a:endParaRPr lang="en-US" sz="2800" dirty="0"/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5209563" y="2160589"/>
            <a:ext cx="6478345" cy="4322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/>
          </a:p>
          <a:p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1776. Bill of Rights of Virginia.  </a:t>
            </a:r>
          </a:p>
          <a:p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1776. </a:t>
            </a:r>
            <a:r>
              <a:rPr lang="en-US" sz="3900" b="1" dirty="0" err="1">
                <a:solidFill>
                  <a:schemeClr val="bg2">
                    <a:lumMod val="50000"/>
                  </a:schemeClr>
                </a:solidFill>
              </a:rPr>
              <a:t>Dichiarazione</a:t>
            </a:r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sz="3900" b="1" dirty="0" err="1">
                <a:solidFill>
                  <a:schemeClr val="bg2">
                    <a:lumMod val="50000"/>
                  </a:schemeClr>
                </a:solidFill>
              </a:rPr>
              <a:t>indipendenza</a:t>
            </a:r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1787. </a:t>
            </a:r>
            <a:r>
              <a:rPr lang="en-US" sz="3900" b="1" dirty="0" err="1">
                <a:solidFill>
                  <a:schemeClr val="bg2">
                    <a:lumMod val="50000"/>
                  </a:schemeClr>
                </a:solidFill>
              </a:rPr>
              <a:t>Costituzione</a:t>
            </a:r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900" b="1" dirty="0" err="1">
                <a:solidFill>
                  <a:schemeClr val="bg2">
                    <a:lumMod val="50000"/>
                  </a:schemeClr>
                </a:solidFill>
              </a:rPr>
              <a:t>federale</a:t>
            </a:r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25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900" dirty="0"/>
              <a:t>Nella </a:t>
            </a:r>
            <a:r>
              <a:rPr lang="en-US" sz="3900" dirty="0" err="1"/>
              <a:t>mente</a:t>
            </a:r>
            <a:r>
              <a:rPr lang="en-US" sz="3900" dirty="0"/>
              <a:t> </a:t>
            </a:r>
            <a:r>
              <a:rPr lang="en-US" sz="3900" dirty="0" err="1"/>
              <a:t>dei</a:t>
            </a:r>
            <a:r>
              <a:rPr lang="en-US" sz="3900" dirty="0"/>
              <a:t> </a:t>
            </a:r>
            <a:r>
              <a:rPr lang="en-US" sz="3900" i="1" dirty="0"/>
              <a:t>framers </a:t>
            </a:r>
            <a:r>
              <a:rPr lang="en-US" sz="3900" dirty="0"/>
              <a:t>la </a:t>
            </a:r>
            <a:r>
              <a:rPr lang="en-US" sz="3900" dirty="0" err="1"/>
              <a:t>Costituzione</a:t>
            </a:r>
            <a:r>
              <a:rPr lang="en-US" sz="3900" dirty="0"/>
              <a:t>: </a:t>
            </a:r>
          </a:p>
          <a:p>
            <a:r>
              <a:rPr lang="en-US" sz="3900" dirty="0"/>
              <a:t>Nata per </a:t>
            </a:r>
            <a:r>
              <a:rPr lang="en-US" sz="3900" dirty="0" err="1"/>
              <a:t>durare</a:t>
            </a:r>
            <a:r>
              <a:rPr lang="en-US" sz="3900" dirty="0"/>
              <a:t> </a:t>
            </a:r>
            <a:r>
              <a:rPr lang="en-US" sz="3900" dirty="0" err="1"/>
              <a:t>nel</a:t>
            </a:r>
            <a:r>
              <a:rPr lang="en-US" sz="3900" dirty="0"/>
              <a:t> tempo </a:t>
            </a:r>
          </a:p>
          <a:p>
            <a:r>
              <a:rPr lang="en-US" sz="3900" dirty="0"/>
              <a:t>Testo </a:t>
            </a:r>
            <a:r>
              <a:rPr lang="en-US" sz="3900" dirty="0" err="1"/>
              <a:t>rigido</a:t>
            </a:r>
            <a:r>
              <a:rPr lang="en-US" sz="3900" dirty="0"/>
              <a:t> </a:t>
            </a:r>
          </a:p>
          <a:p>
            <a:r>
              <a:rPr lang="it-IT" sz="3900" i="1" dirty="0" err="1"/>
              <a:t>Checks</a:t>
            </a:r>
            <a:r>
              <a:rPr lang="it-IT" sz="3900" i="1" dirty="0"/>
              <a:t> and balances </a:t>
            </a:r>
          </a:p>
          <a:p>
            <a:r>
              <a:rPr lang="en-US" sz="3900" dirty="0" err="1"/>
              <a:t>Federalismo</a:t>
            </a:r>
            <a:r>
              <a:rPr lang="en-US" sz="3900" dirty="0"/>
              <a:t> vertical, </a:t>
            </a:r>
            <a:r>
              <a:rPr lang="en-US" sz="3900" dirty="0" err="1"/>
              <a:t>dalla</a:t>
            </a:r>
            <a:r>
              <a:rPr lang="en-US" sz="3900" dirty="0"/>
              <a:t> </a:t>
            </a:r>
            <a:r>
              <a:rPr lang="en-US" sz="3900" dirty="0" err="1"/>
              <a:t>periferia</a:t>
            </a:r>
            <a:r>
              <a:rPr lang="en-US" sz="3900" dirty="0"/>
              <a:t> al </a:t>
            </a:r>
            <a:r>
              <a:rPr lang="en-US" sz="3900" dirty="0" err="1"/>
              <a:t>centro</a:t>
            </a:r>
            <a:r>
              <a:rPr lang="en-US" sz="3900" dirty="0"/>
              <a:t>. 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STATO FEDERALE. </a:t>
            </a:r>
          </a:p>
          <a:p>
            <a:r>
              <a:rPr lang="en-US" sz="3900" b="1" dirty="0">
                <a:solidFill>
                  <a:schemeClr val="bg2">
                    <a:lumMod val="50000"/>
                  </a:schemeClr>
                </a:solidFill>
              </a:rPr>
              <a:t>1803. Marbury v. Madison. </a:t>
            </a:r>
            <a:r>
              <a:rPr lang="en-US" sz="4000" dirty="0"/>
              <a:t>La </a:t>
            </a:r>
            <a:r>
              <a:rPr lang="en-US" sz="4000" dirty="0" err="1"/>
              <a:t>costituzione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rigida. </a:t>
            </a:r>
            <a:r>
              <a:rPr lang="en-US" sz="4000" dirty="0" err="1"/>
              <a:t>Nasce</a:t>
            </a:r>
            <a:r>
              <a:rPr lang="en-US" sz="4000" dirty="0"/>
              <a:t> la constitutional review of legislation</a:t>
            </a:r>
            <a:r>
              <a:rPr lang="en-US" sz="3900" i="1" dirty="0">
                <a:solidFill>
                  <a:schemeClr val="tx1"/>
                </a:solidFill>
              </a:rPr>
              <a:t>. 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/>
            <a:endParaRPr lang="en-US" sz="1700" dirty="0"/>
          </a:p>
          <a:p>
            <a:pPr marL="0" indent="0"/>
            <a:endParaRPr lang="en-US" sz="1700" dirty="0"/>
          </a:p>
          <a:p>
            <a:endParaRPr lang="en-US" sz="1700" dirty="0"/>
          </a:p>
          <a:p>
            <a:pPr marL="0" indent="0"/>
            <a:endParaRPr lang="en-US" sz="1700" dirty="0"/>
          </a:p>
        </p:txBody>
      </p:sp>
      <p:pic>
        <p:nvPicPr>
          <p:cNvPr id="14340" name="Picture 4" descr="Dichiarazione dei diritti della Virginia: rivoluzione americana e  costituzionalismo moderno - Liceo Statale Dettori - Cagliari">
            <a:extLst>
              <a:ext uri="{FF2B5EF4-FFF2-40B4-BE49-F238E27FC236}">
                <a16:creationId xmlns:a16="http://schemas.microsoft.com/office/drawing/2014/main" id="{459D98FB-33EC-5646-9C9A-6F058A755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17135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Isosceles Triangle 8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A44DD4-C4ED-ED48-A21D-29D9847A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547" y="6425407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385824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Rivoluzione</a:t>
            </a:r>
            <a:r>
              <a:rPr lang="en-US" dirty="0"/>
              <a:t> </a:t>
            </a:r>
            <a:r>
              <a:rPr lang="en-US" dirty="0" err="1"/>
              <a:t>francese</a:t>
            </a:r>
            <a:r>
              <a:rPr lang="en-US" dirty="0"/>
              <a:t>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5182060" y="2072813"/>
            <a:ext cx="66934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Luigi XVI e </a:t>
            </a:r>
            <a:r>
              <a:rPr lang="en-US" sz="2600" dirty="0" err="1"/>
              <a:t>gli</a:t>
            </a:r>
            <a:r>
              <a:rPr lang="en-US" sz="2600" dirty="0"/>
              <a:t> </a:t>
            </a:r>
            <a:r>
              <a:rPr lang="en-US" sz="2600" dirty="0" err="1"/>
              <a:t>Stati</a:t>
            </a:r>
            <a:r>
              <a:rPr lang="en-US" sz="2600" dirty="0"/>
              <a:t> </a:t>
            </a:r>
            <a:r>
              <a:rPr lang="en-US" sz="2600" dirty="0" err="1"/>
              <a:t>generali</a:t>
            </a:r>
            <a:r>
              <a:rPr lang="en-US" sz="2600" dirty="0"/>
              <a:t> 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 marL="0" indent="0"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600" dirty="0" err="1"/>
              <a:t>L’Assemblea</a:t>
            </a:r>
            <a:r>
              <a:rPr lang="en-US" sz="2600" dirty="0"/>
              <a:t> </a:t>
            </a:r>
            <a:r>
              <a:rPr lang="en-US" sz="2600" dirty="0" err="1"/>
              <a:t>nazionale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autoproclama</a:t>
            </a:r>
            <a:r>
              <a:rPr lang="en-US" sz="2600" dirty="0"/>
              <a:t> </a:t>
            </a:r>
            <a:r>
              <a:rPr lang="en-US" sz="2600" dirty="0" err="1"/>
              <a:t>Assemblea</a:t>
            </a:r>
            <a:r>
              <a:rPr lang="en-US" sz="2600" dirty="0"/>
              <a:t> </a:t>
            </a:r>
            <a:r>
              <a:rPr lang="en-US" sz="2600" dirty="0" err="1"/>
              <a:t>costituente</a:t>
            </a:r>
            <a:r>
              <a:rPr lang="en-US" sz="2600" dirty="0"/>
              <a:t>. </a:t>
            </a:r>
            <a:r>
              <a:rPr lang="en-US" sz="2600" dirty="0" err="1"/>
              <a:t>Varie</a:t>
            </a:r>
            <a:r>
              <a:rPr lang="en-US" sz="2600" dirty="0"/>
              <a:t> </a:t>
            </a:r>
            <a:r>
              <a:rPr lang="en-US" sz="2600" dirty="0" err="1"/>
              <a:t>costituzioni</a:t>
            </a:r>
            <a:r>
              <a:rPr lang="en-US" sz="2600" dirty="0"/>
              <a:t>.  </a:t>
            </a:r>
          </a:p>
          <a:p>
            <a:pPr marL="0" indent="0">
              <a:lnSpc>
                <a:spcPct val="90000"/>
              </a:lnSpc>
            </a:pPr>
            <a:endParaRPr lang="en-US" sz="2600" dirty="0"/>
          </a:p>
          <a:p>
            <a:pPr marL="0" indent="0">
              <a:lnSpc>
                <a:spcPct val="90000"/>
              </a:lnSpc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 14 </a:t>
            </a:r>
            <a:r>
              <a:rPr lang="en-US" sz="2600" b="1" dirty="0" err="1">
                <a:solidFill>
                  <a:schemeClr val="bg2">
                    <a:lumMod val="50000"/>
                  </a:schemeClr>
                </a:solidFill>
              </a:rPr>
              <a:t>luglio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 1979. </a:t>
            </a:r>
            <a:r>
              <a:rPr lang="en-US" sz="2600" dirty="0"/>
              <a:t>La presa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Bastiglia</a:t>
            </a:r>
            <a:r>
              <a:rPr lang="en-US" sz="2600" dirty="0"/>
              <a:t> </a:t>
            </a:r>
          </a:p>
          <a:p>
            <a:pPr marL="0" indent="0">
              <a:lnSpc>
                <a:spcPct val="90000"/>
              </a:lnSpc>
            </a:pPr>
            <a:endParaRPr lang="en-US" sz="2600" dirty="0"/>
          </a:p>
          <a:p>
            <a:pPr marL="0" indent="0">
              <a:lnSpc>
                <a:spcPct val="90000"/>
              </a:lnSpc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26 Agosto 1789. </a:t>
            </a:r>
            <a:r>
              <a:rPr lang="en-US" sz="2600" dirty="0" err="1"/>
              <a:t>Dichiarazione</a:t>
            </a:r>
            <a:r>
              <a:rPr lang="en-US" sz="2600" dirty="0"/>
              <a:t>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diritti</a:t>
            </a:r>
            <a:r>
              <a:rPr lang="en-US" sz="2600" dirty="0"/>
              <a:t> </a:t>
            </a:r>
            <a:r>
              <a:rPr lang="en-US" sz="2600" dirty="0" err="1"/>
              <a:t>dell’uomo</a:t>
            </a:r>
            <a:r>
              <a:rPr lang="en-US" sz="26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MOMENTO AULICO DEL COSTITUZIONALISMO MODERNO.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  <a:p>
            <a:pPr marL="0" indent="0">
              <a:lnSpc>
                <a:spcPct val="90000"/>
              </a:lnSpc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1870. </a:t>
            </a:r>
            <a:r>
              <a:rPr lang="en-US" sz="2600" dirty="0"/>
              <a:t>III Repubblica. </a:t>
            </a:r>
          </a:p>
          <a:p>
            <a:pPr marL="0" indent="0">
              <a:lnSpc>
                <a:spcPct val="90000"/>
              </a:lnSpc>
            </a:pPr>
            <a:endParaRPr lang="en-US" sz="1700" i="1" dirty="0"/>
          </a:p>
          <a:p>
            <a:pPr marL="0" indent="0">
              <a:lnSpc>
                <a:spcPct val="90000"/>
              </a:lnSpc>
            </a:pPr>
            <a:endParaRPr lang="en-US" sz="1700" dirty="0"/>
          </a:p>
          <a:p>
            <a:pPr marL="0" indent="0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 marL="0" indent="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16386" name="Picture 2" descr="Riflessioni sulla Rivoluzione francese | Edscuola">
            <a:extLst>
              <a:ext uri="{FF2B5EF4-FFF2-40B4-BE49-F238E27FC236}">
                <a16:creationId xmlns:a16="http://schemas.microsoft.com/office/drawing/2014/main" id="{4F6AFC85-BF1F-5D41-B4A9-3925351A8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9630" b="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4CD865-001C-9944-B7D6-32D88342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3180" y="6381519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11156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4063534" cy="7343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b="1" dirty="0"/>
              <a:t>1978. </a:t>
            </a:r>
            <a:r>
              <a:rPr lang="en-US" sz="2500" b="1" dirty="0" err="1"/>
              <a:t>Dichiarazione</a:t>
            </a:r>
            <a:r>
              <a:rPr lang="en-US" sz="2500" b="1" dirty="0"/>
              <a:t> </a:t>
            </a:r>
            <a:r>
              <a:rPr lang="en-US" sz="2500" b="1" dirty="0" err="1"/>
              <a:t>dei</a:t>
            </a:r>
            <a:r>
              <a:rPr lang="en-US" sz="2500" b="1" dirty="0"/>
              <a:t> </a:t>
            </a:r>
            <a:r>
              <a:rPr lang="en-US" sz="2500" b="1" dirty="0" err="1"/>
              <a:t>diritti</a:t>
            </a:r>
            <a:r>
              <a:rPr lang="en-US" sz="2500" b="1" dirty="0"/>
              <a:t> </a:t>
            </a:r>
            <a:r>
              <a:rPr lang="en-US" sz="2500" b="1" dirty="0" err="1"/>
              <a:t>dell’Uomo</a:t>
            </a:r>
            <a:r>
              <a:rPr lang="en-US" sz="2500" b="1" dirty="0"/>
              <a:t> e del Cittadino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5375429" y="1977364"/>
            <a:ext cx="4064439" cy="4889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400" dirty="0"/>
          </a:p>
          <a:p>
            <a:pPr>
              <a:lnSpc>
                <a:spcPct val="90000"/>
              </a:lnSpc>
            </a:pPr>
            <a:r>
              <a:rPr lang="en-US" sz="8400" dirty="0"/>
              <a:t>La </a:t>
            </a:r>
            <a:r>
              <a:rPr lang="en-US" sz="8400" dirty="0" err="1"/>
              <a:t>legittimazione</a:t>
            </a:r>
            <a:r>
              <a:rPr lang="en-US" sz="8400" dirty="0"/>
              <a:t> del </a:t>
            </a:r>
            <a:r>
              <a:rPr lang="en-US" sz="8400" dirty="0" err="1"/>
              <a:t>potere</a:t>
            </a:r>
            <a:r>
              <a:rPr lang="en-US" sz="8400" dirty="0"/>
              <a:t> politico </a:t>
            </a:r>
            <a:r>
              <a:rPr lang="en-US" sz="8400" dirty="0" err="1"/>
              <a:t>deriva</a:t>
            </a:r>
            <a:r>
              <a:rPr lang="en-US" sz="8400" dirty="0"/>
              <a:t> dal </a:t>
            </a: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popolo</a:t>
            </a:r>
            <a:r>
              <a:rPr lang="en-US" sz="8400" dirty="0"/>
              <a:t>. </a:t>
            </a:r>
          </a:p>
          <a:p>
            <a:pPr marL="0" indent="0">
              <a:lnSpc>
                <a:spcPct val="90000"/>
              </a:lnSpc>
            </a:pPr>
            <a:r>
              <a:rPr lang="en-US" sz="8400" dirty="0"/>
              <a:t> Da </a:t>
            </a:r>
            <a:r>
              <a:rPr lang="en-US" sz="8400" dirty="0" err="1"/>
              <a:t>sudditi</a:t>
            </a:r>
            <a:r>
              <a:rPr lang="en-US" sz="8400" dirty="0"/>
              <a:t> a </a:t>
            </a: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cittadini</a:t>
            </a:r>
            <a:r>
              <a:rPr lang="en-US" sz="8400" dirty="0"/>
              <a:t>. </a:t>
            </a:r>
          </a:p>
          <a:p>
            <a:pPr marL="0" indent="0">
              <a:lnSpc>
                <a:spcPct val="90000"/>
              </a:lnSpc>
            </a:pPr>
            <a:r>
              <a:rPr lang="en-US" sz="8400" dirty="0"/>
              <a:t> lo </a:t>
            </a:r>
            <a:r>
              <a:rPr lang="en-US" sz="8400" dirty="0" err="1"/>
              <a:t>scopo</a:t>
            </a:r>
            <a:r>
              <a:rPr lang="en-US" sz="8400" dirty="0"/>
              <a:t> </a:t>
            </a:r>
            <a:r>
              <a:rPr lang="en-US" sz="8400" dirty="0" err="1"/>
              <a:t>dell’ordinamento</a:t>
            </a:r>
            <a:r>
              <a:rPr lang="en-US" sz="8400" dirty="0"/>
              <a:t> </a:t>
            </a:r>
            <a:r>
              <a:rPr lang="en-US" sz="8400" dirty="0" err="1"/>
              <a:t>è</a:t>
            </a:r>
            <a:r>
              <a:rPr lang="en-US" sz="8400" dirty="0"/>
              <a:t> </a:t>
            </a:r>
            <a:r>
              <a:rPr lang="en-US" sz="8400" dirty="0" err="1"/>
              <a:t>tutelare</a:t>
            </a:r>
            <a:r>
              <a:rPr lang="en-US" sz="8400" dirty="0"/>
              <a:t> </a:t>
            </a:r>
            <a:r>
              <a:rPr lang="en-US" sz="8400" dirty="0" err="1"/>
              <a:t>i</a:t>
            </a:r>
            <a:r>
              <a:rPr lang="en-US" sz="8400" dirty="0"/>
              <a:t> </a:t>
            </a: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diritti</a:t>
            </a:r>
            <a:r>
              <a:rPr lang="en-US" sz="8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naturali</a:t>
            </a:r>
            <a:r>
              <a:rPr lang="en-US" sz="8400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imprescrittibili</a:t>
            </a:r>
            <a:r>
              <a:rPr lang="en-US" sz="8400" dirty="0"/>
              <a:t>. </a:t>
            </a:r>
          </a:p>
          <a:p>
            <a:pPr marL="0" indent="0">
              <a:lnSpc>
                <a:spcPct val="90000"/>
              </a:lnSpc>
            </a:pPr>
            <a:r>
              <a:rPr lang="en-US" sz="8400" dirty="0"/>
              <a:t>La </a:t>
            </a: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legge</a:t>
            </a:r>
            <a:r>
              <a:rPr lang="en-US" sz="8400" dirty="0"/>
              <a:t> </a:t>
            </a:r>
            <a:r>
              <a:rPr lang="en-US" sz="8400" dirty="0" err="1"/>
              <a:t>è</a:t>
            </a:r>
            <a:r>
              <a:rPr lang="en-US" sz="8400" dirty="0"/>
              <a:t> la </a:t>
            </a:r>
            <a:r>
              <a:rPr lang="en-US" sz="8400" dirty="0" err="1"/>
              <a:t>fonte</a:t>
            </a:r>
            <a:r>
              <a:rPr lang="en-US" sz="8400" dirty="0"/>
              <a:t> </a:t>
            </a:r>
            <a:r>
              <a:rPr lang="en-US" sz="8400" dirty="0" err="1"/>
              <a:t>principale</a:t>
            </a:r>
            <a:r>
              <a:rPr lang="en-US" sz="8400" dirty="0"/>
              <a:t>, </a:t>
            </a:r>
            <a:r>
              <a:rPr lang="en-US" sz="8400" dirty="0" err="1"/>
              <a:t>espressione</a:t>
            </a:r>
            <a:r>
              <a:rPr lang="en-US" sz="8400" dirty="0"/>
              <a:t> </a:t>
            </a:r>
            <a:r>
              <a:rPr lang="en-US" sz="8400" dirty="0" err="1"/>
              <a:t>della</a:t>
            </a:r>
            <a:r>
              <a:rPr lang="en-US" sz="8400" dirty="0"/>
              <a:t> </a:t>
            </a:r>
            <a:r>
              <a:rPr lang="en-US" sz="8400" dirty="0" err="1"/>
              <a:t>volontà</a:t>
            </a:r>
            <a:r>
              <a:rPr lang="en-US" sz="8400" dirty="0"/>
              <a:t> </a:t>
            </a:r>
            <a:r>
              <a:rPr lang="en-US" sz="8400" dirty="0" err="1"/>
              <a:t>comune</a:t>
            </a:r>
            <a:r>
              <a:rPr lang="en-US" sz="8400" dirty="0"/>
              <a:t>. </a:t>
            </a:r>
          </a:p>
          <a:p>
            <a:pPr marL="0" indent="0">
              <a:lnSpc>
                <a:spcPct val="90000"/>
              </a:lnSpc>
            </a:pPr>
            <a:r>
              <a:rPr lang="en-US" sz="8400" dirty="0" err="1"/>
              <a:t>L’effettività</a:t>
            </a:r>
            <a:r>
              <a:rPr lang="en-US" sz="8400" dirty="0"/>
              <a:t> di una </a:t>
            </a:r>
            <a:r>
              <a:rPr lang="en-US" sz="8400" dirty="0" err="1"/>
              <a:t>costituzione</a:t>
            </a:r>
            <a:r>
              <a:rPr lang="en-US" sz="8400" dirty="0"/>
              <a:t> </a:t>
            </a:r>
            <a:r>
              <a:rPr lang="en-US" sz="8400" dirty="0" err="1"/>
              <a:t>si</a:t>
            </a:r>
            <a:r>
              <a:rPr lang="en-US" sz="8400" dirty="0"/>
              <a:t> </a:t>
            </a:r>
            <a:r>
              <a:rPr lang="en-US" sz="8400" dirty="0" err="1"/>
              <a:t>basa</a:t>
            </a:r>
            <a:r>
              <a:rPr lang="en-US" sz="8400" dirty="0"/>
              <a:t> </a:t>
            </a:r>
            <a:r>
              <a:rPr lang="en-US" sz="8400" dirty="0" err="1"/>
              <a:t>su</a:t>
            </a:r>
            <a:r>
              <a:rPr lang="en-US" sz="8400" dirty="0"/>
              <a:t>: </a:t>
            </a:r>
          </a:p>
          <a:p>
            <a:pPr marL="400050" lvl="1" indent="0">
              <a:lnSpc>
                <a:spcPct val="90000"/>
              </a:lnSpc>
            </a:pPr>
            <a:r>
              <a:rPr lang="en-US" sz="8400" b="1" dirty="0">
                <a:solidFill>
                  <a:schemeClr val="bg2">
                    <a:lumMod val="50000"/>
                  </a:schemeClr>
                </a:solidFill>
              </a:rPr>
              <a:t>Precise</a:t>
            </a:r>
            <a:r>
              <a:rPr lang="en-US" sz="8400" dirty="0"/>
              <a:t> </a:t>
            </a:r>
            <a:r>
              <a:rPr lang="en-US" sz="8400" dirty="0" err="1"/>
              <a:t>garanzie</a:t>
            </a:r>
            <a:r>
              <a:rPr lang="en-US" sz="8400" dirty="0"/>
              <a:t> </a:t>
            </a:r>
          </a:p>
          <a:p>
            <a:pPr marL="400050" lvl="1" indent="0">
              <a:lnSpc>
                <a:spcPct val="90000"/>
              </a:lnSpc>
            </a:pPr>
            <a:r>
              <a:rPr lang="en-US" sz="8400" b="1" dirty="0" err="1">
                <a:solidFill>
                  <a:schemeClr val="bg2">
                    <a:lumMod val="50000"/>
                  </a:schemeClr>
                </a:solidFill>
              </a:rPr>
              <a:t>Separazione</a:t>
            </a:r>
            <a:r>
              <a:rPr lang="en-US" sz="8400" dirty="0"/>
              <a:t> </a:t>
            </a:r>
            <a:r>
              <a:rPr lang="en-US" sz="8400" dirty="0" err="1"/>
              <a:t>dei</a:t>
            </a:r>
            <a:r>
              <a:rPr lang="en-US" sz="8400" dirty="0"/>
              <a:t> </a:t>
            </a:r>
            <a:r>
              <a:rPr lang="en-US" sz="8400" dirty="0" err="1"/>
              <a:t>poteri</a:t>
            </a:r>
            <a:r>
              <a:rPr lang="en-US" sz="8400" dirty="0"/>
              <a:t> </a:t>
            </a:r>
            <a:endParaRPr lang="en-US" sz="8400" i="1" dirty="0"/>
          </a:p>
          <a:p>
            <a:pPr marL="0" indent="0">
              <a:lnSpc>
                <a:spcPct val="90000"/>
              </a:lnSpc>
            </a:pPr>
            <a:endParaRPr lang="en-US" sz="1300" dirty="0"/>
          </a:p>
          <a:p>
            <a:pPr marL="0" indent="0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  <a:p>
            <a:pPr marL="0" indent="0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1026" name="Picture 2" descr="Dichiarazione dei diritti dell&amp;#39;uomo e del cittadino - Wikipedia">
            <a:extLst>
              <a:ext uri="{FF2B5EF4-FFF2-40B4-BE49-F238E27FC236}">
                <a16:creationId xmlns:a16="http://schemas.microsoft.com/office/drawing/2014/main" id="{15C7C9C4-8380-8441-92D6-8F12272F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" b="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583256-BE3A-0344-93DA-F916F0F9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9587" y="6492875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78234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Ricordate che…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677333" y="1581952"/>
            <a:ext cx="8596667" cy="5276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Stato</a:t>
            </a:r>
            <a:r>
              <a:rPr lang="it-IT" dirty="0"/>
              <a:t> è l’unico soggetto che può imporre il rispetto delle sue regole di condotta a tutte le persone (fisiche e giuridiche) e a tutti gli altri ordinamenti giuridici che si trovano sul suo territorio. </a:t>
            </a:r>
          </a:p>
          <a:p>
            <a:r>
              <a:rPr lang="it-IT" dirty="0"/>
              <a:t>Lo stato esercita la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sovranita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̀</a:t>
            </a:r>
            <a:r>
              <a:rPr lang="it-IT" b="1" dirty="0"/>
              <a:t> </a:t>
            </a:r>
            <a:r>
              <a:rPr lang="it-IT" dirty="0"/>
              <a:t>ovvero detiene una posizione di supremazia. </a:t>
            </a:r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Esempio:</a:t>
            </a:r>
            <a:r>
              <a:rPr lang="it-IT" dirty="0"/>
              <a:t> art. 1, comma 1, </a:t>
            </a:r>
            <a:r>
              <a:rPr lang="it-IT" dirty="0" err="1"/>
              <a:t>lett</a:t>
            </a:r>
            <a:r>
              <a:rPr lang="it-IT" dirty="0"/>
              <a:t>. b) del </a:t>
            </a:r>
            <a:r>
              <a:rPr lang="it-IT" dirty="0" err="1"/>
              <a:t>d.P.C.m</a:t>
            </a:r>
            <a:r>
              <a:rPr lang="it-IT" dirty="0"/>
              <a:t>. 22 marzo 2020:</a:t>
            </a:r>
          </a:p>
          <a:p>
            <a:pPr>
              <a:buAutoNum type="alphaLcParenR"/>
            </a:pPr>
            <a:r>
              <a:rPr lang="it-IT" dirty="0"/>
              <a:t>sono sospese tutte le </a:t>
            </a:r>
            <a:r>
              <a:rPr lang="it-IT" dirty="0" err="1"/>
              <a:t>attivita</a:t>
            </a:r>
            <a:r>
              <a:rPr lang="it-IT" dirty="0"/>
              <a:t>̀ produttive industriali e commerciali, ad eccezione di quelle indicate nell’allegato 1 e salvo quanto di seguito disposto; </a:t>
            </a:r>
          </a:p>
          <a:p>
            <a:pPr>
              <a:buAutoNum type="alphaLcParenR"/>
            </a:pPr>
            <a:r>
              <a:rPr lang="it-IT" dirty="0"/>
              <a:t>è fatto divieto a tutte le persone fisiche di </a:t>
            </a:r>
            <a:r>
              <a:rPr lang="it-IT" dirty="0" err="1"/>
              <a:t>trasfe</a:t>
            </a:r>
            <a:r>
              <a:rPr lang="it-IT" dirty="0"/>
              <a:t>- </a:t>
            </a:r>
            <a:r>
              <a:rPr lang="it-IT" dirty="0" err="1"/>
              <a:t>rirsi</a:t>
            </a:r>
            <a:r>
              <a:rPr lang="it-IT" dirty="0"/>
              <a:t> o spostarsi, con mezzi di trasporto pubblici o privati, in un comune diverso rispetto a quello in cui attualmente si trovano, salvo che per comprovate esigenze lavorative, di assoluta urgenza ovvero per motivi di salute».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Quali libertà e diritti costituzionali sono stati ristretti? </a:t>
            </a:r>
          </a:p>
          <a:p>
            <a:r>
              <a:rPr lang="it-IT" dirty="0"/>
              <a:t>In favore di che cosa?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C1A040-55EF-2E49-B190-0FD0903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1" y="6404777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186572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Viaggiatori nel tempo, dalle bufale alla dura realtà - Reccom Magazine">
            <a:extLst>
              <a:ext uri="{FF2B5EF4-FFF2-40B4-BE49-F238E27FC236}">
                <a16:creationId xmlns:a16="http://schemas.microsoft.com/office/drawing/2014/main" id="{587F0EFC-B4A2-674C-90AA-362B25537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9091" r="25980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954" y="358986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viaggio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tempo </a:t>
            </a:r>
            <a:r>
              <a:rPr lang="en-US" dirty="0" err="1"/>
              <a:t>tra</a:t>
            </a:r>
            <a:r>
              <a:rPr lang="en-US" dirty="0"/>
              <a:t> le </a:t>
            </a:r>
            <a:r>
              <a:rPr lang="en-US" dirty="0" err="1"/>
              <a:t>forme</a:t>
            </a:r>
            <a:r>
              <a:rPr lang="en-US" dirty="0"/>
              <a:t> di </a:t>
            </a:r>
            <a:r>
              <a:rPr lang="en-US" dirty="0" err="1"/>
              <a:t>stato</a:t>
            </a:r>
            <a:r>
              <a:rPr lang="en-US" dirty="0"/>
              <a:t> </a:t>
            </a:r>
          </a:p>
        </p:txBody>
      </p:sp>
      <p:cxnSp>
        <p:nvCxnSpPr>
          <p:cNvPr id="1029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/>
          <p:cNvSpPr txBox="1">
            <a:spLocks/>
          </p:cNvSpPr>
          <p:nvPr/>
        </p:nvSpPr>
        <p:spPr>
          <a:xfrm>
            <a:off x="677334" y="1581953"/>
            <a:ext cx="7766936" cy="4220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E25A748A-971A-0844-95BD-04253D648575}"/>
              </a:ext>
            </a:extLst>
          </p:cNvPr>
          <p:cNvSpPr txBox="1">
            <a:spLocks/>
          </p:cNvSpPr>
          <p:nvPr/>
        </p:nvSpPr>
        <p:spPr>
          <a:xfrm>
            <a:off x="2212532" y="2109492"/>
            <a:ext cx="7766936" cy="4220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EFA7E3D5-BAEB-0F45-B892-BC4191C50046}"/>
              </a:ext>
            </a:extLst>
          </p:cNvPr>
          <p:cNvSpPr txBox="1">
            <a:spLocks/>
          </p:cNvSpPr>
          <p:nvPr/>
        </p:nvSpPr>
        <p:spPr>
          <a:xfrm>
            <a:off x="995621" y="784459"/>
            <a:ext cx="408819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Definizione di forma di Stato </a:t>
            </a:r>
          </a:p>
        </p:txBody>
      </p:sp>
      <p:sp>
        <p:nvSpPr>
          <p:cNvPr id="39" name="Sottotitolo 2">
            <a:extLst>
              <a:ext uri="{FF2B5EF4-FFF2-40B4-BE49-F238E27FC236}">
                <a16:creationId xmlns:a16="http://schemas.microsoft.com/office/drawing/2014/main" id="{8A8B053B-D376-014D-8EB8-4474326F1C28}"/>
              </a:ext>
            </a:extLst>
          </p:cNvPr>
          <p:cNvSpPr txBox="1">
            <a:spLocks/>
          </p:cNvSpPr>
          <p:nvPr/>
        </p:nvSpPr>
        <p:spPr>
          <a:xfrm>
            <a:off x="794432" y="2379447"/>
            <a:ext cx="3972302" cy="4220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Rapporto che si crea tra chi governa e chi viene governato </a:t>
            </a:r>
          </a:p>
          <a:p>
            <a:r>
              <a:rPr lang="it-IT" dirty="0"/>
              <a:t>L’insieme dei principi e dei valori a cui lo Stato ispira la sua azione </a:t>
            </a:r>
          </a:p>
        </p:txBody>
      </p:sp>
      <p:sp>
        <p:nvSpPr>
          <p:cNvPr id="29" name="Segnaposto piè di pagina 3">
            <a:extLst>
              <a:ext uri="{FF2B5EF4-FFF2-40B4-BE49-F238E27FC236}">
                <a16:creationId xmlns:a16="http://schemas.microsoft.com/office/drawing/2014/main" id="{5413F940-10EB-854E-8DCD-2B26290A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1" y="6404777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41803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«Stato»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677334" y="1581953"/>
            <a:ext cx="8596668" cy="4220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Machiavelli, </a:t>
            </a:r>
            <a:r>
              <a:rPr lang="it-IT" i="1" dirty="0"/>
              <a:t>Il Principe </a:t>
            </a:r>
            <a:r>
              <a:rPr lang="it-IT" dirty="0"/>
              <a:t>(1513) </a:t>
            </a:r>
            <a:endParaRPr lang="it-IT" i="1" dirty="0"/>
          </a:p>
          <a:p>
            <a:pPr marL="0" indent="0">
              <a:buNone/>
            </a:pPr>
            <a:r>
              <a:rPr lang="it-IT" dirty="0"/>
              <a:t>Stato come istituzione politica. In precedenza il termine indicava solo i ceti. 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Rinascimento (XV-XVI secolo) </a:t>
            </a:r>
          </a:p>
          <a:p>
            <a:pPr marL="0" indent="0">
              <a:buNone/>
            </a:pPr>
            <a:r>
              <a:rPr lang="it-IT" dirty="0"/>
              <a:t>Consolidamento delle monarchie nazionali. Come?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Apparato burocratico professionale (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curia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regis</a:t>
            </a:r>
            <a:r>
              <a:rPr lang="it-IT" dirty="0"/>
              <a:t>). Assemblee rappresentative dei ceti (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stati generali</a:t>
            </a:r>
            <a:r>
              <a:rPr lang="it-IT" dirty="0"/>
              <a:t>).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Nell’accezione moderna, lo Stato è…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5D52BF-03A2-BA45-93BB-32554506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287988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«Stato»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677333" y="1581953"/>
            <a:ext cx="8852429" cy="4220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Popolo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Territorio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Autorità politica e governo stabile, che esercita un </a:t>
            </a:r>
            <a:r>
              <a:rPr lang="it-IT" i="1" dirty="0" err="1"/>
              <a:t>imperium</a:t>
            </a:r>
            <a:r>
              <a:rPr lang="it-IT" i="1" dirty="0"/>
              <a:t>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dirty="0">
                <a:sym typeface="Wingdings" pitchFamily="2" charset="2"/>
              </a:rPr>
              <a:t>sovranità </a:t>
            </a:r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r>
              <a:rPr lang="it-IT" dirty="0"/>
              <a:t>Apparato amministrativo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Regole che costituiscono l’ordinamento giuridico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2982B9-CB7A-3B40-8BAE-D2927DAD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8905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forme di stato nella storia  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677334" y="1581953"/>
            <a:ext cx="7766936" cy="4220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Stato assoluto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Stato liberale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Stato totalitario </a:t>
            </a:r>
          </a:p>
          <a:p>
            <a:pPr marL="0" indent="0">
              <a:buNone/>
            </a:pPr>
            <a:endParaRPr lang="it-IT" i="1" dirty="0"/>
          </a:p>
          <a:p>
            <a:r>
              <a:rPr lang="it-IT" dirty="0"/>
              <a:t>Stato democratico-sociale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F3DC4F-F7DF-C641-9AEE-2E2EF3AD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248608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0314" y="198967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assoluto</a:t>
            </a:r>
            <a:r>
              <a:rPr lang="en-US" dirty="0"/>
              <a:t>  </a:t>
            </a:r>
          </a:p>
        </p:txBody>
      </p:sp>
      <p:pic>
        <p:nvPicPr>
          <p:cNvPr id="9218" name="Picture 2" descr="Luigi XVI di Francia - Wikipedia">
            <a:extLst>
              <a:ext uri="{FF2B5EF4-FFF2-40B4-BE49-F238E27FC236}">
                <a16:creationId xmlns:a16="http://schemas.microsoft.com/office/drawing/2014/main" id="{A4BDB3DF-6037-CA48-A5D2-006B4A001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r="25861" b="9090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/>
          <p:cNvSpPr txBox="1">
            <a:spLocks/>
          </p:cNvSpPr>
          <p:nvPr/>
        </p:nvSpPr>
        <p:spPr>
          <a:xfrm>
            <a:off x="2830357" y="909638"/>
            <a:ext cx="6424440" cy="5543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Prima forma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moderno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Nacque</a:t>
            </a:r>
            <a:r>
              <a:rPr lang="en-US" dirty="0"/>
              <a:t> in Europa </a:t>
            </a:r>
            <a:r>
              <a:rPr lang="en-US" dirty="0" err="1"/>
              <a:t>tra</a:t>
            </a:r>
            <a:r>
              <a:rPr lang="en-US" dirty="0"/>
              <a:t> il quattrocento ed il cinquecento 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affermò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due </a:t>
            </a:r>
            <a:r>
              <a:rPr lang="en-US" dirty="0" err="1"/>
              <a:t>secoli</a:t>
            </a:r>
            <a:r>
              <a:rPr lang="en-US" dirty="0"/>
              <a:t> </a:t>
            </a:r>
            <a:r>
              <a:rPr lang="en-US" dirty="0" err="1"/>
              <a:t>successivi</a:t>
            </a:r>
            <a:r>
              <a:rPr lang="en-US" dirty="0"/>
              <a:t>. Dopo la </a:t>
            </a:r>
            <a:r>
              <a:rPr lang="en-US" dirty="0" err="1"/>
              <a:t>fase</a:t>
            </a:r>
            <a:r>
              <a:rPr lang="en-US" dirty="0"/>
              <a:t> del </a:t>
            </a:r>
            <a:r>
              <a:rPr lang="en-US" dirty="0" err="1"/>
              <a:t>consolidamento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monarchie</a:t>
            </a:r>
            <a:r>
              <a:rPr lang="en-US" dirty="0"/>
              <a:t> </a:t>
            </a:r>
            <a:r>
              <a:rPr lang="en-US" dirty="0" err="1"/>
              <a:t>nazionali</a:t>
            </a:r>
            <a:r>
              <a:rPr lang="en-US" dirty="0"/>
              <a:t> </a:t>
            </a:r>
            <a:r>
              <a:rPr lang="en-US" dirty="0" err="1"/>
              <a:t>avvenuta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Rinascimento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1648. </a:t>
            </a:r>
            <a:r>
              <a:rPr lang="en-US" dirty="0"/>
              <a:t>Pace di </a:t>
            </a:r>
            <a:r>
              <a:rPr lang="en-US" dirty="0" err="1"/>
              <a:t>Westfalia</a:t>
            </a:r>
            <a:r>
              <a:rPr lang="en-US" dirty="0"/>
              <a:t> e fine </a:t>
            </a:r>
            <a:r>
              <a:rPr lang="en-US" dirty="0" err="1"/>
              <a:t>della</a:t>
            </a:r>
            <a:r>
              <a:rPr lang="en-US" dirty="0"/>
              <a:t> Guerra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Trent’anni</a:t>
            </a:r>
            <a:r>
              <a:rPr lang="en-US" dirty="0"/>
              <a:t>. </a:t>
            </a:r>
            <a:r>
              <a:rPr lang="en-US" dirty="0" err="1"/>
              <a:t>Nasce</a:t>
            </a:r>
            <a:r>
              <a:rPr lang="en-US" dirty="0"/>
              <a:t> la </a:t>
            </a:r>
            <a:r>
              <a:rPr lang="en-US" dirty="0" err="1"/>
              <a:t>cominità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r>
              <a:rPr lang="en-US" dirty="0"/>
              <a:t> di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indipendenti</a:t>
            </a:r>
            <a:r>
              <a:rPr lang="en-US" dirty="0"/>
              <a:t> e </a:t>
            </a:r>
            <a:r>
              <a:rPr lang="en-US" dirty="0" err="1"/>
              <a:t>sovrani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Superiorem</a:t>
            </a:r>
            <a:r>
              <a:rPr lang="en-US" i="1" dirty="0"/>
              <a:t> non </a:t>
            </a:r>
            <a:r>
              <a:rPr lang="en-US" i="1" dirty="0" err="1"/>
              <a:t>recognoscens</a:t>
            </a:r>
            <a:r>
              <a:rPr lang="en-US" i="1" dirty="0"/>
              <a:t>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Sovranità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esterna</a:t>
            </a:r>
            <a:r>
              <a:rPr lang="en-US" b="1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Il </a:t>
            </a:r>
            <a:r>
              <a:rPr lang="en-US" dirty="0" err="1"/>
              <a:t>sovrano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i="1" dirty="0" err="1"/>
              <a:t>legibus</a:t>
            </a:r>
            <a:r>
              <a:rPr lang="en-US" i="1" dirty="0"/>
              <a:t> </a:t>
            </a:r>
            <a:r>
              <a:rPr lang="en-US" i="1" dirty="0" err="1"/>
              <a:t>solutus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governati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sudditi</a:t>
            </a:r>
            <a:r>
              <a:rPr lang="en-US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Michel de Montagne: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«Le leggi si mantengono in credito non perché giuste, ma perché sono leggi. Spesso son fatte da sciocchi». </a:t>
            </a:r>
            <a:endParaRPr lang="en-US" i="1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Esempio</a:t>
            </a:r>
            <a:r>
              <a:rPr lang="en-US" dirty="0"/>
              <a:t>: </a:t>
            </a:r>
            <a:r>
              <a:rPr lang="en-US" dirty="0" err="1"/>
              <a:t>monarchia</a:t>
            </a:r>
            <a:r>
              <a:rPr lang="en-US" dirty="0"/>
              <a:t> </a:t>
            </a:r>
            <a:r>
              <a:rPr lang="en-US" dirty="0" err="1"/>
              <a:t>assolutista</a:t>
            </a:r>
            <a:r>
              <a:rPr lang="en-US" dirty="0"/>
              <a:t> </a:t>
            </a:r>
            <a:r>
              <a:rPr lang="en-US" dirty="0" err="1"/>
              <a:t>francese</a:t>
            </a:r>
            <a:r>
              <a:rPr lang="en-US" dirty="0"/>
              <a:t> (</a:t>
            </a:r>
            <a:r>
              <a:rPr lang="en-US" i="1" dirty="0" err="1"/>
              <a:t>Ancien</a:t>
            </a:r>
            <a:r>
              <a:rPr lang="en-US" i="1" dirty="0"/>
              <a:t> régime) </a:t>
            </a:r>
            <a:r>
              <a:rPr lang="en-US" dirty="0"/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0C694E-EB16-E943-B7D5-061D95DB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7563" y="6473031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222143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Lo Stato assoluto  </a:t>
            </a:r>
          </a:p>
        </p:txBody>
      </p:sp>
      <p:pic>
        <p:nvPicPr>
          <p:cNvPr id="9218" name="Picture 2" descr="Luigi XVI di Francia - Wikipedia">
            <a:extLst>
              <a:ext uri="{FF2B5EF4-FFF2-40B4-BE49-F238E27FC236}">
                <a16:creationId xmlns:a16="http://schemas.microsoft.com/office/drawing/2014/main" id="{A4BDB3DF-6037-CA48-A5D2-006B4A001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r="25861" b="9090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/>
          <p:cNvSpPr txBox="1">
            <a:spLocks/>
          </p:cNvSpPr>
          <p:nvPr/>
        </p:nvSpPr>
        <p:spPr>
          <a:xfrm>
            <a:off x="2831054" y="1270000"/>
            <a:ext cx="6424440" cy="554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it-IT" dirty="0"/>
              <a:t>Luigi XIV. «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Etat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c’est </a:t>
            </a:r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moi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».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 più in teoria che in pratica. Va contestualizzato. </a:t>
            </a:r>
          </a:p>
          <a:p>
            <a:pPr marL="0" indent="0">
              <a:lnSpc>
                <a:spcPct val="90000"/>
              </a:lnSpc>
              <a:buNone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Sovranità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interna </a:t>
            </a:r>
            <a:r>
              <a:rPr lang="en-US" dirty="0"/>
              <a:t>e </a:t>
            </a:r>
            <a:r>
              <a:rPr lang="en-US" dirty="0" err="1"/>
              <a:t>persistenza</a:t>
            </a:r>
            <a:r>
              <a:rPr lang="en-US" dirty="0"/>
              <a:t> del </a:t>
            </a:r>
            <a:r>
              <a:rPr lang="en-US" dirty="0" err="1"/>
              <a:t>sostrato</a:t>
            </a:r>
            <a:r>
              <a:rPr lang="en-US" dirty="0"/>
              <a:t> </a:t>
            </a:r>
            <a:r>
              <a:rPr lang="en-US" dirty="0" err="1"/>
              <a:t>feudale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Policentrismo</a:t>
            </a:r>
            <a:r>
              <a:rPr lang="en-US" dirty="0"/>
              <a:t> politico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Norme</a:t>
            </a:r>
            <a:r>
              <a:rPr lang="en-US" dirty="0"/>
              <a:t> di natura </a:t>
            </a:r>
            <a:r>
              <a:rPr lang="en-US" dirty="0" err="1"/>
              <a:t>consuetudinaria</a:t>
            </a:r>
            <a:r>
              <a:rPr lang="en-US" dirty="0"/>
              <a:t> (es.: </a:t>
            </a:r>
            <a:r>
              <a:rPr lang="en-US" dirty="0" err="1"/>
              <a:t>successione</a:t>
            </a:r>
            <a:r>
              <a:rPr lang="en-US" dirty="0"/>
              <a:t> al </a:t>
            </a:r>
            <a:r>
              <a:rPr lang="en-US" dirty="0" err="1"/>
              <a:t>trono</a:t>
            </a:r>
            <a:r>
              <a:rPr lang="en-US" dirty="0"/>
              <a:t>, lacune, </a:t>
            </a:r>
            <a:r>
              <a:rPr lang="en-US" dirty="0" err="1"/>
              <a:t>fini</a:t>
            </a:r>
            <a:r>
              <a:rPr lang="en-US" dirty="0"/>
              <a:t> </a:t>
            </a:r>
            <a:r>
              <a:rPr lang="en-US" dirty="0" err="1"/>
              <a:t>interpretativi</a:t>
            </a:r>
            <a:r>
              <a:rPr lang="en-US" dirty="0"/>
              <a:t>)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Funzioni</a:t>
            </a:r>
            <a:r>
              <a:rPr lang="en-US" dirty="0"/>
              <a:t> </a:t>
            </a:r>
            <a:r>
              <a:rPr lang="en-US" dirty="0" err="1"/>
              <a:t>esecutive</a:t>
            </a:r>
            <a:r>
              <a:rPr lang="en-US" dirty="0"/>
              <a:t>: </a:t>
            </a:r>
            <a:r>
              <a:rPr lang="en-US" dirty="0" err="1"/>
              <a:t>sovrano</a:t>
            </a:r>
            <a:r>
              <a:rPr lang="en-US" dirty="0"/>
              <a:t> e consiglieri. 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Potere</a:t>
            </a:r>
            <a:r>
              <a:rPr lang="en-US" dirty="0"/>
              <a:t> </a:t>
            </a:r>
            <a:r>
              <a:rPr lang="en-US" dirty="0" err="1"/>
              <a:t>legislativo</a:t>
            </a:r>
            <a:r>
              <a:rPr lang="en-US" dirty="0"/>
              <a:t>: </a:t>
            </a:r>
            <a:r>
              <a:rPr lang="en-US" dirty="0" err="1"/>
              <a:t>ordinanze</a:t>
            </a:r>
            <a:r>
              <a:rPr lang="en-US" dirty="0"/>
              <a:t>.  </a:t>
            </a:r>
          </a:p>
          <a:p>
            <a:pPr>
              <a:lnSpc>
                <a:spcPct val="90000"/>
              </a:lnSpc>
            </a:pPr>
            <a:r>
              <a:rPr lang="en-US" dirty="0"/>
              <a:t>La </a:t>
            </a:r>
            <a:r>
              <a:rPr lang="en-US" dirty="0" err="1"/>
              <a:t>giurisdizione</a:t>
            </a:r>
            <a:r>
              <a:rPr lang="en-US" dirty="0"/>
              <a:t>: </a:t>
            </a:r>
            <a:r>
              <a:rPr lang="en-US" dirty="0" err="1"/>
              <a:t>forti</a:t>
            </a:r>
            <a:r>
              <a:rPr lang="en-US" dirty="0"/>
              <a:t> prerogative per il </a:t>
            </a:r>
            <a:r>
              <a:rPr lang="en-US" dirty="0" err="1"/>
              <a:t>sovrano</a:t>
            </a:r>
            <a:r>
              <a:rPr lang="en-US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140170-AEBB-7A4C-88E5-7B372FA6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2407" y="6448424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287216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err="1"/>
              <a:t>L’eccezione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monarchia</a:t>
            </a:r>
            <a:r>
              <a:rPr lang="en-US" dirty="0"/>
              <a:t> </a:t>
            </a:r>
            <a:r>
              <a:rPr lang="en-US" dirty="0" err="1"/>
              <a:t>costituzionale</a:t>
            </a:r>
            <a:r>
              <a:rPr lang="en-US" dirty="0"/>
              <a:t> inglese.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supremazia</a:t>
            </a:r>
            <a:r>
              <a:rPr lang="en-US" dirty="0"/>
              <a:t> del </a:t>
            </a:r>
            <a:r>
              <a:rPr lang="en-US" dirty="0" err="1"/>
              <a:t>parlamento</a:t>
            </a:r>
            <a:r>
              <a:rPr lang="en-US" dirty="0"/>
              <a:t>.  </a:t>
            </a:r>
          </a:p>
        </p:txBody>
      </p:sp>
      <p:pic>
        <p:nvPicPr>
          <p:cNvPr id="11266" name="Picture 2" descr="INGHILTERRA - IL PARLAMENTO - STORIA DELLE CIVILTA&amp;#39;">
            <a:extLst>
              <a:ext uri="{FF2B5EF4-FFF2-40B4-BE49-F238E27FC236}">
                <a16:creationId xmlns:a16="http://schemas.microsoft.com/office/drawing/2014/main" id="{42B24E0D-B3B0-2745-A08A-07CF06F6E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0" r="25914" b="9093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/>
          <p:cNvSpPr txBox="1">
            <a:spLocks/>
          </p:cNvSpPr>
          <p:nvPr/>
        </p:nvSpPr>
        <p:spPr>
          <a:xfrm>
            <a:off x="2849562" y="2548467"/>
            <a:ext cx="64244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400" dirty="0"/>
              <a:t>Si </a:t>
            </a:r>
            <a:r>
              <a:rPr lang="en-US" sz="2400" dirty="0" err="1"/>
              <a:t>rafforza</a:t>
            </a:r>
            <a:r>
              <a:rPr lang="en-US" sz="2400" dirty="0"/>
              <a:t> la </a:t>
            </a:r>
            <a:r>
              <a:rPr lang="en-US" sz="2400" dirty="0" err="1"/>
              <a:t>centralità</a:t>
            </a:r>
            <a:r>
              <a:rPr lang="en-US" sz="2400" dirty="0"/>
              <a:t> del </a:t>
            </a:r>
            <a:r>
              <a:rPr lang="en-US" sz="2400" dirty="0" err="1"/>
              <a:t>Parlamento</a:t>
            </a:r>
            <a:r>
              <a:rPr lang="en-US" sz="2400" dirty="0"/>
              <a:t> come </a:t>
            </a:r>
            <a:r>
              <a:rPr lang="en-US" sz="2400" dirty="0" err="1"/>
              <a:t>contropotere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monarchia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/>
            <a:r>
              <a:rPr lang="en-US" sz="2400" dirty="0"/>
              <a:t> </a:t>
            </a:r>
            <a:r>
              <a:rPr lang="en-US" sz="2400" dirty="0" err="1"/>
              <a:t>Normanni</a:t>
            </a:r>
            <a:r>
              <a:rPr lang="en-US" sz="2400" dirty="0"/>
              <a:t>. Il </a:t>
            </a:r>
            <a:r>
              <a:rPr lang="en-US" sz="2400" i="1" dirty="0" err="1"/>
              <a:t>consilium</a:t>
            </a:r>
            <a:r>
              <a:rPr lang="en-US" sz="2400" i="1" dirty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/>
            <a:r>
              <a:rPr lang="en-US" sz="2200" i="1" dirty="0"/>
              <a:t> </a:t>
            </a:r>
            <a:r>
              <a:rPr lang="en-US" sz="2200" dirty="0" err="1"/>
              <a:t>Nei</a:t>
            </a:r>
            <a:r>
              <a:rPr lang="en-US" sz="2200" dirty="0"/>
              <a:t> </a:t>
            </a:r>
            <a:r>
              <a:rPr lang="en-US" sz="2200" dirty="0" err="1"/>
              <a:t>primi</a:t>
            </a:r>
            <a:r>
              <a:rPr lang="en-US" sz="2200" dirty="0"/>
              <a:t> </a:t>
            </a:r>
            <a:r>
              <a:rPr lang="en-US" sz="2200" dirty="0" err="1"/>
              <a:t>secoli</a:t>
            </a:r>
            <a:r>
              <a:rPr lang="en-US" sz="2200" dirty="0"/>
              <a:t>, </a:t>
            </a:r>
            <a:r>
              <a:rPr lang="en-US" sz="2200" dirty="0" err="1"/>
              <a:t>l’assemblea</a:t>
            </a:r>
            <a:r>
              <a:rPr lang="en-US" sz="2200" dirty="0"/>
              <a:t> </a:t>
            </a:r>
            <a:r>
              <a:rPr lang="en-US" sz="2200" dirty="0" err="1"/>
              <a:t>parlamentare</a:t>
            </a:r>
            <a:r>
              <a:rPr lang="en-US" sz="2200" dirty="0"/>
              <a:t> non </a:t>
            </a:r>
            <a:r>
              <a:rPr lang="en-US" sz="2200" dirty="0" err="1"/>
              <a:t>esercitava</a:t>
            </a:r>
            <a:r>
              <a:rPr lang="en-US" sz="2200" dirty="0"/>
              <a:t> </a:t>
            </a:r>
            <a:r>
              <a:rPr lang="en-US" sz="2200" dirty="0" err="1"/>
              <a:t>funzioni</a:t>
            </a:r>
            <a:r>
              <a:rPr lang="en-US" sz="2200" dirty="0"/>
              <a:t> legislative ma consultive, </a:t>
            </a:r>
            <a:r>
              <a:rPr lang="en-US" sz="2200" dirty="0" err="1"/>
              <a:t>finanziarie</a:t>
            </a:r>
            <a:r>
              <a:rPr lang="en-US" sz="2200" dirty="0"/>
              <a:t> e di </a:t>
            </a:r>
            <a:r>
              <a:rPr lang="en-US" sz="2200" dirty="0" err="1"/>
              <a:t>erogazione</a:t>
            </a:r>
            <a:r>
              <a:rPr lang="en-US" sz="2200" dirty="0"/>
              <a:t> di </a:t>
            </a:r>
            <a:r>
              <a:rPr lang="en-US" sz="2200" dirty="0" err="1"/>
              <a:t>giustizia</a:t>
            </a:r>
            <a:r>
              <a:rPr lang="en-US" sz="2200" dirty="0"/>
              <a:t>.  </a:t>
            </a:r>
          </a:p>
          <a:p>
            <a:pPr marL="0" indent="0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/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1534. Act of Supremacy. </a:t>
            </a:r>
            <a:r>
              <a:rPr lang="en-US" sz="2200" dirty="0"/>
              <a:t>Enrico VIII </a:t>
            </a:r>
            <a:r>
              <a:rPr lang="en-US" sz="2200" dirty="0" err="1"/>
              <a:t>passa</a:t>
            </a:r>
            <a:r>
              <a:rPr lang="en-US" sz="2200" dirty="0"/>
              <a:t> per il </a:t>
            </a:r>
            <a:r>
              <a:rPr lang="en-US" sz="2200" dirty="0" err="1"/>
              <a:t>Parlamento</a:t>
            </a:r>
            <a:r>
              <a:rPr lang="en-US" sz="2200" dirty="0"/>
              <a:t>. </a:t>
            </a:r>
            <a:r>
              <a:rPr lang="en-US" sz="2200" dirty="0" err="1"/>
              <a:t>Diventa</a:t>
            </a:r>
            <a:r>
              <a:rPr lang="en-US" sz="2200" dirty="0"/>
              <a:t> </a:t>
            </a:r>
            <a:r>
              <a:rPr lang="en-US" sz="2200" dirty="0" err="1"/>
              <a:t>così</a:t>
            </a:r>
            <a:r>
              <a:rPr lang="en-US" sz="2200" dirty="0"/>
              <a:t>, </a:t>
            </a:r>
            <a:r>
              <a:rPr lang="en-US" sz="2200" dirty="0" err="1"/>
              <a:t>oltre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Monarca</a:t>
            </a:r>
            <a:r>
              <a:rPr lang="en-US" sz="2200" dirty="0"/>
              <a:t>, </a:t>
            </a:r>
            <a:r>
              <a:rPr lang="en-US" sz="2200" dirty="0" err="1"/>
              <a:t>anche</a:t>
            </a:r>
            <a:r>
              <a:rPr lang="en-US" sz="2200" dirty="0"/>
              <a:t> Capo </a:t>
            </a:r>
            <a:r>
              <a:rPr lang="en-US" sz="2200" dirty="0" err="1"/>
              <a:t>della</a:t>
            </a:r>
            <a:r>
              <a:rPr lang="en-US" sz="2200" dirty="0"/>
              <a:t> Chiesa </a:t>
            </a:r>
            <a:r>
              <a:rPr lang="en-US" sz="2200" dirty="0" err="1"/>
              <a:t>anglicana</a:t>
            </a:r>
            <a:r>
              <a:rPr lang="en-US" sz="2200" dirty="0"/>
              <a:t>.   </a:t>
            </a:r>
          </a:p>
          <a:p>
            <a:pPr marL="0" indent="0"/>
            <a:endParaRPr lang="en-US" i="1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5A668D-22CB-2247-96CD-39174262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6713" y="6429240"/>
            <a:ext cx="6297612" cy="365125"/>
          </a:xfrm>
        </p:spPr>
        <p:txBody>
          <a:bodyPr/>
          <a:lstStyle/>
          <a:p>
            <a:r>
              <a:rPr lang="it-IT" dirty="0"/>
              <a:t>Tania Pagotto, 27 ottobre 2021 </a:t>
            </a:r>
          </a:p>
        </p:txBody>
      </p:sp>
    </p:spTree>
    <p:extLst>
      <p:ext uri="{BB962C8B-B14F-4D97-AF65-F5344CB8AC3E}">
        <p14:creationId xmlns:p14="http://schemas.microsoft.com/office/powerpoint/2010/main" val="377107070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915</Words>
  <Application>Microsoft Office PowerPoint</Application>
  <PresentationFormat>Widescreen</PresentationFormat>
  <Paragraphs>158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Sfaccettatura</vt:lpstr>
      <vt:lpstr>Lezione 8  Le Forme di Stato Le forme di Stato</vt:lpstr>
      <vt:lpstr>Ricordate che… </vt:lpstr>
      <vt:lpstr>Un viaggio nel tempo tra le forme di stato </vt:lpstr>
      <vt:lpstr>«Stato» </vt:lpstr>
      <vt:lpstr>«Stato» </vt:lpstr>
      <vt:lpstr>Le forme di stato nella storia  </vt:lpstr>
      <vt:lpstr>Lo Stato assoluto  </vt:lpstr>
      <vt:lpstr>Lo Stato assoluto  </vt:lpstr>
      <vt:lpstr>L’eccezione della monarchia costituzionale inglese.  La supremazia del parlamento.  </vt:lpstr>
      <vt:lpstr>L’eccezione della monarchia inglese </vt:lpstr>
      <vt:lpstr>L’America e il costituzionalismo moderno</vt:lpstr>
      <vt:lpstr>La Rivoluzione francese </vt:lpstr>
      <vt:lpstr>1978. Dichiarazione dei diritti dell’Uomo e del Cittadino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Forme di Stato</dc:title>
  <dc:creator>tania.pagotto@unimib.it</dc:creator>
  <cp:lastModifiedBy>Paolo Zicchittu</cp:lastModifiedBy>
  <cp:revision>8</cp:revision>
  <dcterms:created xsi:type="dcterms:W3CDTF">2021-10-26T09:17:10Z</dcterms:created>
  <dcterms:modified xsi:type="dcterms:W3CDTF">2021-10-27T18:25:53Z</dcterms:modified>
</cp:coreProperties>
</file>