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66" r:id="rId2"/>
    <p:sldId id="260" r:id="rId3"/>
    <p:sldId id="263" r:id="rId4"/>
    <p:sldId id="264" r:id="rId5"/>
    <p:sldId id="258" r:id="rId6"/>
    <p:sldId id="261" r:id="rId7"/>
    <p:sldId id="259" r:id="rId8"/>
    <p:sldId id="257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411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75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5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70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10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15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2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1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42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62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45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B486-D48A-47B5-8138-5D3498347E07}" type="datetimeFigureOut">
              <a:rPr lang="it-IT" smtClean="0"/>
              <a:t>30/10/2022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7881-B345-4245-8E33-9BFCA0B4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98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F0EE5A-C7C5-A385-520B-AF48BEAE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2166723"/>
          </a:xfrm>
        </p:spPr>
        <p:txBody>
          <a:bodyPr>
            <a:normAutofit/>
          </a:bodyPr>
          <a:lstStyle/>
          <a:p>
            <a:r>
              <a:rPr lang="fr-FR" sz="6600"/>
              <a:t>Les démonstratifs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E5A17D-A761-39E1-13AE-32EA9CA6A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092320"/>
            <a:ext cx="10601325" cy="1144884"/>
          </a:xfrm>
        </p:spPr>
        <p:txBody>
          <a:bodyPr>
            <a:normAutofit/>
          </a:bodyPr>
          <a:lstStyle/>
          <a:p>
            <a:r>
              <a:rPr lang="it-IT"/>
              <a:t>Adjectifs et pronoms</a:t>
            </a:r>
            <a:endParaRPr lang="fr-FR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577CEF-2AB4-40A1-4222-28B999B55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447" y="5088708"/>
            <a:ext cx="10181202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it-IT" sz="5200"/>
              <a:t>L’adjectif démonstratif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2398626"/>
            <a:ext cx="4314825" cy="3730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/>
              <a:t>SINGULIER</a:t>
            </a:r>
          </a:p>
          <a:p>
            <a:pPr marL="0" indent="0">
              <a:buNone/>
            </a:pPr>
            <a:endParaRPr lang="it-IT" sz="2000"/>
          </a:p>
          <a:p>
            <a:r>
              <a:rPr lang="it-IT" sz="2000"/>
              <a:t>Masculin : </a:t>
            </a:r>
            <a:r>
              <a:rPr lang="it-IT" sz="2000" b="1"/>
              <a:t>ce</a:t>
            </a:r>
            <a:r>
              <a:rPr lang="it-IT" sz="2000"/>
              <a:t> (devant consonne)</a:t>
            </a:r>
          </a:p>
          <a:p>
            <a:pPr marL="0" indent="0">
              <a:buNone/>
            </a:pPr>
            <a:r>
              <a:rPr lang="it-IT" sz="2000"/>
              <a:t>                        </a:t>
            </a:r>
            <a:r>
              <a:rPr lang="it-IT" sz="2000" b="1"/>
              <a:t>cet</a:t>
            </a:r>
            <a:r>
              <a:rPr lang="it-IT" sz="2000"/>
              <a:t> (devant voyelle)</a:t>
            </a:r>
          </a:p>
          <a:p>
            <a:r>
              <a:rPr lang="it-IT" sz="2000"/>
              <a:t>Féminin :   </a:t>
            </a:r>
            <a:r>
              <a:rPr lang="it-IT" sz="2000" b="1"/>
              <a:t>cette</a:t>
            </a:r>
          </a:p>
          <a:p>
            <a:pPr marL="1828800" lvl="4" indent="0">
              <a:buNone/>
            </a:pPr>
            <a:endParaRPr lang="it-IT" sz="2000"/>
          </a:p>
          <a:p>
            <a:pPr marL="1828800" lvl="4" indent="0">
              <a:buNone/>
            </a:pPr>
            <a:endParaRPr lang="it-IT" sz="200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89154" y="2398626"/>
            <a:ext cx="5164645" cy="3730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/>
              <a:t>PLURIEL</a:t>
            </a:r>
          </a:p>
          <a:p>
            <a:pPr marL="0" indent="0">
              <a:buNone/>
            </a:pPr>
            <a:endParaRPr lang="it-IT" sz="2000"/>
          </a:p>
          <a:p>
            <a:r>
              <a:rPr lang="it-IT" sz="2000"/>
              <a:t>Masculin :</a:t>
            </a:r>
          </a:p>
          <a:p>
            <a:pPr marL="0" indent="0">
              <a:buNone/>
            </a:pPr>
            <a:r>
              <a:rPr lang="it-IT" sz="2000"/>
              <a:t>                             </a:t>
            </a:r>
            <a:r>
              <a:rPr lang="it-IT" sz="2000" b="1"/>
              <a:t>ces</a:t>
            </a:r>
            <a:r>
              <a:rPr lang="it-IT" sz="2000"/>
              <a:t>*</a:t>
            </a:r>
          </a:p>
          <a:p>
            <a:r>
              <a:rPr lang="it-IT" sz="2000"/>
              <a:t>Féminin :</a:t>
            </a:r>
          </a:p>
          <a:p>
            <a:endParaRPr lang="it-IT" sz="2000"/>
          </a:p>
          <a:p>
            <a:endParaRPr lang="it-IT" sz="2000"/>
          </a:p>
          <a:p>
            <a:endParaRPr lang="it-IT" sz="2000"/>
          </a:p>
          <a:p>
            <a:pPr marL="0" indent="0">
              <a:buNone/>
            </a:pPr>
            <a:r>
              <a:rPr lang="it-IT" sz="1400"/>
              <a:t>*liaison obligatoire devant voyelle</a:t>
            </a:r>
          </a:p>
        </p:txBody>
      </p:sp>
      <p:sp>
        <p:nvSpPr>
          <p:cNvPr id="5" name="Parentesi graffa chiusa 4">
            <a:extLst>
              <a:ext uri="{FF2B5EF4-FFF2-40B4-BE49-F238E27FC236}">
                <a16:creationId xmlns:a16="http://schemas.microsoft.com/office/drawing/2014/main" id="{6A93576C-ED91-4269-A199-8C677B9C444E}"/>
              </a:ext>
            </a:extLst>
          </p:cNvPr>
          <p:cNvSpPr/>
          <p:nvPr/>
        </p:nvSpPr>
        <p:spPr>
          <a:xfrm>
            <a:off x="7629525" y="3371850"/>
            <a:ext cx="244968" cy="85725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4ED3E6CA-FB8D-463F-B248-A95E1BBBC35D}"/>
              </a:ext>
            </a:extLst>
          </p:cNvPr>
          <p:cNvSpPr/>
          <p:nvPr/>
        </p:nvSpPr>
        <p:spPr>
          <a:xfrm>
            <a:off x="952501" y="1952625"/>
            <a:ext cx="10180098" cy="178016"/>
          </a:xfrm>
          <a:prstGeom prst="rightArrow">
            <a:avLst/>
          </a:prstGeom>
          <a:solidFill>
            <a:schemeClr val="bg2"/>
          </a:solidFill>
          <a:ln w="38100" cap="flat">
            <a:noFill/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14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Exemple</a:t>
            </a:r>
          </a:p>
        </p:txBody>
      </p:sp>
      <p:pic>
        <p:nvPicPr>
          <p:cNvPr id="1026" name="Picture 2" descr="https://img-4.linternaute.com/Ndb8nMapeErVAHQSfhKWpl3MEkQ=/1240x/3eab8a4ced084c249ec7e76e42b4367b/ccmcms-linternaute/38860.jp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1"/>
          <a:stretch/>
        </p:blipFill>
        <p:spPr bwMode="auto">
          <a:xfrm>
            <a:off x="755373" y="672959"/>
            <a:ext cx="3770887" cy="557875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2000"/>
          </a:p>
          <a:p>
            <a:pPr marL="0" indent="0">
              <a:buNone/>
            </a:pPr>
            <a:r>
              <a:rPr lang="en-US" sz="2000" i="1"/>
              <a:t>- Pourquoi «ce héros» ?</a:t>
            </a:r>
          </a:p>
          <a:p>
            <a:pPr marL="0"/>
            <a:endParaRPr lang="en-US" sz="2000"/>
          </a:p>
          <a:p>
            <a:pPr marL="0"/>
            <a:r>
              <a:rPr lang="en-US" sz="2000" b="1"/>
              <a:t>Ce</a:t>
            </a:r>
            <a:r>
              <a:rPr lang="en-US" sz="2000"/>
              <a:t> + consonne </a:t>
            </a:r>
            <a:r>
              <a:rPr lang="en-US" sz="1600"/>
              <a:t>→</a:t>
            </a:r>
            <a:r>
              <a:rPr lang="en-US" sz="2000"/>
              <a:t> </a:t>
            </a:r>
            <a:r>
              <a:rPr lang="en-US" sz="2000">
                <a:solidFill>
                  <a:srgbClr val="FF0000"/>
                </a:solidFill>
              </a:rPr>
              <a:t>ce</a:t>
            </a:r>
            <a:r>
              <a:rPr lang="en-US" sz="2000"/>
              <a:t> garçon</a:t>
            </a:r>
          </a:p>
          <a:p>
            <a:pPr marL="0"/>
            <a:endParaRPr lang="en-US" sz="2000"/>
          </a:p>
          <a:p>
            <a:pPr marL="0"/>
            <a:r>
              <a:rPr lang="en-US" sz="2000" b="1"/>
              <a:t>Ce</a:t>
            </a:r>
            <a:r>
              <a:rPr lang="en-US" sz="2000"/>
              <a:t> + voyelle (ou h muet) </a:t>
            </a:r>
            <a:r>
              <a:rPr lang="en-US" sz="1600"/>
              <a:t>→</a:t>
            </a:r>
            <a:r>
              <a:rPr lang="en-US" sz="2000"/>
              <a:t> </a:t>
            </a:r>
            <a:r>
              <a:rPr lang="en-US" sz="2000">
                <a:solidFill>
                  <a:srgbClr val="FF0000"/>
                </a:solidFill>
              </a:rPr>
              <a:t>cet</a:t>
            </a:r>
            <a:r>
              <a:rPr lang="en-US" sz="2000"/>
              <a:t> ordinateur, </a:t>
            </a:r>
            <a:r>
              <a:rPr lang="en-US" sz="2000">
                <a:solidFill>
                  <a:srgbClr val="FF0000"/>
                </a:solidFill>
              </a:rPr>
              <a:t>cet</a:t>
            </a:r>
            <a:r>
              <a:rPr lang="en-US" sz="2000"/>
              <a:t> homme</a:t>
            </a:r>
          </a:p>
          <a:p>
            <a:pPr marL="0"/>
            <a:endParaRPr lang="en-US" sz="2000"/>
          </a:p>
          <a:p>
            <a:pPr marL="0"/>
            <a:r>
              <a:rPr lang="en-US" sz="2000" b="1"/>
              <a:t>Ce</a:t>
            </a:r>
            <a:r>
              <a:rPr lang="en-US" sz="2000"/>
              <a:t> + h non-muet </a:t>
            </a:r>
            <a:r>
              <a:rPr lang="en-US" sz="1600"/>
              <a:t>→</a:t>
            </a:r>
            <a:r>
              <a:rPr lang="en-US" sz="2000"/>
              <a:t> </a:t>
            </a:r>
            <a:r>
              <a:rPr lang="en-US" sz="2000">
                <a:solidFill>
                  <a:srgbClr val="FF0000"/>
                </a:solidFill>
              </a:rPr>
              <a:t>ce</a:t>
            </a:r>
            <a:r>
              <a:rPr lang="en-US" sz="2000"/>
              <a:t> héros, </a:t>
            </a:r>
            <a:r>
              <a:rPr lang="en-US" sz="2000">
                <a:solidFill>
                  <a:srgbClr val="FF0000"/>
                </a:solidFill>
              </a:rPr>
              <a:t>ce</a:t>
            </a:r>
            <a:r>
              <a:rPr lang="en-US" sz="2000"/>
              <a:t> hors-d'œuvre </a:t>
            </a:r>
          </a:p>
          <a:p>
            <a:pPr marL="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66666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6956" y="2525128"/>
            <a:ext cx="10515600" cy="2822124"/>
          </a:xfrm>
        </p:spPr>
        <p:txBody>
          <a:bodyPr>
            <a:normAutofit/>
          </a:bodyPr>
          <a:lstStyle/>
          <a:p>
            <a:r>
              <a:rPr lang="it-IT" sz="2000" b="1"/>
              <a:t>Cette</a:t>
            </a:r>
            <a:r>
              <a:rPr lang="it-IT" sz="2000"/>
              <a:t> devant consonne </a:t>
            </a:r>
            <a:r>
              <a:rPr lang="it-IT" sz="1600"/>
              <a:t>→</a:t>
            </a:r>
            <a:r>
              <a:rPr lang="it-IT" sz="2000"/>
              <a:t> </a:t>
            </a:r>
            <a:r>
              <a:rPr lang="it-IT" sz="2000">
                <a:solidFill>
                  <a:srgbClr val="FF0000"/>
                </a:solidFill>
              </a:rPr>
              <a:t>cette</a:t>
            </a:r>
            <a:r>
              <a:rPr lang="it-IT" sz="2000"/>
              <a:t> fille</a:t>
            </a:r>
          </a:p>
          <a:p>
            <a:r>
              <a:rPr lang="it-IT" sz="2000" b="1"/>
              <a:t>Cette</a:t>
            </a:r>
            <a:r>
              <a:rPr lang="it-IT" sz="2000"/>
              <a:t> devant voyelle et h muet </a:t>
            </a:r>
            <a:r>
              <a:rPr lang="it-IT" sz="1600"/>
              <a:t>→</a:t>
            </a:r>
            <a:r>
              <a:rPr lang="it-IT" sz="2000"/>
              <a:t> </a:t>
            </a:r>
            <a:r>
              <a:rPr lang="it-IT" sz="2000">
                <a:solidFill>
                  <a:srgbClr val="FF0000"/>
                </a:solidFill>
              </a:rPr>
              <a:t>cette</a:t>
            </a:r>
            <a:r>
              <a:rPr lang="it-IT" sz="2000"/>
              <a:t> amie [sè</a:t>
            </a:r>
            <a:r>
              <a:rPr lang="it-IT" sz="2000" u="sng"/>
              <a:t>ta</a:t>
            </a:r>
            <a:r>
              <a:rPr lang="it-IT" sz="2000"/>
              <a:t>mi], </a:t>
            </a:r>
            <a:r>
              <a:rPr lang="it-IT" sz="2000">
                <a:solidFill>
                  <a:srgbClr val="FF0000"/>
                </a:solidFill>
              </a:rPr>
              <a:t>cette</a:t>
            </a:r>
            <a:r>
              <a:rPr lang="it-IT" sz="2000"/>
              <a:t> horrible [setoribl] journée </a:t>
            </a:r>
          </a:p>
          <a:p>
            <a:r>
              <a:rPr lang="it-IT" sz="2000" b="1"/>
              <a:t>Cette</a:t>
            </a:r>
            <a:r>
              <a:rPr lang="it-IT" sz="2000"/>
              <a:t> devant h non-muet </a:t>
            </a:r>
            <a:r>
              <a:rPr lang="it-IT" sz="1600"/>
              <a:t>→</a:t>
            </a:r>
            <a:r>
              <a:rPr lang="it-IT" sz="2000"/>
              <a:t> </a:t>
            </a:r>
            <a:r>
              <a:rPr lang="it-IT" sz="2000">
                <a:solidFill>
                  <a:srgbClr val="FF0000"/>
                </a:solidFill>
              </a:rPr>
              <a:t>cette</a:t>
            </a:r>
            <a:r>
              <a:rPr lang="it-IT" sz="2000"/>
              <a:t> hache [set</a:t>
            </a:r>
            <a:r>
              <a:rPr lang="it-IT" sz="2000" u="sng"/>
              <a:t>ə a</a:t>
            </a:r>
            <a:r>
              <a:rPr lang="it-IT" sz="2000"/>
              <a:t>sc’]</a:t>
            </a:r>
          </a:p>
          <a:p>
            <a:endParaRPr lang="it-IT" sz="2000"/>
          </a:p>
          <a:p>
            <a:r>
              <a:rPr lang="it-IT" sz="2000" b="1"/>
              <a:t>Ces</a:t>
            </a:r>
            <a:r>
              <a:rPr lang="it-IT" sz="2000"/>
              <a:t> devant voyelle </a:t>
            </a:r>
            <a:r>
              <a:rPr lang="it-IT" sz="1600"/>
              <a:t>→</a:t>
            </a:r>
            <a:r>
              <a:rPr lang="it-IT" sz="2000"/>
              <a:t> liaison obligatoire</a:t>
            </a:r>
          </a:p>
          <a:p>
            <a:pPr marL="457200" lvl="1" indent="0">
              <a:buNone/>
            </a:pPr>
            <a:r>
              <a:rPr lang="it-IT" sz="2000">
                <a:solidFill>
                  <a:srgbClr val="FF0000"/>
                </a:solidFill>
              </a:rPr>
              <a:t>Ces</a:t>
            </a:r>
            <a:r>
              <a:rPr lang="it-IT" sz="2000"/>
              <a:t> enfants; </a:t>
            </a:r>
            <a:r>
              <a:rPr lang="it-IT" sz="2000">
                <a:solidFill>
                  <a:srgbClr val="FF0000"/>
                </a:solidFill>
              </a:rPr>
              <a:t>ces</a:t>
            </a:r>
            <a:r>
              <a:rPr lang="it-IT" sz="2000"/>
              <a:t> amies [sezami]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B4C44BC-393B-4FB4-80EF-22B5C82EE26D}"/>
              </a:ext>
            </a:extLst>
          </p:cNvPr>
          <p:cNvSpPr txBox="1"/>
          <p:nvPr/>
        </p:nvSpPr>
        <p:spPr>
          <a:xfrm>
            <a:off x="834501" y="719091"/>
            <a:ext cx="10333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>
                <a:latin typeface="+mj-lt"/>
              </a:rPr>
              <a:t>Prononciation</a:t>
            </a:r>
            <a:endParaRPr lang="fr-FR" sz="4800">
              <a:latin typeface="+mj-lt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F830E-05DE-47C8-BBCE-CFE91F087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08" y="1737352"/>
            <a:ext cx="10181202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 pronom démonstratif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51931"/>
              </p:ext>
            </p:extLst>
          </p:nvPr>
        </p:nvGraphicFramePr>
        <p:xfrm>
          <a:off x="4322546" y="961812"/>
          <a:ext cx="6620307" cy="4930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067">
                <a:tc>
                  <a:txBody>
                    <a:bodyPr/>
                    <a:lstStyle/>
                    <a:p>
                      <a:endParaRPr lang="it-IT" sz="2300"/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300"/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0">
                          <a:solidFill>
                            <a:sysClr val="windowText" lastClr="000000"/>
                          </a:solidFill>
                        </a:rPr>
                        <a:t>Singulier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0">
                          <a:solidFill>
                            <a:sysClr val="windowText" lastClr="000000"/>
                          </a:solidFill>
                        </a:rPr>
                        <a:t>Pluriel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385">
                <a:tc rowSpan="2">
                  <a:txBody>
                    <a:bodyPr/>
                    <a:lstStyle/>
                    <a:p>
                      <a:r>
                        <a:rPr lang="it-IT" sz="2300"/>
                        <a:t>Masculin</a:t>
                      </a:r>
                    </a:p>
                  </a:txBody>
                  <a:tcPr marL="119106" marR="119106" marT="59553" marB="595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/>
                        <a:t>Forme simple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Celui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Ceux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3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300"/>
                        <a:t>Forme composée</a:t>
                      </a:r>
                    </a:p>
                  </a:txBody>
                  <a:tcPr marL="119106" marR="119106" marT="59553" marB="595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300" b="1"/>
                        <a:t>Celui-ci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300" b="1"/>
                        <a:t>Celui-là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Ceux-ci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Ceux-là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385">
                <a:tc rowSpan="2">
                  <a:txBody>
                    <a:bodyPr/>
                    <a:lstStyle/>
                    <a:p>
                      <a:r>
                        <a:rPr lang="it-IT" sz="2300"/>
                        <a:t>Féminin</a:t>
                      </a:r>
                    </a:p>
                  </a:txBody>
                  <a:tcPr marL="119106" marR="119106" marT="59553" marB="595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/>
                        <a:t>Forme simple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Celle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Celles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3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/>
                        <a:t>Forme composée</a:t>
                      </a:r>
                    </a:p>
                  </a:txBody>
                  <a:tcPr marL="119106" marR="119106" marT="59553" marB="595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Celle-ci</a:t>
                      </a:r>
                    </a:p>
                    <a:p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Celle-là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Celles-ci</a:t>
                      </a:r>
                    </a:p>
                    <a:p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Celles-là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1385">
                <a:tc>
                  <a:txBody>
                    <a:bodyPr/>
                    <a:lstStyle/>
                    <a:p>
                      <a:r>
                        <a:rPr lang="it-IT" sz="2300"/>
                        <a:t>Neutre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300"/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Ce</a:t>
                      </a:r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 / ceci</a:t>
                      </a:r>
                    </a:p>
                    <a:p>
                      <a:r>
                        <a:rPr lang="it-IT" sz="2300" b="1">
                          <a:solidFill>
                            <a:sysClr val="windowText" lastClr="000000"/>
                          </a:solidFill>
                        </a:rPr>
                        <a:t>Cela / </a:t>
                      </a:r>
                      <a:r>
                        <a:rPr lang="it-IT" sz="2300" b="1">
                          <a:solidFill>
                            <a:srgbClr val="FF0000"/>
                          </a:solidFill>
                        </a:rPr>
                        <a:t>ça</a:t>
                      </a: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23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9106" marR="119106" marT="59553" marB="595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37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/>
              <a:t>-</a:t>
            </a:r>
            <a:r>
              <a:rPr lang="it-IT" sz="4800" b="1"/>
              <a:t>ci et -là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3450" y="2009775"/>
            <a:ext cx="6610350" cy="41671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 b="1"/>
              <a:t>-là </a:t>
            </a:r>
            <a:r>
              <a:rPr lang="it-IT" sz="2400"/>
              <a:t>est généralement préféré à </a:t>
            </a:r>
            <a:r>
              <a:rPr lang="it-IT" sz="2400" b="1"/>
              <a:t>-ci </a:t>
            </a:r>
            <a:r>
              <a:rPr lang="it-IT" sz="2400"/>
              <a:t>et son emploi est diffus surtout dans la langue courante, </a:t>
            </a:r>
            <a:r>
              <a:rPr lang="it-IT" sz="2400" b="1"/>
              <a:t>-ci </a:t>
            </a:r>
            <a:r>
              <a:rPr lang="it-IT" sz="2400"/>
              <a:t>est moins employé.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i="1"/>
              <a:t>- C’est </a:t>
            </a:r>
            <a:r>
              <a:rPr lang="it-IT" i="1">
                <a:solidFill>
                  <a:srgbClr val="FF0000"/>
                </a:solidFill>
              </a:rPr>
              <a:t>cette </a:t>
            </a:r>
            <a:r>
              <a:rPr lang="it-IT" i="1"/>
              <a:t>robe</a:t>
            </a:r>
            <a:r>
              <a:rPr lang="it-IT" i="1">
                <a:solidFill>
                  <a:srgbClr val="FF0000"/>
                </a:solidFill>
              </a:rPr>
              <a:t> </a:t>
            </a:r>
            <a:r>
              <a:rPr lang="it-IT" i="1"/>
              <a:t>qui te plaît ? – Oui, c’est </a:t>
            </a:r>
            <a:r>
              <a:rPr lang="it-IT" i="1">
                <a:solidFill>
                  <a:srgbClr val="FF0000"/>
                </a:solidFill>
              </a:rPr>
              <a:t>celle-là</a:t>
            </a:r>
            <a:r>
              <a:rPr lang="it-IT" i="1"/>
              <a:t>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/>
              <a:t>Quand on les emploie ensemble, c’est pour différencier les objets auxquels ils s’appliquent.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i="1"/>
              <a:t>- Regarde les livres, tu préfères </a:t>
            </a:r>
            <a:r>
              <a:rPr lang="it-IT" i="1">
                <a:solidFill>
                  <a:srgbClr val="FF0000"/>
                </a:solidFill>
              </a:rPr>
              <a:t>celui-ci</a:t>
            </a:r>
            <a:r>
              <a:rPr lang="it-IT" i="1"/>
              <a:t> ou </a:t>
            </a:r>
            <a:r>
              <a:rPr lang="it-IT" i="1">
                <a:solidFill>
                  <a:srgbClr val="FF0000"/>
                </a:solidFill>
              </a:rPr>
              <a:t>celui-là</a:t>
            </a:r>
            <a:r>
              <a:rPr lang="it-IT" i="1"/>
              <a:t>?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i="1"/>
              <a:t>- Prends </a:t>
            </a:r>
            <a:r>
              <a:rPr lang="it-IT" i="1">
                <a:solidFill>
                  <a:srgbClr val="FF0000"/>
                </a:solidFill>
              </a:rPr>
              <a:t>ce</a:t>
            </a:r>
            <a:r>
              <a:rPr lang="it-IT" i="1"/>
              <a:t> magazine</a:t>
            </a:r>
            <a:r>
              <a:rPr lang="it-IT" i="1">
                <a:solidFill>
                  <a:srgbClr val="FF0000"/>
                </a:solidFill>
              </a:rPr>
              <a:t>-ci</a:t>
            </a:r>
            <a:r>
              <a:rPr lang="it-IT" i="1"/>
              <a:t>, pas </a:t>
            </a:r>
            <a:r>
              <a:rPr lang="it-IT" i="1">
                <a:solidFill>
                  <a:srgbClr val="FF0000"/>
                </a:solidFill>
              </a:rPr>
              <a:t>celui-là</a:t>
            </a:r>
            <a:r>
              <a:rPr lang="it-IT" i="1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24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/>
              <a:t>Ou bien pour rappeler le dernier terme dont il s’agit.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i="1"/>
              <a:t>- Le but est de réduire la pollution due au trafic et de rendre </a:t>
            </a:r>
            <a:r>
              <a:rPr lang="fr-FR" i="1">
                <a:solidFill>
                  <a:srgbClr val="FF0000"/>
                </a:solidFill>
              </a:rPr>
              <a:t>celui-ci</a:t>
            </a:r>
            <a:r>
              <a:rPr lang="fr-FR" i="1"/>
              <a:t> plus fluide. </a:t>
            </a:r>
            <a:endParaRPr lang="it-IT" i="1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AE18A02B-285F-492B-B7AC-0B6E08FB8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50" y="2647950"/>
            <a:ext cx="3973561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9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048" y="1586930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it-IT" sz="4800">
                <a:solidFill>
                  <a:schemeClr val="bg2">
                    <a:lumMod val="25000"/>
                  </a:schemeClr>
                </a:solidFill>
              </a:rPr>
              <a:t>Emploi de la forme simple et composée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30675" y="1072092"/>
            <a:ext cx="7289799" cy="5533496"/>
          </a:xfrm>
        </p:spPr>
        <p:txBody>
          <a:bodyPr anchor="ctr">
            <a:normAutofit/>
          </a:bodyPr>
          <a:lstStyle/>
          <a:p>
            <a:r>
              <a:rPr lang="it-IT" sz="1700"/>
              <a:t>Le pronom démonstratif ne peut pas être complété par -</a:t>
            </a:r>
            <a:r>
              <a:rPr lang="it-IT" sz="1700" b="1"/>
              <a:t>ci</a:t>
            </a:r>
            <a:r>
              <a:rPr lang="it-IT" sz="1700"/>
              <a:t> ou -</a:t>
            </a:r>
            <a:r>
              <a:rPr lang="it-IT" sz="1700" b="1"/>
              <a:t>là</a:t>
            </a:r>
            <a:r>
              <a:rPr lang="it-IT" sz="1700"/>
              <a:t> quand :</a:t>
            </a:r>
          </a:p>
          <a:p>
            <a:pPr marL="0" indent="0">
              <a:buNone/>
            </a:pPr>
            <a:endParaRPr lang="it-IT" sz="1700"/>
          </a:p>
          <a:p>
            <a:pPr marL="914400" lvl="1" indent="-457200">
              <a:buFont typeface="+mj-lt"/>
              <a:buAutoNum type="arabicPeriod"/>
            </a:pPr>
            <a:r>
              <a:rPr lang="it-IT" sz="1700"/>
              <a:t>Il est suivi de la préposition </a:t>
            </a:r>
            <a:r>
              <a:rPr lang="it-IT" sz="1700" b="1"/>
              <a:t>de</a:t>
            </a:r>
          </a:p>
          <a:p>
            <a:pPr marL="914400" lvl="2" indent="0">
              <a:buNone/>
            </a:pPr>
            <a:r>
              <a:rPr lang="fr-FR" sz="1700"/>
              <a:t>- </a:t>
            </a:r>
            <a:r>
              <a:rPr lang="fr-FR" sz="1700" i="1"/>
              <a:t>Si possible, utilisez un compte dont le domaine est identique à </a:t>
            </a:r>
            <a:r>
              <a:rPr lang="fr-FR" sz="1700" i="1">
                <a:solidFill>
                  <a:srgbClr val="FF0000"/>
                </a:solidFill>
              </a:rPr>
              <a:t>celui</a:t>
            </a:r>
            <a:r>
              <a:rPr lang="fr-FR" sz="1700" i="1"/>
              <a:t> </a:t>
            </a:r>
            <a:r>
              <a:rPr lang="fr-FR" sz="1700" b="1" i="1"/>
              <a:t>de</a:t>
            </a:r>
            <a:r>
              <a:rPr lang="fr-FR" sz="1700" i="1"/>
              <a:t> votre entreprise.</a:t>
            </a:r>
          </a:p>
          <a:p>
            <a:pPr marL="914400" lvl="2" indent="0">
              <a:buNone/>
            </a:pPr>
            <a:endParaRPr lang="it-IT" sz="1700" b="1"/>
          </a:p>
          <a:p>
            <a:pPr marL="914400" lvl="1" indent="-457200">
              <a:buFont typeface="+mj-lt"/>
              <a:buAutoNum type="arabicPeriod"/>
            </a:pPr>
            <a:r>
              <a:rPr lang="it-IT" sz="1700"/>
              <a:t>Il est suivi d’un pronom relatif</a:t>
            </a:r>
          </a:p>
          <a:p>
            <a:pPr marL="914400" lvl="2" indent="0">
              <a:buNone/>
            </a:pPr>
            <a:r>
              <a:rPr lang="fr-FR" sz="1700"/>
              <a:t> - </a:t>
            </a:r>
            <a:r>
              <a:rPr lang="fr-FR" sz="1700" i="1">
                <a:solidFill>
                  <a:srgbClr val="FF0000"/>
                </a:solidFill>
              </a:rPr>
              <a:t>Ceux</a:t>
            </a:r>
            <a:r>
              <a:rPr lang="fr-FR" sz="1700" i="1"/>
              <a:t> </a:t>
            </a:r>
            <a:r>
              <a:rPr lang="fr-FR" sz="1700" b="1" i="1"/>
              <a:t>qui</a:t>
            </a:r>
            <a:r>
              <a:rPr lang="fr-FR" sz="1700" i="1"/>
              <a:t> connaissent le mieux un lieu, ce sont ses habitants.</a:t>
            </a:r>
          </a:p>
          <a:p>
            <a:pPr marL="914400" lvl="2" indent="0">
              <a:buNone/>
            </a:pPr>
            <a:endParaRPr lang="it-IT" sz="1700"/>
          </a:p>
          <a:p>
            <a:pPr marL="914400" lvl="1" indent="-457200">
              <a:buFont typeface="+mj-lt"/>
              <a:buAutoNum type="arabicPeriod"/>
            </a:pPr>
            <a:r>
              <a:rPr lang="it-IT" sz="1700"/>
              <a:t>Il est suivi par un participe passé</a:t>
            </a:r>
          </a:p>
          <a:p>
            <a:pPr marL="914400" lvl="2" indent="0">
              <a:buNone/>
            </a:pPr>
            <a:r>
              <a:rPr lang="fr-FR" sz="1700" i="1"/>
              <a:t>- Il y a trop d’accidents sur les routes : </a:t>
            </a:r>
            <a:r>
              <a:rPr lang="fr-FR" sz="1700" i="1">
                <a:solidFill>
                  <a:srgbClr val="FF0000"/>
                </a:solidFill>
              </a:rPr>
              <a:t>ceux</a:t>
            </a:r>
            <a:r>
              <a:rPr lang="fr-FR" sz="1700" i="1"/>
              <a:t> </a:t>
            </a:r>
            <a:r>
              <a:rPr lang="fr-FR" sz="1700" b="1" i="1"/>
              <a:t>causés</a:t>
            </a:r>
            <a:r>
              <a:rPr lang="fr-FR" sz="1700" i="1"/>
              <a:t> par l’alcool sont les plus fréquents</a:t>
            </a:r>
            <a:r>
              <a:rPr lang="fr-FR" sz="1700"/>
              <a:t>.</a:t>
            </a:r>
          </a:p>
          <a:p>
            <a:pPr marL="914400" lvl="2" indent="0">
              <a:buNone/>
            </a:pPr>
            <a:endParaRPr lang="it-IT" sz="1700"/>
          </a:p>
          <a:p>
            <a:pPr marL="914400" lvl="1" indent="-457200">
              <a:buFont typeface="+mj-lt"/>
              <a:buAutoNum type="arabicPeriod"/>
            </a:pPr>
            <a:r>
              <a:rPr lang="it-IT" sz="1700"/>
              <a:t>Chaque fois que le pronom est suivi d’un complément</a:t>
            </a:r>
          </a:p>
          <a:p>
            <a:pPr marL="914400" lvl="2" indent="0">
              <a:buNone/>
            </a:pPr>
            <a:r>
              <a:rPr lang="it-IT" sz="1700" i="1"/>
              <a:t>- Les émissions sur l’économie m’intéressent plus que </a:t>
            </a:r>
            <a:r>
              <a:rPr lang="it-IT" sz="1700" i="1">
                <a:solidFill>
                  <a:srgbClr val="FF0000"/>
                </a:solidFill>
              </a:rPr>
              <a:t>celles</a:t>
            </a:r>
            <a:r>
              <a:rPr lang="it-IT" sz="1700" i="1"/>
              <a:t> </a:t>
            </a:r>
            <a:r>
              <a:rPr lang="it-IT" sz="1700" b="1" i="1"/>
              <a:t>sur la science.</a:t>
            </a:r>
          </a:p>
          <a:p>
            <a:pPr marL="914400" lvl="1" indent="-457200">
              <a:buFont typeface="+mj-lt"/>
              <a:buAutoNum type="arabicPeriod"/>
            </a:pPr>
            <a:endParaRPr lang="it-IT" sz="170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D0F7BBF-61AD-4061-8275-4E542AA68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1" y="2928093"/>
            <a:ext cx="914400" cy="1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0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pronom neutre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6775" y="2339975"/>
            <a:ext cx="10515600" cy="3908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>
                <a:solidFill>
                  <a:srgbClr val="FF0000"/>
                </a:solidFill>
              </a:rPr>
              <a:t>Ce</a:t>
            </a:r>
            <a:r>
              <a:rPr lang="it-IT" sz="3200"/>
              <a:t> ou </a:t>
            </a:r>
            <a:r>
              <a:rPr lang="it-IT" sz="3200">
                <a:solidFill>
                  <a:srgbClr val="FF0000"/>
                </a:solidFill>
              </a:rPr>
              <a:t>c’</a:t>
            </a:r>
          </a:p>
          <a:p>
            <a:pPr lvl="1"/>
            <a:r>
              <a:rPr lang="it-IT" sz="2000"/>
              <a:t>Dans le présentatif	</a:t>
            </a:r>
          </a:p>
          <a:p>
            <a:pPr marL="1371600" lvl="3" indent="0">
              <a:buNone/>
            </a:pPr>
            <a:r>
              <a:rPr lang="it-IT" sz="2000" i="1">
                <a:solidFill>
                  <a:srgbClr val="FF0000"/>
                </a:solidFill>
              </a:rPr>
              <a:t>C’</a:t>
            </a:r>
            <a:r>
              <a:rPr lang="it-IT" sz="2000" i="1"/>
              <a:t>est mon frère.</a:t>
            </a:r>
          </a:p>
          <a:p>
            <a:pPr marL="1371600" lvl="3" indent="0">
              <a:buNone/>
            </a:pPr>
            <a:endParaRPr lang="it-IT" sz="2000" i="1"/>
          </a:p>
          <a:p>
            <a:pPr lvl="1"/>
            <a:r>
              <a:rPr lang="it-IT" sz="2000"/>
              <a:t>Pour reprendre une phrase ou un élément de phrase </a:t>
            </a:r>
          </a:p>
          <a:p>
            <a:pPr marL="1371600" lvl="3" indent="0">
              <a:buNone/>
            </a:pPr>
            <a:r>
              <a:rPr lang="it-IT" sz="2000" i="1"/>
              <a:t>Les pâtes, </a:t>
            </a:r>
            <a:r>
              <a:rPr lang="it-IT" sz="2000" i="1">
                <a:solidFill>
                  <a:srgbClr val="FF0000"/>
                </a:solidFill>
              </a:rPr>
              <a:t>c’</a:t>
            </a:r>
            <a:r>
              <a:rPr lang="it-IT" sz="2000" i="1"/>
              <a:t>est bon.</a:t>
            </a:r>
          </a:p>
          <a:p>
            <a:pPr marL="1371600" lvl="3" indent="0">
              <a:buNone/>
            </a:pPr>
            <a:endParaRPr lang="it-IT" sz="2000" i="1"/>
          </a:p>
          <a:p>
            <a:pPr lvl="1"/>
            <a:r>
              <a:rPr lang="it-IT" sz="2000"/>
              <a:t>Dans une construction impersonnelle	</a:t>
            </a:r>
          </a:p>
          <a:p>
            <a:pPr marL="1371600" lvl="3" indent="0">
              <a:buNone/>
            </a:pPr>
            <a:r>
              <a:rPr lang="it-IT" sz="2000" i="1">
                <a:solidFill>
                  <a:srgbClr val="FF0000"/>
                </a:solidFill>
              </a:rPr>
              <a:t>C’</a:t>
            </a:r>
            <a:r>
              <a:rPr lang="it-IT" sz="2000" i="1"/>
              <a:t>est utile de savoir conduire.</a:t>
            </a:r>
          </a:p>
          <a:p>
            <a:pPr marL="457200" lvl="1" indent="0">
              <a:buNone/>
            </a:pPr>
            <a:endParaRPr lang="it-IT" sz="280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DD15D18-D3A1-4883-89D5-E1E736913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49" y="1670677"/>
            <a:ext cx="10181202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2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Cela / ça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88598"/>
            <a:ext cx="10454196" cy="4162486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600"/>
              </a:spcAft>
              <a:buFontTx/>
              <a:buChar char="-"/>
            </a:pPr>
            <a:r>
              <a:rPr lang="it-IT" sz="5000"/>
              <a:t>est employé comme sujet devant un verbe autre que </a:t>
            </a:r>
            <a:r>
              <a:rPr lang="it-IT" sz="5000" b="1"/>
              <a:t>être</a:t>
            </a:r>
          </a:p>
          <a:p>
            <a:pPr marL="914400" lvl="2" indent="0">
              <a:buNone/>
            </a:pPr>
            <a:r>
              <a:rPr lang="it-IT" sz="4500">
                <a:solidFill>
                  <a:srgbClr val="FF0000"/>
                </a:solidFill>
              </a:rPr>
              <a:t>C’</a:t>
            </a:r>
            <a:r>
              <a:rPr lang="it-IT" sz="4500"/>
              <a:t>est intéressant         </a:t>
            </a:r>
            <a:r>
              <a:rPr lang="it-IT" sz="4000"/>
              <a:t>mais</a:t>
            </a:r>
            <a:r>
              <a:rPr lang="it-IT" sz="4500"/>
              <a:t>		</a:t>
            </a:r>
            <a:r>
              <a:rPr lang="it-IT" sz="4500">
                <a:solidFill>
                  <a:srgbClr val="FF0000"/>
                </a:solidFill>
              </a:rPr>
              <a:t>ça </a:t>
            </a:r>
            <a:r>
              <a:rPr lang="it-IT" sz="4500"/>
              <a:t>m’intéresse</a:t>
            </a:r>
          </a:p>
          <a:p>
            <a:pPr marL="914400" lvl="2" indent="0">
              <a:buNone/>
            </a:pPr>
            <a:r>
              <a:rPr lang="it-IT" sz="4500">
                <a:solidFill>
                  <a:srgbClr val="FF0000"/>
                </a:solidFill>
              </a:rPr>
              <a:t>C’</a:t>
            </a:r>
            <a:r>
              <a:rPr lang="it-IT" sz="4500"/>
              <a:t>est étonnant            </a:t>
            </a:r>
            <a:r>
              <a:rPr lang="it-IT" sz="4000"/>
              <a:t>mais</a:t>
            </a:r>
            <a:r>
              <a:rPr lang="it-IT" sz="4500"/>
              <a:t>		</a:t>
            </a:r>
            <a:r>
              <a:rPr lang="it-IT" sz="4500">
                <a:solidFill>
                  <a:srgbClr val="FF0000"/>
                </a:solidFill>
              </a:rPr>
              <a:t>ça</a:t>
            </a:r>
            <a:r>
              <a:rPr lang="it-IT" sz="4500"/>
              <a:t> m’étonne</a:t>
            </a:r>
          </a:p>
          <a:p>
            <a:pPr marL="0" indent="0">
              <a:buNone/>
            </a:pPr>
            <a:endParaRPr lang="it-IT" sz="5000"/>
          </a:p>
          <a:p>
            <a:pPr>
              <a:buFontTx/>
              <a:buChar char="-"/>
            </a:pPr>
            <a:r>
              <a:rPr lang="it-IT" sz="5000"/>
              <a:t>reprend un groupe de mots qu’on vient de dire</a:t>
            </a:r>
          </a:p>
          <a:p>
            <a:pPr marL="0" indent="0">
              <a:buNone/>
            </a:pPr>
            <a:r>
              <a:rPr lang="it-IT" sz="3000"/>
              <a:t>	</a:t>
            </a:r>
            <a:r>
              <a:rPr lang="it-IT" sz="4000"/>
              <a:t>Danser, j’adore </a:t>
            </a:r>
            <a:r>
              <a:rPr lang="it-IT" sz="4000">
                <a:solidFill>
                  <a:srgbClr val="FF0000"/>
                </a:solidFill>
              </a:rPr>
              <a:t>ça</a:t>
            </a:r>
            <a:r>
              <a:rPr lang="it-IT" sz="4000"/>
              <a:t> !</a:t>
            </a:r>
          </a:p>
          <a:p>
            <a:pPr marL="0" indent="0">
              <a:buNone/>
            </a:pPr>
            <a:r>
              <a:rPr lang="it-IT" sz="4000"/>
              <a:t>	Arrête de faire du bruit, </a:t>
            </a:r>
            <a:r>
              <a:rPr lang="it-IT" sz="4000">
                <a:solidFill>
                  <a:srgbClr val="FF0000"/>
                </a:solidFill>
              </a:rPr>
              <a:t>ça</a:t>
            </a:r>
            <a:r>
              <a:rPr lang="it-IT" sz="4000"/>
              <a:t> m’énerve.</a:t>
            </a:r>
          </a:p>
          <a:p>
            <a:pPr marL="0" indent="0">
              <a:buNone/>
            </a:pPr>
            <a:endParaRPr lang="it-IT" sz="3000" b="1"/>
          </a:p>
          <a:p>
            <a:pPr marL="0" indent="0">
              <a:buNone/>
            </a:pPr>
            <a:r>
              <a:rPr lang="it-IT" sz="6000" b="1"/>
              <a:t>Expressions communes</a:t>
            </a:r>
          </a:p>
          <a:p>
            <a:pPr marL="457200" lvl="1" indent="0">
              <a:buNone/>
            </a:pPr>
            <a:endParaRPr lang="it-IT" b="1"/>
          </a:p>
          <a:p>
            <a:pPr marL="914400" lvl="2" indent="0">
              <a:buNone/>
            </a:pPr>
            <a:r>
              <a:rPr lang="it-IT" sz="4100"/>
              <a:t>Comment </a:t>
            </a:r>
            <a:r>
              <a:rPr lang="it-IT" sz="4100">
                <a:solidFill>
                  <a:srgbClr val="FF0000"/>
                </a:solidFill>
              </a:rPr>
              <a:t>ça</a:t>
            </a:r>
            <a:r>
              <a:rPr lang="it-IT" sz="4100"/>
              <a:t> va ?		Come va?</a:t>
            </a:r>
          </a:p>
          <a:p>
            <a:pPr marL="914400" lvl="2" indent="0">
              <a:buNone/>
            </a:pPr>
            <a:r>
              <a:rPr lang="it-IT" sz="4100"/>
              <a:t>Qu’est-ce que c’est que </a:t>
            </a:r>
            <a:r>
              <a:rPr lang="it-IT" sz="4100">
                <a:solidFill>
                  <a:srgbClr val="FF0000"/>
                </a:solidFill>
              </a:rPr>
              <a:t>ça</a:t>
            </a:r>
            <a:r>
              <a:rPr lang="it-IT" sz="4100"/>
              <a:t> !	Che cos’è, questo?</a:t>
            </a:r>
          </a:p>
          <a:p>
            <a:pPr marL="914400" lvl="2" indent="0">
              <a:buNone/>
            </a:pPr>
            <a:r>
              <a:rPr lang="it-IT" sz="4100">
                <a:solidFill>
                  <a:srgbClr val="FF0000"/>
                </a:solidFill>
              </a:rPr>
              <a:t>Ça</a:t>
            </a:r>
            <a:r>
              <a:rPr lang="it-IT" sz="4100"/>
              <a:t> suffit comme </a:t>
            </a:r>
            <a:r>
              <a:rPr lang="it-IT" sz="4100">
                <a:solidFill>
                  <a:srgbClr val="FF0000"/>
                </a:solidFill>
              </a:rPr>
              <a:t>ça		</a:t>
            </a:r>
            <a:r>
              <a:rPr lang="it-IT" sz="4100"/>
              <a:t>Basta così</a:t>
            </a:r>
          </a:p>
          <a:p>
            <a:pPr marL="914400" lvl="2" indent="0">
              <a:buNone/>
            </a:pPr>
            <a:r>
              <a:rPr lang="it-IT" sz="4100">
                <a:solidFill>
                  <a:srgbClr val="FF0000"/>
                </a:solidFill>
              </a:rPr>
              <a:t>Ça</a:t>
            </a:r>
            <a:r>
              <a:rPr lang="it-IT" sz="4100"/>
              <a:t> y est			Ecco, ci siamo</a:t>
            </a:r>
          </a:p>
          <a:p>
            <a:pPr marL="914400" lvl="2" indent="0">
              <a:buNone/>
            </a:pPr>
            <a:r>
              <a:rPr lang="it-IT" sz="4100"/>
              <a:t>C’est </a:t>
            </a:r>
            <a:r>
              <a:rPr lang="it-IT" sz="4100">
                <a:solidFill>
                  <a:srgbClr val="FF0000"/>
                </a:solidFill>
              </a:rPr>
              <a:t>ça			</a:t>
            </a:r>
            <a:r>
              <a:rPr lang="it-IT" sz="4100"/>
              <a:t>Giusto, esatto</a:t>
            </a:r>
          </a:p>
          <a:p>
            <a:pPr marL="914400" lvl="2" indent="0">
              <a:buNone/>
            </a:pPr>
            <a:r>
              <a:rPr lang="it-IT" sz="4100">
                <a:solidFill>
                  <a:srgbClr val="FF0000"/>
                </a:solidFill>
              </a:rPr>
              <a:t>Ça </a:t>
            </a:r>
            <a:r>
              <a:rPr lang="it-IT" sz="4100"/>
              <a:t>alors !			Questa poi!</a:t>
            </a:r>
            <a:endParaRPr lang="it-IT" sz="4100">
              <a:solidFill>
                <a:srgbClr val="FF000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ABD3CA8-FE2C-483D-B4AE-550D410DC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74" y="1537327"/>
            <a:ext cx="10181202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7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3202</TotalTime>
  <Words>534</Words>
  <Application>Microsoft Office PowerPoint</Application>
  <PresentationFormat>Widescreen</PresentationFormat>
  <Paragraphs>108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démonstratifs</vt:lpstr>
      <vt:lpstr>L’adjectif démonstratif</vt:lpstr>
      <vt:lpstr>Exemple</vt:lpstr>
      <vt:lpstr>Presentazione standard di PowerPoint</vt:lpstr>
      <vt:lpstr>Presentazione standard di PowerPoint</vt:lpstr>
      <vt:lpstr>-ci et -là</vt:lpstr>
      <vt:lpstr>Emploi de la forme simple et composée</vt:lpstr>
      <vt:lpstr>Le pronom neutre</vt:lpstr>
      <vt:lpstr>Cela / ça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démonstratifs</dc:title>
  <dc:creator>laura.kreyder</dc:creator>
  <cp:lastModifiedBy>laura.kreyder@unimib.it</cp:lastModifiedBy>
  <cp:revision>35</cp:revision>
  <dcterms:created xsi:type="dcterms:W3CDTF">2020-10-20T20:53:26Z</dcterms:created>
  <dcterms:modified xsi:type="dcterms:W3CDTF">2022-10-31T20:40:42Z</dcterms:modified>
</cp:coreProperties>
</file>