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313" r:id="rId3"/>
    <p:sldId id="315" r:id="rId4"/>
    <p:sldId id="273" r:id="rId5"/>
    <p:sldId id="400" r:id="rId6"/>
    <p:sldId id="399" r:id="rId7"/>
    <p:sldId id="274" r:id="rId8"/>
    <p:sldId id="275" r:id="rId9"/>
    <p:sldId id="401" r:id="rId10"/>
    <p:sldId id="402" r:id="rId11"/>
    <p:sldId id="276" r:id="rId12"/>
    <p:sldId id="314" r:id="rId13"/>
    <p:sldId id="396" r:id="rId14"/>
    <p:sldId id="395" r:id="rId15"/>
    <p:sldId id="373" r:id="rId16"/>
    <p:sldId id="397" r:id="rId17"/>
    <p:sldId id="379" r:id="rId18"/>
    <p:sldId id="374" r:id="rId19"/>
    <p:sldId id="398" r:id="rId20"/>
    <p:sldId id="376" r:id="rId21"/>
    <p:sldId id="377" r:id="rId22"/>
    <p:sldId id="403" r:id="rId23"/>
    <p:sldId id="309" r:id="rId24"/>
    <p:sldId id="40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4C04C-42B6-3D42-81B7-6D0BD0426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F39AB6-8326-8B4B-AD3A-1D5BAC0E7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F9CCE7-3CCD-9D49-9715-1AE5DEE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0BDA2B-60FB-944C-A2F7-3F86FB9C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025C19-5C20-524D-AF71-4FDCB406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71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13365-B6E1-164A-955A-DBACD367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4E2359-98DD-6D43-ADF0-EC2DC6F2A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76E894-E878-4A46-AA35-7AAA66BB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2AF915-0DA3-9048-BF6A-2FCAB451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F2982-E39A-984D-834F-FF3548EC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7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2D80BD-0EE4-D045-9C6E-B59663E15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016AFD-75EC-2440-BD66-44F1CD1F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EA5F2F-BE58-8944-B804-19934BDB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22CFC4-9100-0847-AECF-E95F4F26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5FFA86-F2E0-BB44-90D5-562DA213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37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71224-A64D-CB44-B3C7-2A7A34CC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E5862C-E994-4C43-9034-EBF20A63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6C11FE-D180-4F4D-BC53-C96C8A53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7EE02-7D9D-1C4E-B81C-BCB4A7A5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38B4C4-87F2-044A-A586-46C88E76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93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C3604-3DA3-D64A-AC83-D45E6E5E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0FB4FC-16E2-734E-9915-1EC715359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3D659-B89D-594F-9CC7-7E524FED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5E00D9-031F-4346-B5AE-F5A0A56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9EEDD-61E5-9B4F-8779-65A3DAF5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4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580A1-4156-9B4C-9186-39280992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2DBAF6-5B35-6244-B660-B549142BE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DA8ABC-F65F-0744-B744-1A2547A1B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E742E3-9BDC-E946-9387-226C1CEC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B7D007-B408-7841-8342-9C27F7D0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7D68E8-C4D7-4D47-AC06-9C20C36C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1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C61723-007C-0348-A8FA-20B4029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777873-979B-3B43-9100-A1AF708B8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0316AD-80BD-3F46-920F-51253F1CC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65DB73-011A-814F-8845-49F2536BE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B0EE5C0-DEEF-B94C-A9C7-4C60A7824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1F80AD-CD80-094F-A3B5-4C8449F0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B9EC57-1328-CD4A-AEE2-9E932828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A86285-4D64-7442-AD06-7424B5BB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AE7EC-7B63-A645-84EC-E2BF8711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D1F65F-B159-3440-88CD-CA1BFF56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2850F5-0460-584E-8E29-2EC9B248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42C718-A105-774C-93C7-D0B69741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64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D65A31-2851-714E-B49A-FC450339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63E494-A461-1C43-892F-883C5B68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8C0F39-862B-FA41-A3BD-F5FE755B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5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E10517-CC1F-EB40-A118-FDD66EFC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65A13-AB49-B24F-8CA2-696F6DC8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0F15CD-6036-CC4B-A18A-6A0642E43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AC4086-3F0E-CD46-A56D-5EC00E85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FECAF3-0D2D-674F-9882-DCFAA19A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7A07FC-5051-B24B-8B7C-037AB042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67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5E7F9-B846-3742-991B-B8A0BE24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02D0EF-2697-EA4B-B481-D81EF0BA3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332A9E-BA9D-FB4E-B958-B9C07F3E4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B340D4-08A4-EB40-A73C-3A2BE981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830394-C8EA-774A-8D72-A3B57AE2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85A4AD-A47A-7241-95A3-87AB179B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87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00876F-26C7-8545-BF37-B5ECCAA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8E80D2-C809-DD40-818A-7925BEA3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5FC2D8-C26D-1B4A-9E2F-2347B3CBA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61D8-E89C-5F46-AB14-62B59F691C9F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149150-74DE-814F-9CC6-680EC89B4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5FB6EA-4EE0-C347-8C62-23D9E5349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82AA-D717-4748-AA54-C63C61F2A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7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>
            <a:extLst>
              <a:ext uri="{FF2B5EF4-FFF2-40B4-BE49-F238E27FC236}">
                <a16:creationId xmlns:a16="http://schemas.microsoft.com/office/drawing/2014/main" id="{65471E50-757F-F047-8700-8302A99B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958" y="213898"/>
            <a:ext cx="28216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800" b="1" dirty="0" err="1">
                <a:latin typeface="Arial" panose="020B0604020202020204" pitchFamily="34" charset="0"/>
              </a:rPr>
              <a:t>Flavonolignans</a:t>
            </a:r>
            <a:endParaRPr lang="it-IT" altLang="it-IT" sz="2800" b="1" dirty="0">
              <a:latin typeface="Arial" panose="020B0604020202020204" pitchFamily="34" charset="0"/>
            </a:endParaRPr>
          </a:p>
          <a:p>
            <a:r>
              <a:rPr lang="it-IT" altLang="it-IT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87" name="CasellaDiTesto 2">
            <a:extLst>
              <a:ext uri="{FF2B5EF4-FFF2-40B4-BE49-F238E27FC236}">
                <a16:creationId xmlns:a16="http://schemas.microsoft.com/office/drawing/2014/main" id="{DE435D94-9400-9C42-8C5C-EFAC5E52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291" y="780252"/>
            <a:ext cx="2260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000" b="1" dirty="0" err="1"/>
              <a:t>Flavonoids</a:t>
            </a:r>
            <a:r>
              <a:rPr lang="it-IT" altLang="it-IT" sz="2000" b="1" dirty="0"/>
              <a:t> +</a:t>
            </a:r>
            <a:r>
              <a:rPr lang="it-IT" altLang="it-IT" sz="2000" b="1" dirty="0" err="1"/>
              <a:t>lignans</a:t>
            </a:r>
            <a:endParaRPr lang="it-IT" altLang="it-IT" sz="2000" b="1" dirty="0"/>
          </a:p>
        </p:txBody>
      </p:sp>
      <p:pic>
        <p:nvPicPr>
          <p:cNvPr id="16388" name="Immagine 3">
            <a:extLst>
              <a:ext uri="{FF2B5EF4-FFF2-40B4-BE49-F238E27FC236}">
                <a16:creationId xmlns:a16="http://schemas.microsoft.com/office/drawing/2014/main" id="{CE693897-E9BF-6341-B9C0-C2F9ACF0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/>
          <a:stretch/>
        </p:blipFill>
        <p:spPr bwMode="auto">
          <a:xfrm>
            <a:off x="1793773" y="1345160"/>
            <a:ext cx="8647512" cy="537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2E65E40-A27B-2C46-BE4E-0B875C62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2FA0D7-8794-BD46-BA66-205250BEACD3}"/>
              </a:ext>
            </a:extLst>
          </p:cNvPr>
          <p:cNvSpPr/>
          <p:nvPr/>
        </p:nvSpPr>
        <p:spPr>
          <a:xfrm>
            <a:off x="10111978" y="2909797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Phenylpropenol</a:t>
            </a:r>
            <a:r>
              <a:rPr lang="it-IT" dirty="0"/>
              <a:t>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F3008D-12AE-8746-A8C1-C4419735DAAD}"/>
              </a:ext>
            </a:extLst>
          </p:cNvPr>
          <p:cNvSpPr/>
          <p:nvPr/>
        </p:nvSpPr>
        <p:spPr>
          <a:xfrm>
            <a:off x="197113" y="1191271"/>
            <a:ext cx="2260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/>
              <a:t>Taxifolin</a:t>
            </a:r>
            <a:r>
              <a:rPr lang="it-IT" sz="1400" b="1" dirty="0"/>
              <a:t> = </a:t>
            </a:r>
            <a:r>
              <a:rPr lang="it-IT" sz="1400" b="1" dirty="0" err="1"/>
              <a:t>dihydroquercetin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75233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28FA7FB-5DC1-2A44-91B4-9FC2B3A8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CC9DE2-6D16-1D48-A446-85A892DFC45C}"/>
              </a:ext>
            </a:extLst>
          </p:cNvPr>
          <p:cNvSpPr/>
          <p:nvPr/>
        </p:nvSpPr>
        <p:spPr>
          <a:xfrm>
            <a:off x="753763" y="222421"/>
            <a:ext cx="10822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antioxidant</a:t>
            </a:r>
            <a:r>
              <a:rPr lang="it-IT" sz="2000" dirty="0"/>
              <a:t> </a:t>
            </a:r>
            <a:r>
              <a:rPr lang="it-IT" sz="2000" dirty="0" err="1"/>
              <a:t>effect</a:t>
            </a:r>
            <a:r>
              <a:rPr lang="it-IT" sz="2000" dirty="0"/>
              <a:t> </a:t>
            </a:r>
            <a:r>
              <a:rPr lang="it-IT" sz="2000" dirty="0" err="1"/>
              <a:t>originates</a:t>
            </a:r>
            <a:r>
              <a:rPr lang="it-IT" sz="2000" dirty="0"/>
              <a:t> from the </a:t>
            </a:r>
            <a:r>
              <a:rPr lang="it-IT" sz="2000" dirty="0" err="1"/>
              <a:t>reaction</a:t>
            </a:r>
            <a:r>
              <a:rPr lang="it-IT" sz="2000" dirty="0"/>
              <a:t> with the </a:t>
            </a:r>
            <a:r>
              <a:rPr lang="it-IT" sz="2000" dirty="0" err="1"/>
              <a:t>peroxide</a:t>
            </a:r>
            <a:r>
              <a:rPr lang="it-IT" sz="2000" dirty="0"/>
              <a:t> radical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generates</a:t>
            </a:r>
            <a:r>
              <a:rPr lang="it-IT" sz="2000" dirty="0"/>
              <a:t>, </a:t>
            </a:r>
            <a:r>
              <a:rPr lang="it-IT" sz="2000" dirty="0" err="1"/>
              <a:t>through</a:t>
            </a:r>
            <a:r>
              <a:rPr lang="it-IT" sz="2000" dirty="0"/>
              <a:t> a </a:t>
            </a:r>
            <a:r>
              <a:rPr lang="it-IT" sz="2000" dirty="0" err="1"/>
              <a:t>monoelectronic</a:t>
            </a:r>
            <a:r>
              <a:rPr lang="it-IT" sz="2000" dirty="0"/>
              <a:t> </a:t>
            </a:r>
            <a:r>
              <a:rPr lang="it-IT" sz="2000" dirty="0" err="1"/>
              <a:t>phenolic</a:t>
            </a:r>
            <a:r>
              <a:rPr lang="it-IT" sz="2000" dirty="0"/>
              <a:t> </a:t>
            </a:r>
            <a:r>
              <a:rPr lang="it-IT" sz="2000" dirty="0" err="1"/>
              <a:t>oxidation</a:t>
            </a:r>
            <a:r>
              <a:rPr lang="it-IT" sz="2000" dirty="0"/>
              <a:t>, a </a:t>
            </a:r>
            <a:r>
              <a:rPr lang="it-IT" sz="2000" dirty="0" err="1"/>
              <a:t>stabilized</a:t>
            </a:r>
            <a:r>
              <a:rPr lang="it-IT" sz="2000" dirty="0"/>
              <a:t> radical by </a:t>
            </a:r>
            <a:r>
              <a:rPr lang="it-IT" sz="2000" dirty="0" err="1"/>
              <a:t>resonance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does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propagate the radical </a:t>
            </a:r>
            <a:r>
              <a:rPr lang="it-IT" sz="2000" dirty="0" err="1"/>
              <a:t>reaction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on the </a:t>
            </a:r>
            <a:r>
              <a:rPr lang="it-IT" sz="2000" dirty="0" err="1"/>
              <a:t>contrary</a:t>
            </a:r>
            <a:r>
              <a:rPr lang="it-IT" sz="2000" dirty="0"/>
              <a:t> </a:t>
            </a:r>
            <a:r>
              <a:rPr lang="it-IT" sz="2000" dirty="0" err="1"/>
              <a:t>captures</a:t>
            </a:r>
            <a:r>
              <a:rPr lang="it-IT" sz="2000" dirty="0"/>
              <a:t> </a:t>
            </a: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peroxide</a:t>
            </a:r>
            <a:r>
              <a:rPr lang="it-IT" sz="2000" dirty="0"/>
              <a:t> </a:t>
            </a:r>
            <a:r>
              <a:rPr lang="it-IT" sz="2000" dirty="0" err="1"/>
              <a:t>radicals</a:t>
            </a:r>
            <a:r>
              <a:rPr lang="it-IT" sz="20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tocopheryl</a:t>
            </a:r>
            <a:r>
              <a:rPr lang="it-IT" sz="2000" dirty="0"/>
              <a:t> </a:t>
            </a:r>
            <a:r>
              <a:rPr lang="it-IT" sz="2000" dirty="0" err="1"/>
              <a:t>peroxide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hydrolized</a:t>
            </a:r>
            <a:r>
              <a:rPr lang="it-IT" sz="2000" dirty="0"/>
              <a:t> to </a:t>
            </a:r>
            <a:r>
              <a:rPr lang="it-IT" sz="2000" dirty="0" err="1"/>
              <a:t>tocopherylquinone</a:t>
            </a:r>
            <a:r>
              <a:rPr lang="it-IT" sz="20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15E688-7EF7-D04F-80F6-D102FAEA4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4" t="15676" r="12747" b="15495"/>
          <a:stretch/>
        </p:blipFill>
        <p:spPr>
          <a:xfrm>
            <a:off x="2940909" y="2001193"/>
            <a:ext cx="6808573" cy="47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F3BF141-E818-D54F-83DA-1D3E6F15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" y="751433"/>
            <a:ext cx="5142393" cy="579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CasellaDiTesto 3">
            <a:extLst>
              <a:ext uri="{FF2B5EF4-FFF2-40B4-BE49-F238E27FC236}">
                <a16:creationId xmlns:a16="http://schemas.microsoft.com/office/drawing/2014/main" id="{2E0329BF-5BCC-9244-94A6-6763E90FA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458" y="847150"/>
            <a:ext cx="606716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 err="1">
                <a:cs typeface="Calibri" panose="020F0502020204030204" pitchFamily="34" charset="0"/>
              </a:rPr>
              <a:t>They</a:t>
            </a:r>
            <a:r>
              <a:rPr lang="it-IT" altLang="it-IT" sz="1600" dirty="0">
                <a:cs typeface="Calibri" panose="020F0502020204030204" pitchFamily="34" charset="0"/>
              </a:rPr>
              <a:t> derive from </a:t>
            </a:r>
            <a:r>
              <a:rPr lang="it-IT" altLang="it-IT" sz="1600" dirty="0" err="1">
                <a:cs typeface="Calibri" panose="020F0502020204030204" pitchFamily="34" charset="0"/>
              </a:rPr>
              <a:t>chorismic</a:t>
            </a:r>
            <a:r>
              <a:rPr lang="it-IT" altLang="it-IT" sz="1600" dirty="0">
                <a:cs typeface="Calibri" panose="020F0502020204030204" pitchFamily="34" charset="0"/>
              </a:rPr>
              <a:t> acid </a:t>
            </a:r>
            <a:r>
              <a:rPr lang="it-IT" altLang="it-IT" sz="1600" dirty="0" err="1">
                <a:cs typeface="Calibri" panose="020F0502020204030204" pitchFamily="34" charset="0"/>
              </a:rPr>
              <a:t>through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its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isochorismic</a:t>
            </a:r>
            <a:r>
              <a:rPr lang="it-IT" altLang="it-IT" sz="1600" dirty="0">
                <a:cs typeface="Calibri" panose="020F0502020204030204" pitchFamily="34" charset="0"/>
              </a:rPr>
              <a:t> acid </a:t>
            </a:r>
            <a:r>
              <a:rPr lang="it-IT" altLang="it-IT" sz="1600" dirty="0" err="1">
                <a:cs typeface="Calibri" panose="020F0502020204030204" pitchFamily="34" charset="0"/>
              </a:rPr>
              <a:t>isomer</a:t>
            </a:r>
            <a:endParaRPr lang="it-IT" altLang="it-IT" sz="1600" dirty="0">
              <a:cs typeface="Calibri" panose="020F0502020204030204" pitchFamily="34" charset="0"/>
            </a:endParaRPr>
          </a:p>
          <a:p>
            <a:pPr algn="ctr"/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 err="1">
                <a:cs typeface="Calibri" panose="020F0502020204030204" pitchFamily="34" charset="0"/>
              </a:rPr>
              <a:t>Phylloquinones</a:t>
            </a:r>
            <a:r>
              <a:rPr lang="it-IT" altLang="it-IT" sz="1600" dirty="0">
                <a:cs typeface="Calibri" panose="020F0502020204030204" pitchFamily="34" charset="0"/>
              </a:rPr>
              <a:t> (</a:t>
            </a: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</a:t>
            </a:r>
            <a:r>
              <a:rPr lang="it-IT" altLang="it-IT" sz="1600" baseline="-25000" dirty="0">
                <a:cs typeface="Calibri" panose="020F0502020204030204" pitchFamily="34" charset="0"/>
              </a:rPr>
              <a:t>1</a:t>
            </a:r>
            <a:r>
              <a:rPr lang="it-IT" altLang="it-IT" sz="1600" dirty="0">
                <a:cs typeface="Calibri" panose="020F0502020204030204" pitchFamily="34" charset="0"/>
              </a:rPr>
              <a:t>) and </a:t>
            </a:r>
            <a:r>
              <a:rPr lang="it-IT" altLang="it-IT" sz="1600" dirty="0" err="1">
                <a:cs typeface="Calibri" panose="020F0502020204030204" pitchFamily="34" charset="0"/>
              </a:rPr>
              <a:t>Menaquinones</a:t>
            </a:r>
            <a:r>
              <a:rPr lang="it-IT" altLang="it-IT" sz="1600" dirty="0">
                <a:cs typeface="Calibri" panose="020F0502020204030204" pitchFamily="34" charset="0"/>
              </a:rPr>
              <a:t> (</a:t>
            </a: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</a:t>
            </a:r>
            <a:r>
              <a:rPr lang="it-IT" altLang="it-IT" sz="1600" baseline="-25000" dirty="0">
                <a:cs typeface="Calibri" panose="020F0502020204030204" pitchFamily="34" charset="0"/>
              </a:rPr>
              <a:t>2</a:t>
            </a:r>
            <a:r>
              <a:rPr lang="it-IT" altLang="it-IT" sz="1600" dirty="0">
                <a:cs typeface="Calibri" panose="020F0502020204030204" pitchFamily="34" charset="0"/>
              </a:rPr>
              <a:t>) are </a:t>
            </a:r>
            <a:r>
              <a:rPr lang="it-IT" altLang="it-IT" sz="1600" dirty="0" err="1">
                <a:cs typeface="Calibri" panose="020F0502020204030204" pitchFamily="34" charset="0"/>
              </a:rPr>
              <a:t>naphthoquinone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derivatives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derived</a:t>
            </a:r>
            <a:r>
              <a:rPr lang="it-IT" altLang="it-IT" sz="1600" dirty="0">
                <a:cs typeface="Calibri" panose="020F0502020204030204" pitchFamily="34" charset="0"/>
              </a:rPr>
              <a:t> from </a:t>
            </a:r>
            <a:r>
              <a:rPr lang="it-IT" altLang="it-IT" sz="1600" dirty="0" err="1">
                <a:cs typeface="Calibri" panose="020F0502020204030204" pitchFamily="34" charset="0"/>
              </a:rPr>
              <a:t>Shikimate</a:t>
            </a:r>
            <a:r>
              <a:rPr lang="it-IT" altLang="it-IT" sz="1600" dirty="0">
                <a:cs typeface="Calibri" panose="020F0502020204030204" pitchFamily="34" charset="0"/>
              </a:rPr>
              <a:t>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 err="1">
                <a:cs typeface="Calibri" panose="020F0502020204030204" pitchFamily="34" charset="0"/>
              </a:rPr>
              <a:t>Their</a:t>
            </a:r>
            <a:r>
              <a:rPr lang="it-IT" altLang="it-IT" sz="1600" dirty="0">
                <a:cs typeface="Calibri" panose="020F0502020204030204" pitchFamily="34" charset="0"/>
              </a:rPr>
              <a:t> are </a:t>
            </a:r>
            <a:r>
              <a:rPr lang="it-IT" altLang="it-IT" sz="1600" dirty="0" err="1">
                <a:cs typeface="Calibri" panose="020F0502020204030204" pitchFamily="34" charset="0"/>
              </a:rPr>
              <a:t>present</a:t>
            </a:r>
            <a:r>
              <a:rPr lang="it-IT" altLang="it-IT" sz="1600" dirty="0">
                <a:cs typeface="Calibri" panose="020F0502020204030204" pitchFamily="34" charset="0"/>
              </a:rPr>
              <a:t> in </a:t>
            </a:r>
            <a:r>
              <a:rPr lang="it-IT" altLang="it-IT" sz="1600" dirty="0" err="1">
                <a:cs typeface="Calibri" panose="020F0502020204030204" pitchFamily="34" charset="0"/>
              </a:rPr>
              <a:t>plants</a:t>
            </a:r>
            <a:r>
              <a:rPr lang="it-IT" altLang="it-IT" sz="1600" dirty="0">
                <a:cs typeface="Calibri" panose="020F0502020204030204" pitchFamily="34" charset="0"/>
              </a:rPr>
              <a:t> and </a:t>
            </a:r>
            <a:r>
              <a:rPr lang="it-IT" altLang="it-IT" sz="1600" dirty="0" err="1">
                <a:cs typeface="Calibri" panose="020F0502020204030204" pitchFamily="34" charset="0"/>
              </a:rPr>
              <a:t>algae</a:t>
            </a:r>
            <a:r>
              <a:rPr lang="it-IT" altLang="it-IT" sz="1600" dirty="0">
                <a:cs typeface="Calibri" panose="020F0502020204030204" pitchFamily="34" charset="0"/>
              </a:rPr>
              <a:t> (</a:t>
            </a: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</a:t>
            </a:r>
            <a:r>
              <a:rPr lang="it-IT" altLang="it-IT" sz="1600" baseline="-25000" dirty="0">
                <a:cs typeface="Calibri" panose="020F0502020204030204" pitchFamily="34" charset="0"/>
              </a:rPr>
              <a:t>1</a:t>
            </a:r>
            <a:r>
              <a:rPr lang="it-IT" altLang="it-IT" sz="1600" dirty="0">
                <a:cs typeface="Calibri" panose="020F0502020204030204" pitchFamily="34" charset="0"/>
              </a:rPr>
              <a:t>) or </a:t>
            </a:r>
            <a:r>
              <a:rPr lang="it-IT" altLang="it-IT" sz="1600" dirty="0" err="1">
                <a:cs typeface="Calibri" panose="020F0502020204030204" pitchFamily="34" charset="0"/>
              </a:rPr>
              <a:t>bacteria</a:t>
            </a:r>
            <a:r>
              <a:rPr lang="it-IT" altLang="it-IT" sz="1600" dirty="0">
                <a:cs typeface="Calibri" panose="020F0502020204030204" pitchFamily="34" charset="0"/>
              </a:rPr>
              <a:t> and fungi (</a:t>
            </a: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</a:t>
            </a:r>
            <a:r>
              <a:rPr lang="it-IT" altLang="it-IT" sz="1600" baseline="-25000" dirty="0">
                <a:cs typeface="Calibri" panose="020F0502020204030204" pitchFamily="34" charset="0"/>
              </a:rPr>
              <a:t>2</a:t>
            </a:r>
            <a:r>
              <a:rPr lang="it-IT" altLang="it-IT" sz="1600" dirty="0">
                <a:cs typeface="Calibri" panose="020F0502020204030204" pitchFamily="34" charset="0"/>
              </a:rPr>
              <a:t>). 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>
                <a:cs typeface="Calibri" panose="020F0502020204030204" pitchFamily="34" charset="0"/>
              </a:rPr>
              <a:t>The </a:t>
            </a:r>
            <a:r>
              <a:rPr lang="it-IT" altLang="it-IT" sz="1600" dirty="0" err="1">
                <a:cs typeface="Calibri" panose="020F0502020204030204" pitchFamily="34" charset="0"/>
              </a:rPr>
              <a:t>most</a:t>
            </a:r>
            <a:r>
              <a:rPr lang="it-IT" altLang="it-IT" sz="1600" dirty="0">
                <a:cs typeface="Calibri" panose="020F0502020204030204" pitchFamily="34" charset="0"/>
              </a:rPr>
              <a:t> common </a:t>
            </a:r>
            <a:r>
              <a:rPr lang="it-IT" altLang="it-IT" sz="1600" dirty="0" err="1">
                <a:cs typeface="Calibri" panose="020F0502020204030204" pitchFamily="34" charset="0"/>
              </a:rPr>
              <a:t>phylloquinone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structure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has</a:t>
            </a:r>
            <a:r>
              <a:rPr lang="it-IT" altLang="it-IT" sz="1600" dirty="0">
                <a:cs typeface="Calibri" panose="020F0502020204030204" pitchFamily="34" charset="0"/>
              </a:rPr>
              <a:t> a </a:t>
            </a:r>
            <a:r>
              <a:rPr lang="it-IT" altLang="it-IT" sz="1600" dirty="0" err="1">
                <a:cs typeface="Calibri" panose="020F0502020204030204" pitchFamily="34" charset="0"/>
              </a:rPr>
              <a:t>diterpenoid</a:t>
            </a:r>
            <a:r>
              <a:rPr lang="it-IT" altLang="it-IT" sz="1600" dirty="0">
                <a:cs typeface="Calibri" panose="020F0502020204030204" pitchFamily="34" charset="0"/>
              </a:rPr>
              <a:t> side </a:t>
            </a:r>
            <a:r>
              <a:rPr lang="it-IT" altLang="it-IT" sz="1600" dirty="0" err="1">
                <a:cs typeface="Calibri" panose="020F0502020204030204" pitchFamily="34" charset="0"/>
              </a:rPr>
              <a:t>chain</a:t>
            </a:r>
            <a:r>
              <a:rPr lang="it-IT" altLang="it-IT" sz="1600" dirty="0">
                <a:cs typeface="Calibri" panose="020F0502020204030204" pitchFamily="34" charset="0"/>
              </a:rPr>
              <a:t> (C</a:t>
            </a:r>
            <a:r>
              <a:rPr lang="it-IT" altLang="it-IT" sz="1600" baseline="-25000" dirty="0">
                <a:cs typeface="Calibri" panose="020F0502020204030204" pitchFamily="34" charset="0"/>
              </a:rPr>
              <a:t>20</a:t>
            </a:r>
            <a:r>
              <a:rPr lang="it-IT" altLang="it-IT" sz="1600" dirty="0">
                <a:cs typeface="Calibri" panose="020F0502020204030204" pitchFamily="34" charset="0"/>
              </a:rPr>
              <a:t>) </a:t>
            </a:r>
            <a:r>
              <a:rPr lang="it-IT" altLang="it-IT" sz="1600" dirty="0" err="1">
                <a:cs typeface="Calibri" panose="020F0502020204030204" pitchFamily="34" charset="0"/>
              </a:rPr>
              <a:t>while</a:t>
            </a:r>
            <a:r>
              <a:rPr lang="it-IT" altLang="it-IT" sz="1600" dirty="0">
                <a:cs typeface="Calibri" panose="020F0502020204030204" pitchFamily="34" charset="0"/>
              </a:rPr>
              <a:t> the </a:t>
            </a:r>
            <a:r>
              <a:rPr lang="it-IT" altLang="it-IT" sz="1600" dirty="0" err="1">
                <a:cs typeface="Calibri" panose="020F0502020204030204" pitchFamily="34" charset="0"/>
              </a:rPr>
              <a:t>range</a:t>
            </a:r>
            <a:r>
              <a:rPr lang="it-IT" altLang="it-IT" sz="1600" dirty="0">
                <a:cs typeface="Calibri" panose="020F0502020204030204" pitchFamily="34" charset="0"/>
              </a:rPr>
              <a:t> of </a:t>
            </a:r>
            <a:r>
              <a:rPr lang="it-IT" altLang="it-IT" sz="1600" dirty="0" err="1">
                <a:cs typeface="Calibri" panose="020F0502020204030204" pitchFamily="34" charset="0"/>
              </a:rPr>
              <a:t>menaquinones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is</a:t>
            </a:r>
            <a:r>
              <a:rPr lang="it-IT" altLang="it-IT" sz="1600" dirty="0">
                <a:cs typeface="Calibri" panose="020F0502020204030204" pitchFamily="34" charset="0"/>
              </a:rPr>
              <a:t> wide, with 1-13 isoprene </a:t>
            </a:r>
            <a:r>
              <a:rPr lang="it-IT" altLang="it-IT" sz="1600" dirty="0" err="1">
                <a:cs typeface="Calibri" panose="020F0502020204030204" pitchFamily="34" charset="0"/>
              </a:rPr>
              <a:t>units</a:t>
            </a:r>
            <a:r>
              <a:rPr lang="it-IT" altLang="it-IT" sz="1600" dirty="0">
                <a:cs typeface="Calibri" panose="020F0502020204030204" pitchFamily="34" charset="0"/>
              </a:rPr>
              <a:t>. 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>
                <a:cs typeface="Calibri" panose="020F0502020204030204" pitchFamily="34" charset="0"/>
              </a:rPr>
              <a:t>In the </a:t>
            </a:r>
            <a:r>
              <a:rPr lang="it-IT" altLang="it-IT" sz="1600" dirty="0" err="1">
                <a:cs typeface="Calibri" panose="020F0502020204030204" pitchFamily="34" charset="0"/>
              </a:rPr>
              <a:t>diet</a:t>
            </a:r>
            <a:r>
              <a:rPr lang="it-IT" altLang="it-IT" sz="1600" dirty="0">
                <a:cs typeface="Calibri" panose="020F0502020204030204" pitchFamily="34" charset="0"/>
              </a:rPr>
              <a:t>, </a:t>
            </a: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</a:t>
            </a:r>
            <a:r>
              <a:rPr lang="it-IT" altLang="it-IT" sz="1600" baseline="-25000" dirty="0">
                <a:cs typeface="Calibri" panose="020F0502020204030204" pitchFamily="34" charset="0"/>
              </a:rPr>
              <a:t>1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is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present</a:t>
            </a:r>
            <a:r>
              <a:rPr lang="it-IT" altLang="it-IT" sz="1600" dirty="0">
                <a:cs typeface="Calibri" panose="020F0502020204030204" pitchFamily="34" charset="0"/>
              </a:rPr>
              <a:t> in </a:t>
            </a:r>
            <a:r>
              <a:rPr lang="it-IT" altLang="it-IT" sz="1600" dirty="0" err="1">
                <a:cs typeface="Calibri" panose="020F0502020204030204" pitchFamily="34" charset="0"/>
              </a:rPr>
              <a:t>vegetables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while</a:t>
            </a:r>
            <a:r>
              <a:rPr lang="it-IT" altLang="it-IT" sz="1600" dirty="0">
                <a:cs typeface="Calibri" panose="020F0502020204030204" pitchFamily="34" charset="0"/>
              </a:rPr>
              <a:t> a </a:t>
            </a:r>
            <a:r>
              <a:rPr lang="it-IT" altLang="it-IT" sz="1600" dirty="0" err="1">
                <a:cs typeface="Calibri" panose="020F0502020204030204" pitchFamily="34" charset="0"/>
              </a:rPr>
              <a:t>significant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amount</a:t>
            </a:r>
            <a:r>
              <a:rPr lang="it-IT" altLang="it-IT" sz="1600" dirty="0">
                <a:cs typeface="Calibri" panose="020F0502020204030204" pitchFamily="34" charset="0"/>
              </a:rPr>
              <a:t> of K</a:t>
            </a:r>
            <a:r>
              <a:rPr lang="it-IT" altLang="it-IT" sz="1600" baseline="-25000" dirty="0">
                <a:cs typeface="Calibri" panose="020F0502020204030204" pitchFamily="34" charset="0"/>
              </a:rPr>
              <a:t>2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is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produced</a:t>
            </a:r>
            <a:r>
              <a:rPr lang="it-IT" altLang="it-IT" sz="1600" dirty="0">
                <a:cs typeface="Calibri" panose="020F0502020204030204" pitchFamily="34" charset="0"/>
              </a:rPr>
              <a:t> by the </a:t>
            </a:r>
            <a:r>
              <a:rPr lang="it-IT" altLang="it-IT" sz="1600" dirty="0" err="1">
                <a:cs typeface="Calibri" panose="020F0502020204030204" pitchFamily="34" charset="0"/>
              </a:rPr>
              <a:t>microbiota</a:t>
            </a:r>
            <a:r>
              <a:rPr lang="it-IT" altLang="it-IT" sz="1600" dirty="0">
                <a:cs typeface="Calibri" panose="020F0502020204030204" pitchFamily="34" charset="0"/>
              </a:rPr>
              <a:t>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 err="1">
                <a:cs typeface="Calibri" panose="020F0502020204030204" pitchFamily="34" charset="0"/>
              </a:rPr>
              <a:t>Deficient</a:t>
            </a:r>
            <a:r>
              <a:rPr lang="it-IT" altLang="it-IT" sz="1600" dirty="0">
                <a:cs typeface="Calibri" panose="020F0502020204030204" pitchFamily="34" charset="0"/>
              </a:rPr>
              <a:t> in </a:t>
            </a: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 </a:t>
            </a:r>
            <a:r>
              <a:rPr lang="it-IT" altLang="it-IT" sz="1600" dirty="0" err="1">
                <a:cs typeface="Calibri" panose="020F0502020204030204" pitchFamily="34" charset="0"/>
              </a:rPr>
              <a:t>is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evident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after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prolonged</a:t>
            </a:r>
            <a:r>
              <a:rPr lang="it-IT" altLang="it-IT" sz="1600" dirty="0">
                <a:cs typeface="Calibri" panose="020F0502020204030204" pitchFamily="34" charset="0"/>
              </a:rPr>
              <a:t> use of </a:t>
            </a:r>
            <a:r>
              <a:rPr lang="it-IT" altLang="it-IT" sz="1600" dirty="0" err="1">
                <a:cs typeface="Calibri" panose="020F0502020204030204" pitchFamily="34" charset="0"/>
              </a:rPr>
              <a:t>antibiotics</a:t>
            </a:r>
            <a:r>
              <a:rPr lang="it-IT" altLang="it-IT" sz="1600" dirty="0">
                <a:cs typeface="Calibri" panose="020F0502020204030204" pitchFamily="34" charset="0"/>
              </a:rPr>
              <a:t> or in </a:t>
            </a:r>
            <a:r>
              <a:rPr lang="it-IT" altLang="it-IT" sz="1600" dirty="0" err="1">
                <a:cs typeface="Calibri" panose="020F0502020204030204" pitchFamily="34" charset="0"/>
              </a:rPr>
              <a:t>cases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where</a:t>
            </a:r>
            <a:r>
              <a:rPr lang="it-IT" altLang="it-IT" sz="1600" dirty="0">
                <a:cs typeface="Calibri" panose="020F0502020204030204" pitchFamily="34" charset="0"/>
              </a:rPr>
              <a:t> the </a:t>
            </a:r>
            <a:r>
              <a:rPr lang="it-IT" altLang="it-IT" sz="1600" dirty="0" err="1">
                <a:cs typeface="Calibri" panose="020F0502020204030204" pitchFamily="34" charset="0"/>
              </a:rPr>
              <a:t>absorption</a:t>
            </a:r>
            <a:r>
              <a:rPr lang="it-IT" altLang="it-IT" sz="1600" dirty="0">
                <a:cs typeface="Calibri" panose="020F0502020204030204" pitchFamily="34" charset="0"/>
              </a:rPr>
              <a:t> of the intestine </a:t>
            </a:r>
            <a:r>
              <a:rPr lang="it-IT" altLang="it-IT" sz="1600" dirty="0" err="1">
                <a:cs typeface="Calibri" panose="020F0502020204030204" pitchFamily="34" charset="0"/>
              </a:rPr>
              <a:t>is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reduced</a:t>
            </a:r>
            <a:r>
              <a:rPr lang="it-IT" altLang="it-IT" sz="1600" dirty="0">
                <a:cs typeface="Calibri" panose="020F0502020204030204" pitchFamily="34" charset="0"/>
              </a:rPr>
              <a:t>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1600" dirty="0" err="1">
                <a:cs typeface="Calibri" panose="020F0502020204030204" pitchFamily="34" charset="0"/>
              </a:rPr>
              <a:t>Vitamin</a:t>
            </a:r>
            <a:r>
              <a:rPr lang="it-IT" altLang="it-IT" sz="1600" dirty="0">
                <a:cs typeface="Calibri" panose="020F0502020204030204" pitchFamily="34" charset="0"/>
              </a:rPr>
              <a:t> K </a:t>
            </a:r>
            <a:r>
              <a:rPr lang="it-IT" altLang="it-IT" sz="1600" dirty="0" err="1">
                <a:cs typeface="Calibri" panose="020F0502020204030204" pitchFamily="34" charset="0"/>
              </a:rPr>
              <a:t>participates</a:t>
            </a:r>
            <a:r>
              <a:rPr lang="it-IT" altLang="it-IT" sz="1600" dirty="0">
                <a:cs typeface="Calibri" panose="020F0502020204030204" pitchFamily="34" charset="0"/>
              </a:rPr>
              <a:t> in the </a:t>
            </a:r>
            <a:r>
              <a:rPr lang="it-IT" altLang="it-IT" sz="1600" dirty="0" err="1">
                <a:cs typeface="Calibri" panose="020F0502020204030204" pitchFamily="34" charset="0"/>
              </a:rPr>
              <a:t>blood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coagulation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processes</a:t>
            </a:r>
            <a:r>
              <a:rPr lang="it-IT" altLang="it-IT" sz="1600" dirty="0">
                <a:cs typeface="Calibri" panose="020F0502020204030204" pitchFamily="34" charset="0"/>
              </a:rPr>
              <a:t> and </a:t>
            </a:r>
            <a:r>
              <a:rPr lang="it-IT" altLang="it-IT" sz="1600" dirty="0" err="1">
                <a:cs typeface="Calibri" panose="020F0502020204030204" pitchFamily="34" charset="0"/>
              </a:rPr>
              <a:t>its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deficiency</a:t>
            </a:r>
            <a:r>
              <a:rPr lang="it-IT" altLang="it-IT" sz="1600" dirty="0"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cs typeface="Calibri" panose="020F0502020204030204" pitchFamily="34" charset="0"/>
              </a:rPr>
              <a:t>leads</a:t>
            </a:r>
            <a:r>
              <a:rPr lang="it-IT" altLang="it-IT" sz="1600" dirty="0">
                <a:cs typeface="Calibri" panose="020F0502020204030204" pitchFamily="34" charset="0"/>
              </a:rPr>
              <a:t> to </a:t>
            </a:r>
            <a:r>
              <a:rPr lang="it-IT" altLang="it-IT" sz="1600" dirty="0" err="1">
                <a:cs typeface="Calibri" panose="020F0502020204030204" pitchFamily="34" charset="0"/>
              </a:rPr>
              <a:t>hemorrhage</a:t>
            </a:r>
            <a:endParaRPr lang="it-IT" altLang="it-IT" sz="1600" dirty="0">
              <a:cs typeface="Calibri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it-IT" altLang="it-IT" sz="1600" dirty="0">
              <a:cs typeface="Calibri" panose="020F0502020204030204" pitchFamily="34" charset="0"/>
            </a:endParaRPr>
          </a:p>
        </p:txBody>
      </p:sp>
      <p:sp>
        <p:nvSpPr>
          <p:cNvPr id="22532" name="CasellaDiTesto 4">
            <a:extLst>
              <a:ext uri="{FF2B5EF4-FFF2-40B4-BE49-F238E27FC236}">
                <a16:creationId xmlns:a16="http://schemas.microsoft.com/office/drawing/2014/main" id="{F9B37D12-E7AD-B14D-A789-F9F91744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476" y="99471"/>
            <a:ext cx="647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 err="1">
                <a:latin typeface="Arial" panose="020B0604020202020204" pitchFamily="34" charset="0"/>
              </a:rPr>
              <a:t>Phylloquinones</a:t>
            </a:r>
            <a:r>
              <a:rPr lang="it-IT" altLang="it-IT" sz="2400" b="1" dirty="0">
                <a:latin typeface="Arial" panose="020B0604020202020204" pitchFamily="34" charset="0"/>
              </a:rPr>
              <a:t> and </a:t>
            </a:r>
            <a:r>
              <a:rPr lang="it-IT" altLang="it-IT" sz="2400" b="1" dirty="0" err="1">
                <a:latin typeface="Arial" panose="020B0604020202020204" pitchFamily="34" charset="0"/>
              </a:rPr>
              <a:t>Menaquinones</a:t>
            </a:r>
            <a:endParaRPr lang="it-IT" altLang="it-IT" sz="2400" b="1" dirty="0"/>
          </a:p>
        </p:txBody>
      </p:sp>
      <p:sp>
        <p:nvSpPr>
          <p:cNvPr id="22533" name="CasellaDiTesto 5">
            <a:extLst>
              <a:ext uri="{FF2B5EF4-FFF2-40B4-BE49-F238E27FC236}">
                <a16:creationId xmlns:a16="http://schemas.microsoft.com/office/drawing/2014/main" id="{34087C5C-49BA-884D-BB65-EC6F3585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43656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E15E94-454C-3848-80B8-1C0C6915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92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328F8-FA05-C742-8D74-9DA1391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21" y="340154"/>
            <a:ext cx="10515600" cy="691978"/>
          </a:xfrm>
        </p:spPr>
        <p:txBody>
          <a:bodyPr>
            <a:noAutofit/>
          </a:bodyPr>
          <a:lstStyle/>
          <a:p>
            <a:pPr algn="ctr"/>
            <a:br>
              <a:rPr lang="it-IT" sz="3600" b="1" dirty="0">
                <a:latin typeface="+mn-lt"/>
              </a:rPr>
            </a:br>
            <a:r>
              <a:rPr lang="it-IT" sz="3600" b="1" dirty="0" err="1">
                <a:latin typeface="+mn-lt"/>
              </a:rPr>
              <a:t>Tannins</a:t>
            </a:r>
            <a:r>
              <a:rPr lang="it-IT" sz="3600" b="1" dirty="0">
                <a:latin typeface="+mn-lt"/>
              </a:rPr>
              <a:t> </a:t>
            </a:r>
            <a:br>
              <a:rPr lang="it-IT" sz="3600" dirty="0">
                <a:latin typeface="+mn-lt"/>
              </a:rPr>
            </a:br>
            <a:endParaRPr lang="it-IT" sz="36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1A6926-6872-1847-A8D8-A985E67F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30" y="1032132"/>
            <a:ext cx="11061357" cy="5689343"/>
          </a:xfrm>
        </p:spPr>
        <p:txBody>
          <a:bodyPr>
            <a:normAutofit lnSpcReduction="10000"/>
          </a:bodyPr>
          <a:lstStyle/>
          <a:p>
            <a:r>
              <a:rPr lang="it-IT" b="1" dirty="0" err="1"/>
              <a:t>Tannins</a:t>
            </a:r>
            <a:r>
              <a:rPr lang="it-IT" b="1" dirty="0"/>
              <a:t> </a:t>
            </a:r>
            <a:r>
              <a:rPr lang="it-IT" dirty="0"/>
              <a:t>are water-</a:t>
            </a:r>
            <a:r>
              <a:rPr lang="it-IT" dirty="0" err="1"/>
              <a:t>soluble</a:t>
            </a:r>
            <a:r>
              <a:rPr lang="it-IT" dirty="0"/>
              <a:t> </a:t>
            </a:r>
            <a:r>
              <a:rPr lang="it-IT" b="1" dirty="0" err="1"/>
              <a:t>oligomers</a:t>
            </a:r>
            <a:r>
              <a:rPr lang="it-IT" dirty="0"/>
              <a:t>, </a:t>
            </a:r>
            <a:r>
              <a:rPr lang="it-IT" dirty="0" err="1"/>
              <a:t>rich</a:t>
            </a:r>
            <a:r>
              <a:rPr lang="it-IT" dirty="0"/>
              <a:t> in </a:t>
            </a:r>
            <a:r>
              <a:rPr lang="it-IT" dirty="0" err="1"/>
              <a:t>phenolic</a:t>
            </a:r>
            <a:r>
              <a:rPr lang="it-IT" dirty="0"/>
              <a:t> </a:t>
            </a:r>
            <a:r>
              <a:rPr lang="it-IT" dirty="0" err="1"/>
              <a:t>groups</a:t>
            </a:r>
            <a:r>
              <a:rPr lang="it-IT" dirty="0"/>
              <a:t>, </a:t>
            </a:r>
            <a:r>
              <a:rPr lang="it-IT" dirty="0" err="1"/>
              <a:t>capable</a:t>
            </a:r>
            <a:r>
              <a:rPr lang="it-IT" dirty="0"/>
              <a:t> of </a:t>
            </a:r>
            <a:r>
              <a:rPr lang="it-IT" dirty="0" err="1"/>
              <a:t>binding</a:t>
            </a:r>
            <a:r>
              <a:rPr lang="it-IT" dirty="0"/>
              <a:t> or </a:t>
            </a:r>
            <a:r>
              <a:rPr lang="it-IT" dirty="0" err="1"/>
              <a:t>precipitating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tannins</a:t>
            </a:r>
            <a:r>
              <a:rPr lang="it-IT" dirty="0"/>
              <a:t>, common to </a:t>
            </a:r>
            <a:r>
              <a:rPr lang="it-IT" dirty="0" err="1"/>
              <a:t>vascular</a:t>
            </a:r>
            <a:r>
              <a:rPr lang="it-IT" dirty="0"/>
              <a:t> </a:t>
            </a:r>
            <a:r>
              <a:rPr lang="it-IT" dirty="0" err="1"/>
              <a:t>plants</a:t>
            </a:r>
            <a:r>
              <a:rPr lang="it-IT" dirty="0"/>
              <a:t>, </a:t>
            </a:r>
            <a:r>
              <a:rPr lang="it-IT" dirty="0" err="1"/>
              <a:t>exist</a:t>
            </a:r>
            <a:r>
              <a:rPr lang="it-IT" dirty="0"/>
              <a:t> </a:t>
            </a:r>
            <a:r>
              <a:rPr lang="it-IT" dirty="0" err="1"/>
              <a:t>primarily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woody</a:t>
            </a:r>
            <a:r>
              <a:rPr lang="it-IT" dirty="0"/>
              <a:t> </a:t>
            </a:r>
            <a:r>
              <a:rPr lang="it-IT" dirty="0" err="1"/>
              <a:t>tissues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can </a:t>
            </a:r>
            <a:r>
              <a:rPr lang="it-IT" dirty="0" err="1"/>
              <a:t>also</a:t>
            </a:r>
            <a:r>
              <a:rPr lang="it-IT" dirty="0"/>
              <a:t> be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leaves</a:t>
            </a:r>
            <a:r>
              <a:rPr lang="it-IT" dirty="0"/>
              <a:t>, </a:t>
            </a:r>
            <a:r>
              <a:rPr lang="it-IT" dirty="0" err="1"/>
              <a:t>flowers</a:t>
            </a:r>
            <a:r>
              <a:rPr lang="it-IT" dirty="0"/>
              <a:t>, or </a:t>
            </a:r>
            <a:r>
              <a:rPr lang="it-IT" dirty="0" err="1"/>
              <a:t>seeds</a:t>
            </a:r>
            <a:r>
              <a:rPr lang="it-IT" dirty="0"/>
              <a:t>. </a:t>
            </a:r>
          </a:p>
          <a:p>
            <a:r>
              <a:rPr lang="it-IT" dirty="0" err="1"/>
              <a:t>Plant</a:t>
            </a:r>
            <a:r>
              <a:rPr lang="it-IT" dirty="0"/>
              <a:t> </a:t>
            </a:r>
            <a:r>
              <a:rPr lang="it-IT" dirty="0" err="1"/>
              <a:t>tissues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high in </a:t>
            </a:r>
            <a:r>
              <a:rPr lang="it-IT" dirty="0" err="1"/>
              <a:t>tannin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highly</a:t>
            </a:r>
            <a:r>
              <a:rPr lang="it-IT" dirty="0"/>
              <a:t> bitter taste and are </a:t>
            </a:r>
            <a:r>
              <a:rPr lang="it-IT" dirty="0" err="1"/>
              <a:t>avoided</a:t>
            </a:r>
            <a:r>
              <a:rPr lang="it-IT" dirty="0"/>
              <a:t> by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feeders</a:t>
            </a:r>
            <a:r>
              <a:rPr lang="it-IT" dirty="0"/>
              <a:t>.</a:t>
            </a:r>
          </a:p>
          <a:p>
            <a:r>
              <a:rPr lang="en-US" dirty="0"/>
              <a:t>Tannins are the main polyphenolic secondary metabolites distributed widely in the range of 5–10% of dry plant material in vascular plants. They are found mainly in the bark, stems, seeds, roots, buds, and leaves. </a:t>
            </a:r>
          </a:p>
          <a:p>
            <a:r>
              <a:rPr lang="en-US" dirty="0"/>
              <a:t>Tannins are either galloyl esters, or they are oligomeric and polymeric </a:t>
            </a:r>
            <a:r>
              <a:rPr lang="en-US" dirty="0" err="1"/>
              <a:t>proanthocyanidins</a:t>
            </a:r>
            <a:r>
              <a:rPr lang="en-US" dirty="0"/>
              <a:t>. </a:t>
            </a:r>
          </a:p>
          <a:p>
            <a:r>
              <a:rPr lang="en-US" dirty="0"/>
              <a:t>They protect trees from fungi, pathogens, insects, and herbivorous animals.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C0AF4D-CC58-374F-84C5-EF062413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A4E5-4C70-324B-8C3F-AB6D579B42F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8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o 42">
            <a:extLst>
              <a:ext uri="{FF2B5EF4-FFF2-40B4-BE49-F238E27FC236}">
                <a16:creationId xmlns:a16="http://schemas.microsoft.com/office/drawing/2014/main" id="{B7CDB842-CE2F-C846-91C5-570E7D5CC65A}"/>
              </a:ext>
            </a:extLst>
          </p:cNvPr>
          <p:cNvGrpSpPr/>
          <p:nvPr/>
        </p:nvGrpSpPr>
        <p:grpSpPr>
          <a:xfrm>
            <a:off x="1031809" y="506623"/>
            <a:ext cx="9669142" cy="5590177"/>
            <a:chOff x="1439582" y="481909"/>
            <a:chExt cx="8371583" cy="4931418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870988A-BE2D-3F47-ABE1-44E0F6DA88DB}"/>
                </a:ext>
              </a:extLst>
            </p:cNvPr>
            <p:cNvSpPr/>
            <p:nvPr/>
          </p:nvSpPr>
          <p:spPr>
            <a:xfrm>
              <a:off x="4992132" y="481909"/>
              <a:ext cx="2133494" cy="4727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0FF509D-94EF-8643-95BA-FBB0E003C6E9}"/>
                </a:ext>
              </a:extLst>
            </p:cNvPr>
            <p:cNvSpPr txBox="1"/>
            <p:nvPr/>
          </p:nvSpPr>
          <p:spPr>
            <a:xfrm>
              <a:off x="5628505" y="560594"/>
              <a:ext cx="790152" cy="32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/>
                <a:t>Tannins</a:t>
              </a:r>
              <a:endParaRPr lang="it-IT" b="1" dirty="0"/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AED90F9B-0A2B-BC44-B9CE-2BBE3B4FD88D}"/>
                </a:ext>
              </a:extLst>
            </p:cNvPr>
            <p:cNvCxnSpPr>
              <a:cxnSpLocks/>
            </p:cNvCxnSpPr>
            <p:nvPr/>
          </p:nvCxnSpPr>
          <p:spPr>
            <a:xfrm>
              <a:off x="6058879" y="1075032"/>
              <a:ext cx="50" cy="8927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A810058B-8F68-6243-8D64-6C7DC8C16423}"/>
                </a:ext>
              </a:extLst>
            </p:cNvPr>
            <p:cNvCxnSpPr/>
            <p:nvPr/>
          </p:nvCxnSpPr>
          <p:spPr>
            <a:xfrm>
              <a:off x="3348681" y="2041950"/>
              <a:ext cx="526191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5ABE938D-32C3-C144-99E6-05C20D649AE9}"/>
                </a:ext>
              </a:extLst>
            </p:cNvPr>
            <p:cNvCxnSpPr>
              <a:cxnSpLocks/>
            </p:cNvCxnSpPr>
            <p:nvPr/>
          </p:nvCxnSpPr>
          <p:spPr>
            <a:xfrm>
              <a:off x="3369213" y="2042983"/>
              <a:ext cx="50" cy="8927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C40B0AF7-D248-0442-A950-81A75092D7C9}"/>
                </a:ext>
              </a:extLst>
            </p:cNvPr>
            <p:cNvCxnSpPr>
              <a:cxnSpLocks/>
            </p:cNvCxnSpPr>
            <p:nvPr/>
          </p:nvCxnSpPr>
          <p:spPr>
            <a:xfrm>
              <a:off x="8596142" y="2018271"/>
              <a:ext cx="50" cy="8927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354C3950-D34A-DB4C-BB31-C997F285EC6B}"/>
                </a:ext>
              </a:extLst>
            </p:cNvPr>
            <p:cNvGrpSpPr/>
            <p:nvPr/>
          </p:nvGrpSpPr>
          <p:grpSpPr>
            <a:xfrm>
              <a:off x="2302466" y="3031526"/>
              <a:ext cx="2133495" cy="472731"/>
              <a:chOff x="5144532" y="4341345"/>
              <a:chExt cx="2133495" cy="472731"/>
            </a:xfrm>
          </p:grpSpPr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1EB54179-8E98-6D40-A90F-9A4D1B02FAD1}"/>
                  </a:ext>
                </a:extLst>
              </p:cNvPr>
              <p:cNvSpPr/>
              <p:nvPr/>
            </p:nvSpPr>
            <p:spPr>
              <a:xfrm>
                <a:off x="5144532" y="4341345"/>
                <a:ext cx="2133494" cy="4727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609D0F6-BAA7-CF40-B097-808EDAFBB4D0}"/>
                  </a:ext>
                </a:extLst>
              </p:cNvPr>
              <p:cNvSpPr txBox="1"/>
              <p:nvPr/>
            </p:nvSpPr>
            <p:spPr>
              <a:xfrm>
                <a:off x="5291446" y="4420030"/>
                <a:ext cx="1986581" cy="32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/>
                  <a:t>Hydolyzable</a:t>
                </a:r>
                <a:r>
                  <a:rPr lang="it-IT" b="1" dirty="0"/>
                  <a:t> </a:t>
                </a:r>
                <a:r>
                  <a:rPr lang="it-IT" b="1" dirty="0" err="1"/>
                  <a:t>Tannins</a:t>
                </a:r>
                <a:endParaRPr lang="it-IT" b="1" dirty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697E824E-8297-284C-9994-E1EE63C46751}"/>
                </a:ext>
              </a:extLst>
            </p:cNvPr>
            <p:cNvGrpSpPr/>
            <p:nvPr/>
          </p:nvGrpSpPr>
          <p:grpSpPr>
            <a:xfrm>
              <a:off x="4992132" y="3031526"/>
              <a:ext cx="2133494" cy="472731"/>
              <a:chOff x="5144532" y="4341345"/>
              <a:chExt cx="2133494" cy="472731"/>
            </a:xfrm>
          </p:grpSpPr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60E714F8-CE9F-4048-AC31-C220F628E931}"/>
                  </a:ext>
                </a:extLst>
              </p:cNvPr>
              <p:cNvSpPr/>
              <p:nvPr/>
            </p:nvSpPr>
            <p:spPr>
              <a:xfrm>
                <a:off x="5144532" y="4341345"/>
                <a:ext cx="2133494" cy="4727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40B3F7A-6175-F84F-991D-8221DEEDDD5B}"/>
                  </a:ext>
                </a:extLst>
              </p:cNvPr>
              <p:cNvSpPr txBox="1"/>
              <p:nvPr/>
            </p:nvSpPr>
            <p:spPr>
              <a:xfrm>
                <a:off x="5333060" y="4430399"/>
                <a:ext cx="1793307" cy="332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/>
                  <a:t>Condensed</a:t>
                </a:r>
                <a:r>
                  <a:rPr lang="it-IT" b="1" dirty="0"/>
                  <a:t> </a:t>
                </a:r>
                <a:r>
                  <a:rPr lang="it-IT" b="1" dirty="0" err="1"/>
                  <a:t>Tannins</a:t>
                </a:r>
                <a:endParaRPr lang="it-IT" b="1" dirty="0"/>
              </a:p>
            </p:txBody>
          </p:sp>
        </p:grp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F7D52922-9DD6-5E40-8D90-2416170AB50C}"/>
                </a:ext>
              </a:extLst>
            </p:cNvPr>
            <p:cNvCxnSpPr>
              <a:cxnSpLocks/>
            </p:cNvCxnSpPr>
            <p:nvPr/>
          </p:nvCxnSpPr>
          <p:spPr>
            <a:xfrm>
              <a:off x="6062995" y="2058249"/>
              <a:ext cx="50" cy="8927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53F77172-421C-434B-85A2-056CCE9483ED}"/>
                </a:ext>
              </a:extLst>
            </p:cNvPr>
            <p:cNvGrpSpPr/>
            <p:nvPr/>
          </p:nvGrpSpPr>
          <p:grpSpPr>
            <a:xfrm>
              <a:off x="7677671" y="3023285"/>
              <a:ext cx="2133494" cy="472731"/>
              <a:chOff x="5144532" y="4341345"/>
              <a:chExt cx="2133494" cy="472731"/>
            </a:xfrm>
          </p:grpSpPr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EFD5C35F-714C-8E49-9EEA-8C5CACEDF928}"/>
                  </a:ext>
                </a:extLst>
              </p:cNvPr>
              <p:cNvSpPr/>
              <p:nvPr/>
            </p:nvSpPr>
            <p:spPr>
              <a:xfrm>
                <a:off x="5144532" y="4341345"/>
                <a:ext cx="2133494" cy="4727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F31522E-DFD7-2346-9C1C-6864398C6BC0}"/>
                  </a:ext>
                </a:extLst>
              </p:cNvPr>
              <p:cNvSpPr txBox="1"/>
              <p:nvPr/>
            </p:nvSpPr>
            <p:spPr>
              <a:xfrm>
                <a:off x="5427179" y="4428271"/>
                <a:ext cx="1652759" cy="32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/>
                  <a:t>Complex</a:t>
                </a:r>
                <a:r>
                  <a:rPr lang="it-IT" b="1" dirty="0"/>
                  <a:t> </a:t>
                </a:r>
                <a:r>
                  <a:rPr lang="it-IT" b="1" dirty="0" err="1"/>
                  <a:t>Tannins</a:t>
                </a:r>
                <a:endParaRPr lang="it-IT" b="1" dirty="0"/>
              </a:p>
            </p:txBody>
          </p:sp>
        </p:grp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E1AA3D0B-6B28-3049-B509-36F237EA37D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043" y="3641124"/>
              <a:ext cx="0" cy="4820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D12EA361-9F63-4A4C-9AEA-2987777E4AA4}"/>
                </a:ext>
              </a:extLst>
            </p:cNvPr>
            <p:cNvCxnSpPr>
              <a:cxnSpLocks/>
            </p:cNvCxnSpPr>
            <p:nvPr/>
          </p:nvCxnSpPr>
          <p:spPr>
            <a:xfrm>
              <a:off x="2320994" y="4220856"/>
              <a:ext cx="19791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C1379296-0015-7B45-B284-6148D2AD68DC}"/>
                </a:ext>
              </a:extLst>
            </p:cNvPr>
            <p:cNvCxnSpPr>
              <a:cxnSpLocks/>
            </p:cNvCxnSpPr>
            <p:nvPr/>
          </p:nvCxnSpPr>
          <p:spPr>
            <a:xfrm>
              <a:off x="2339479" y="4238368"/>
              <a:ext cx="0" cy="4820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9800D40A-926C-3249-B0BC-94B208962433}"/>
                </a:ext>
              </a:extLst>
            </p:cNvPr>
            <p:cNvCxnSpPr>
              <a:cxnSpLocks/>
            </p:cNvCxnSpPr>
            <p:nvPr/>
          </p:nvCxnSpPr>
          <p:spPr>
            <a:xfrm>
              <a:off x="4283616" y="4217770"/>
              <a:ext cx="0" cy="4820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D23D0440-8774-F946-80B5-2394A335E837}"/>
                </a:ext>
              </a:extLst>
            </p:cNvPr>
            <p:cNvGrpSpPr/>
            <p:nvPr/>
          </p:nvGrpSpPr>
          <p:grpSpPr>
            <a:xfrm>
              <a:off x="1439582" y="4900516"/>
              <a:ext cx="1725768" cy="483073"/>
              <a:chOff x="5144532" y="4341346"/>
              <a:chExt cx="2133494" cy="341928"/>
            </a:xfrm>
          </p:grpSpPr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96991A44-5EC9-DA47-98D5-C9BF643515E9}"/>
                  </a:ext>
                </a:extLst>
              </p:cNvPr>
              <p:cNvSpPr/>
              <p:nvPr/>
            </p:nvSpPr>
            <p:spPr>
              <a:xfrm>
                <a:off x="5144532" y="4341346"/>
                <a:ext cx="2133494" cy="34192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DB96121-0738-A94D-BBDF-53E74D103821}"/>
                  </a:ext>
                </a:extLst>
              </p:cNvPr>
              <p:cNvSpPr txBox="1"/>
              <p:nvPr/>
            </p:nvSpPr>
            <p:spPr>
              <a:xfrm>
                <a:off x="5481845" y="4421850"/>
                <a:ext cx="1488958" cy="230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/>
                  <a:t>Gallotannins</a:t>
                </a:r>
                <a:endParaRPr lang="it-IT" b="1" dirty="0"/>
              </a:p>
            </p:txBody>
          </p: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08D4C21F-96F4-1145-869E-FE902EBDC49C}"/>
                </a:ext>
              </a:extLst>
            </p:cNvPr>
            <p:cNvGrpSpPr/>
            <p:nvPr/>
          </p:nvGrpSpPr>
          <p:grpSpPr>
            <a:xfrm>
              <a:off x="3556709" y="4904633"/>
              <a:ext cx="1725768" cy="508694"/>
              <a:chOff x="5144532" y="4341346"/>
              <a:chExt cx="2133494" cy="360063"/>
            </a:xfrm>
          </p:grpSpPr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03810A37-4C37-664C-8AFF-AEF44430624B}"/>
                  </a:ext>
                </a:extLst>
              </p:cNvPr>
              <p:cNvSpPr/>
              <p:nvPr/>
            </p:nvSpPr>
            <p:spPr>
              <a:xfrm>
                <a:off x="5144532" y="4341346"/>
                <a:ext cx="2133494" cy="36006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014AB05C-903A-8D4E-9971-1C71B0692545}"/>
                  </a:ext>
                </a:extLst>
              </p:cNvPr>
              <p:cNvSpPr txBox="1"/>
              <p:nvPr/>
            </p:nvSpPr>
            <p:spPr>
              <a:xfrm>
                <a:off x="5460872" y="4418937"/>
                <a:ext cx="1495821" cy="230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/>
                  <a:t>Ellagitannins</a:t>
                </a:r>
                <a:endParaRPr lang="it-IT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309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C59AEB-35A0-DC4D-B7A0-61A1C19F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44" y="491096"/>
            <a:ext cx="10418805" cy="586525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3000" dirty="0" err="1"/>
              <a:t>Hydrolysable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 are </a:t>
            </a:r>
            <a:r>
              <a:rPr lang="it-IT" sz="3000" dirty="0" err="1"/>
              <a:t>those</a:t>
            </a:r>
            <a:r>
              <a:rPr lang="it-IT" sz="3000" dirty="0"/>
              <a:t>, </a:t>
            </a:r>
            <a:r>
              <a:rPr lang="it-IT" sz="3000" dirty="0" err="1"/>
              <a:t>which</a:t>
            </a:r>
            <a:r>
              <a:rPr lang="it-IT" sz="3000" dirty="0"/>
              <a:t> </a:t>
            </a:r>
            <a:r>
              <a:rPr lang="it-IT" sz="3000" dirty="0" err="1"/>
              <a:t>upon</a:t>
            </a:r>
            <a:r>
              <a:rPr lang="it-IT" sz="3000" dirty="0"/>
              <a:t> </a:t>
            </a:r>
            <a:r>
              <a:rPr lang="it-IT" sz="3000" dirty="0" err="1"/>
              <a:t>hydrolysis</a:t>
            </a:r>
            <a:r>
              <a:rPr lang="it-IT" sz="3000" dirty="0"/>
              <a:t> by </a:t>
            </a:r>
            <a:r>
              <a:rPr lang="it-IT" sz="3000" dirty="0" err="1"/>
              <a:t>acids</a:t>
            </a:r>
            <a:r>
              <a:rPr lang="it-IT" sz="3000" dirty="0"/>
              <a:t> </a:t>
            </a:r>
            <a:r>
              <a:rPr lang="it-IT" sz="3000" dirty="0" err="1"/>
              <a:t>like</a:t>
            </a:r>
            <a:r>
              <a:rPr lang="it-IT" sz="3000" dirty="0"/>
              <a:t> </a:t>
            </a:r>
            <a:r>
              <a:rPr lang="it-IT" sz="3000" dirty="0" err="1"/>
              <a:t>HCl</a:t>
            </a:r>
            <a:r>
              <a:rPr lang="it-IT" sz="3000" dirty="0"/>
              <a:t> or H</a:t>
            </a:r>
            <a:r>
              <a:rPr lang="it-IT" sz="3000" baseline="-25000" dirty="0"/>
              <a:t>2</a:t>
            </a:r>
            <a:r>
              <a:rPr lang="it-IT" sz="3000" dirty="0"/>
              <a:t>SO</a:t>
            </a:r>
            <a:r>
              <a:rPr lang="it-IT" sz="3000" baseline="-25000" dirty="0"/>
              <a:t>4</a:t>
            </a:r>
            <a:r>
              <a:rPr lang="it-IT" sz="3000" dirty="0"/>
              <a:t>, </a:t>
            </a:r>
            <a:r>
              <a:rPr lang="it-IT" sz="3000" dirty="0" err="1"/>
              <a:t>yield</a:t>
            </a:r>
            <a:r>
              <a:rPr lang="it-IT" sz="3000" dirty="0"/>
              <a:t> </a:t>
            </a:r>
            <a:r>
              <a:rPr lang="it-IT" sz="3000" dirty="0" err="1"/>
              <a:t>gallic</a:t>
            </a:r>
            <a:r>
              <a:rPr lang="it-IT" sz="3000" dirty="0"/>
              <a:t> acid or </a:t>
            </a:r>
            <a:r>
              <a:rPr lang="it-IT" sz="3000" dirty="0" err="1"/>
              <a:t>ellagic</a:t>
            </a:r>
            <a:r>
              <a:rPr lang="it-IT" sz="3000" dirty="0"/>
              <a:t> acid. </a:t>
            </a:r>
          </a:p>
          <a:p>
            <a:pPr algn="ctr">
              <a:buFont typeface="Wingdings" pitchFamily="2" charset="2"/>
              <a:buChar char="Ø"/>
            </a:pPr>
            <a:endParaRPr lang="it-IT" sz="3000" dirty="0"/>
          </a:p>
          <a:p>
            <a:pPr algn="ctr">
              <a:buFont typeface="Wingdings" pitchFamily="2" charset="2"/>
              <a:buChar char="Ø"/>
            </a:pPr>
            <a:r>
              <a:rPr lang="it-IT" sz="3000" dirty="0" err="1"/>
              <a:t>Condensed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 are </a:t>
            </a:r>
            <a:r>
              <a:rPr lang="it-IT" sz="3000" dirty="0" err="1"/>
              <a:t>resistant</a:t>
            </a:r>
            <a:r>
              <a:rPr lang="it-IT" sz="3000" dirty="0"/>
              <a:t> to </a:t>
            </a:r>
            <a:r>
              <a:rPr lang="it-IT" sz="3000" dirty="0" err="1"/>
              <a:t>hydrolysis</a:t>
            </a:r>
            <a:r>
              <a:rPr lang="it-IT" sz="3000" dirty="0"/>
              <a:t> by </a:t>
            </a:r>
            <a:r>
              <a:rPr lang="it-IT" sz="3000" dirty="0" err="1"/>
              <a:t>acids</a:t>
            </a:r>
            <a:r>
              <a:rPr lang="it-IT" sz="3000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sz="3000" dirty="0"/>
          </a:p>
          <a:p>
            <a:pPr algn="ctr">
              <a:buFont typeface="Wingdings" pitchFamily="2" charset="2"/>
              <a:buChar char="Ø"/>
            </a:pPr>
            <a:r>
              <a:rPr lang="it-IT" sz="3000" dirty="0" err="1"/>
              <a:t>Complex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 are </a:t>
            </a:r>
            <a:r>
              <a:rPr lang="it-IT" sz="3000" dirty="0" err="1"/>
              <a:t>mixtures</a:t>
            </a:r>
            <a:r>
              <a:rPr lang="it-IT" sz="3000" dirty="0"/>
              <a:t> of </a:t>
            </a:r>
            <a:r>
              <a:rPr lang="it-IT" sz="3000" dirty="0" err="1"/>
              <a:t>both</a:t>
            </a:r>
            <a:r>
              <a:rPr lang="it-IT" sz="3000" dirty="0"/>
              <a:t>, </a:t>
            </a:r>
            <a:r>
              <a:rPr lang="it-IT" sz="3000" dirty="0" err="1"/>
              <a:t>hydrolysable</a:t>
            </a:r>
            <a:r>
              <a:rPr lang="it-IT" sz="3000" dirty="0"/>
              <a:t> and </a:t>
            </a:r>
            <a:r>
              <a:rPr lang="it-IT" sz="3000" dirty="0" err="1"/>
              <a:t>condensed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. </a:t>
            </a:r>
          </a:p>
          <a:p>
            <a:pPr marL="0" indent="0" algn="ctr">
              <a:buNone/>
            </a:pPr>
            <a:endParaRPr lang="it-IT" sz="3000" dirty="0"/>
          </a:p>
          <a:p>
            <a:pPr algn="ctr">
              <a:buFont typeface="Wingdings" pitchFamily="2" charset="2"/>
              <a:buChar char="Ø"/>
            </a:pPr>
            <a:r>
              <a:rPr lang="it-IT" sz="3000" dirty="0" err="1"/>
              <a:t>According</a:t>
            </a:r>
            <a:r>
              <a:rPr lang="it-IT" sz="3000" dirty="0"/>
              <a:t> to </a:t>
            </a:r>
            <a:r>
              <a:rPr lang="it-IT" sz="3000" dirty="0" err="1"/>
              <a:t>modern</a:t>
            </a:r>
            <a:r>
              <a:rPr lang="it-IT" sz="3000" dirty="0"/>
              <a:t> </a:t>
            </a:r>
            <a:r>
              <a:rPr lang="it-IT" sz="3000" dirty="0" err="1"/>
              <a:t>studies</a:t>
            </a:r>
            <a:r>
              <a:rPr lang="it-IT" sz="3000" dirty="0"/>
              <a:t>, </a:t>
            </a:r>
            <a:r>
              <a:rPr lang="it-IT" sz="3000" dirty="0" err="1"/>
              <a:t>structural</a:t>
            </a:r>
            <a:r>
              <a:rPr lang="it-IT" sz="3000" dirty="0"/>
              <a:t> </a:t>
            </a:r>
            <a:r>
              <a:rPr lang="it-IT" sz="3000" dirty="0" err="1"/>
              <a:t>characteristics</a:t>
            </a:r>
            <a:r>
              <a:rPr lang="it-IT" sz="3000" dirty="0"/>
              <a:t> </a:t>
            </a:r>
            <a:r>
              <a:rPr lang="it-IT" sz="3000" dirty="0" err="1"/>
              <a:t>leads</a:t>
            </a:r>
            <a:r>
              <a:rPr lang="it-IT" sz="3000" dirty="0"/>
              <a:t> to </a:t>
            </a:r>
            <a:r>
              <a:rPr lang="it-IT" sz="3000" dirty="0" err="1"/>
              <a:t>categorise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 </a:t>
            </a:r>
            <a:r>
              <a:rPr lang="it-IT" sz="3000" dirty="0" err="1"/>
              <a:t>into</a:t>
            </a:r>
            <a:r>
              <a:rPr lang="it-IT" sz="3000" dirty="0"/>
              <a:t> </a:t>
            </a:r>
            <a:r>
              <a:rPr lang="it-IT" sz="3000" dirty="0" err="1"/>
              <a:t>four</a:t>
            </a:r>
            <a:r>
              <a:rPr lang="it-IT" sz="3000" dirty="0"/>
              <a:t> major </a:t>
            </a:r>
            <a:r>
              <a:rPr lang="it-IT" sz="3000" dirty="0" err="1"/>
              <a:t>groups</a:t>
            </a:r>
            <a:r>
              <a:rPr lang="it-IT" sz="3000" dirty="0"/>
              <a:t> </a:t>
            </a:r>
            <a:r>
              <a:rPr lang="it-IT" sz="3000" i="1" dirty="0"/>
              <a:t>i.e</a:t>
            </a:r>
            <a:r>
              <a:rPr lang="it-IT" sz="3000" dirty="0"/>
              <a:t>. </a:t>
            </a:r>
            <a:r>
              <a:rPr lang="it-IT" sz="3000" dirty="0" err="1"/>
              <a:t>gallotannins</a:t>
            </a:r>
            <a:r>
              <a:rPr lang="it-IT" sz="3000" dirty="0"/>
              <a:t>, </a:t>
            </a:r>
            <a:r>
              <a:rPr lang="it-IT" sz="3000" dirty="0" err="1"/>
              <a:t>ellagitannins</a:t>
            </a:r>
            <a:r>
              <a:rPr lang="it-IT" sz="3000" dirty="0"/>
              <a:t>, </a:t>
            </a:r>
            <a:r>
              <a:rPr lang="it-IT" sz="3000" dirty="0" err="1"/>
              <a:t>complex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 and </a:t>
            </a:r>
            <a:r>
              <a:rPr lang="it-IT" sz="3000" dirty="0" err="1"/>
              <a:t>condensed</a:t>
            </a:r>
            <a:r>
              <a:rPr lang="it-IT" sz="3000" dirty="0"/>
              <a:t> </a:t>
            </a:r>
            <a:r>
              <a:rPr lang="it-IT" sz="3000" dirty="0" err="1"/>
              <a:t>tannins</a:t>
            </a:r>
            <a:r>
              <a:rPr lang="it-IT" sz="3000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3FB683-121F-0443-A92C-2521C5D6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6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BFD511-BB17-884C-A3AB-996EBCD3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15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305255D-58FE-914B-9FC8-1B94864A0690}"/>
              </a:ext>
            </a:extLst>
          </p:cNvPr>
          <p:cNvSpPr/>
          <p:nvPr/>
        </p:nvSpPr>
        <p:spPr>
          <a:xfrm>
            <a:off x="927100" y="492542"/>
            <a:ext cx="1064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Hydrolyzable</a:t>
            </a:r>
            <a:r>
              <a:rPr lang="it-IT" sz="2800" dirty="0"/>
              <a:t> </a:t>
            </a:r>
            <a:r>
              <a:rPr lang="it-IT" sz="2800" dirty="0" err="1"/>
              <a:t>tannins</a:t>
            </a:r>
            <a:r>
              <a:rPr lang="it-IT" sz="2800" dirty="0"/>
              <a:t> are </a:t>
            </a:r>
            <a:r>
              <a:rPr lang="it-IT" sz="2800" dirty="0" err="1"/>
              <a:t>esters</a:t>
            </a:r>
            <a:r>
              <a:rPr lang="it-IT" sz="2800" dirty="0"/>
              <a:t> of a sugar (</a:t>
            </a:r>
            <a:r>
              <a:rPr lang="it-IT" sz="2800" dirty="0" err="1"/>
              <a:t>usually</a:t>
            </a:r>
            <a:r>
              <a:rPr lang="it-IT" sz="2800" dirty="0"/>
              <a:t> </a:t>
            </a:r>
            <a:r>
              <a:rPr lang="it-IT" sz="2800" dirty="0" err="1"/>
              <a:t>glucose</a:t>
            </a:r>
            <a:r>
              <a:rPr lang="it-IT" sz="2800" dirty="0"/>
              <a:t>) with </a:t>
            </a:r>
            <a:r>
              <a:rPr lang="it-IT" sz="2800" dirty="0" err="1"/>
              <a:t>one</a:t>
            </a:r>
            <a:r>
              <a:rPr lang="it-IT" sz="2800" dirty="0"/>
              <a:t> or more </a:t>
            </a:r>
            <a:r>
              <a:rPr lang="it-IT" sz="2800" dirty="0" err="1"/>
              <a:t>trihydroxybenzenecarboxylic</a:t>
            </a:r>
            <a:r>
              <a:rPr lang="it-IT" sz="2800" dirty="0"/>
              <a:t> </a:t>
            </a:r>
            <a:r>
              <a:rPr lang="it-IT" sz="2800" dirty="0" err="1"/>
              <a:t>acids</a:t>
            </a:r>
            <a:r>
              <a:rPr lang="it-IT" sz="2800" dirty="0"/>
              <a:t> (</a:t>
            </a:r>
            <a:r>
              <a:rPr lang="it-IT" sz="2800" b="1" dirty="0" err="1"/>
              <a:t>gallic</a:t>
            </a:r>
            <a:r>
              <a:rPr lang="it-IT" sz="2800" b="1" dirty="0"/>
              <a:t> acid</a:t>
            </a:r>
            <a:r>
              <a:rPr lang="it-IT" sz="2800" dirty="0"/>
              <a:t>). </a:t>
            </a:r>
            <a:r>
              <a:rPr lang="it-IT" sz="2800" dirty="0" err="1"/>
              <a:t>These</a:t>
            </a:r>
            <a:r>
              <a:rPr lang="it-IT" sz="2800" dirty="0"/>
              <a:t> </a:t>
            </a:r>
            <a:r>
              <a:rPr lang="it-IT" sz="2800" dirty="0" err="1"/>
              <a:t>materials</a:t>
            </a:r>
            <a:r>
              <a:rPr lang="it-IT" sz="2800" dirty="0"/>
              <a:t> </a:t>
            </a:r>
            <a:r>
              <a:rPr lang="it-IT" sz="2800" dirty="0" err="1"/>
              <a:t>give</a:t>
            </a:r>
            <a:r>
              <a:rPr lang="it-IT" sz="2800" dirty="0"/>
              <a:t> </a:t>
            </a:r>
            <a:r>
              <a:rPr lang="it-IT" sz="2800" dirty="0" err="1"/>
              <a:t>insoluble</a:t>
            </a:r>
            <a:r>
              <a:rPr lang="it-IT" sz="2800" dirty="0"/>
              <a:t> </a:t>
            </a:r>
            <a:r>
              <a:rPr lang="it-IT" sz="2800" dirty="0" err="1"/>
              <a:t>precipitates</a:t>
            </a:r>
            <a:r>
              <a:rPr lang="it-IT" sz="2800" dirty="0"/>
              <a:t> with </a:t>
            </a:r>
            <a:r>
              <a:rPr lang="it-IT" sz="2800" dirty="0" err="1"/>
              <a:t>albumin</a:t>
            </a:r>
            <a:r>
              <a:rPr lang="it-IT" sz="2800" dirty="0"/>
              <a:t>, </a:t>
            </a:r>
            <a:r>
              <a:rPr lang="it-IT" sz="2800" dirty="0" err="1"/>
              <a:t>starch</a:t>
            </a:r>
            <a:r>
              <a:rPr lang="it-IT" sz="2800" dirty="0"/>
              <a:t>, or </a:t>
            </a:r>
            <a:r>
              <a:rPr lang="it-IT" sz="2800" dirty="0" err="1"/>
              <a:t>gelatin</a:t>
            </a:r>
            <a:r>
              <a:rPr lang="it-IT" sz="2800" dirty="0"/>
              <a:t>.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reaction</a:t>
            </a:r>
            <a:r>
              <a:rPr lang="it-IT" sz="2800" dirty="0"/>
              <a:t> with </a:t>
            </a:r>
            <a:r>
              <a:rPr lang="it-IT" sz="2800" dirty="0" err="1"/>
              <a:t>proteins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used</a:t>
            </a:r>
            <a:r>
              <a:rPr lang="it-IT" sz="2800" dirty="0"/>
              <a:t> </a:t>
            </a:r>
            <a:r>
              <a:rPr lang="it-IT" sz="2800" dirty="0" err="1"/>
              <a:t>industrially</a:t>
            </a:r>
            <a:r>
              <a:rPr lang="it-IT" sz="2800" dirty="0"/>
              <a:t> to </a:t>
            </a:r>
            <a:r>
              <a:rPr lang="it-IT" sz="2800" dirty="0" err="1"/>
              <a:t>convert</a:t>
            </a:r>
            <a:r>
              <a:rPr lang="it-IT" sz="2800" dirty="0"/>
              <a:t> </a:t>
            </a:r>
            <a:r>
              <a:rPr lang="it-IT" sz="2800" dirty="0" err="1"/>
              <a:t>animal</a:t>
            </a:r>
            <a:r>
              <a:rPr lang="it-IT" sz="2800" dirty="0"/>
              <a:t> </a:t>
            </a:r>
            <a:r>
              <a:rPr lang="it-IT" sz="2800" dirty="0" err="1"/>
              <a:t>skins</a:t>
            </a:r>
            <a:r>
              <a:rPr lang="it-IT" sz="2800" dirty="0"/>
              <a:t> </a:t>
            </a:r>
            <a:r>
              <a:rPr lang="it-IT" sz="2800" dirty="0" err="1"/>
              <a:t>into</a:t>
            </a:r>
            <a:r>
              <a:rPr lang="it-IT" sz="2800" dirty="0"/>
              <a:t> </a:t>
            </a:r>
            <a:r>
              <a:rPr lang="it-IT" sz="2800" dirty="0" err="1"/>
              <a:t>leather</a:t>
            </a:r>
            <a:r>
              <a:rPr lang="it-IT" sz="2800" dirty="0"/>
              <a:t> (</a:t>
            </a:r>
            <a:r>
              <a:rPr lang="it-IT" sz="2800" b="1" dirty="0" err="1"/>
              <a:t>tanning</a:t>
            </a:r>
            <a:r>
              <a:rPr lang="it-IT" sz="2800" dirty="0"/>
              <a:t>).</a:t>
            </a:r>
          </a:p>
          <a:p>
            <a:r>
              <a:rPr lang="it-IT" sz="2800" dirty="0"/>
              <a:t> </a:t>
            </a:r>
          </a:p>
          <a:p>
            <a:endParaRPr lang="it-IT" sz="2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6938118-3D47-C346-A5D2-414339F89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r="11875" b="11835"/>
          <a:stretch/>
        </p:blipFill>
        <p:spPr>
          <a:xfrm>
            <a:off x="3063825" y="3327400"/>
            <a:ext cx="6369150" cy="28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B48686-F29D-1D43-864A-C425DA76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16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665A3E-B301-ED45-A899-3BC6BD690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" t="1629" r="12186"/>
          <a:stretch/>
        </p:blipFill>
        <p:spPr>
          <a:xfrm>
            <a:off x="479426" y="654907"/>
            <a:ext cx="5167606" cy="605421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9EF8D08-7679-3247-A587-F48A70BF1D2C}"/>
              </a:ext>
            </a:extLst>
          </p:cNvPr>
          <p:cNvSpPr/>
          <p:nvPr/>
        </p:nvSpPr>
        <p:spPr>
          <a:xfrm>
            <a:off x="3063229" y="100224"/>
            <a:ext cx="63946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 err="1"/>
              <a:t>Biosynthetic</a:t>
            </a:r>
            <a:r>
              <a:rPr lang="it-IT" sz="2200" b="1" dirty="0"/>
              <a:t> </a:t>
            </a:r>
            <a:r>
              <a:rPr lang="it-IT" sz="2200" b="1" dirty="0" err="1"/>
              <a:t>pathway</a:t>
            </a:r>
            <a:r>
              <a:rPr lang="it-IT" sz="2200" b="1" dirty="0"/>
              <a:t> of </a:t>
            </a:r>
            <a:r>
              <a:rPr lang="it-IT" sz="2200" b="1" dirty="0" err="1"/>
              <a:t>gallotannin</a:t>
            </a:r>
            <a:r>
              <a:rPr lang="it-IT" sz="2200" b="1" dirty="0"/>
              <a:t> and </a:t>
            </a:r>
            <a:r>
              <a:rPr lang="it-IT" sz="2200" b="1" dirty="0" err="1"/>
              <a:t>ellagitannin</a:t>
            </a:r>
            <a:r>
              <a:rPr lang="it-IT" sz="2200" b="1" dirty="0"/>
              <a:t> </a:t>
            </a:r>
            <a:endParaRPr lang="it-IT" sz="2200" b="1" dirty="0"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5D8907-D07C-0745-A64C-321168A3D30C}"/>
              </a:ext>
            </a:extLst>
          </p:cNvPr>
          <p:cNvSpPr txBox="1"/>
          <p:nvPr/>
        </p:nvSpPr>
        <p:spPr>
          <a:xfrm>
            <a:off x="5795319" y="531111"/>
            <a:ext cx="611659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/>
              <a:t>The </a:t>
            </a:r>
            <a:r>
              <a:rPr lang="it-IT" sz="1900" dirty="0" err="1"/>
              <a:t>starting</a:t>
            </a:r>
            <a:r>
              <a:rPr lang="it-IT" sz="1900" dirty="0"/>
              <a:t> </a:t>
            </a:r>
            <a:r>
              <a:rPr lang="it-IT" sz="1900" dirty="0" err="1"/>
              <a:t>material</a:t>
            </a:r>
            <a:r>
              <a:rPr lang="it-IT" sz="1900" dirty="0"/>
              <a:t> or the precursor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quinic</a:t>
            </a:r>
            <a:r>
              <a:rPr lang="it-IT" sz="1900" dirty="0"/>
              <a:t> acid.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 err="1"/>
              <a:t>Quinic</a:t>
            </a:r>
            <a:r>
              <a:rPr lang="it-IT" sz="1900" dirty="0"/>
              <a:t> acid </a:t>
            </a:r>
            <a:r>
              <a:rPr lang="it-IT" sz="1900" dirty="0" err="1"/>
              <a:t>comes</a:t>
            </a:r>
            <a:r>
              <a:rPr lang="it-IT" sz="1900" dirty="0"/>
              <a:t> from the </a:t>
            </a:r>
            <a:r>
              <a:rPr lang="it-IT" sz="1900" dirty="0" err="1"/>
              <a:t>one</a:t>
            </a:r>
            <a:r>
              <a:rPr lang="it-IT" sz="1900" dirty="0"/>
              <a:t> of the </a:t>
            </a:r>
            <a:r>
              <a:rPr lang="it-IT" sz="1900" dirty="0" err="1"/>
              <a:t>most</a:t>
            </a:r>
            <a:r>
              <a:rPr lang="it-IT" sz="1900" dirty="0"/>
              <a:t> </a:t>
            </a:r>
            <a:r>
              <a:rPr lang="it-IT" sz="1900" dirty="0" err="1"/>
              <a:t>important</a:t>
            </a:r>
            <a:r>
              <a:rPr lang="it-IT" sz="1900" dirty="0"/>
              <a:t> intermediate in </a:t>
            </a:r>
            <a:r>
              <a:rPr lang="it-IT" sz="1900" dirty="0" err="1"/>
              <a:t>glycolysis</a:t>
            </a:r>
            <a:r>
              <a:rPr lang="it-IT" sz="1900" dirty="0"/>
              <a:t> in </a:t>
            </a:r>
            <a:r>
              <a:rPr lang="it-IT" sz="1900" dirty="0" err="1"/>
              <a:t>plant</a:t>
            </a:r>
            <a:r>
              <a:rPr lang="it-IT" sz="1900" dirty="0"/>
              <a:t> </a:t>
            </a:r>
            <a:r>
              <a:rPr lang="it-IT" sz="1900" dirty="0" err="1"/>
              <a:t>phosphoenolpyruvate</a:t>
            </a:r>
            <a:r>
              <a:rPr lang="it-IT" sz="1900" dirty="0"/>
              <a:t>.</a:t>
            </a:r>
          </a:p>
          <a:p>
            <a:r>
              <a:rPr lang="it-IT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/>
              <a:t>The </a:t>
            </a:r>
            <a:r>
              <a:rPr lang="it-IT" sz="1900" dirty="0" err="1"/>
              <a:t>biosynthesis</a:t>
            </a:r>
            <a:r>
              <a:rPr lang="it-IT" sz="1900" dirty="0"/>
              <a:t> of </a:t>
            </a:r>
            <a:r>
              <a:rPr lang="it-IT" sz="1900" dirty="0" err="1"/>
              <a:t>hydrolysable</a:t>
            </a:r>
            <a:r>
              <a:rPr lang="it-IT" sz="1900" dirty="0"/>
              <a:t> </a:t>
            </a:r>
            <a:r>
              <a:rPr lang="it-IT" sz="1900" dirty="0" err="1"/>
              <a:t>tannins</a:t>
            </a:r>
            <a:r>
              <a:rPr lang="it-IT" sz="1900" dirty="0"/>
              <a:t> </a:t>
            </a:r>
            <a:r>
              <a:rPr lang="it-IT" sz="1900" dirty="0" err="1"/>
              <a:t>comprises</a:t>
            </a:r>
            <a:r>
              <a:rPr lang="it-IT" sz="1900" dirty="0"/>
              <a:t> via the </a:t>
            </a:r>
            <a:r>
              <a:rPr lang="it-IT" sz="1900" dirty="0" err="1"/>
              <a:t>key</a:t>
            </a:r>
            <a:r>
              <a:rPr lang="it-IT" sz="1900" dirty="0"/>
              <a:t> intermediate </a:t>
            </a:r>
            <a:r>
              <a:rPr lang="it-IT" sz="1900" dirty="0" err="1"/>
              <a:t>formation</a:t>
            </a:r>
            <a:r>
              <a:rPr lang="it-IT" sz="1900" dirty="0"/>
              <a:t> of </a:t>
            </a:r>
            <a:r>
              <a:rPr lang="it-IT" sz="1900" b="1" dirty="0"/>
              <a:t>1,2,3,4,6-pentagalloyl </a:t>
            </a:r>
            <a:r>
              <a:rPr lang="it-IT" sz="1900" b="1" dirty="0" err="1"/>
              <a:t>glucose</a:t>
            </a:r>
            <a:r>
              <a:rPr lang="it-IT" sz="19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 err="1"/>
              <a:t>After</a:t>
            </a:r>
            <a:r>
              <a:rPr lang="it-IT" sz="1900" dirty="0"/>
              <a:t> the intermediate 1,2,3,4,6-pentagalloyl </a:t>
            </a:r>
            <a:r>
              <a:rPr lang="it-IT" sz="1900" dirty="0" err="1"/>
              <a:t>glucose</a:t>
            </a:r>
            <a:r>
              <a:rPr lang="it-IT" sz="1900" dirty="0"/>
              <a:t> </a:t>
            </a:r>
            <a:r>
              <a:rPr lang="it-IT" sz="1900" dirty="0" err="1"/>
              <a:t>formation</a:t>
            </a:r>
            <a:r>
              <a:rPr lang="it-IT" sz="1900" dirty="0"/>
              <a:t>, the </a:t>
            </a:r>
            <a:r>
              <a:rPr lang="it-IT" sz="1900" dirty="0" err="1"/>
              <a:t>galloylation</a:t>
            </a:r>
            <a:r>
              <a:rPr lang="it-IT" sz="1900" dirty="0"/>
              <a:t> of </a:t>
            </a:r>
            <a:r>
              <a:rPr lang="it-IT" sz="1900" dirty="0" err="1"/>
              <a:t>pentagalloyl</a:t>
            </a:r>
            <a:r>
              <a:rPr lang="it-IT" sz="1900" dirty="0"/>
              <a:t> </a:t>
            </a:r>
            <a:r>
              <a:rPr lang="it-IT" sz="1900" dirty="0" err="1"/>
              <a:t>glucose</a:t>
            </a:r>
            <a:r>
              <a:rPr lang="it-IT" sz="1900" dirty="0"/>
              <a:t> </a:t>
            </a:r>
            <a:r>
              <a:rPr lang="it-IT" sz="1900" dirty="0" err="1"/>
              <a:t>continues</a:t>
            </a:r>
            <a:r>
              <a:rPr lang="it-IT" sz="1900" dirty="0"/>
              <a:t> and </a:t>
            </a:r>
            <a:r>
              <a:rPr lang="it-IT" sz="1900" dirty="0" err="1"/>
              <a:t>ester</a:t>
            </a:r>
            <a:r>
              <a:rPr lang="it-IT" sz="1900" dirty="0"/>
              <a:t> </a:t>
            </a:r>
            <a:r>
              <a:rPr lang="it-IT" sz="1900" dirty="0" err="1"/>
              <a:t>linkage</a:t>
            </a:r>
            <a:r>
              <a:rPr lang="it-IT" sz="1900" dirty="0"/>
              <a:t> </a:t>
            </a:r>
            <a:r>
              <a:rPr lang="it-IT" sz="1900" dirty="0" err="1"/>
              <a:t>between</a:t>
            </a:r>
            <a:r>
              <a:rPr lang="it-IT" sz="1900" dirty="0"/>
              <a:t> </a:t>
            </a:r>
            <a:r>
              <a:rPr lang="it-IT" sz="1900" dirty="0" err="1"/>
              <a:t>two</a:t>
            </a:r>
            <a:r>
              <a:rPr lang="it-IT" sz="1900" dirty="0"/>
              <a:t> </a:t>
            </a:r>
            <a:r>
              <a:rPr lang="it-IT" sz="1900" dirty="0" err="1"/>
              <a:t>galloyl</a:t>
            </a:r>
            <a:r>
              <a:rPr lang="it-IT" sz="1900" dirty="0"/>
              <a:t> </a:t>
            </a:r>
            <a:r>
              <a:rPr lang="it-IT" sz="1900" dirty="0" err="1"/>
              <a:t>moieties</a:t>
            </a:r>
            <a:r>
              <a:rPr lang="it-IT" sz="1900" dirty="0"/>
              <a:t> </a:t>
            </a:r>
            <a:r>
              <a:rPr lang="it-IT" sz="1900" dirty="0" err="1"/>
              <a:t>forms</a:t>
            </a:r>
            <a:r>
              <a:rPr lang="it-IT" sz="1900" dirty="0"/>
              <a:t> </a:t>
            </a:r>
            <a:r>
              <a:rPr lang="it-IT" sz="1900" dirty="0" err="1"/>
              <a:t>gallotannins</a:t>
            </a:r>
            <a:r>
              <a:rPr lang="it-IT" sz="19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 err="1"/>
              <a:t>After</a:t>
            </a:r>
            <a:r>
              <a:rPr lang="it-IT" sz="1900" dirty="0"/>
              <a:t> the </a:t>
            </a:r>
            <a:r>
              <a:rPr lang="it-IT" sz="1900" dirty="0" err="1"/>
              <a:t>formation</a:t>
            </a:r>
            <a:r>
              <a:rPr lang="it-IT" sz="1900" dirty="0"/>
              <a:t> of intermediate 1,2,3,4,6-pentagalloyl </a:t>
            </a:r>
            <a:r>
              <a:rPr lang="it-IT" sz="1900" dirty="0" err="1"/>
              <a:t>glucose</a:t>
            </a:r>
            <a:r>
              <a:rPr lang="it-IT" sz="1900" dirty="0"/>
              <a:t>, </a:t>
            </a:r>
            <a:r>
              <a:rPr lang="it-IT" sz="1900" dirty="0" err="1"/>
              <a:t>oxidation</a:t>
            </a:r>
            <a:r>
              <a:rPr lang="it-IT" sz="1900" dirty="0"/>
              <a:t> </a:t>
            </a:r>
            <a:r>
              <a:rPr lang="it-IT" sz="1900" dirty="0" err="1"/>
              <a:t>takes</a:t>
            </a:r>
            <a:r>
              <a:rPr lang="it-IT" sz="1900" dirty="0"/>
              <a:t> </a:t>
            </a:r>
            <a:r>
              <a:rPr lang="it-IT" sz="1900" dirty="0" err="1"/>
              <a:t>place</a:t>
            </a:r>
            <a:r>
              <a:rPr lang="it-IT" sz="1900" dirty="0"/>
              <a:t> by the </a:t>
            </a:r>
            <a:r>
              <a:rPr lang="it-IT" sz="1900" dirty="0" err="1"/>
              <a:t>action</a:t>
            </a:r>
            <a:r>
              <a:rPr lang="it-IT" sz="1900" dirty="0"/>
              <a:t> of </a:t>
            </a:r>
            <a:r>
              <a:rPr lang="it-IT" sz="1900" dirty="0" err="1"/>
              <a:t>different</a:t>
            </a:r>
            <a:r>
              <a:rPr lang="it-IT" sz="1900" dirty="0"/>
              <a:t> </a:t>
            </a:r>
            <a:r>
              <a:rPr lang="it-IT" sz="1900" dirty="0" err="1"/>
              <a:t>oxido-reductase</a:t>
            </a:r>
            <a:r>
              <a:rPr lang="it-IT" sz="1900" dirty="0"/>
              <a:t> </a:t>
            </a:r>
            <a:r>
              <a:rPr lang="it-IT" sz="1900" dirty="0" err="1"/>
              <a:t>enzymes</a:t>
            </a:r>
            <a:r>
              <a:rPr lang="it-IT" sz="1900" dirty="0"/>
              <a:t>, </a:t>
            </a:r>
            <a:r>
              <a:rPr lang="it-IT" sz="1900" dirty="0" err="1"/>
              <a:t>leading</a:t>
            </a:r>
            <a:r>
              <a:rPr lang="it-IT" sz="1900" dirty="0"/>
              <a:t> to C–C </a:t>
            </a:r>
            <a:r>
              <a:rPr lang="it-IT" sz="1900" dirty="0" err="1"/>
              <a:t>linkage</a:t>
            </a:r>
            <a:r>
              <a:rPr lang="it-IT" sz="1900" dirty="0"/>
              <a:t> </a:t>
            </a:r>
            <a:r>
              <a:rPr lang="it-IT" sz="1900" dirty="0" err="1"/>
              <a:t>formation</a:t>
            </a:r>
            <a:r>
              <a:rPr lang="it-IT" sz="1900" dirty="0"/>
              <a:t> </a:t>
            </a:r>
            <a:r>
              <a:rPr lang="it-IT" sz="1900" dirty="0" err="1"/>
              <a:t>between</a:t>
            </a:r>
            <a:r>
              <a:rPr lang="it-IT" sz="1900" dirty="0"/>
              <a:t> </a:t>
            </a:r>
            <a:r>
              <a:rPr lang="it-IT" sz="1900" dirty="0" err="1"/>
              <a:t>suitably</a:t>
            </a:r>
            <a:r>
              <a:rPr lang="it-IT" sz="1900" dirty="0"/>
              <a:t> </a:t>
            </a:r>
            <a:r>
              <a:rPr lang="it-IT" sz="1900" dirty="0" err="1"/>
              <a:t>orientated</a:t>
            </a:r>
            <a:r>
              <a:rPr lang="it-IT" sz="1900" dirty="0"/>
              <a:t> </a:t>
            </a:r>
            <a:r>
              <a:rPr lang="it-IT" sz="1900" dirty="0" err="1"/>
              <a:t>galloyl</a:t>
            </a:r>
            <a:r>
              <a:rPr lang="it-IT" sz="1900" dirty="0"/>
              <a:t> </a:t>
            </a:r>
            <a:r>
              <a:rPr lang="it-IT" sz="1900" dirty="0" err="1"/>
              <a:t>residues</a:t>
            </a:r>
            <a:r>
              <a:rPr lang="it-IT" sz="1900" dirty="0"/>
              <a:t> of </a:t>
            </a:r>
            <a:r>
              <a:rPr lang="it-IT" sz="1900" dirty="0" err="1"/>
              <a:t>glucogalloyl</a:t>
            </a:r>
            <a:r>
              <a:rPr lang="it-IT" sz="1900" dirty="0"/>
              <a:t> </a:t>
            </a:r>
            <a:r>
              <a:rPr lang="it-IT" sz="1900" dirty="0" err="1"/>
              <a:t>molecules</a:t>
            </a:r>
            <a:r>
              <a:rPr lang="it-IT" sz="1900" dirty="0"/>
              <a:t> and </a:t>
            </a:r>
            <a:r>
              <a:rPr lang="it-IT" sz="1900" dirty="0" err="1"/>
              <a:t>it</a:t>
            </a:r>
            <a:r>
              <a:rPr lang="it-IT" sz="1900" dirty="0"/>
              <a:t> </a:t>
            </a:r>
            <a:r>
              <a:rPr lang="it-IT" sz="1900" dirty="0" err="1"/>
              <a:t>results</a:t>
            </a:r>
            <a:r>
              <a:rPr lang="it-IT" sz="1900" dirty="0"/>
              <a:t> in </a:t>
            </a:r>
            <a:r>
              <a:rPr lang="it-IT" sz="1900" dirty="0" err="1"/>
              <a:t>hexahydroxydiphenoyl</a:t>
            </a:r>
            <a:r>
              <a:rPr lang="it-IT" sz="1900" dirty="0"/>
              <a:t> (HHDP) </a:t>
            </a:r>
            <a:r>
              <a:rPr lang="it-IT" sz="1900" dirty="0" err="1"/>
              <a:t>units</a:t>
            </a:r>
            <a:r>
              <a:rPr lang="it-IT" sz="1900" dirty="0"/>
              <a:t> </a:t>
            </a:r>
            <a:r>
              <a:rPr lang="it-IT" sz="1900" dirty="0" err="1"/>
              <a:t>formation</a:t>
            </a:r>
            <a:r>
              <a:rPr lang="it-IT" sz="1900" dirty="0"/>
              <a:t> </a:t>
            </a:r>
            <a:r>
              <a:rPr lang="it-IT" sz="1900" dirty="0" err="1"/>
              <a:t>which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the core </a:t>
            </a:r>
            <a:r>
              <a:rPr lang="it-IT" sz="1900" dirty="0" err="1"/>
              <a:t>moiety</a:t>
            </a:r>
            <a:r>
              <a:rPr lang="it-IT" sz="1900" dirty="0"/>
              <a:t> of </a:t>
            </a:r>
            <a:r>
              <a:rPr lang="it-IT" sz="1900" dirty="0" err="1"/>
              <a:t>ellagitannins</a:t>
            </a:r>
            <a:r>
              <a:rPr lang="it-IT" sz="1900" dirty="0"/>
              <a:t>.</a:t>
            </a:r>
          </a:p>
          <a:p>
            <a:endParaRPr lang="it-IT" sz="1900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07A3B60-A53D-5745-A10A-8AC370381E99}"/>
              </a:ext>
            </a:extLst>
          </p:cNvPr>
          <p:cNvSpPr/>
          <p:nvPr/>
        </p:nvSpPr>
        <p:spPr>
          <a:xfrm>
            <a:off x="3917091" y="3188042"/>
            <a:ext cx="1878228" cy="1816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18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CDDDD-410A-7546-8C97-30EA3659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1" y="319473"/>
            <a:ext cx="11775989" cy="3008077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err="1"/>
              <a:t>Gallotannins</a:t>
            </a:r>
            <a:r>
              <a:rPr lang="en-US" sz="2400" dirty="0"/>
              <a:t> are converted to the related ellagitannins by the oxidative coupling of galloyl groups. 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/>
          </a:p>
          <a:p>
            <a:pPr algn="ctr">
              <a:buFont typeface="Wingdings" pitchFamily="2" charset="2"/>
              <a:buChar char="Ø"/>
            </a:pPr>
            <a:r>
              <a:rPr lang="en-US" sz="2400" dirty="0"/>
              <a:t>The simple ellagitannins are esters of </a:t>
            </a:r>
            <a:r>
              <a:rPr lang="en-US" sz="2400" dirty="0" err="1"/>
              <a:t>hexahydroxydiphenic</a:t>
            </a:r>
            <a:r>
              <a:rPr lang="en-US" sz="2400" dirty="0"/>
              <a:t> acid (HHDP).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/>
          </a:p>
          <a:p>
            <a:pPr algn="ctr"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dirty="0" err="1"/>
              <a:t>hydrolyzable</a:t>
            </a:r>
            <a:r>
              <a:rPr lang="en-US" sz="2400" dirty="0"/>
              <a:t> tannins contain glucose or other polyhydric alcohols esterified with gallic acid (</a:t>
            </a:r>
            <a:r>
              <a:rPr lang="en-US" sz="2400" dirty="0" err="1"/>
              <a:t>gallotannins</a:t>
            </a:r>
            <a:r>
              <a:rPr lang="en-US" sz="2400" dirty="0"/>
              <a:t>) or </a:t>
            </a:r>
            <a:r>
              <a:rPr lang="en-US" sz="2400" dirty="0" err="1"/>
              <a:t>hexahydroxydiphenic</a:t>
            </a:r>
            <a:r>
              <a:rPr lang="en-US" sz="2400" dirty="0"/>
              <a:t> acid (ellagitannins). </a:t>
            </a:r>
            <a:endParaRPr lang="it-IT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7D7FED-EA98-154C-9DE5-2EA51D0D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247953-F4DA-E545-929F-0282CE7F1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029" r="1563" b="15365"/>
          <a:stretch/>
        </p:blipFill>
        <p:spPr>
          <a:xfrm>
            <a:off x="2458995" y="3510113"/>
            <a:ext cx="6415216" cy="30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833A41-9D1C-634E-8974-86CB8162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18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6A31D68-14FF-A148-B16D-E70D90FB9ADC}"/>
              </a:ext>
            </a:extLst>
          </p:cNvPr>
          <p:cNvSpPr/>
          <p:nvPr/>
        </p:nvSpPr>
        <p:spPr>
          <a:xfrm>
            <a:off x="472988" y="187818"/>
            <a:ext cx="1076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600" dirty="0"/>
              <a:t>Condensed tannins have a wide range of molecular weight from 500 to over 20,000. 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en-US" sz="26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600" dirty="0" err="1"/>
              <a:t>Condensed</a:t>
            </a:r>
            <a:r>
              <a:rPr lang="it-IT" sz="2600" dirty="0"/>
              <a:t> </a:t>
            </a:r>
            <a:r>
              <a:rPr lang="it-IT" sz="2600" dirty="0" err="1"/>
              <a:t>tannins</a:t>
            </a:r>
            <a:r>
              <a:rPr lang="it-IT" sz="2600" dirty="0"/>
              <a:t> are </a:t>
            </a:r>
            <a:r>
              <a:rPr lang="it-IT" sz="2600" dirty="0" err="1"/>
              <a:t>polymeric</a:t>
            </a:r>
            <a:r>
              <a:rPr lang="it-IT" sz="2600" dirty="0"/>
              <a:t> </a:t>
            </a:r>
            <a:r>
              <a:rPr lang="it-IT" sz="2600" dirty="0" err="1"/>
              <a:t>flavonoids</a:t>
            </a:r>
            <a:r>
              <a:rPr lang="it-IT" sz="2600" dirty="0"/>
              <a:t>, and </a:t>
            </a:r>
            <a:r>
              <a:rPr lang="it-IT" sz="2600" dirty="0" err="1"/>
              <a:t>most</a:t>
            </a:r>
            <a:r>
              <a:rPr lang="it-IT" sz="2600" dirty="0"/>
              <a:t> of </a:t>
            </a:r>
            <a:r>
              <a:rPr lang="it-IT" sz="2600" dirty="0" err="1"/>
              <a:t>them</a:t>
            </a:r>
            <a:r>
              <a:rPr lang="it-IT" sz="2600" dirty="0"/>
              <a:t> are </a:t>
            </a:r>
            <a:r>
              <a:rPr lang="it-IT" sz="2600" dirty="0" err="1"/>
              <a:t>based</a:t>
            </a:r>
            <a:r>
              <a:rPr lang="it-IT" sz="2600" dirty="0"/>
              <a:t> on the flavan-3-ols </a:t>
            </a:r>
            <a:r>
              <a:rPr lang="it-IT" sz="2600" dirty="0" err="1"/>
              <a:t>epicatechin</a:t>
            </a:r>
            <a:r>
              <a:rPr lang="it-IT" sz="2600" dirty="0"/>
              <a:t> and </a:t>
            </a:r>
            <a:r>
              <a:rPr lang="it-IT" sz="2600" dirty="0" err="1"/>
              <a:t>catechin</a:t>
            </a:r>
            <a:r>
              <a:rPr lang="it-IT" sz="2600" dirty="0"/>
              <a:t>.</a:t>
            </a:r>
          </a:p>
          <a:p>
            <a:pPr algn="ctr"/>
            <a:r>
              <a:rPr lang="it-IT" sz="2600" dirty="0"/>
              <a:t> 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600" dirty="0" err="1"/>
              <a:t>Condensed</a:t>
            </a:r>
            <a:r>
              <a:rPr lang="it-IT" sz="2600" dirty="0"/>
              <a:t> </a:t>
            </a:r>
            <a:r>
              <a:rPr lang="it-IT" sz="2600" dirty="0" err="1"/>
              <a:t>tannins</a:t>
            </a:r>
            <a:r>
              <a:rPr lang="it-IT" sz="2600" dirty="0"/>
              <a:t> are </a:t>
            </a:r>
            <a:r>
              <a:rPr lang="it-IT" sz="2600" dirty="0" err="1"/>
              <a:t>formed</a:t>
            </a:r>
            <a:r>
              <a:rPr lang="it-IT" sz="2600" dirty="0"/>
              <a:t> </a:t>
            </a:r>
            <a:r>
              <a:rPr lang="it-IT" sz="2600" dirty="0" err="1"/>
              <a:t>biosynthetically</a:t>
            </a:r>
            <a:r>
              <a:rPr lang="it-IT" sz="2600" dirty="0"/>
              <a:t> by the </a:t>
            </a:r>
            <a:r>
              <a:rPr lang="it-IT" sz="2600" dirty="0" err="1"/>
              <a:t>condensation</a:t>
            </a:r>
            <a:r>
              <a:rPr lang="it-IT" sz="2600" dirty="0"/>
              <a:t> of </a:t>
            </a:r>
            <a:r>
              <a:rPr lang="it-IT" sz="2600" dirty="0" err="1"/>
              <a:t>flavanols</a:t>
            </a:r>
            <a:r>
              <a:rPr lang="it-IT" sz="2600" dirty="0"/>
              <a:t> to </a:t>
            </a:r>
            <a:r>
              <a:rPr lang="it-IT" sz="2600" dirty="0" err="1"/>
              <a:t>form</a:t>
            </a:r>
            <a:r>
              <a:rPr lang="it-IT" sz="2600" dirty="0"/>
              <a:t> </a:t>
            </a:r>
            <a:r>
              <a:rPr lang="it-IT" sz="2600" dirty="0" err="1"/>
              <a:t>polymeric</a:t>
            </a:r>
            <a:r>
              <a:rPr lang="it-IT" sz="2600" dirty="0"/>
              <a:t> networks.</a:t>
            </a:r>
          </a:p>
          <a:p>
            <a:pPr algn="ctr"/>
            <a:endParaRPr lang="it-IT" sz="2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DEBD7B-E6F5-CF44-8F8B-D84655DA02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29196"/>
          <a:stretch/>
        </p:blipFill>
        <p:spPr bwMode="auto">
          <a:xfrm>
            <a:off x="2842491" y="3881137"/>
            <a:ext cx="6030595" cy="284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58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26C235-F216-5B46-9B3A-07A73B1E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19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7187C8E-8606-BE45-8932-8447BB900E37}"/>
              </a:ext>
            </a:extLst>
          </p:cNvPr>
          <p:cNvSpPr/>
          <p:nvPr/>
        </p:nvSpPr>
        <p:spPr>
          <a:xfrm>
            <a:off x="2866768" y="200048"/>
            <a:ext cx="1952367" cy="343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3520661-3FA4-1145-88E1-33384ED6ADE3}"/>
              </a:ext>
            </a:extLst>
          </p:cNvPr>
          <p:cNvSpPr/>
          <p:nvPr/>
        </p:nvSpPr>
        <p:spPr>
          <a:xfrm>
            <a:off x="4670854" y="200048"/>
            <a:ext cx="518984" cy="22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B244CB0-0FA7-4D4E-9F40-A02264192F80}"/>
              </a:ext>
            </a:extLst>
          </p:cNvPr>
          <p:cNvSpPr/>
          <p:nvPr/>
        </p:nvSpPr>
        <p:spPr>
          <a:xfrm>
            <a:off x="6203091" y="483083"/>
            <a:ext cx="55976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>
                <a:latin typeface="AdvTT5ada87cc22"/>
              </a:rPr>
              <a:t>Naringenin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chalcone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isomerizes</a:t>
            </a:r>
            <a:r>
              <a:rPr lang="it-IT" dirty="0">
                <a:latin typeface="AdvTT5ada87cc22"/>
              </a:rPr>
              <a:t> under the </a:t>
            </a:r>
            <a:r>
              <a:rPr lang="it-IT" dirty="0" err="1">
                <a:latin typeface="AdvTT5ada87cc22"/>
              </a:rPr>
              <a:t>enzymatic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condition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produced</a:t>
            </a:r>
            <a:r>
              <a:rPr lang="it-IT" dirty="0">
                <a:latin typeface="AdvTT5ada87cc22"/>
              </a:rPr>
              <a:t> by </a:t>
            </a:r>
            <a:r>
              <a:rPr lang="it-IT" dirty="0" err="1">
                <a:latin typeface="AdvTT5ada87cc22"/>
              </a:rPr>
              <a:t>chalcone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isomerase</a:t>
            </a:r>
            <a:r>
              <a:rPr lang="it-IT" dirty="0">
                <a:latin typeface="AdvTT5ada87cc22"/>
              </a:rPr>
              <a:t> (CHI) to </a:t>
            </a:r>
            <a:r>
              <a:rPr lang="it-IT" dirty="0" err="1">
                <a:latin typeface="AdvTT5ada87cc22"/>
              </a:rPr>
              <a:t>form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naringenin</a:t>
            </a:r>
            <a:r>
              <a:rPr lang="it-IT" dirty="0">
                <a:latin typeface="AdvTT5ada87cc22"/>
              </a:rPr>
              <a:t>, </a:t>
            </a:r>
            <a:r>
              <a:rPr lang="it-IT" dirty="0" err="1">
                <a:latin typeface="AdvTT5ada87cc22"/>
              </a:rPr>
              <a:t>which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is</a:t>
            </a:r>
            <a:r>
              <a:rPr lang="it-IT" dirty="0">
                <a:latin typeface="AdvTT5ada87cc22"/>
              </a:rPr>
              <a:t> a </a:t>
            </a:r>
            <a:r>
              <a:rPr lang="it-IT" dirty="0" err="1">
                <a:latin typeface="AdvGTIMES"/>
              </a:rPr>
              <a:t>fl</a:t>
            </a:r>
            <a:r>
              <a:rPr lang="it-IT" dirty="0" err="1">
                <a:latin typeface="AdvTT5ada87cc22"/>
              </a:rPr>
              <a:t>avanone</a:t>
            </a:r>
            <a:r>
              <a:rPr lang="it-IT" dirty="0">
                <a:latin typeface="AdvTT5ada87cc22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latin typeface="AdvTT5ada87cc22"/>
              </a:rPr>
              <a:t>Naringenin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then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forms</a:t>
            </a:r>
            <a:r>
              <a:rPr lang="it-IT" dirty="0">
                <a:latin typeface="AdvTT5ada87cc22"/>
              </a:rPr>
              <a:t> a </a:t>
            </a:r>
            <a:r>
              <a:rPr lang="it-IT" dirty="0" err="1">
                <a:latin typeface="AdvTT5ada87cc22"/>
              </a:rPr>
              <a:t>dihydro</a:t>
            </a:r>
            <a:r>
              <a:rPr lang="it-IT" dirty="0" err="1">
                <a:latin typeface="AdvGTIMES"/>
              </a:rPr>
              <a:t>fl</a:t>
            </a:r>
            <a:r>
              <a:rPr lang="it-IT" dirty="0" err="1">
                <a:latin typeface="AdvTT5ada87cc22"/>
              </a:rPr>
              <a:t>avonol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called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dihydrokaempferol</a:t>
            </a:r>
            <a:r>
              <a:rPr lang="it-IT" dirty="0">
                <a:latin typeface="AdvTT5ada87cc22"/>
              </a:rPr>
              <a:t> via the attachment of a </a:t>
            </a:r>
            <a:r>
              <a:rPr lang="it-IT" dirty="0" err="1">
                <a:latin typeface="AdvTT5ada87cc22"/>
              </a:rPr>
              <a:t>hydroxyl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group</a:t>
            </a:r>
            <a:r>
              <a:rPr lang="it-IT" dirty="0">
                <a:latin typeface="AdvTT5ada87cc22"/>
              </a:rPr>
              <a:t> in 3</a:t>
            </a:r>
            <a:r>
              <a:rPr lang="it-IT" sz="800" dirty="0">
                <a:latin typeface="AdvTT5ada87cc22"/>
              </a:rPr>
              <a:t>  </a:t>
            </a:r>
            <a:r>
              <a:rPr lang="it-IT" dirty="0">
                <a:latin typeface="AdvTT5ada87cc22"/>
              </a:rPr>
              <a:t>position by </a:t>
            </a:r>
            <a:r>
              <a:rPr lang="it-IT" dirty="0" err="1">
                <a:latin typeface="AdvGTIMES"/>
              </a:rPr>
              <a:t>fl</a:t>
            </a:r>
            <a:r>
              <a:rPr lang="it-IT" dirty="0" err="1">
                <a:latin typeface="AdvTT5ada87cc22"/>
              </a:rPr>
              <a:t>avanone</a:t>
            </a:r>
            <a:r>
              <a:rPr lang="it-IT" dirty="0">
                <a:latin typeface="AdvTT5ada87cc22"/>
              </a:rPr>
              <a:t> 3-hydroxylase (F3H).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latin typeface="AdvTT5ada87cc22"/>
              </a:rPr>
              <a:t>Another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hydroxyl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group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insertion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occurs</a:t>
            </a:r>
            <a:r>
              <a:rPr lang="it-IT" dirty="0">
                <a:latin typeface="AdvTT5ada87cc22"/>
              </a:rPr>
              <a:t> in </a:t>
            </a:r>
            <a:r>
              <a:rPr lang="it-IT" dirty="0" err="1">
                <a:latin typeface="AdvTT5ada87cc22"/>
              </a:rPr>
              <a:t>dihydrokaempferol</a:t>
            </a:r>
            <a:r>
              <a:rPr lang="it-IT" dirty="0">
                <a:latin typeface="AdvTT5ada87cc22"/>
              </a:rPr>
              <a:t> and </a:t>
            </a:r>
            <a:r>
              <a:rPr lang="it-IT" dirty="0" err="1">
                <a:latin typeface="AdvTT5ada87cc22"/>
              </a:rPr>
              <a:t>gives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dihydroquercetin</a:t>
            </a:r>
            <a:r>
              <a:rPr lang="it-IT" dirty="0">
                <a:latin typeface="AdvTT5ada87cc22"/>
              </a:rPr>
              <a:t> by </a:t>
            </a:r>
            <a:r>
              <a:rPr lang="it-IT" dirty="0" err="1">
                <a:latin typeface="AdvGTIMES"/>
              </a:rPr>
              <a:t>fl</a:t>
            </a:r>
            <a:r>
              <a:rPr lang="it-IT" dirty="0" err="1">
                <a:latin typeface="AdvTT5ada87cc22"/>
              </a:rPr>
              <a:t>avonoid</a:t>
            </a:r>
            <a:r>
              <a:rPr lang="it-IT" dirty="0">
                <a:latin typeface="AdvTT5ada87cc22"/>
              </a:rPr>
              <a:t> 3</a:t>
            </a:r>
            <a:r>
              <a:rPr lang="it-IT" dirty="0">
                <a:latin typeface="AdvTT3713a231+2022"/>
              </a:rPr>
              <a:t>′</a:t>
            </a:r>
            <a:r>
              <a:rPr lang="it-IT" dirty="0">
                <a:latin typeface="AdvTT5ada87cc22"/>
              </a:rPr>
              <a:t>-hydroxylase (F3</a:t>
            </a:r>
            <a:r>
              <a:rPr lang="it-IT" dirty="0">
                <a:latin typeface="AdvTT3713a231+2022"/>
              </a:rPr>
              <a:t>′</a:t>
            </a:r>
            <a:r>
              <a:rPr lang="it-IT" dirty="0">
                <a:latin typeface="AdvTT5ada87cc22"/>
              </a:rPr>
              <a:t>H).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latin typeface="AdvTT5ada87cc22"/>
              </a:rPr>
              <a:t>Further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reduction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takes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place</a:t>
            </a:r>
            <a:r>
              <a:rPr lang="it-IT" dirty="0">
                <a:latin typeface="AdvTT5ada87cc22"/>
              </a:rPr>
              <a:t> by </a:t>
            </a:r>
            <a:r>
              <a:rPr lang="it-IT" dirty="0" err="1">
                <a:latin typeface="AdvTT5ada87cc22"/>
              </a:rPr>
              <a:t>dihydro</a:t>
            </a:r>
            <a:r>
              <a:rPr lang="it-IT" dirty="0" err="1">
                <a:latin typeface="AdvGTIMES"/>
              </a:rPr>
              <a:t>fl</a:t>
            </a:r>
            <a:r>
              <a:rPr lang="it-IT" dirty="0" err="1">
                <a:latin typeface="AdvTT5ada87cc22"/>
              </a:rPr>
              <a:t>avonol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reductase</a:t>
            </a:r>
            <a:r>
              <a:rPr lang="it-IT" dirty="0">
                <a:latin typeface="AdvTT5ada87cc22"/>
              </a:rPr>
              <a:t> (DFR) </a:t>
            </a:r>
            <a:r>
              <a:rPr lang="it-IT" dirty="0" err="1">
                <a:latin typeface="AdvTT5ada87cc22"/>
              </a:rPr>
              <a:t>which</a:t>
            </a:r>
            <a:r>
              <a:rPr lang="it-IT" dirty="0">
                <a:latin typeface="AdvTT5ada87cc22"/>
              </a:rPr>
              <a:t> </a:t>
            </a:r>
            <a:r>
              <a:rPr lang="it-IT" dirty="0" err="1">
                <a:latin typeface="AdvTT5ada87cc22"/>
              </a:rPr>
              <a:t>results</a:t>
            </a:r>
            <a:r>
              <a:rPr lang="it-IT" dirty="0">
                <a:latin typeface="AdvTT5ada87cc22"/>
              </a:rPr>
              <a:t> in the </a:t>
            </a:r>
            <a:r>
              <a:rPr lang="it-IT" dirty="0" err="1">
                <a:latin typeface="AdvTT5ada87cc22"/>
              </a:rPr>
              <a:t>formation</a:t>
            </a:r>
            <a:r>
              <a:rPr lang="it-IT" dirty="0">
                <a:latin typeface="AdvTT5ada87cc22"/>
              </a:rPr>
              <a:t> of </a:t>
            </a:r>
            <a:r>
              <a:rPr lang="it-IT" dirty="0" err="1">
                <a:latin typeface="AdvTT5ada87cc22"/>
              </a:rPr>
              <a:t>leucocyanidin</a:t>
            </a:r>
            <a:r>
              <a:rPr lang="it-IT" dirty="0">
                <a:latin typeface="AdvTT5ada87cc22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Leucocyanidin</a:t>
            </a:r>
            <a:r>
              <a:rPr lang="it-IT" dirty="0"/>
              <a:t> </a:t>
            </a:r>
            <a:r>
              <a:rPr lang="it-IT" dirty="0" err="1"/>
              <a:t>deoxygenase</a:t>
            </a:r>
            <a:r>
              <a:rPr lang="it-IT" dirty="0"/>
              <a:t> (LDOX) to produce </a:t>
            </a:r>
            <a:r>
              <a:rPr lang="it-IT" dirty="0" err="1"/>
              <a:t>cyanidin</a:t>
            </a:r>
            <a:r>
              <a:rPr lang="it-IT" dirty="0"/>
              <a:t> or </a:t>
            </a:r>
            <a:r>
              <a:rPr lang="it-IT" dirty="0" err="1"/>
              <a:t>anthocyanidin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(–)-</a:t>
            </a:r>
            <a:r>
              <a:rPr lang="it-IT" dirty="0" err="1"/>
              <a:t>epicatechin</a:t>
            </a:r>
            <a:r>
              <a:rPr lang="it-IT" dirty="0"/>
              <a:t> by the </a:t>
            </a:r>
            <a:r>
              <a:rPr lang="it-IT" dirty="0" err="1"/>
              <a:t>reduction</a:t>
            </a:r>
            <a:r>
              <a:rPr lang="it-IT" dirty="0"/>
              <a:t> of ring double bond.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Leucoanthocyanidin</a:t>
            </a:r>
            <a:r>
              <a:rPr lang="it-IT" dirty="0"/>
              <a:t> 4-reductase (LAR), </a:t>
            </a:r>
            <a:r>
              <a:rPr lang="it-IT" dirty="0" err="1"/>
              <a:t>gives</a:t>
            </a:r>
            <a:r>
              <a:rPr lang="it-IT" dirty="0"/>
              <a:t> (+)-</a:t>
            </a:r>
            <a:r>
              <a:rPr lang="it-IT" dirty="0" err="1"/>
              <a:t>catechin</a:t>
            </a:r>
            <a:r>
              <a:rPr lang="it-IT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Procyanidin</a:t>
            </a:r>
            <a:r>
              <a:rPr lang="it-IT" dirty="0"/>
              <a:t> </a:t>
            </a:r>
            <a:r>
              <a:rPr lang="it-IT" dirty="0" err="1"/>
              <a:t>polymer</a:t>
            </a:r>
            <a:r>
              <a:rPr lang="it-IT" dirty="0"/>
              <a:t> </a:t>
            </a:r>
            <a:r>
              <a:rPr lang="it-IT" dirty="0" err="1"/>
              <a:t>finally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</a:t>
            </a:r>
            <a:r>
              <a:rPr lang="it-IT" dirty="0" err="1"/>
              <a:t>condensed</a:t>
            </a:r>
            <a:r>
              <a:rPr lang="it-IT" dirty="0"/>
              <a:t> </a:t>
            </a:r>
            <a:r>
              <a:rPr lang="it-IT" dirty="0" err="1"/>
              <a:t>tannin</a:t>
            </a:r>
            <a:r>
              <a:rPr lang="it-IT" dirty="0"/>
              <a:t> by </a:t>
            </a:r>
            <a:r>
              <a:rPr lang="it-IT" dirty="0" err="1"/>
              <a:t>different</a:t>
            </a:r>
            <a:r>
              <a:rPr lang="it-IT" dirty="0"/>
              <a:t> C–C </a:t>
            </a:r>
            <a:r>
              <a:rPr lang="it-IT" dirty="0" err="1"/>
              <a:t>linkage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. </a:t>
            </a:r>
            <a:r>
              <a:rPr lang="it-IT" dirty="0" err="1"/>
              <a:t>Epicatechin</a:t>
            </a:r>
            <a:r>
              <a:rPr lang="it-IT" dirty="0"/>
              <a:t> </a:t>
            </a:r>
            <a:r>
              <a:rPr lang="it-IT" dirty="0" err="1"/>
              <a:t>units</a:t>
            </a:r>
            <a:r>
              <a:rPr lang="it-IT" dirty="0"/>
              <a:t> can go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glycosylation</a:t>
            </a:r>
            <a:r>
              <a:rPr lang="it-IT" dirty="0"/>
              <a:t> to produce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tannins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C6A9CC8-F7EB-B84E-A4F2-B72EB8828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" t="3184" r="2686"/>
          <a:stretch/>
        </p:blipFill>
        <p:spPr>
          <a:xfrm>
            <a:off x="729049" y="296560"/>
            <a:ext cx="5251621" cy="631664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0215182-D9E4-6949-89D4-F6C6F2469C70}"/>
              </a:ext>
            </a:extLst>
          </p:cNvPr>
          <p:cNvSpPr/>
          <p:nvPr/>
        </p:nvSpPr>
        <p:spPr>
          <a:xfrm>
            <a:off x="5189838" y="212404"/>
            <a:ext cx="308919" cy="27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8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56076-2476-1249-B706-0E51E8BD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8" y="328375"/>
            <a:ext cx="10515600" cy="2484683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b="1" dirty="0" err="1"/>
              <a:t>Silybin</a:t>
            </a:r>
            <a:r>
              <a:rPr lang="it-IT" dirty="0"/>
              <a:t>,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b="1" dirty="0" err="1"/>
              <a:t>silymarins</a:t>
            </a:r>
            <a:r>
              <a:rPr lang="it-IT" dirty="0"/>
              <a:t>, a </a:t>
            </a:r>
            <a:r>
              <a:rPr lang="it-IT" dirty="0" err="1"/>
              <a:t>mixture</a:t>
            </a:r>
            <a:r>
              <a:rPr lang="it-IT" dirty="0"/>
              <a:t> of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flavanone</a:t>
            </a:r>
            <a:r>
              <a:rPr lang="it-IT" dirty="0"/>
              <a:t> </a:t>
            </a:r>
            <a:r>
              <a:rPr lang="it-IT" dirty="0" err="1"/>
              <a:t>derivatives</a:t>
            </a:r>
            <a:r>
              <a:rPr lang="it-IT" dirty="0"/>
              <a:t> (</a:t>
            </a:r>
            <a:r>
              <a:rPr lang="it-IT" b="1" dirty="0" err="1"/>
              <a:t>flavonolignans</a:t>
            </a:r>
            <a:r>
              <a:rPr lang="it-IT" b="1" dirty="0"/>
              <a:t>)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the </a:t>
            </a:r>
            <a:r>
              <a:rPr lang="it-IT" dirty="0" err="1"/>
              <a:t>fruit</a:t>
            </a:r>
            <a:r>
              <a:rPr lang="it-IT" dirty="0"/>
              <a:t> of the </a:t>
            </a:r>
            <a:r>
              <a:rPr lang="it-IT" dirty="0" err="1"/>
              <a:t>milk</a:t>
            </a:r>
            <a:r>
              <a:rPr lang="it-IT" dirty="0"/>
              <a:t> </a:t>
            </a:r>
            <a:r>
              <a:rPr lang="it-IT" dirty="0" err="1"/>
              <a:t>thistle</a:t>
            </a:r>
            <a:r>
              <a:rPr lang="it-IT" dirty="0"/>
              <a:t> (</a:t>
            </a:r>
            <a:r>
              <a:rPr lang="it-IT" i="1" dirty="0" err="1"/>
              <a:t>Silybum</a:t>
            </a:r>
            <a:r>
              <a:rPr lang="it-IT" i="1" dirty="0"/>
              <a:t> </a:t>
            </a:r>
            <a:r>
              <a:rPr lang="it-IT" i="1" dirty="0" err="1"/>
              <a:t>marianum</a:t>
            </a:r>
            <a:r>
              <a:rPr lang="it-IT" dirty="0"/>
              <a:t>). 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Similarly</a:t>
            </a:r>
            <a:r>
              <a:rPr lang="it-IT" dirty="0"/>
              <a:t>, </a:t>
            </a:r>
            <a:r>
              <a:rPr lang="it-IT" b="1" dirty="0" err="1"/>
              <a:t>silymarin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a </a:t>
            </a:r>
            <a:r>
              <a:rPr lang="it-IT" b="1" dirty="0" err="1"/>
              <a:t>mixture</a:t>
            </a:r>
            <a:r>
              <a:rPr lang="it-IT" b="1" dirty="0"/>
              <a:t> of </a:t>
            </a:r>
            <a:r>
              <a:rPr lang="it-IT" b="1" dirty="0" err="1"/>
              <a:t>silybin</a:t>
            </a:r>
            <a:r>
              <a:rPr lang="it-IT" b="1" dirty="0"/>
              <a:t>, </a:t>
            </a:r>
            <a:r>
              <a:rPr lang="it-IT" b="1" dirty="0" err="1"/>
              <a:t>silycristin</a:t>
            </a:r>
            <a:r>
              <a:rPr lang="it-IT" b="1" dirty="0"/>
              <a:t> and </a:t>
            </a:r>
            <a:r>
              <a:rPr lang="it-IT" b="1" dirty="0" err="1"/>
              <a:t>silydianin</a:t>
            </a:r>
            <a:r>
              <a:rPr lang="it-IT" dirty="0"/>
              <a:t>)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antihepatotoxic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the treatment of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damage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Relieves</a:t>
            </a:r>
            <a:r>
              <a:rPr lang="it-IT" dirty="0"/>
              <a:t>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disorders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hepatitis</a:t>
            </a:r>
            <a:r>
              <a:rPr lang="it-IT" dirty="0"/>
              <a:t> and </a:t>
            </a:r>
            <a:r>
              <a:rPr lang="it-IT" dirty="0" err="1"/>
              <a:t>cirrhosis</a:t>
            </a:r>
            <a:r>
              <a:rPr lang="it-IT" dirty="0"/>
              <a:t>. </a:t>
            </a:r>
            <a:r>
              <a:rPr lang="it-IT" dirty="0" err="1"/>
              <a:t>Silymarin</a:t>
            </a:r>
            <a:r>
              <a:rPr lang="it-IT" dirty="0"/>
              <a:t> can </a:t>
            </a:r>
            <a:r>
              <a:rPr lang="it-IT" dirty="0" err="1"/>
              <a:t>regenerate</a:t>
            </a:r>
            <a:r>
              <a:rPr lang="it-IT" dirty="0"/>
              <a:t> </a:t>
            </a:r>
            <a:r>
              <a:rPr lang="it-IT" dirty="0" err="1"/>
              <a:t>damaged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 and </a:t>
            </a:r>
            <a:r>
              <a:rPr lang="it-IT" dirty="0" err="1"/>
              <a:t>protect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organ</a:t>
            </a:r>
            <a:r>
              <a:rPr lang="it-IT" dirty="0"/>
              <a:t> from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toxins</a:t>
            </a:r>
            <a:r>
              <a:rPr lang="it-IT" dirty="0"/>
              <a:t> (fungi, </a:t>
            </a:r>
            <a:r>
              <a:rPr lang="it-IT" dirty="0" err="1"/>
              <a:t>alcohol</a:t>
            </a:r>
            <a:r>
              <a:rPr lang="it-IT" dirty="0"/>
              <a:t>, </a:t>
            </a:r>
            <a:r>
              <a:rPr lang="it-IT" dirty="0" err="1"/>
              <a:t>solvents</a:t>
            </a:r>
            <a:r>
              <a:rPr lang="it-IT" dirty="0"/>
              <a:t>, </a:t>
            </a:r>
            <a:r>
              <a:rPr lang="it-IT" dirty="0" err="1"/>
              <a:t>drugs</a:t>
            </a:r>
            <a:r>
              <a:rPr lang="it-IT" dirty="0"/>
              <a:t>).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the rate of </a:t>
            </a:r>
            <a:r>
              <a:rPr lang="it-IT" dirty="0" err="1"/>
              <a:t>synthesis</a:t>
            </a:r>
            <a:r>
              <a:rPr lang="it-IT" dirty="0"/>
              <a:t> of </a:t>
            </a:r>
            <a:r>
              <a:rPr lang="it-IT" dirty="0" err="1"/>
              <a:t>rRNA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F86756-A8CE-C74E-A74C-8DBA5E61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A4E5-4C70-324B-8C3F-AB6D579B42F5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02B834-68F0-3247-86F8-FDAED52E6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3" t="11246" r="4150" b="15052"/>
          <a:stretch/>
        </p:blipFill>
        <p:spPr>
          <a:xfrm>
            <a:off x="1508323" y="3423834"/>
            <a:ext cx="4288665" cy="2057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330B93-1B71-6549-A6D2-1458BD7B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55" y="5001160"/>
            <a:ext cx="1130300" cy="800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394C88-CEDE-3441-B959-5BC4338CF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0" t="21164" r="4205" b="13899"/>
          <a:stretch/>
        </p:blipFill>
        <p:spPr>
          <a:xfrm>
            <a:off x="6383871" y="3133084"/>
            <a:ext cx="4378817" cy="282047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19AD388-190F-CE4C-B94C-BCDEC4FE8A1D}"/>
              </a:ext>
            </a:extLst>
          </p:cNvPr>
          <p:cNvSpPr/>
          <p:nvPr/>
        </p:nvSpPr>
        <p:spPr>
          <a:xfrm>
            <a:off x="7185514" y="5970287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Silybum</a:t>
            </a:r>
            <a:r>
              <a:rPr lang="it-IT" i="1" dirty="0"/>
              <a:t> </a:t>
            </a:r>
            <a:r>
              <a:rPr lang="it-IT" i="1" dirty="0" err="1"/>
              <a:t>marianum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151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5596-EC72-7D4C-945B-769198E5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54025"/>
            <a:ext cx="11341100" cy="1171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best categorized condensed tannins are linked by C8 of the terminal unit and C4 of the extender. The four common modes of coupling are called B-1, B-2, B-3, and B-4.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44A253-36DF-8C44-B09E-259E305E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DF3419-36FC-5440-9E56-E716CA5A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885958"/>
            <a:ext cx="8388350" cy="43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259A546-400D-774B-AD70-07A680B4B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7" t="12478" r="6267" b="10299"/>
          <a:stretch/>
        </p:blipFill>
        <p:spPr>
          <a:xfrm>
            <a:off x="467312" y="785611"/>
            <a:ext cx="10886488" cy="545053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934CEC-7114-7049-8692-F4BC91DE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34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DDDF59-9672-A844-83B9-E6E33085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AACA94-8E1A-7240-8B8F-40260BC7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316"/>
            <a:ext cx="11073714" cy="6008560"/>
          </a:xfrm>
        </p:spPr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tannins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plants</a:t>
            </a:r>
            <a:r>
              <a:rPr lang="it-IT" dirty="0"/>
              <a:t> are </a:t>
            </a:r>
            <a:r>
              <a:rPr lang="it-IT" dirty="0" err="1"/>
              <a:t>phenolic</a:t>
            </a:r>
            <a:r>
              <a:rPr lang="it-IT" dirty="0"/>
              <a:t> </a:t>
            </a:r>
            <a:r>
              <a:rPr lang="it-IT" dirty="0" err="1"/>
              <a:t>molecules</a:t>
            </a:r>
            <a:r>
              <a:rPr lang="it-IT" dirty="0"/>
              <a:t> with a high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capable</a:t>
            </a:r>
            <a:r>
              <a:rPr lang="it-IT" dirty="0"/>
              <a:t> of </a:t>
            </a:r>
            <a:r>
              <a:rPr lang="it-IT" dirty="0" err="1"/>
              <a:t>forming</a:t>
            </a:r>
            <a:r>
              <a:rPr lang="it-IT" dirty="0"/>
              <a:t> </a:t>
            </a:r>
            <a:r>
              <a:rPr lang="it-IT" dirty="0" err="1"/>
              <a:t>complexes</a:t>
            </a:r>
            <a:r>
              <a:rPr lang="it-IT" dirty="0"/>
              <a:t> with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sugars</a:t>
            </a:r>
            <a:r>
              <a:rPr lang="it-IT" dirty="0"/>
              <a:t> and </a:t>
            </a:r>
            <a:r>
              <a:rPr lang="it-IT" dirty="0" err="1"/>
              <a:t>proteins</a:t>
            </a:r>
            <a:r>
              <a:rPr lang="it-IT" dirty="0"/>
              <a:t>. </a:t>
            </a:r>
            <a:r>
              <a:rPr lang="it-IT" dirty="0" err="1"/>
              <a:t>Precisely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of </a:t>
            </a:r>
            <a:r>
              <a:rPr lang="it-IT" dirty="0" err="1"/>
              <a:t>tannins</a:t>
            </a:r>
            <a:r>
              <a:rPr lang="it-IT" dirty="0"/>
              <a:t> to </a:t>
            </a:r>
            <a:r>
              <a:rPr lang="it-IT" dirty="0" err="1"/>
              <a:t>bind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exploited</a:t>
            </a:r>
            <a:r>
              <a:rPr lang="it-IT" dirty="0"/>
              <a:t>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ancient</a:t>
            </a:r>
            <a:r>
              <a:rPr lang="it-IT" dirty="0"/>
              <a:t> </a:t>
            </a:r>
            <a:r>
              <a:rPr lang="it-IT" dirty="0" err="1"/>
              <a:t>times</a:t>
            </a:r>
            <a:r>
              <a:rPr lang="it-IT" dirty="0"/>
              <a:t> by man for the </a:t>
            </a:r>
            <a:r>
              <a:rPr lang="it-IT" dirty="0" err="1"/>
              <a:t>tanning</a:t>
            </a:r>
            <a:r>
              <a:rPr lang="it-IT" dirty="0"/>
              <a:t> of </a:t>
            </a:r>
            <a:r>
              <a:rPr lang="it-IT" dirty="0" err="1"/>
              <a:t>leather</a:t>
            </a:r>
            <a:r>
              <a:rPr lang="it-IT" dirty="0"/>
              <a:t>.</a:t>
            </a:r>
          </a:p>
          <a:p>
            <a:r>
              <a:rPr lang="it-IT" dirty="0" err="1"/>
              <a:t>Tannins</a:t>
            </a:r>
            <a:r>
              <a:rPr lang="it-IT" dirty="0"/>
              <a:t> </a:t>
            </a:r>
            <a:r>
              <a:rPr lang="it-IT" dirty="0" err="1"/>
              <a:t>contribute</a:t>
            </a:r>
            <a:r>
              <a:rPr lang="it-IT" dirty="0"/>
              <a:t> to the bitter taste of some </a:t>
            </a:r>
            <a:r>
              <a:rPr lang="it-IT" dirty="0" err="1"/>
              <a:t>foods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tea, coffee and </a:t>
            </a:r>
            <a:r>
              <a:rPr lang="it-IT" dirty="0" err="1"/>
              <a:t>wine</a:t>
            </a:r>
            <a:r>
              <a:rPr lang="it-IT" dirty="0"/>
              <a:t> to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give</a:t>
            </a:r>
            <a:r>
              <a:rPr lang="it-IT" dirty="0"/>
              <a:t> </a:t>
            </a:r>
            <a:r>
              <a:rPr lang="it-IT" dirty="0" err="1"/>
              <a:t>astringent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r>
              <a:rPr lang="it-IT" dirty="0"/>
              <a:t>.</a:t>
            </a:r>
          </a:p>
          <a:p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, so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degree</a:t>
            </a:r>
            <a:r>
              <a:rPr lang="it-IT" dirty="0"/>
              <a:t> of </a:t>
            </a:r>
            <a:r>
              <a:rPr lang="it-IT" dirty="0" err="1"/>
              <a:t>insolubility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to precipitate </a:t>
            </a:r>
            <a:r>
              <a:rPr lang="it-IT" dirty="0" err="1"/>
              <a:t>proteins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astringency</a:t>
            </a:r>
            <a:r>
              <a:rPr lang="it-IT" dirty="0"/>
              <a:t> on the palate.</a:t>
            </a:r>
          </a:p>
          <a:p>
            <a:r>
              <a:rPr lang="it-IT" dirty="0" err="1"/>
              <a:t>Tannins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antioxidant</a:t>
            </a:r>
            <a:r>
              <a:rPr lang="it-IT" dirty="0"/>
              <a:t>, radical </a:t>
            </a:r>
            <a:r>
              <a:rPr lang="it-IT" dirty="0" err="1"/>
              <a:t>scavenging</a:t>
            </a:r>
            <a:r>
              <a:rPr lang="it-IT" dirty="0"/>
              <a:t>, </a:t>
            </a:r>
            <a:r>
              <a:rPr lang="it-IT" dirty="0" err="1"/>
              <a:t>antimicrobial</a:t>
            </a:r>
            <a:r>
              <a:rPr lang="it-IT" dirty="0"/>
              <a:t>, </a:t>
            </a:r>
            <a:r>
              <a:rPr lang="it-IT" dirty="0" err="1"/>
              <a:t>antiviral</a:t>
            </a:r>
            <a:r>
              <a:rPr lang="it-IT" dirty="0"/>
              <a:t> , and anti-</a:t>
            </a:r>
            <a:r>
              <a:rPr lang="it-IT" dirty="0" err="1"/>
              <a:t>nutrient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.</a:t>
            </a:r>
          </a:p>
          <a:p>
            <a:r>
              <a:rPr lang="it-IT" dirty="0" err="1"/>
              <a:t>Tannins</a:t>
            </a:r>
            <a:r>
              <a:rPr lang="it-IT" dirty="0"/>
              <a:t> are </a:t>
            </a:r>
            <a:r>
              <a:rPr lang="it-IT" dirty="0" err="1"/>
              <a:t>capable</a:t>
            </a:r>
            <a:r>
              <a:rPr lang="it-IT" dirty="0"/>
              <a:t> of </a:t>
            </a:r>
            <a:r>
              <a:rPr lang="it-IT" dirty="0" err="1"/>
              <a:t>binding</a:t>
            </a:r>
            <a:r>
              <a:rPr lang="it-IT" dirty="0"/>
              <a:t> to </a:t>
            </a:r>
            <a:r>
              <a:rPr lang="it-IT" dirty="0" err="1"/>
              <a:t>proteins</a:t>
            </a:r>
            <a:r>
              <a:rPr lang="it-IT" dirty="0"/>
              <a:t> with </a:t>
            </a:r>
            <a:r>
              <a:rPr lang="it-IT" dirty="0" err="1"/>
              <a:t>hydrogen</a:t>
            </a:r>
            <a:r>
              <a:rPr lang="it-IT" dirty="0"/>
              <a:t> bonds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phenolic</a:t>
            </a:r>
            <a:r>
              <a:rPr lang="it-IT" dirty="0"/>
              <a:t> </a:t>
            </a:r>
            <a:r>
              <a:rPr lang="it-IT" dirty="0" err="1"/>
              <a:t>groups</a:t>
            </a:r>
            <a:r>
              <a:rPr lang="it-IT" dirty="0"/>
              <a:t> and the peptide bonds of </a:t>
            </a:r>
            <a:r>
              <a:rPr lang="it-IT" dirty="0" err="1"/>
              <a:t>proteins</a:t>
            </a:r>
            <a:r>
              <a:rPr lang="it-IT" dirty="0"/>
              <a:t>, </a:t>
            </a:r>
            <a:r>
              <a:rPr lang="it-IT" dirty="0" err="1"/>
              <a:t>forming</a:t>
            </a:r>
            <a:r>
              <a:rPr lang="it-IT" dirty="0"/>
              <a:t> </a:t>
            </a:r>
            <a:r>
              <a:rPr lang="it-IT" dirty="0" err="1"/>
              <a:t>complexes</a:t>
            </a:r>
            <a:r>
              <a:rPr lang="it-IT" dirty="0"/>
              <a:t> </a:t>
            </a:r>
            <a:r>
              <a:rPr lang="it-IT" dirty="0" err="1"/>
              <a:t>resistant</a:t>
            </a:r>
            <a:r>
              <a:rPr lang="it-IT" dirty="0"/>
              <a:t> to the </a:t>
            </a:r>
            <a:r>
              <a:rPr lang="it-IT" dirty="0" err="1"/>
              <a:t>action</a:t>
            </a:r>
            <a:r>
              <a:rPr lang="it-IT" dirty="0"/>
              <a:t> of </a:t>
            </a:r>
            <a:r>
              <a:rPr lang="it-IT" dirty="0" err="1"/>
              <a:t>proteases</a:t>
            </a:r>
            <a:r>
              <a:rPr lang="it-IT" dirty="0"/>
              <a:t> of the digestive </a:t>
            </a:r>
            <a:r>
              <a:rPr lang="it-IT" dirty="0" err="1"/>
              <a:t>tract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921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7866D-7EB4-B94D-A28C-17C7D945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19" y="206374"/>
            <a:ext cx="10515600" cy="9327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>
                <a:latin typeface="+mn-lt"/>
              </a:rPr>
              <a:t>Anthocyanins</a:t>
            </a:r>
            <a:r>
              <a:rPr lang="it-IT" sz="3600" b="1" i="1" dirty="0">
                <a:latin typeface="+mn-lt"/>
              </a:rPr>
              <a:t> </a:t>
            </a:r>
            <a:br>
              <a:rPr lang="it-IT" sz="3600" dirty="0">
                <a:latin typeface="+mn-lt"/>
              </a:rPr>
            </a:br>
            <a:endParaRPr lang="it-IT" sz="36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E2FD86-8CB6-3B43-831E-4AC76CF3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756"/>
            <a:ext cx="10515600" cy="183883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b="1" dirty="0" err="1"/>
              <a:t>anthocyanins</a:t>
            </a:r>
            <a:r>
              <a:rPr lang="it-IT" sz="2000" b="1" dirty="0"/>
              <a:t> </a:t>
            </a:r>
            <a:r>
              <a:rPr lang="it-IT" sz="2000" dirty="0"/>
              <a:t>are the common </a:t>
            </a:r>
            <a:r>
              <a:rPr lang="it-IT" sz="2000" dirty="0" err="1"/>
              <a:t>red</a:t>
            </a:r>
            <a:r>
              <a:rPr lang="it-IT" sz="2000" dirty="0"/>
              <a:t> and rare blue </a:t>
            </a:r>
            <a:r>
              <a:rPr lang="it-IT" sz="2000" dirty="0" err="1"/>
              <a:t>pigments</a:t>
            </a:r>
            <a:r>
              <a:rPr lang="it-IT" sz="2000" dirty="0"/>
              <a:t> of </a:t>
            </a:r>
            <a:r>
              <a:rPr lang="it-IT" sz="2000" dirty="0" err="1"/>
              <a:t>flower</a:t>
            </a:r>
            <a:r>
              <a:rPr lang="it-IT" sz="2000" dirty="0"/>
              <a:t> </a:t>
            </a:r>
            <a:r>
              <a:rPr lang="it-IT" sz="2000" dirty="0" err="1"/>
              <a:t>petals</a:t>
            </a:r>
            <a:r>
              <a:rPr lang="it-IT" sz="2000" dirty="0"/>
              <a:t> and can </a:t>
            </a:r>
            <a:r>
              <a:rPr lang="it-IT" sz="2000" dirty="0" err="1"/>
              <a:t>make</a:t>
            </a:r>
            <a:r>
              <a:rPr lang="it-IT" sz="2000" dirty="0"/>
              <a:t> up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much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30% of the dry </a:t>
            </a:r>
            <a:r>
              <a:rPr lang="it-IT" sz="2000" dirty="0" err="1"/>
              <a:t>weight</a:t>
            </a:r>
            <a:r>
              <a:rPr lang="it-IT" sz="2000" dirty="0"/>
              <a:t> of some </a:t>
            </a:r>
            <a:r>
              <a:rPr lang="it-IT" sz="2000" dirty="0" err="1"/>
              <a:t>flowers</a:t>
            </a:r>
            <a:r>
              <a:rPr lang="it-IT" sz="2000" dirty="0"/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red</a:t>
            </a:r>
            <a:r>
              <a:rPr lang="it-IT" sz="2000" dirty="0"/>
              <a:t> </a:t>
            </a:r>
            <a:r>
              <a:rPr lang="it-IT" sz="2000" dirty="0" err="1"/>
              <a:t>pigment</a:t>
            </a:r>
            <a:r>
              <a:rPr lang="it-IT" sz="2000" dirty="0"/>
              <a:t> of </a:t>
            </a:r>
            <a:r>
              <a:rPr lang="it-IT" sz="2000" dirty="0" err="1"/>
              <a:t>beet</a:t>
            </a:r>
            <a:r>
              <a:rPr lang="it-IT" sz="2000" dirty="0"/>
              <a:t> (</a:t>
            </a:r>
            <a:r>
              <a:rPr lang="it-IT" sz="2000" i="1" dirty="0"/>
              <a:t>Beta </a:t>
            </a:r>
            <a:r>
              <a:rPr lang="it-IT" sz="2000" i="1" dirty="0" err="1"/>
              <a:t>vulgaris</a:t>
            </a:r>
            <a:r>
              <a:rPr lang="it-IT" sz="2000" dirty="0"/>
              <a:t>)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anthocyanin</a:t>
            </a:r>
            <a:r>
              <a:rPr lang="it-IT" sz="2000" dirty="0"/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anthocyanins</a:t>
            </a:r>
            <a:r>
              <a:rPr lang="it-IT" sz="2000" dirty="0"/>
              <a:t> </a:t>
            </a:r>
            <a:r>
              <a:rPr lang="it-IT" sz="2000" dirty="0" err="1"/>
              <a:t>exist</a:t>
            </a:r>
            <a:r>
              <a:rPr lang="it-IT" sz="2000" dirty="0"/>
              <a:t> </a:t>
            </a:r>
            <a:r>
              <a:rPr lang="it-IT" sz="2000" dirty="0" err="1"/>
              <a:t>typically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glycosides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derive from </a:t>
            </a:r>
            <a:r>
              <a:rPr lang="it-IT" sz="2000" dirty="0" err="1"/>
              <a:t>anthocyanidines</a:t>
            </a:r>
            <a:r>
              <a:rPr lang="it-IT" sz="2000" dirty="0"/>
              <a:t> </a:t>
            </a:r>
            <a:r>
              <a:rPr lang="it-IT" sz="2000" dirty="0" err="1"/>
              <a:t>bound</a:t>
            </a:r>
            <a:r>
              <a:rPr lang="it-IT" sz="2000" dirty="0"/>
              <a:t> with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molucules</a:t>
            </a:r>
            <a:r>
              <a:rPr lang="it-IT" sz="2000" dirty="0"/>
              <a:t> of </a:t>
            </a:r>
            <a:r>
              <a:rPr lang="it-IT" sz="2000" dirty="0" err="1"/>
              <a:t>sugars</a:t>
            </a:r>
            <a:r>
              <a:rPr lang="it-IT" sz="2000" dirty="0"/>
              <a:t>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C1EBA5-BCC2-D94B-81A7-486295F3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A4E5-4C70-324B-8C3F-AB6D579B42F5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E948DA9-8DB0-2F40-9D32-53E0D50635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41637" y="2484886"/>
          <a:ext cx="5070046" cy="412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56">
                  <a:extLst>
                    <a:ext uri="{9D8B030D-6E8A-4147-A177-3AD203B41FA5}">
                      <a16:colId xmlns:a16="http://schemas.microsoft.com/office/drawing/2014/main" val="3440056965"/>
                    </a:ext>
                  </a:extLst>
                </a:gridCol>
                <a:gridCol w="3479590">
                  <a:extLst>
                    <a:ext uri="{9D8B030D-6E8A-4147-A177-3AD203B41FA5}">
                      <a16:colId xmlns:a16="http://schemas.microsoft.com/office/drawing/2014/main" val="635421438"/>
                    </a:ext>
                  </a:extLst>
                </a:gridCol>
              </a:tblGrid>
              <a:tr h="471744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Food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Anthocyanins</a:t>
                      </a:r>
                      <a:r>
                        <a:rPr lang="it-IT" dirty="0"/>
                        <a:t> mg/ 100 g of </a:t>
                      </a:r>
                      <a:r>
                        <a:rPr lang="it-IT" dirty="0" err="1"/>
                        <a:t>food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89512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Aubergine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35388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94770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Blue </a:t>
                      </a:r>
                      <a:r>
                        <a:rPr lang="it-IT" dirty="0" err="1"/>
                        <a:t>raspberry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57519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Raspberry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42235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Cherry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350-400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46761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Currant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80-420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22179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Red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grapefruit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30-750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14829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Black </a:t>
                      </a:r>
                      <a:r>
                        <a:rPr lang="it-IT" dirty="0" err="1"/>
                        <a:t>grapes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08394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Red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137256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Elderberry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4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8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264098C-0BC2-3741-B6F9-B4B206404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995" y="325759"/>
            <a:ext cx="8284205" cy="621315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EE3A2B-7F90-6942-B3C9-5E219A50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44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202A7-84E8-F345-A006-8710A7F9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48"/>
            <a:ext cx="10515600" cy="828911"/>
          </a:xfrm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latin typeface="+mn-lt"/>
              </a:rPr>
            </a:br>
            <a:r>
              <a:rPr lang="it-IT" b="1" dirty="0" err="1">
                <a:latin typeface="+mn-lt"/>
              </a:rPr>
              <a:t>Quinones</a:t>
            </a:r>
            <a:r>
              <a:rPr lang="it-IT" b="1" dirty="0">
                <a:latin typeface="+mn-lt"/>
              </a:rPr>
              <a:t> </a:t>
            </a:r>
            <a:br>
              <a:rPr lang="it-IT" b="1" dirty="0">
                <a:latin typeface="+mn-lt"/>
              </a:rPr>
            </a:br>
            <a:endParaRPr lang="it-IT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ED1CF4-7609-E34B-8188-712A45C5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99" y="1208088"/>
            <a:ext cx="10600565" cy="534725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b="1" dirty="0" err="1"/>
              <a:t>quinones</a:t>
            </a:r>
            <a:r>
              <a:rPr lang="it-IT" b="1" dirty="0"/>
              <a:t> </a:t>
            </a:r>
            <a:r>
              <a:rPr lang="it-IT" dirty="0"/>
              <a:t>are </a:t>
            </a:r>
            <a:r>
              <a:rPr lang="it-IT" dirty="0" err="1"/>
              <a:t>phenolic</a:t>
            </a:r>
            <a:r>
              <a:rPr lang="it-IT" dirty="0"/>
              <a:t> </a:t>
            </a:r>
            <a:r>
              <a:rPr lang="it-IT" dirty="0" err="1"/>
              <a:t>compounds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typically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colored</a:t>
            </a:r>
            <a:r>
              <a:rPr lang="it-IT" dirty="0"/>
              <a:t> </a:t>
            </a:r>
            <a:r>
              <a:rPr lang="it-IT" dirty="0" err="1"/>
              <a:t>pigments</a:t>
            </a:r>
            <a:r>
              <a:rPr lang="it-IT" dirty="0"/>
              <a:t> </a:t>
            </a:r>
            <a:r>
              <a:rPr lang="it-IT" dirty="0" err="1"/>
              <a:t>covering</a:t>
            </a:r>
            <a:r>
              <a:rPr lang="it-IT" dirty="0"/>
              <a:t>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visible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. </a:t>
            </a:r>
            <a:r>
              <a:rPr lang="it-IT" dirty="0" err="1"/>
              <a:t>Typically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found</a:t>
            </a:r>
            <a:r>
              <a:rPr lang="it-IT" dirty="0"/>
              <a:t> in the </a:t>
            </a:r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of the </a:t>
            </a:r>
            <a:r>
              <a:rPr lang="it-IT" dirty="0" err="1"/>
              <a:t>plant</a:t>
            </a:r>
            <a:r>
              <a:rPr lang="it-IT" dirty="0"/>
              <a:t> and, </a:t>
            </a:r>
            <a:r>
              <a:rPr lang="it-IT" dirty="0" err="1"/>
              <a:t>thus</a:t>
            </a:r>
            <a:r>
              <a:rPr lang="it-IT" dirty="0"/>
              <a:t>,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impart</a:t>
            </a:r>
            <a:r>
              <a:rPr lang="it-IT" dirty="0"/>
              <a:t> a color to the </a:t>
            </a:r>
            <a:r>
              <a:rPr lang="it-IT" dirty="0" err="1"/>
              <a:t>exterior</a:t>
            </a:r>
            <a:r>
              <a:rPr lang="it-IT" dirty="0"/>
              <a:t> of the </a:t>
            </a:r>
            <a:r>
              <a:rPr lang="it-IT" dirty="0" err="1"/>
              <a:t>plant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Quinones</a:t>
            </a:r>
            <a:r>
              <a:rPr lang="it-IT" dirty="0"/>
              <a:t> play an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the </a:t>
            </a:r>
            <a:r>
              <a:rPr lang="it-IT" dirty="0" err="1"/>
              <a:t>respiration</a:t>
            </a:r>
            <a:r>
              <a:rPr lang="it-IT" dirty="0"/>
              <a:t> of </a:t>
            </a:r>
            <a:r>
              <a:rPr lang="it-IT" dirty="0" err="1"/>
              <a:t>plants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electron </a:t>
            </a:r>
            <a:r>
              <a:rPr lang="it-IT" dirty="0" err="1"/>
              <a:t>carriers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by </a:t>
            </a:r>
            <a:r>
              <a:rPr lang="it-IT" dirty="0" err="1"/>
              <a:t>converting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hydroquinones</a:t>
            </a:r>
            <a:r>
              <a:rPr lang="it-IT" dirty="0"/>
              <a:t> and </a:t>
            </a:r>
            <a:r>
              <a:rPr lang="it-IT" dirty="0" err="1"/>
              <a:t>quinones</a:t>
            </a:r>
            <a:r>
              <a:rPr lang="it-IT" dirty="0"/>
              <a:t>,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acting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redox </a:t>
            </a:r>
            <a:r>
              <a:rPr lang="it-IT" dirty="0" err="1"/>
              <a:t>couples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it-IT" b="1" dirty="0" err="1"/>
              <a:t>Ubiquinone</a:t>
            </a:r>
            <a:r>
              <a:rPr lang="it-IT" dirty="0"/>
              <a:t> (</a:t>
            </a:r>
            <a:r>
              <a:rPr lang="it-IT" b="1" dirty="0" err="1"/>
              <a:t>coenzyme</a:t>
            </a:r>
            <a:r>
              <a:rPr lang="it-IT" b="1" dirty="0"/>
              <a:t> </a:t>
            </a:r>
            <a:r>
              <a:rPr lang="it-IT" b="1" dirty="0" err="1"/>
              <a:t>Q</a:t>
            </a:r>
            <a:r>
              <a:rPr lang="it-IT" dirty="0"/>
              <a:t>) </a:t>
            </a:r>
            <a:r>
              <a:rPr lang="it-IT" dirty="0" err="1"/>
              <a:t>specifically</a:t>
            </a:r>
            <a:r>
              <a:rPr lang="it-IT" dirty="0"/>
              <a:t> </a:t>
            </a:r>
            <a:r>
              <a:rPr lang="it-IT" dirty="0" err="1"/>
              <a:t>serves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electron </a:t>
            </a:r>
            <a:r>
              <a:rPr lang="it-IT" dirty="0" err="1"/>
              <a:t>carrier</a:t>
            </a:r>
            <a:r>
              <a:rPr lang="it-IT" dirty="0"/>
              <a:t> on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mitochondrial</a:t>
            </a:r>
            <a:r>
              <a:rPr lang="it-IT" dirty="0"/>
              <a:t> membrane by </a:t>
            </a:r>
            <a:r>
              <a:rPr lang="it-IT" dirty="0" err="1"/>
              <a:t>transferring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complete a </a:t>
            </a:r>
            <a:r>
              <a:rPr lang="it-IT" dirty="0" err="1"/>
              <a:t>proton</a:t>
            </a:r>
            <a:r>
              <a:rPr lang="it-IT" dirty="0"/>
              <a:t> </a:t>
            </a:r>
            <a:r>
              <a:rPr lang="it-IT" dirty="0" err="1"/>
              <a:t>pump</a:t>
            </a:r>
            <a:r>
              <a:rPr lang="it-IT" dirty="0"/>
              <a:t> in the </a:t>
            </a:r>
            <a:r>
              <a:rPr lang="it-IT" dirty="0" err="1"/>
              <a:t>respiratory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makes</a:t>
            </a:r>
            <a:r>
              <a:rPr lang="it-IT" dirty="0"/>
              <a:t> the </a:t>
            </a:r>
            <a:r>
              <a:rPr lang="it-IT" dirty="0" err="1"/>
              <a:t>quinones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of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plant</a:t>
            </a:r>
            <a:r>
              <a:rPr lang="it-IT" dirty="0"/>
              <a:t> </a:t>
            </a:r>
            <a:r>
              <a:rPr lang="it-IT" dirty="0" err="1"/>
              <a:t>respiratory</a:t>
            </a:r>
            <a:r>
              <a:rPr lang="it-IT" dirty="0"/>
              <a:t> and </a:t>
            </a:r>
            <a:r>
              <a:rPr lang="it-IT" dirty="0" err="1"/>
              <a:t>photosynthetic</a:t>
            </a:r>
            <a:r>
              <a:rPr lang="it-IT" dirty="0"/>
              <a:t> electron transfer </a:t>
            </a:r>
            <a:r>
              <a:rPr lang="it-IT" dirty="0" err="1"/>
              <a:t>processes</a:t>
            </a:r>
            <a:r>
              <a:rPr lang="it-IT" dirty="0"/>
              <a:t>. </a:t>
            </a:r>
          </a:p>
          <a:p>
            <a:pPr algn="ctr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9B3918-72A5-6C4C-9176-0100398C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A4E5-4C70-324B-8C3F-AB6D579B42F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55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1">
            <a:extLst>
              <a:ext uri="{FF2B5EF4-FFF2-40B4-BE49-F238E27FC236}">
                <a16:creationId xmlns:a16="http://schemas.microsoft.com/office/drawing/2014/main" id="{1C0ACAF2-C65F-EF47-9A59-41B685FC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172" y="226718"/>
            <a:ext cx="14895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200" b="1" dirty="0" err="1">
                <a:latin typeface="Arial" panose="020B0604020202020204" pitchFamily="34" charset="0"/>
              </a:rPr>
              <a:t>Quinones</a:t>
            </a:r>
            <a:endParaRPr lang="it-IT" altLang="it-IT" sz="2200" b="1" dirty="0">
              <a:latin typeface="Arial" panose="020B060402020202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38024EE0-932C-9142-B580-BC46BFDE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93" y="3374720"/>
            <a:ext cx="5762507" cy="31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6CFBA4-7EBF-844D-BA45-0F247D00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9AA871F-B209-0A4E-BCE6-7EC863EF15C7}"/>
              </a:ext>
            </a:extLst>
          </p:cNvPr>
          <p:cNvSpPr/>
          <p:nvPr/>
        </p:nvSpPr>
        <p:spPr>
          <a:xfrm>
            <a:off x="488091" y="809391"/>
            <a:ext cx="108657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Quinones</a:t>
            </a:r>
            <a:r>
              <a:rPr lang="it-IT" sz="2200" dirty="0"/>
              <a:t> can be </a:t>
            </a:r>
            <a:r>
              <a:rPr lang="it-IT" sz="2200" dirty="0" err="1"/>
              <a:t>formed</a:t>
            </a:r>
            <a:r>
              <a:rPr lang="it-IT" sz="2200" dirty="0"/>
              <a:t> from </a:t>
            </a:r>
            <a:r>
              <a:rPr lang="it-IT" sz="2200" dirty="0" err="1"/>
              <a:t>phenolic</a:t>
            </a:r>
            <a:r>
              <a:rPr lang="it-IT" sz="2200" dirty="0"/>
              <a:t> </a:t>
            </a:r>
            <a:r>
              <a:rPr lang="it-IT" sz="2200" dirty="0" err="1"/>
              <a:t>systems</a:t>
            </a:r>
            <a:r>
              <a:rPr lang="it-IT" sz="2200" dirty="0"/>
              <a:t> </a:t>
            </a:r>
            <a:r>
              <a:rPr lang="it-IT" sz="2200" dirty="0" err="1"/>
              <a:t>generated</a:t>
            </a:r>
            <a:r>
              <a:rPr lang="it-IT" sz="2200" dirty="0"/>
              <a:t> </a:t>
            </a:r>
            <a:r>
              <a:rPr lang="it-IT" sz="2200" dirty="0" err="1"/>
              <a:t>either</a:t>
            </a:r>
            <a:r>
              <a:rPr lang="it-IT" sz="2200" dirty="0"/>
              <a:t> by the </a:t>
            </a:r>
            <a:r>
              <a:rPr lang="it-IT" sz="2200" dirty="0" err="1"/>
              <a:t>Shikimato</a:t>
            </a:r>
            <a:r>
              <a:rPr lang="it-IT" sz="2200" dirty="0"/>
              <a:t> and acetate </a:t>
            </a:r>
            <a:r>
              <a:rPr lang="it-IT" sz="2200" dirty="0" err="1"/>
              <a:t>pathways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Catechols</a:t>
            </a:r>
            <a:r>
              <a:rPr lang="it-IT" sz="2200" dirty="0"/>
              <a:t> and </a:t>
            </a:r>
            <a:r>
              <a:rPr lang="it-IT" sz="2200" dirty="0" err="1"/>
              <a:t>hydroquinones</a:t>
            </a:r>
            <a:r>
              <a:rPr lang="it-IT" sz="2200" dirty="0"/>
              <a:t> are </a:t>
            </a:r>
            <a:r>
              <a:rPr lang="it-IT" sz="2200" dirty="0" err="1"/>
              <a:t>generated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Catechols</a:t>
            </a:r>
            <a:r>
              <a:rPr lang="it-IT" sz="2200" dirty="0"/>
              <a:t> </a:t>
            </a:r>
            <a:r>
              <a:rPr lang="it-IT" sz="2200" dirty="0" err="1"/>
              <a:t>give</a:t>
            </a:r>
            <a:r>
              <a:rPr lang="it-IT" sz="2200" dirty="0"/>
              <a:t> rise to </a:t>
            </a:r>
            <a:r>
              <a:rPr lang="it-IT" sz="2200" dirty="0" err="1"/>
              <a:t>ortho-quinones</a:t>
            </a:r>
            <a:r>
              <a:rPr lang="it-IT" sz="2200" dirty="0"/>
              <a:t> and </a:t>
            </a:r>
            <a:r>
              <a:rPr lang="it-IT" sz="2200" dirty="0" err="1"/>
              <a:t>hydroquinones</a:t>
            </a:r>
            <a:r>
              <a:rPr lang="it-IT" sz="2200" dirty="0"/>
              <a:t> to para-</a:t>
            </a:r>
            <a:r>
              <a:rPr lang="it-IT" sz="2200" dirty="0" err="1"/>
              <a:t>quinones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24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C4DB2B-3AD3-5942-897C-7138E15A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C00258D-06A0-7743-8642-DF39210A4EC2}"/>
              </a:ext>
            </a:extLst>
          </p:cNvPr>
          <p:cNvSpPr/>
          <p:nvPr/>
        </p:nvSpPr>
        <p:spPr>
          <a:xfrm>
            <a:off x="551934" y="262010"/>
            <a:ext cx="10939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sz="2400" dirty="0"/>
              <a:t>In nature </a:t>
            </a:r>
            <a:r>
              <a:rPr lang="it-IT" altLang="it-IT" sz="2400" dirty="0" err="1"/>
              <a:t>there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series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quinone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derivatives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related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structures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containing</a:t>
            </a:r>
            <a:r>
              <a:rPr lang="it-IT" altLang="it-IT" sz="2400" dirty="0"/>
              <a:t> a </a:t>
            </a:r>
            <a:r>
              <a:rPr lang="it-IT" altLang="it-IT" sz="2400" dirty="0" err="1"/>
              <a:t>terpenoid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fragment</a:t>
            </a:r>
            <a:r>
              <a:rPr lang="it-IT" altLang="it-IT" sz="2400" dirty="0"/>
              <a:t> and a </a:t>
            </a:r>
            <a:r>
              <a:rPr lang="it-IT" altLang="it-IT" sz="2400" dirty="0" err="1"/>
              <a:t>portion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derived</a:t>
            </a:r>
            <a:r>
              <a:rPr lang="it-IT" altLang="it-IT" sz="2400" dirty="0"/>
              <a:t> from </a:t>
            </a:r>
            <a:r>
              <a:rPr lang="it-IT" altLang="it-IT" sz="2400" dirty="0" err="1"/>
              <a:t>Shikimato</a:t>
            </a:r>
            <a:r>
              <a:rPr lang="it-IT" altLang="it-IT" sz="24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altLang="it-IT" sz="24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sz="2400" dirty="0" err="1"/>
              <a:t>Several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them</a:t>
            </a:r>
            <a:r>
              <a:rPr lang="it-IT" altLang="it-IT" sz="2400" dirty="0"/>
              <a:t> show </a:t>
            </a:r>
            <a:r>
              <a:rPr lang="it-IT" altLang="it-IT" sz="2400" dirty="0" err="1"/>
              <a:t>foundamental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biochemical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functions</a:t>
            </a:r>
            <a:r>
              <a:rPr lang="it-IT" altLang="it-IT" sz="2400" dirty="0"/>
              <a:t> in electron </a:t>
            </a:r>
            <a:r>
              <a:rPr lang="it-IT" altLang="it-IT" sz="2400" dirty="0" err="1"/>
              <a:t>transport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systems</a:t>
            </a:r>
            <a:r>
              <a:rPr lang="it-IT" altLang="it-IT" sz="2400" dirty="0"/>
              <a:t> for </a:t>
            </a:r>
            <a:r>
              <a:rPr lang="it-IT" altLang="it-IT" sz="2400" dirty="0" err="1"/>
              <a:t>respiration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photosynthesis</a:t>
            </a:r>
            <a:r>
              <a:rPr lang="it-IT" altLang="it-IT" sz="24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alt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CC5682-CF57-BB49-BFB8-FF9FCCC8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78" y="2570334"/>
            <a:ext cx="9177337" cy="39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5CE46A-ED56-9D43-AFDE-6126906B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6</a:t>
            </a:fld>
            <a:endParaRPr lang="it-IT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70424B-872F-C542-B3E9-8F3973D9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82" y="3998439"/>
            <a:ext cx="3382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2F3408DA-7197-9545-AA3A-F9B7A882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73" y="885029"/>
            <a:ext cx="115164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2400" dirty="0" err="1"/>
              <a:t>Ubiquinones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Coenzyme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Q</a:t>
            </a:r>
            <a:r>
              <a:rPr lang="it-IT" altLang="it-IT" sz="2400" dirty="0"/>
              <a:t>) are </a:t>
            </a:r>
            <a:r>
              <a:rPr lang="it-IT" altLang="it-IT" sz="2400" dirty="0" err="1"/>
              <a:t>present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almost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all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organisms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function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as</a:t>
            </a:r>
            <a:r>
              <a:rPr lang="it-IT" altLang="it-IT" sz="2400" dirty="0"/>
              <a:t> electron </a:t>
            </a:r>
            <a:r>
              <a:rPr lang="it-IT" altLang="it-IT" sz="2400" dirty="0" err="1"/>
              <a:t>carriers</a:t>
            </a:r>
            <a:r>
              <a:rPr lang="it-IT" altLang="it-IT" sz="2400" dirty="0"/>
              <a:t> for the electron </a:t>
            </a:r>
            <a:r>
              <a:rPr lang="it-IT" altLang="it-IT" sz="2400" dirty="0" err="1"/>
              <a:t>transport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chain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mitochondria</a:t>
            </a:r>
            <a:r>
              <a:rPr lang="it-IT" altLang="it-IT" sz="2400" dirty="0"/>
              <a:t>.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2400" dirty="0"/>
              <a:t>The </a:t>
            </a:r>
            <a:r>
              <a:rPr lang="it-IT" altLang="it-IT" sz="2400" dirty="0" err="1"/>
              <a:t>length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terpenoid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chain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variable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n</a:t>
            </a:r>
            <a:r>
              <a:rPr lang="it-IT" altLang="it-IT" sz="2400" dirty="0"/>
              <a:t> = 1-12) and </a:t>
            </a:r>
            <a:r>
              <a:rPr lang="it-IT" altLang="it-IT" sz="2400" dirty="0" err="1"/>
              <a:t>depends</a:t>
            </a:r>
            <a:r>
              <a:rPr lang="it-IT" altLang="it-IT" sz="2400" dirty="0"/>
              <a:t> on the </a:t>
            </a:r>
            <a:r>
              <a:rPr lang="it-IT" altLang="it-IT" sz="2400" dirty="0" err="1"/>
              <a:t>species</a:t>
            </a:r>
            <a:r>
              <a:rPr lang="it-IT" altLang="it-IT" sz="2400" dirty="0"/>
              <a:t>.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2400" dirty="0" err="1"/>
              <a:t>Most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organisms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synthesize</a:t>
            </a:r>
            <a:r>
              <a:rPr lang="it-IT" altLang="it-IT" sz="2400" dirty="0"/>
              <a:t> more </a:t>
            </a:r>
            <a:r>
              <a:rPr lang="it-IT" altLang="it-IT" sz="2400" dirty="0" err="1"/>
              <a:t>than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one</a:t>
            </a:r>
            <a:r>
              <a:rPr lang="it-IT" altLang="it-IT" sz="2400" dirty="0"/>
              <a:t> compound, with </a:t>
            </a:r>
            <a:r>
              <a:rPr lang="it-IT" altLang="it-IT" sz="2400" dirty="0" err="1"/>
              <a:t>those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which</a:t>
            </a:r>
            <a:r>
              <a:rPr lang="it-IT" altLang="it-IT" sz="2400" dirty="0"/>
              <a:t> </a:t>
            </a:r>
            <a:r>
              <a:rPr lang="it-IT" altLang="it-IT" sz="2400" dirty="0" err="1"/>
              <a:t>n</a:t>
            </a:r>
            <a:r>
              <a:rPr lang="it-IT" altLang="it-IT" sz="2400" dirty="0"/>
              <a:t> = 7-10 predominate.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altLang="it-IT" sz="2400" dirty="0"/>
              <a:t>The redox agent in </a:t>
            </a:r>
            <a:r>
              <a:rPr lang="it-IT" altLang="it-IT" sz="2400" dirty="0" err="1"/>
              <a:t>humans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Q</a:t>
            </a:r>
            <a:r>
              <a:rPr lang="it-IT" altLang="it-IT" sz="2400" baseline="-25000" dirty="0"/>
              <a:t>10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0938C5B-8966-2A42-91AC-854769878CF8}"/>
              </a:ext>
            </a:extLst>
          </p:cNvPr>
          <p:cNvSpPr txBox="1">
            <a:spLocks/>
          </p:cNvSpPr>
          <p:nvPr/>
        </p:nvSpPr>
        <p:spPr>
          <a:xfrm>
            <a:off x="2854411" y="0"/>
            <a:ext cx="6015681" cy="11368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2800" b="1" dirty="0">
                <a:latin typeface="+mn-lt"/>
              </a:rPr>
            </a:br>
            <a:r>
              <a:rPr lang="it-IT" sz="3000" b="1" dirty="0" err="1">
                <a:latin typeface="+mn-lt"/>
              </a:rPr>
              <a:t>Ubiquinones</a:t>
            </a:r>
            <a:r>
              <a:rPr lang="it-IT" sz="3000" b="1" dirty="0">
                <a:latin typeface="+mn-lt"/>
              </a:rPr>
              <a:t> </a:t>
            </a:r>
            <a:br>
              <a:rPr lang="it-IT" sz="3000" b="1" dirty="0">
                <a:latin typeface="+mn-lt"/>
              </a:rPr>
            </a:br>
            <a:endParaRPr lang="it-IT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5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2">
            <a:extLst>
              <a:ext uri="{FF2B5EF4-FFF2-40B4-BE49-F238E27FC236}">
                <a16:creationId xmlns:a16="http://schemas.microsoft.com/office/drawing/2014/main" id="{AC1A6AF7-40A5-844D-84F5-9006A4AAE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445" r="4088"/>
          <a:stretch/>
        </p:blipFill>
        <p:spPr bwMode="auto">
          <a:xfrm>
            <a:off x="4095482" y="187307"/>
            <a:ext cx="7791718" cy="64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sellaDiTesto 3">
            <a:extLst>
              <a:ext uri="{FF2B5EF4-FFF2-40B4-BE49-F238E27FC236}">
                <a16:creationId xmlns:a16="http://schemas.microsoft.com/office/drawing/2014/main" id="{90D2956D-CD6C-2D4C-B44A-F272BA6E7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63" y="1787545"/>
            <a:ext cx="35027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dirty="0" err="1"/>
              <a:t>Ubiquinones</a:t>
            </a:r>
            <a:r>
              <a:rPr lang="it-IT" altLang="it-IT" dirty="0"/>
              <a:t> derive from 4-hydroxy </a:t>
            </a:r>
            <a:r>
              <a:rPr lang="it-IT" altLang="it-IT" dirty="0" err="1"/>
              <a:t>benzoic</a:t>
            </a:r>
            <a:r>
              <a:rPr lang="it-IT" altLang="it-IT" dirty="0"/>
              <a:t> acid </a:t>
            </a:r>
            <a:r>
              <a:rPr lang="it-IT" altLang="it-IT" dirty="0" err="1"/>
              <a:t>obtained</a:t>
            </a:r>
            <a:r>
              <a:rPr lang="it-IT" altLang="it-IT" dirty="0"/>
              <a:t> in </a:t>
            </a:r>
            <a:r>
              <a:rPr lang="it-IT" altLang="it-IT" dirty="0" err="1"/>
              <a:t>plants</a:t>
            </a:r>
            <a:r>
              <a:rPr lang="it-IT" altLang="it-IT" dirty="0"/>
              <a:t> from </a:t>
            </a:r>
            <a:r>
              <a:rPr lang="it-IT" altLang="it-IT" dirty="0" err="1"/>
              <a:t>Phe</a:t>
            </a:r>
            <a:r>
              <a:rPr lang="it-IT" altLang="it-IT" dirty="0"/>
              <a:t> or </a:t>
            </a:r>
            <a:r>
              <a:rPr lang="it-IT" altLang="it-IT" dirty="0" err="1"/>
              <a:t>Tyr</a:t>
            </a:r>
            <a:r>
              <a:rPr lang="it-IT" altLang="it-IT" dirty="0"/>
              <a:t> </a:t>
            </a:r>
            <a:r>
              <a:rPr lang="it-IT" altLang="it-IT" dirty="0" err="1"/>
              <a:t>through</a:t>
            </a:r>
            <a:r>
              <a:rPr lang="it-IT" altLang="it-IT" dirty="0"/>
              <a:t> 4-hydroxy </a:t>
            </a:r>
            <a:r>
              <a:rPr lang="it-IT" altLang="it-IT" dirty="0" err="1"/>
              <a:t>cinnamic</a:t>
            </a:r>
            <a:r>
              <a:rPr lang="it-IT" altLang="it-IT" dirty="0"/>
              <a:t> acid (4-coumaric acid). </a:t>
            </a:r>
          </a:p>
          <a:p>
            <a:pPr algn="ctr"/>
            <a:endParaRPr lang="it-IT" alt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dirty="0"/>
              <a:t>The </a:t>
            </a:r>
            <a:r>
              <a:rPr lang="it-IT" altLang="it-IT" dirty="0" err="1"/>
              <a:t>integration</a:t>
            </a:r>
            <a:r>
              <a:rPr lang="it-IT" altLang="it-IT" dirty="0"/>
              <a:t> of </a:t>
            </a:r>
            <a:r>
              <a:rPr lang="it-IT" altLang="it-IT" dirty="0" err="1"/>
              <a:t>coenzyme</a:t>
            </a:r>
            <a:r>
              <a:rPr lang="it-IT" altLang="it-IT" dirty="0"/>
              <a:t> </a:t>
            </a:r>
            <a:r>
              <a:rPr lang="it-IT" altLang="it-IT" dirty="0" err="1"/>
              <a:t>Q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effective</a:t>
            </a:r>
            <a:r>
              <a:rPr lang="it-IT" altLang="it-IT" dirty="0"/>
              <a:t> in </a:t>
            </a:r>
            <a:r>
              <a:rPr lang="it-IT" altLang="it-IT" dirty="0" err="1"/>
              <a:t>respiratory</a:t>
            </a:r>
            <a:r>
              <a:rPr lang="it-IT" altLang="it-IT" dirty="0"/>
              <a:t> </a:t>
            </a:r>
            <a:r>
              <a:rPr lang="it-IT" altLang="it-IT" dirty="0" err="1"/>
              <a:t>chain</a:t>
            </a:r>
            <a:r>
              <a:rPr lang="it-IT" altLang="it-IT" dirty="0"/>
              <a:t> </a:t>
            </a:r>
            <a:r>
              <a:rPr lang="it-IT" altLang="it-IT" dirty="0" err="1"/>
              <a:t>defects</a:t>
            </a:r>
            <a:r>
              <a:rPr lang="it-IT" altLang="it-IT" dirty="0"/>
              <a:t> and to slow down the </a:t>
            </a:r>
            <a:r>
              <a:rPr lang="it-IT" altLang="it-IT" dirty="0" err="1"/>
              <a:t>symptoms</a:t>
            </a:r>
            <a:r>
              <a:rPr lang="it-IT" altLang="it-IT" dirty="0"/>
              <a:t> of the </a:t>
            </a:r>
            <a:r>
              <a:rPr lang="it-IT" altLang="it-IT" dirty="0" err="1"/>
              <a:t>disease</a:t>
            </a:r>
            <a:r>
              <a:rPr lang="it-IT" altLang="it-IT" dirty="0"/>
              <a:t> </a:t>
            </a:r>
            <a:r>
              <a:rPr lang="it-IT" altLang="it-IT" dirty="0" err="1"/>
              <a:t>Parkinson's</a:t>
            </a:r>
            <a:endParaRPr lang="it-IT" alt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E03E13-4227-8742-AEE3-11B03C38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45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CC08A7C4-D5CB-7549-A74A-E259472076E6}"/>
              </a:ext>
            </a:extLst>
          </p:cNvPr>
          <p:cNvSpPr/>
          <p:nvPr/>
        </p:nvSpPr>
        <p:spPr>
          <a:xfrm>
            <a:off x="8596876" y="3554348"/>
            <a:ext cx="1943739" cy="496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506" name="CasellaDiTesto 1">
            <a:extLst>
              <a:ext uri="{FF2B5EF4-FFF2-40B4-BE49-F238E27FC236}">
                <a16:creationId xmlns:a16="http://schemas.microsoft.com/office/drawing/2014/main" id="{FCC201E3-534F-0444-A5B6-7DD120FE0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16" y="138433"/>
            <a:ext cx="48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400" b="1" dirty="0" err="1"/>
              <a:t>Plastoquinones</a:t>
            </a:r>
            <a:endParaRPr lang="it-IT" altLang="it-IT" sz="2400" b="1" dirty="0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CD1E8986-1BEA-A442-9D45-73E29AB8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36" y="807766"/>
            <a:ext cx="668972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F93E38-15B7-854D-A1D7-727B8742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8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D9CA03-5212-0945-BCBA-6F9AEF2B737F}"/>
              </a:ext>
            </a:extLst>
          </p:cNvPr>
          <p:cNvSpPr txBox="1"/>
          <p:nvPr/>
        </p:nvSpPr>
        <p:spPr>
          <a:xfrm>
            <a:off x="8610600" y="3554348"/>
            <a:ext cx="194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gamma-tocoferolo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BC147D2-B4F6-3346-8F99-4E402BE9CFBD}"/>
              </a:ext>
            </a:extLst>
          </p:cNvPr>
          <p:cNvSpPr/>
          <p:nvPr/>
        </p:nvSpPr>
        <p:spPr>
          <a:xfrm>
            <a:off x="4456090" y="3361386"/>
            <a:ext cx="1004552" cy="166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3565C2E-3DD1-A842-A139-1C9A61DEB599}"/>
              </a:ext>
            </a:extLst>
          </p:cNvPr>
          <p:cNvSpPr/>
          <p:nvPr/>
        </p:nvSpPr>
        <p:spPr>
          <a:xfrm>
            <a:off x="8087932" y="3361386"/>
            <a:ext cx="932647" cy="166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83D0EAF-E9CC-A04B-8073-08D9A5AF7DEE}"/>
              </a:ext>
            </a:extLst>
          </p:cNvPr>
          <p:cNvSpPr/>
          <p:nvPr/>
        </p:nvSpPr>
        <p:spPr>
          <a:xfrm>
            <a:off x="395415" y="5431823"/>
            <a:ext cx="11479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sz="2400" dirty="0" err="1"/>
              <a:t>Plastoquinones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structurally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similar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ubiquinones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but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produced</a:t>
            </a:r>
            <a:r>
              <a:rPr lang="it-IT" altLang="it-IT" sz="2400" dirty="0"/>
              <a:t> from </a:t>
            </a:r>
            <a:r>
              <a:rPr lang="it-IT" altLang="it-IT" sz="2400" dirty="0" err="1"/>
              <a:t>hydroxy-phenylpyruvic</a:t>
            </a:r>
            <a:r>
              <a:rPr lang="it-IT" altLang="it-IT" sz="2400" dirty="0"/>
              <a:t> acid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400" dirty="0" err="1"/>
              <a:t>Plastoquinones</a:t>
            </a:r>
            <a:r>
              <a:rPr lang="it-IT" sz="2400" dirty="0"/>
              <a:t> </a:t>
            </a:r>
            <a:r>
              <a:rPr lang="it-IT" sz="2400" dirty="0" err="1"/>
              <a:t>participate</a:t>
            </a:r>
            <a:r>
              <a:rPr lang="it-IT" sz="2400" dirty="0"/>
              <a:t> in the electron </a:t>
            </a:r>
            <a:r>
              <a:rPr lang="it-IT" sz="2400" dirty="0" err="1"/>
              <a:t>transport</a:t>
            </a:r>
            <a:r>
              <a:rPr lang="it-IT" sz="2400" dirty="0"/>
              <a:t> </a:t>
            </a:r>
            <a:r>
              <a:rPr lang="it-IT" sz="2400" dirty="0" err="1"/>
              <a:t>chain</a:t>
            </a:r>
            <a:r>
              <a:rPr lang="it-IT" sz="2400" dirty="0"/>
              <a:t> in </a:t>
            </a:r>
            <a:r>
              <a:rPr lang="it-IT" sz="2400" dirty="0" err="1"/>
              <a:t>photosysntesis</a:t>
            </a:r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E5F292-D506-5C46-BA5E-31B160144592}"/>
              </a:ext>
            </a:extLst>
          </p:cNvPr>
          <p:cNvSpPr/>
          <p:nvPr/>
        </p:nvSpPr>
        <p:spPr>
          <a:xfrm>
            <a:off x="6314302" y="4491027"/>
            <a:ext cx="1773629" cy="426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9E6D45-88D3-4D4C-AF70-4A2B8581BEE3}"/>
              </a:ext>
            </a:extLst>
          </p:cNvPr>
          <p:cNvSpPr txBox="1"/>
          <p:nvPr/>
        </p:nvSpPr>
        <p:spPr>
          <a:xfrm>
            <a:off x="6403237" y="4491027"/>
            <a:ext cx="15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alfa-tocoferolo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B6E01D5-D534-6F46-81BF-06B0B602EBB8}"/>
              </a:ext>
            </a:extLst>
          </p:cNvPr>
          <p:cNvSpPr/>
          <p:nvPr/>
        </p:nvSpPr>
        <p:spPr>
          <a:xfrm>
            <a:off x="2734943" y="3580746"/>
            <a:ext cx="1773629" cy="426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24C99E-1FAC-E747-9693-8195602E9D30}"/>
              </a:ext>
            </a:extLst>
          </p:cNvPr>
          <p:cNvSpPr txBox="1"/>
          <p:nvPr/>
        </p:nvSpPr>
        <p:spPr>
          <a:xfrm>
            <a:off x="2823878" y="3580746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beta-tocoferolo</a:t>
            </a:r>
          </a:p>
        </p:txBody>
      </p:sp>
    </p:spTree>
    <p:extLst>
      <p:ext uri="{BB962C8B-B14F-4D97-AF65-F5344CB8AC3E}">
        <p14:creationId xmlns:p14="http://schemas.microsoft.com/office/powerpoint/2010/main" val="326769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DC38A4C-19CE-8547-A8D4-49EF9FBB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9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FCC1138-BE2F-7843-97F4-D5199A52B9AB}"/>
              </a:ext>
            </a:extLst>
          </p:cNvPr>
          <p:cNvSpPr/>
          <p:nvPr/>
        </p:nvSpPr>
        <p:spPr>
          <a:xfrm>
            <a:off x="172995" y="232878"/>
            <a:ext cx="118254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 err="1"/>
              <a:t>Tocopherols</a:t>
            </a:r>
            <a:r>
              <a:rPr lang="it-IT" sz="2600" dirty="0"/>
              <a:t> are </a:t>
            </a:r>
            <a:r>
              <a:rPr lang="it-IT" sz="2600" dirty="0" err="1"/>
              <a:t>members</a:t>
            </a:r>
            <a:r>
              <a:rPr lang="it-IT" sz="2600" dirty="0"/>
              <a:t> of the </a:t>
            </a:r>
            <a:r>
              <a:rPr lang="it-IT" sz="2600" dirty="0" err="1"/>
              <a:t>group</a:t>
            </a:r>
            <a:r>
              <a:rPr lang="it-IT" sz="2600" dirty="0"/>
              <a:t> of </a:t>
            </a:r>
            <a:r>
              <a:rPr lang="it-IT" sz="2600" dirty="0" err="1"/>
              <a:t>vitamins</a:t>
            </a:r>
            <a:r>
              <a:rPr lang="it-IT" sz="2600" dirty="0"/>
              <a:t> E, are </a:t>
            </a:r>
            <a:r>
              <a:rPr lang="it-IT" sz="2600" dirty="0" err="1"/>
              <a:t>not</a:t>
            </a:r>
            <a:r>
              <a:rPr lang="it-IT" sz="2600" dirty="0"/>
              <a:t> </a:t>
            </a:r>
            <a:r>
              <a:rPr lang="it-IT" sz="2600" dirty="0" err="1"/>
              <a:t>actually</a:t>
            </a:r>
            <a:r>
              <a:rPr lang="it-IT" sz="2600" dirty="0"/>
              <a:t> </a:t>
            </a:r>
            <a:r>
              <a:rPr lang="it-IT" sz="2600" dirty="0" err="1"/>
              <a:t>quinones</a:t>
            </a:r>
            <a:r>
              <a:rPr lang="it-IT" sz="2600" dirty="0"/>
              <a:t> </a:t>
            </a:r>
            <a:r>
              <a:rPr lang="it-IT" sz="2600" dirty="0" err="1"/>
              <a:t>but</a:t>
            </a:r>
            <a:r>
              <a:rPr lang="it-IT" sz="2600" dirty="0"/>
              <a:t> are </a:t>
            </a:r>
            <a:r>
              <a:rPr lang="it-IT" sz="2600" dirty="0" err="1"/>
              <a:t>structurally</a:t>
            </a:r>
            <a:r>
              <a:rPr lang="it-IT" sz="2600" dirty="0"/>
              <a:t> </a:t>
            </a:r>
            <a:r>
              <a:rPr lang="it-IT" sz="2600" dirty="0" err="1"/>
              <a:t>related</a:t>
            </a:r>
            <a:r>
              <a:rPr lang="it-IT" sz="2600" dirty="0"/>
              <a:t> to </a:t>
            </a:r>
            <a:r>
              <a:rPr lang="it-IT" sz="2600" dirty="0" err="1"/>
              <a:t>plastoquinones</a:t>
            </a:r>
            <a:r>
              <a:rPr lang="it-IT" sz="2600" dirty="0"/>
              <a:t>.</a:t>
            </a:r>
          </a:p>
          <a:p>
            <a:endParaRPr lang="it-IT" sz="26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 err="1"/>
              <a:t>Vitamin</a:t>
            </a:r>
            <a:r>
              <a:rPr lang="it-IT" sz="2600" dirty="0"/>
              <a:t> E </a:t>
            </a:r>
            <a:r>
              <a:rPr lang="it-IT" sz="2600" dirty="0" err="1"/>
              <a:t>refers</a:t>
            </a:r>
            <a:r>
              <a:rPr lang="it-IT" sz="2600" dirty="0"/>
              <a:t> to a </a:t>
            </a:r>
            <a:r>
              <a:rPr lang="it-IT" sz="2600" dirty="0" err="1"/>
              <a:t>group</a:t>
            </a:r>
            <a:r>
              <a:rPr lang="it-IT" sz="2600" dirty="0"/>
              <a:t> of </a:t>
            </a:r>
            <a:r>
              <a:rPr lang="it-IT" sz="2600" dirty="0" err="1"/>
              <a:t>fat-soluble</a:t>
            </a:r>
            <a:r>
              <a:rPr lang="it-IT" sz="2600" dirty="0"/>
              <a:t> </a:t>
            </a:r>
            <a:r>
              <a:rPr lang="it-IT" sz="2600" dirty="0" err="1"/>
              <a:t>vitamins</a:t>
            </a:r>
            <a:r>
              <a:rPr lang="it-IT" sz="2600" dirty="0"/>
              <a:t>, </a:t>
            </a:r>
            <a:r>
              <a:rPr lang="it-IT" sz="2600" dirty="0" err="1"/>
              <a:t>tocopherols</a:t>
            </a:r>
            <a:r>
              <a:rPr lang="it-IT" sz="2600" dirty="0"/>
              <a:t>, </a:t>
            </a:r>
            <a:r>
              <a:rPr lang="it-IT" sz="2600" dirty="0" err="1"/>
              <a:t>which</a:t>
            </a:r>
            <a:r>
              <a:rPr lang="it-IT" sz="2600" dirty="0"/>
              <a:t> are </a:t>
            </a:r>
            <a:r>
              <a:rPr lang="it-IT" sz="2600" dirty="0" err="1"/>
              <a:t>widely</a:t>
            </a:r>
            <a:r>
              <a:rPr lang="it-IT" sz="2600" dirty="0"/>
              <a:t> </a:t>
            </a:r>
            <a:r>
              <a:rPr lang="it-IT" sz="2600" dirty="0" err="1"/>
              <a:t>distributed</a:t>
            </a:r>
            <a:r>
              <a:rPr lang="it-IT" sz="2600" dirty="0"/>
              <a:t> in </a:t>
            </a:r>
            <a:r>
              <a:rPr lang="it-IT" sz="2600" dirty="0" err="1"/>
              <a:t>plants</a:t>
            </a:r>
            <a:r>
              <a:rPr lang="it-IT" sz="2600" dirty="0"/>
              <a:t>, with </a:t>
            </a:r>
            <a:r>
              <a:rPr lang="it-IT" sz="2600" dirty="0" err="1"/>
              <a:t>good</a:t>
            </a:r>
            <a:r>
              <a:rPr lang="it-IT" sz="2600" dirty="0"/>
              <a:t> </a:t>
            </a:r>
            <a:r>
              <a:rPr lang="it-IT" sz="2600" dirty="0" err="1"/>
              <a:t>levels</a:t>
            </a:r>
            <a:r>
              <a:rPr lang="it-IT" sz="2600" dirty="0"/>
              <a:t> in the </a:t>
            </a:r>
            <a:r>
              <a:rPr lang="it-IT" sz="2600" dirty="0" err="1"/>
              <a:t>seeds</a:t>
            </a:r>
            <a:r>
              <a:rPr lang="it-IT" sz="2600" dirty="0"/>
              <a:t> of </a:t>
            </a:r>
            <a:r>
              <a:rPr lang="it-IT" sz="2600" dirty="0" err="1"/>
              <a:t>cereals</a:t>
            </a:r>
            <a:r>
              <a:rPr lang="it-IT" sz="2600" dirty="0"/>
              <a:t> </a:t>
            </a:r>
            <a:r>
              <a:rPr lang="it-IT" sz="2600" dirty="0" err="1"/>
              <a:t>such</a:t>
            </a:r>
            <a:r>
              <a:rPr lang="it-IT" sz="2600" dirty="0"/>
              <a:t> </a:t>
            </a:r>
            <a:r>
              <a:rPr lang="it-IT" sz="2600" dirty="0" err="1"/>
              <a:t>as</a:t>
            </a:r>
            <a:r>
              <a:rPr lang="it-IT" sz="2600" dirty="0"/>
              <a:t> </a:t>
            </a:r>
            <a:r>
              <a:rPr lang="it-IT" sz="2600" dirty="0" err="1"/>
              <a:t>wheat</a:t>
            </a:r>
            <a:r>
              <a:rPr lang="it-IT" sz="2600" dirty="0"/>
              <a:t>, </a:t>
            </a:r>
            <a:r>
              <a:rPr lang="it-IT" sz="2600" dirty="0" err="1"/>
              <a:t>barley</a:t>
            </a:r>
            <a:r>
              <a:rPr lang="it-IT" sz="2600" dirty="0"/>
              <a:t> and </a:t>
            </a:r>
            <a:r>
              <a:rPr lang="it-IT" sz="2600" dirty="0" err="1"/>
              <a:t>rye</a:t>
            </a:r>
            <a:r>
              <a:rPr lang="it-IT" sz="2600" dirty="0"/>
              <a:t>. </a:t>
            </a:r>
            <a:r>
              <a:rPr lang="it-IT" sz="2600" dirty="0" err="1"/>
              <a:t>Wheat</a:t>
            </a:r>
            <a:r>
              <a:rPr lang="it-IT" sz="2600" dirty="0"/>
              <a:t> </a:t>
            </a:r>
            <a:r>
              <a:rPr lang="it-IT" sz="2600" dirty="0" err="1"/>
              <a:t>germ</a:t>
            </a:r>
            <a:r>
              <a:rPr lang="it-IT" sz="2600" dirty="0"/>
              <a:t> </a:t>
            </a:r>
            <a:r>
              <a:rPr lang="it-IT" sz="2600" dirty="0" err="1"/>
              <a:t>oil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a </a:t>
            </a:r>
            <a:r>
              <a:rPr lang="it-IT" sz="2600" dirty="0" err="1"/>
              <a:t>particularly</a:t>
            </a:r>
            <a:r>
              <a:rPr lang="it-IT" sz="2600" dirty="0"/>
              <a:t> </a:t>
            </a:r>
            <a:r>
              <a:rPr lang="it-IT" sz="2600" dirty="0" err="1"/>
              <a:t>rich</a:t>
            </a:r>
            <a:r>
              <a:rPr lang="it-IT" sz="2600" dirty="0"/>
              <a:t> source of </a:t>
            </a:r>
            <a:r>
              <a:rPr lang="it-IT" sz="2600" dirty="0" err="1"/>
              <a:t>this</a:t>
            </a:r>
            <a:r>
              <a:rPr lang="it-IT" sz="2600" dirty="0"/>
              <a:t>. </a:t>
            </a:r>
          </a:p>
          <a:p>
            <a:endParaRPr lang="it-IT" sz="26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 err="1"/>
              <a:t>Vitamin</a:t>
            </a:r>
            <a:r>
              <a:rPr lang="it-IT" sz="2600" dirty="0"/>
              <a:t> E </a:t>
            </a:r>
            <a:r>
              <a:rPr lang="it-IT" sz="2600" dirty="0" err="1"/>
              <a:t>deficiency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practically</a:t>
            </a:r>
            <a:r>
              <a:rPr lang="it-IT" sz="2600" dirty="0"/>
              <a:t> </a:t>
            </a:r>
            <a:r>
              <a:rPr lang="it-IT" sz="2600" dirty="0" err="1"/>
              <a:t>unknown</a:t>
            </a:r>
            <a:r>
              <a:rPr lang="it-IT" sz="2600" dirty="0"/>
              <a:t> and </a:t>
            </a:r>
            <a:r>
              <a:rPr lang="it-IT" sz="2600" dirty="0" err="1"/>
              <a:t>most</a:t>
            </a:r>
            <a:r>
              <a:rPr lang="it-IT" sz="2600" dirty="0"/>
              <a:t> of </a:t>
            </a:r>
            <a:r>
              <a:rPr lang="it-IT" sz="2600" dirty="0" err="1"/>
              <a:t>its</a:t>
            </a:r>
            <a:r>
              <a:rPr lang="it-IT" sz="2600" dirty="0"/>
              <a:t> </a:t>
            </a:r>
            <a:r>
              <a:rPr lang="it-IT" sz="2600" dirty="0" err="1"/>
              <a:t>dietary</a:t>
            </a:r>
            <a:r>
              <a:rPr lang="it-IT" sz="2600" dirty="0"/>
              <a:t> </a:t>
            </a:r>
            <a:r>
              <a:rPr lang="it-IT" sz="2600" dirty="0" err="1"/>
              <a:t>intake</a:t>
            </a:r>
            <a:r>
              <a:rPr lang="it-IT" sz="2600" dirty="0"/>
              <a:t> </a:t>
            </a:r>
            <a:r>
              <a:rPr lang="it-IT" sz="2600" dirty="0" err="1"/>
              <a:t>comes</a:t>
            </a:r>
            <a:r>
              <a:rPr lang="it-IT" sz="2600" dirty="0"/>
              <a:t> from </a:t>
            </a:r>
            <a:r>
              <a:rPr lang="it-IT" sz="2600" dirty="0" err="1"/>
              <a:t>oils</a:t>
            </a:r>
            <a:r>
              <a:rPr lang="it-IT" sz="2600" dirty="0"/>
              <a:t> and margarine, </a:t>
            </a:r>
            <a:r>
              <a:rPr lang="it-IT" sz="2600" dirty="0" err="1"/>
              <a:t>although</a:t>
            </a:r>
            <a:r>
              <a:rPr lang="it-IT" sz="2600" dirty="0"/>
              <a:t> </a:t>
            </a:r>
            <a:r>
              <a:rPr lang="it-IT" sz="2600" dirty="0" err="1"/>
              <a:t>much</a:t>
            </a:r>
            <a:r>
              <a:rPr lang="it-IT" sz="2600" dirty="0"/>
              <a:t> of </a:t>
            </a:r>
            <a:r>
              <a:rPr lang="it-IT" sz="2600" dirty="0" err="1"/>
              <a:t>it</a:t>
            </a:r>
            <a:r>
              <a:rPr lang="it-IT" sz="2600" dirty="0"/>
              <a:t> can be </a:t>
            </a:r>
            <a:r>
              <a:rPr lang="it-IT" sz="2600" dirty="0" err="1"/>
              <a:t>lost</a:t>
            </a:r>
            <a:r>
              <a:rPr lang="it-IT" sz="2600" dirty="0"/>
              <a:t> </a:t>
            </a:r>
            <a:r>
              <a:rPr lang="it-IT" sz="2600" dirty="0" err="1"/>
              <a:t>during</a:t>
            </a:r>
            <a:r>
              <a:rPr lang="it-IT" sz="2600" dirty="0"/>
              <a:t> industrial processing and </a:t>
            </a:r>
            <a:r>
              <a:rPr lang="it-IT" sz="2600" dirty="0" err="1"/>
              <a:t>cooking</a:t>
            </a:r>
            <a:r>
              <a:rPr lang="it-IT" sz="2600" dirty="0"/>
              <a:t>.</a:t>
            </a:r>
          </a:p>
          <a:p>
            <a:endParaRPr lang="it-IT" sz="26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has</a:t>
            </a:r>
            <a:r>
              <a:rPr lang="it-IT" sz="2600" dirty="0"/>
              <a:t> </a:t>
            </a:r>
            <a:r>
              <a:rPr lang="it-IT" sz="2600" dirty="0" err="1"/>
              <a:t>useful</a:t>
            </a:r>
            <a:r>
              <a:rPr lang="it-IT" sz="2600" dirty="0"/>
              <a:t> </a:t>
            </a:r>
            <a:r>
              <a:rPr lang="it-IT" sz="2600" dirty="0" err="1"/>
              <a:t>antioxidant</a:t>
            </a:r>
            <a:r>
              <a:rPr lang="it-IT" sz="2600" dirty="0"/>
              <a:t> </a:t>
            </a:r>
            <a:r>
              <a:rPr lang="it-IT" sz="2600" dirty="0" err="1"/>
              <a:t>properties</a:t>
            </a:r>
            <a:r>
              <a:rPr lang="it-IT" sz="2600" dirty="0"/>
              <a:t> and </a:t>
            </a:r>
            <a:r>
              <a:rPr lang="it-IT" sz="2600" dirty="0" err="1"/>
              <a:t>probably</a:t>
            </a:r>
            <a:r>
              <a:rPr lang="it-IT" sz="2600" dirty="0"/>
              <a:t> </a:t>
            </a:r>
            <a:r>
              <a:rPr lang="it-IT" sz="2600" dirty="0" err="1"/>
              <a:t>impedes</a:t>
            </a:r>
            <a:r>
              <a:rPr lang="it-IT" sz="2600" dirty="0"/>
              <a:t> the </a:t>
            </a:r>
            <a:r>
              <a:rPr lang="it-IT" sz="2600" dirty="0" err="1"/>
              <a:t>destruction</a:t>
            </a:r>
            <a:r>
              <a:rPr lang="it-IT" sz="2600" dirty="0"/>
              <a:t> </a:t>
            </a:r>
            <a:r>
              <a:rPr lang="it-IT" sz="2600" dirty="0" err="1"/>
              <a:t>through</a:t>
            </a:r>
            <a:r>
              <a:rPr lang="it-IT" sz="2600" dirty="0"/>
              <a:t> radical </a:t>
            </a:r>
            <a:r>
              <a:rPr lang="it-IT" sz="2600" dirty="0" err="1"/>
              <a:t>reactions</a:t>
            </a:r>
            <a:r>
              <a:rPr lang="it-IT" sz="2600" dirty="0"/>
              <a:t> of </a:t>
            </a:r>
            <a:r>
              <a:rPr lang="it-IT" sz="2600" dirty="0" err="1"/>
              <a:t>vitamin</a:t>
            </a:r>
            <a:r>
              <a:rPr lang="it-IT" sz="2600" dirty="0"/>
              <a:t> A and </a:t>
            </a:r>
            <a:r>
              <a:rPr lang="it-IT" sz="2600" dirty="0" err="1"/>
              <a:t>unsaturated</a:t>
            </a:r>
            <a:r>
              <a:rPr lang="it-IT" sz="2600" dirty="0"/>
              <a:t> </a:t>
            </a:r>
            <a:r>
              <a:rPr lang="it-IT" sz="2600" dirty="0" err="1"/>
              <a:t>fatty</a:t>
            </a:r>
            <a:r>
              <a:rPr lang="it-IT" sz="2600" dirty="0"/>
              <a:t> </a:t>
            </a:r>
            <a:r>
              <a:rPr lang="it-IT" sz="2600" dirty="0" err="1"/>
              <a:t>acids</a:t>
            </a:r>
            <a:r>
              <a:rPr lang="it-IT" sz="2600" dirty="0"/>
              <a:t> in </a:t>
            </a:r>
            <a:r>
              <a:rPr lang="it-IT" sz="2600" dirty="0" err="1"/>
              <a:t>biological</a:t>
            </a:r>
            <a:r>
              <a:rPr lang="it-IT" sz="2600" dirty="0"/>
              <a:t> </a:t>
            </a:r>
            <a:r>
              <a:rPr lang="it-IT" sz="2600" dirty="0" err="1"/>
              <a:t>membranes</a:t>
            </a:r>
            <a:r>
              <a:rPr lang="it-IT" sz="2600" dirty="0"/>
              <a:t>.</a:t>
            </a:r>
          </a:p>
          <a:p>
            <a:endParaRPr lang="it-IT" sz="26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believed</a:t>
            </a:r>
            <a:r>
              <a:rPr lang="it-IT" sz="2600" dirty="0"/>
              <a:t> to delay </a:t>
            </a:r>
            <a:r>
              <a:rPr lang="it-IT" sz="2600" dirty="0" err="1"/>
              <a:t>aging</a:t>
            </a:r>
            <a:r>
              <a:rPr lang="it-IT" sz="2600" dirty="0"/>
              <a:t> and to be </a:t>
            </a:r>
            <a:r>
              <a:rPr lang="it-IT" sz="2600" dirty="0" err="1"/>
              <a:t>cardioprotective</a:t>
            </a:r>
            <a:r>
              <a:rPr lang="it-IT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341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1689</Words>
  <Application>Microsoft Macintosh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AdvGTIMES</vt:lpstr>
      <vt:lpstr>AdvTT3713a231+2022</vt:lpstr>
      <vt:lpstr>AdvTT5ada87cc22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 Quinones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Tannins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Anthocyanins  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2022-11-02T15:50:31Z</dcterms:created>
  <dcterms:modified xsi:type="dcterms:W3CDTF">2022-11-02T15:51:47Z</dcterms:modified>
</cp:coreProperties>
</file>