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6" r:id="rId1"/>
  </p:sldMasterIdLst>
  <p:sldIdLst>
    <p:sldId id="256" r:id="rId2"/>
    <p:sldId id="259" r:id="rId3"/>
    <p:sldId id="257" r:id="rId4"/>
    <p:sldId id="258" r:id="rId5"/>
    <p:sldId id="260" r:id="rId6"/>
    <p:sldId id="261" r:id="rId7"/>
    <p:sldId id="263" r:id="rId8"/>
    <p:sldId id="262"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4"/>
  </p:normalViewPr>
  <p:slideViewPr>
    <p:cSldViewPr snapToGrid="0">
      <p:cViewPr varScale="1">
        <p:scale>
          <a:sx n="104" d="100"/>
          <a:sy n="104" d="100"/>
        </p:scale>
        <p:origin x="8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D122C70-A1BB-6945-911D-70545A277736}" type="datetimeFigureOut">
              <a:rPr lang="it-IT" smtClean="0"/>
              <a:t>02/11/22</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A57446F-EE15-6A41-8C82-C7D7228711B5}" type="slidenum">
              <a:rPr lang="it-IT" smtClean="0"/>
              <a:t>‹N›</a:t>
            </a:fld>
            <a:endParaRPr lang="it-IT"/>
          </a:p>
        </p:txBody>
      </p:sp>
    </p:spTree>
    <p:extLst>
      <p:ext uri="{BB962C8B-B14F-4D97-AF65-F5344CB8AC3E}">
        <p14:creationId xmlns:p14="http://schemas.microsoft.com/office/powerpoint/2010/main" val="934357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D122C70-A1BB-6945-911D-70545A277736}" type="datetimeFigureOut">
              <a:rPr lang="it-IT" smtClean="0"/>
              <a:t>02/11/22</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57446F-EE15-6A41-8C82-C7D7228711B5}" type="slidenum">
              <a:rPr lang="it-IT" smtClean="0"/>
              <a:t>‹N›</a:t>
            </a:fld>
            <a:endParaRPr lang="it-IT"/>
          </a:p>
        </p:txBody>
      </p:sp>
    </p:spTree>
    <p:extLst>
      <p:ext uri="{BB962C8B-B14F-4D97-AF65-F5344CB8AC3E}">
        <p14:creationId xmlns:p14="http://schemas.microsoft.com/office/powerpoint/2010/main" val="644717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D122C70-A1BB-6945-911D-70545A277736}" type="datetimeFigureOut">
              <a:rPr lang="it-IT" smtClean="0"/>
              <a:t>02/11/22</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57446F-EE15-6A41-8C82-C7D7228711B5}"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913464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4D122C70-A1BB-6945-911D-70545A277736}" type="datetimeFigureOut">
              <a:rPr lang="it-IT" smtClean="0"/>
              <a:t>02/11/22</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57446F-EE15-6A41-8C82-C7D7228711B5}" type="slidenum">
              <a:rPr lang="it-IT" smtClean="0"/>
              <a:t>‹N›</a:t>
            </a:fld>
            <a:endParaRPr lang="it-IT"/>
          </a:p>
        </p:txBody>
      </p:sp>
    </p:spTree>
    <p:extLst>
      <p:ext uri="{BB962C8B-B14F-4D97-AF65-F5344CB8AC3E}">
        <p14:creationId xmlns:p14="http://schemas.microsoft.com/office/powerpoint/2010/main" val="1369342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4D122C70-A1BB-6945-911D-70545A277736}" type="datetimeFigureOut">
              <a:rPr lang="it-IT" smtClean="0"/>
              <a:t>02/11/22</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57446F-EE15-6A41-8C82-C7D7228711B5}"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160123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4D122C70-A1BB-6945-911D-70545A277736}" type="datetimeFigureOut">
              <a:rPr lang="it-IT" smtClean="0"/>
              <a:t>02/11/22</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57446F-EE15-6A41-8C82-C7D7228711B5}" type="slidenum">
              <a:rPr lang="it-IT" smtClean="0"/>
              <a:t>‹N›</a:t>
            </a:fld>
            <a:endParaRPr lang="it-IT"/>
          </a:p>
        </p:txBody>
      </p:sp>
    </p:spTree>
    <p:extLst>
      <p:ext uri="{BB962C8B-B14F-4D97-AF65-F5344CB8AC3E}">
        <p14:creationId xmlns:p14="http://schemas.microsoft.com/office/powerpoint/2010/main" val="14497709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D122C70-A1BB-6945-911D-70545A277736}" type="datetimeFigureOut">
              <a:rPr lang="it-IT" smtClean="0"/>
              <a:t>02/11/22</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57446F-EE15-6A41-8C82-C7D7228711B5}" type="slidenum">
              <a:rPr lang="it-IT" smtClean="0"/>
              <a:t>‹N›</a:t>
            </a:fld>
            <a:endParaRPr lang="it-IT"/>
          </a:p>
        </p:txBody>
      </p:sp>
    </p:spTree>
    <p:extLst>
      <p:ext uri="{BB962C8B-B14F-4D97-AF65-F5344CB8AC3E}">
        <p14:creationId xmlns:p14="http://schemas.microsoft.com/office/powerpoint/2010/main" val="17369191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D122C70-A1BB-6945-911D-70545A277736}" type="datetimeFigureOut">
              <a:rPr lang="it-IT" smtClean="0"/>
              <a:t>02/11/22</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57446F-EE15-6A41-8C82-C7D7228711B5}" type="slidenum">
              <a:rPr lang="it-IT" smtClean="0"/>
              <a:t>‹N›</a:t>
            </a:fld>
            <a:endParaRPr lang="it-IT"/>
          </a:p>
        </p:txBody>
      </p:sp>
    </p:spTree>
    <p:extLst>
      <p:ext uri="{BB962C8B-B14F-4D97-AF65-F5344CB8AC3E}">
        <p14:creationId xmlns:p14="http://schemas.microsoft.com/office/powerpoint/2010/main" val="2025541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D122C70-A1BB-6945-911D-70545A277736}" type="datetimeFigureOut">
              <a:rPr lang="it-IT" smtClean="0"/>
              <a:t>02/11/22</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57446F-EE15-6A41-8C82-C7D7228711B5}" type="slidenum">
              <a:rPr lang="it-IT" smtClean="0"/>
              <a:t>‹N›</a:t>
            </a:fld>
            <a:endParaRPr lang="it-IT"/>
          </a:p>
        </p:txBody>
      </p:sp>
    </p:spTree>
    <p:extLst>
      <p:ext uri="{BB962C8B-B14F-4D97-AF65-F5344CB8AC3E}">
        <p14:creationId xmlns:p14="http://schemas.microsoft.com/office/powerpoint/2010/main" val="911559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D122C70-A1BB-6945-911D-70545A277736}" type="datetimeFigureOut">
              <a:rPr lang="it-IT" smtClean="0"/>
              <a:t>02/11/22</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57446F-EE15-6A41-8C82-C7D7228711B5}" type="slidenum">
              <a:rPr lang="it-IT" smtClean="0"/>
              <a:t>‹N›</a:t>
            </a:fld>
            <a:endParaRPr lang="it-IT"/>
          </a:p>
        </p:txBody>
      </p:sp>
    </p:spTree>
    <p:extLst>
      <p:ext uri="{BB962C8B-B14F-4D97-AF65-F5344CB8AC3E}">
        <p14:creationId xmlns:p14="http://schemas.microsoft.com/office/powerpoint/2010/main" val="227056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D122C70-A1BB-6945-911D-70545A277736}" type="datetimeFigureOut">
              <a:rPr lang="it-IT" smtClean="0"/>
              <a:t>02/11/22</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A57446F-EE15-6A41-8C82-C7D7228711B5}" type="slidenum">
              <a:rPr lang="it-IT" smtClean="0"/>
              <a:t>‹N›</a:t>
            </a:fld>
            <a:endParaRPr lang="it-IT"/>
          </a:p>
        </p:txBody>
      </p:sp>
    </p:spTree>
    <p:extLst>
      <p:ext uri="{BB962C8B-B14F-4D97-AF65-F5344CB8AC3E}">
        <p14:creationId xmlns:p14="http://schemas.microsoft.com/office/powerpoint/2010/main" val="4284225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D122C70-A1BB-6945-911D-70545A277736}" type="datetimeFigureOut">
              <a:rPr lang="it-IT" smtClean="0"/>
              <a:t>02/11/22</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A57446F-EE15-6A41-8C82-C7D7228711B5}" type="slidenum">
              <a:rPr lang="it-IT" smtClean="0"/>
              <a:t>‹N›</a:t>
            </a:fld>
            <a:endParaRPr lang="it-IT"/>
          </a:p>
        </p:txBody>
      </p:sp>
    </p:spTree>
    <p:extLst>
      <p:ext uri="{BB962C8B-B14F-4D97-AF65-F5344CB8AC3E}">
        <p14:creationId xmlns:p14="http://schemas.microsoft.com/office/powerpoint/2010/main" val="1102346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D122C70-A1BB-6945-911D-70545A277736}" type="datetimeFigureOut">
              <a:rPr lang="it-IT" smtClean="0"/>
              <a:t>02/11/22</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A57446F-EE15-6A41-8C82-C7D7228711B5}" type="slidenum">
              <a:rPr lang="it-IT" smtClean="0"/>
              <a:t>‹N›</a:t>
            </a:fld>
            <a:endParaRPr lang="it-IT"/>
          </a:p>
        </p:txBody>
      </p:sp>
    </p:spTree>
    <p:extLst>
      <p:ext uri="{BB962C8B-B14F-4D97-AF65-F5344CB8AC3E}">
        <p14:creationId xmlns:p14="http://schemas.microsoft.com/office/powerpoint/2010/main" val="3840784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122C70-A1BB-6945-911D-70545A277736}" type="datetimeFigureOut">
              <a:rPr lang="it-IT" smtClean="0"/>
              <a:t>02/11/22</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A57446F-EE15-6A41-8C82-C7D7228711B5}" type="slidenum">
              <a:rPr lang="it-IT" smtClean="0"/>
              <a:t>‹N›</a:t>
            </a:fld>
            <a:endParaRPr lang="it-IT"/>
          </a:p>
        </p:txBody>
      </p:sp>
    </p:spTree>
    <p:extLst>
      <p:ext uri="{BB962C8B-B14F-4D97-AF65-F5344CB8AC3E}">
        <p14:creationId xmlns:p14="http://schemas.microsoft.com/office/powerpoint/2010/main" val="988688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D122C70-A1BB-6945-911D-70545A277736}" type="datetimeFigureOut">
              <a:rPr lang="it-IT" smtClean="0"/>
              <a:t>02/11/22</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A57446F-EE15-6A41-8C82-C7D7228711B5}" type="slidenum">
              <a:rPr lang="it-IT" smtClean="0"/>
              <a:t>‹N›</a:t>
            </a:fld>
            <a:endParaRPr lang="it-IT"/>
          </a:p>
        </p:txBody>
      </p:sp>
    </p:spTree>
    <p:extLst>
      <p:ext uri="{BB962C8B-B14F-4D97-AF65-F5344CB8AC3E}">
        <p14:creationId xmlns:p14="http://schemas.microsoft.com/office/powerpoint/2010/main" val="1629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D122C70-A1BB-6945-911D-70545A277736}" type="datetimeFigureOut">
              <a:rPr lang="it-IT" smtClean="0"/>
              <a:t>02/11/22</a:t>
            </a:fld>
            <a:endParaRPr lang="it-IT"/>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57446F-EE15-6A41-8C82-C7D7228711B5}" type="slidenum">
              <a:rPr lang="it-IT" smtClean="0"/>
              <a:t>‹N›</a:t>
            </a:fld>
            <a:endParaRPr lang="it-IT"/>
          </a:p>
        </p:txBody>
      </p:sp>
    </p:spTree>
    <p:extLst>
      <p:ext uri="{BB962C8B-B14F-4D97-AF65-F5344CB8AC3E}">
        <p14:creationId xmlns:p14="http://schemas.microsoft.com/office/powerpoint/2010/main" val="773409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D122C70-A1BB-6945-911D-70545A277736}" type="datetimeFigureOut">
              <a:rPr lang="it-IT" smtClean="0"/>
              <a:t>02/11/22</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A57446F-EE15-6A41-8C82-C7D7228711B5}" type="slidenum">
              <a:rPr lang="it-IT" smtClean="0"/>
              <a:t>‹N›</a:t>
            </a:fld>
            <a:endParaRPr lang="it-IT"/>
          </a:p>
        </p:txBody>
      </p:sp>
    </p:spTree>
    <p:extLst>
      <p:ext uri="{BB962C8B-B14F-4D97-AF65-F5344CB8AC3E}">
        <p14:creationId xmlns:p14="http://schemas.microsoft.com/office/powerpoint/2010/main" val="244944292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E8C95C-96DB-49A1-1917-71378F0404E6}"/>
              </a:ext>
            </a:extLst>
          </p:cNvPr>
          <p:cNvSpPr>
            <a:spLocks noGrp="1"/>
          </p:cNvSpPr>
          <p:nvPr>
            <p:ph type="ctrTitle"/>
          </p:nvPr>
        </p:nvSpPr>
        <p:spPr>
          <a:xfrm>
            <a:off x="2157413" y="2557463"/>
            <a:ext cx="9347199" cy="2219918"/>
          </a:xfrm>
        </p:spPr>
        <p:txBody>
          <a:bodyPr/>
          <a:lstStyle/>
          <a:p>
            <a:r>
              <a:rPr lang="it-IT" dirty="0"/>
              <a:t>SISTEMI ELETTORALI IN ITALIA</a:t>
            </a:r>
          </a:p>
        </p:txBody>
      </p:sp>
      <p:sp>
        <p:nvSpPr>
          <p:cNvPr id="3" name="Sottotitolo 2">
            <a:extLst>
              <a:ext uri="{FF2B5EF4-FFF2-40B4-BE49-F238E27FC236}">
                <a16:creationId xmlns:a16="http://schemas.microsoft.com/office/drawing/2014/main" id="{6640CA52-8A20-E098-4ACF-27896FC96FB0}"/>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362726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F7623C9-957C-6065-7C57-7BB16D64E3B2}"/>
              </a:ext>
            </a:extLst>
          </p:cNvPr>
          <p:cNvSpPr>
            <a:spLocks noGrp="1"/>
          </p:cNvSpPr>
          <p:nvPr>
            <p:ph idx="1"/>
          </p:nvPr>
        </p:nvSpPr>
        <p:spPr>
          <a:xfrm>
            <a:off x="2051222" y="667265"/>
            <a:ext cx="9453390" cy="5572897"/>
          </a:xfrm>
        </p:spPr>
        <p:txBody>
          <a:bodyPr>
            <a:normAutofit lnSpcReduction="10000"/>
          </a:bodyPr>
          <a:lstStyle/>
          <a:p>
            <a:pPr marL="0" indent="0" algn="l">
              <a:buNone/>
            </a:pPr>
            <a:r>
              <a:rPr lang="it-IT" sz="2200" b="1" i="0" u="none" strike="noStrike" dirty="0">
                <a:solidFill>
                  <a:srgbClr val="000000"/>
                </a:solidFill>
                <a:effectLst/>
                <a:latin typeface="Times New Roman" panose="02020603050405020304" pitchFamily="18" charset="0"/>
                <a:cs typeface="Times New Roman" panose="02020603050405020304" pitchFamily="18" charset="0"/>
              </a:rPr>
              <a:t>Collegi plurinominali</a:t>
            </a:r>
          </a:p>
          <a:p>
            <a:pPr algn="just"/>
            <a:r>
              <a:rPr lang="it-IT" b="0" i="0" u="none" strike="noStrike" dirty="0">
                <a:solidFill>
                  <a:srgbClr val="000000"/>
                </a:solidFill>
                <a:effectLst/>
                <a:latin typeface="Merriweather" pitchFamily="2" charset="77"/>
              </a:rPr>
              <a:t>I restanti seggi (245 per la Camera e 122 per il Senato) sono assegnati tramite</a:t>
            </a:r>
            <a:r>
              <a:rPr lang="it-IT" b="1" i="0" u="none" strike="noStrike" dirty="0">
                <a:solidFill>
                  <a:srgbClr val="000000"/>
                </a:solidFill>
                <a:effectLst/>
                <a:latin typeface="Merriweather" pitchFamily="2" charset="77"/>
              </a:rPr>
              <a:t> collegi plurinominali </a:t>
            </a:r>
            <a:r>
              <a:rPr lang="it-IT" b="0" i="0" u="none" strike="noStrike" dirty="0">
                <a:solidFill>
                  <a:srgbClr val="000000"/>
                </a:solidFill>
                <a:effectLst/>
                <a:latin typeface="Merriweather" pitchFamily="2" charset="77"/>
              </a:rPr>
              <a:t>e distribuiti con metodo proporzionale. Al termine dello spoglio viene definito il numero di voti ottenuti da ciascun partito e da ciascuna coalizione. Otterranno dei seggi solo quei partiti che supereranno la </a:t>
            </a:r>
            <a:r>
              <a:rPr lang="it-IT" b="1" i="0" u="none" strike="noStrike" dirty="0">
                <a:solidFill>
                  <a:srgbClr val="000000"/>
                </a:solidFill>
                <a:effectLst/>
                <a:latin typeface="Merriweather" pitchFamily="2" charset="77"/>
              </a:rPr>
              <a:t>soglia di sbarramento</a:t>
            </a:r>
            <a:r>
              <a:rPr lang="it-IT" b="0" i="0" u="none" strike="noStrike" dirty="0">
                <a:solidFill>
                  <a:srgbClr val="000000"/>
                </a:solidFill>
                <a:effectLst/>
                <a:latin typeface="Merriweather" pitchFamily="2" charset="77"/>
              </a:rPr>
              <a:t>. In particolare, accedono alla ripartizione dei seggi:</a:t>
            </a:r>
          </a:p>
          <a:p>
            <a:pPr algn="l">
              <a:buFont typeface="Arial" panose="020B0604020202020204" pitchFamily="34" charset="0"/>
              <a:buChar char="•"/>
            </a:pPr>
            <a:r>
              <a:rPr lang="it-IT" b="0" i="0" u="none" strike="noStrike" dirty="0">
                <a:solidFill>
                  <a:srgbClr val="000000"/>
                </a:solidFill>
                <a:effectLst/>
                <a:latin typeface="Merriweather" pitchFamily="2" charset="77"/>
              </a:rPr>
              <a:t>le liste singole che hanno ottenuto più del 3% di voti a livello nazionale;</a:t>
            </a:r>
          </a:p>
          <a:p>
            <a:pPr algn="l">
              <a:buFont typeface="Arial" panose="020B0604020202020204" pitchFamily="34" charset="0"/>
              <a:buChar char="•"/>
            </a:pPr>
            <a:r>
              <a:rPr lang="it-IT" b="0" i="0" u="none" strike="noStrike" dirty="0">
                <a:solidFill>
                  <a:srgbClr val="000000"/>
                </a:solidFill>
                <a:effectLst/>
                <a:latin typeface="Merriweather" pitchFamily="2" charset="77"/>
              </a:rPr>
              <a:t>le coalizioni che hanno ottenuto più del 10% di voti a livello nazionale, purché al suo interno ci sia almeno una lista che abbia superato da sola la soglia del 3%.</a:t>
            </a:r>
          </a:p>
          <a:p>
            <a:pPr algn="just"/>
            <a:r>
              <a:rPr lang="it-IT" b="0" i="0" u="none" strike="noStrike" dirty="0">
                <a:solidFill>
                  <a:srgbClr val="000000"/>
                </a:solidFill>
                <a:effectLst/>
                <a:latin typeface="Merriweather" pitchFamily="2" charset="77"/>
              </a:rPr>
              <a:t>Una volta stabilito quanti seggi spettano a livello nazionale a coalizioni e liste, si procede prima a ripartire i seggi tra liste singole e coalizioni, e poi quelli all’interno delle coalizioni. Se una lista all’interno di una coalizione non ha superato la soglia del 3% ma ha comunque ottenuto almeno l’1% dei voti validi, questi saranno ripartiti tra gli altri componenti della coalizione che hanno superato la soglia di sbarramento e non andranno quindi dispersi.</a:t>
            </a:r>
          </a:p>
          <a:p>
            <a:pPr algn="just"/>
            <a:r>
              <a:rPr lang="it-IT" b="0" i="0" u="none" strike="noStrike" dirty="0">
                <a:solidFill>
                  <a:srgbClr val="000000"/>
                </a:solidFill>
                <a:effectLst/>
                <a:latin typeface="Merriweather" pitchFamily="2" charset="77"/>
              </a:rPr>
              <a:t>La </a:t>
            </a:r>
            <a:r>
              <a:rPr lang="it-IT" b="1" i="0" u="none" strike="noStrike" dirty="0">
                <a:solidFill>
                  <a:srgbClr val="000000"/>
                </a:solidFill>
                <a:effectLst/>
                <a:latin typeface="Merriweather" pitchFamily="2" charset="77"/>
              </a:rPr>
              <a:t>Valle d’Aosta</a:t>
            </a:r>
            <a:r>
              <a:rPr lang="it-IT" b="0" i="0" u="none" strike="noStrike" dirty="0">
                <a:solidFill>
                  <a:srgbClr val="000000"/>
                </a:solidFill>
                <a:effectLst/>
                <a:latin typeface="Merriweather" pitchFamily="2" charset="77"/>
              </a:rPr>
              <a:t> non ha collegi plurinominali, ma elegge solo un deputato e un senatore, entrambi con un collegio uninominale.</a:t>
            </a:r>
          </a:p>
          <a:p>
            <a:endParaRPr lang="it-IT" dirty="0"/>
          </a:p>
        </p:txBody>
      </p:sp>
    </p:spTree>
    <p:extLst>
      <p:ext uri="{BB962C8B-B14F-4D97-AF65-F5344CB8AC3E}">
        <p14:creationId xmlns:p14="http://schemas.microsoft.com/office/powerpoint/2010/main" val="2119149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F8D85CF-A226-AECB-D830-2B57951F447F}"/>
              </a:ext>
            </a:extLst>
          </p:cNvPr>
          <p:cNvSpPr>
            <a:spLocks noGrp="1"/>
          </p:cNvSpPr>
          <p:nvPr>
            <p:ph idx="1"/>
          </p:nvPr>
        </p:nvSpPr>
        <p:spPr>
          <a:xfrm>
            <a:off x="2397211" y="766119"/>
            <a:ext cx="9107401" cy="5145103"/>
          </a:xfrm>
        </p:spPr>
        <p:txBody>
          <a:bodyPr/>
          <a:lstStyle/>
          <a:p>
            <a:pPr marL="0" indent="0" algn="l">
              <a:buNone/>
            </a:pPr>
            <a:r>
              <a:rPr lang="it-IT" sz="2000" b="1" i="0" u="none" strike="noStrike" dirty="0">
                <a:solidFill>
                  <a:srgbClr val="000000"/>
                </a:solidFill>
                <a:effectLst/>
                <a:latin typeface="Times New Roman" panose="02020603050405020304" pitchFamily="18" charset="0"/>
                <a:cs typeface="Times New Roman" panose="02020603050405020304" pitchFamily="18" charset="0"/>
              </a:rPr>
              <a:t>Liste bloccate</a:t>
            </a:r>
          </a:p>
          <a:p>
            <a:pPr algn="just"/>
            <a:r>
              <a:rPr lang="it-IT" b="0" i="0" u="none" strike="noStrike" dirty="0">
                <a:solidFill>
                  <a:srgbClr val="000000"/>
                </a:solidFill>
                <a:effectLst/>
                <a:latin typeface="Merriweather" pitchFamily="2" charset="77"/>
              </a:rPr>
              <a:t>Ogni lista singola e ogni coalizione può presentare un solo nome per il collegio uninominale, mentre per i collegi plurinominali ogni partito, anche quelli all’interno di una coalizione, presenta una lista di candidati che può andare da un minimo di 2 a un massimo di 4 candidati. Queste liste vengono definite </a:t>
            </a:r>
            <a:r>
              <a:rPr lang="it-IT" b="1" i="0" u="none" strike="noStrike" dirty="0">
                <a:solidFill>
                  <a:srgbClr val="000000"/>
                </a:solidFill>
                <a:effectLst/>
                <a:latin typeface="Merriweather" pitchFamily="2" charset="77"/>
              </a:rPr>
              <a:t>liste corte bloccate</a:t>
            </a:r>
            <a:r>
              <a:rPr lang="it-IT" b="0" i="0" u="none" strike="noStrike" dirty="0">
                <a:solidFill>
                  <a:srgbClr val="000000"/>
                </a:solidFill>
                <a:effectLst/>
                <a:latin typeface="Merriweather" pitchFamily="2" charset="77"/>
              </a:rPr>
              <a:t>, o listini bloccati.</a:t>
            </a:r>
          </a:p>
          <a:p>
            <a:pPr marL="0" indent="0" algn="l">
              <a:buNone/>
            </a:pPr>
            <a:r>
              <a:rPr lang="it-IT" sz="2000" b="1" i="0" u="none" strike="noStrike" dirty="0">
                <a:solidFill>
                  <a:srgbClr val="000000"/>
                </a:solidFill>
                <a:effectLst/>
                <a:latin typeface="Times New Roman" panose="02020603050405020304" pitchFamily="18" charset="0"/>
                <a:cs typeface="Times New Roman" panose="02020603050405020304" pitchFamily="18" charset="0"/>
              </a:rPr>
              <a:t>No alle preferenze e al voto disgiunto</a:t>
            </a:r>
          </a:p>
          <a:p>
            <a:pPr algn="just"/>
            <a:r>
              <a:rPr lang="it-IT" b="1" i="0" u="none" strike="noStrike" dirty="0">
                <a:solidFill>
                  <a:srgbClr val="000000"/>
                </a:solidFill>
                <a:effectLst/>
                <a:latin typeface="Merriweather" pitchFamily="2" charset="77"/>
              </a:rPr>
              <a:t>Non essendo previsto il voto di preferenza</a:t>
            </a:r>
            <a:r>
              <a:rPr lang="it-IT" b="0" i="0" u="none" strike="noStrike" dirty="0">
                <a:solidFill>
                  <a:srgbClr val="000000"/>
                </a:solidFill>
                <a:effectLst/>
                <a:latin typeface="Merriweather" pitchFamily="2" charset="77"/>
              </a:rPr>
              <a:t>, i seggi dei collegi plurinominali sono assegnati ai candidati presenti nei listini in base all’ordine che è stato stabilito al momento della presentazione della lista, che è anche quello in cui sono disposti i candidati sulla scheda elettorale. Gli elettori non possono quindi scegliere il nome del candidato all’interno di una lista.</a:t>
            </a:r>
          </a:p>
          <a:p>
            <a:pPr algn="just"/>
            <a:r>
              <a:rPr lang="it-IT" b="1" i="0" u="none" strike="noStrike" dirty="0">
                <a:solidFill>
                  <a:srgbClr val="000000"/>
                </a:solidFill>
                <a:effectLst/>
                <a:latin typeface="Merriweather" pitchFamily="2" charset="77"/>
              </a:rPr>
              <a:t>Non è previsto nemmeno il voto disgiunto</a:t>
            </a:r>
            <a:r>
              <a:rPr lang="it-IT" b="0" i="0" u="none" strike="noStrike" dirty="0">
                <a:solidFill>
                  <a:srgbClr val="000000"/>
                </a:solidFill>
                <a:effectLst/>
                <a:latin typeface="Merriweather" pitchFamily="2" charset="77"/>
              </a:rPr>
              <a:t>: se l’elettore traccia un segno sul nome del candidato del collegio uninominale e un segno su un contrassegno di una lista non collegata ad esso il voto è nullo.</a:t>
            </a:r>
          </a:p>
        </p:txBody>
      </p:sp>
    </p:spTree>
    <p:extLst>
      <p:ext uri="{BB962C8B-B14F-4D97-AF65-F5344CB8AC3E}">
        <p14:creationId xmlns:p14="http://schemas.microsoft.com/office/powerpoint/2010/main" val="2020652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286874FB-9641-2462-FF15-8458EA84C47A}"/>
              </a:ext>
            </a:extLst>
          </p:cNvPr>
          <p:cNvSpPr txBox="1"/>
          <p:nvPr/>
        </p:nvSpPr>
        <p:spPr>
          <a:xfrm>
            <a:off x="2261286" y="1099751"/>
            <a:ext cx="8612661" cy="2400657"/>
          </a:xfrm>
          <a:prstGeom prst="rect">
            <a:avLst/>
          </a:prstGeom>
          <a:noFill/>
        </p:spPr>
        <p:txBody>
          <a:bodyPr wrap="square">
            <a:spAutoFit/>
          </a:bodyPr>
          <a:lstStyle/>
          <a:p>
            <a:pPr algn="l"/>
            <a:r>
              <a:rPr lang="it-IT" sz="2400" b="1" i="0" u="none" strike="noStrike" dirty="0">
                <a:solidFill>
                  <a:srgbClr val="000000"/>
                </a:solidFill>
                <a:effectLst/>
                <a:latin typeface="Times New Roman" panose="02020603050405020304" pitchFamily="18" charset="0"/>
                <a:cs typeface="Times New Roman" panose="02020603050405020304" pitchFamily="18" charset="0"/>
              </a:rPr>
              <a:t>Parità di genere</a:t>
            </a:r>
          </a:p>
          <a:p>
            <a:pPr algn="l"/>
            <a:endParaRPr lang="it-IT" b="0" i="0" u="none" strike="noStrike" dirty="0">
              <a:solidFill>
                <a:srgbClr val="000000"/>
              </a:solidFill>
              <a:effectLst/>
              <a:latin typeface="Merriweather" pitchFamily="2" charset="77"/>
            </a:endParaRPr>
          </a:p>
          <a:p>
            <a:pPr algn="l"/>
            <a:r>
              <a:rPr lang="it-IT" b="0" i="0" u="none" strike="noStrike" dirty="0">
                <a:solidFill>
                  <a:srgbClr val="000000"/>
                </a:solidFill>
                <a:effectLst/>
                <a:latin typeface="Merriweather" pitchFamily="2" charset="77"/>
              </a:rPr>
              <a:t>Per garantire una corretta rappresentanza di entrambi i generi, è previsto che nelle liste bloccate per i collegi plurinominali i candidati debbano essere presentati in ordine alternato per sesso.</a:t>
            </a:r>
          </a:p>
          <a:p>
            <a:pPr algn="l"/>
            <a:r>
              <a:rPr lang="it-IT" b="0" i="0" u="none" strike="noStrike" dirty="0">
                <a:solidFill>
                  <a:srgbClr val="000000"/>
                </a:solidFill>
                <a:effectLst/>
                <a:latin typeface="Merriweather" pitchFamily="2" charset="77"/>
              </a:rPr>
              <a:t>Inoltre, sia per quanto riguarda i collegi uninominali che per i capilista dei collegi plurinominali, ciascun genere non può essere rappresentato </a:t>
            </a:r>
            <a:r>
              <a:rPr lang="it-IT" b="1" i="0" u="none" strike="noStrike" dirty="0">
                <a:solidFill>
                  <a:srgbClr val="000000"/>
                </a:solidFill>
                <a:effectLst/>
                <a:latin typeface="Merriweather" pitchFamily="2" charset="77"/>
              </a:rPr>
              <a:t>in misura superiore al 60%</a:t>
            </a:r>
            <a:r>
              <a:rPr lang="it-IT" b="0" i="0" u="none" strike="noStrike" dirty="0">
                <a:solidFill>
                  <a:srgbClr val="000000"/>
                </a:solidFill>
                <a:effectLst/>
                <a:latin typeface="Merriweather" pitchFamily="2" charset="77"/>
              </a:rPr>
              <a:t>.</a:t>
            </a:r>
          </a:p>
        </p:txBody>
      </p:sp>
    </p:spTree>
    <p:extLst>
      <p:ext uri="{BB962C8B-B14F-4D97-AF65-F5344CB8AC3E}">
        <p14:creationId xmlns:p14="http://schemas.microsoft.com/office/powerpoint/2010/main" val="735271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3EB5D6-F0C3-C865-3FBA-EEC8CA8FAAAD}"/>
              </a:ext>
            </a:extLst>
          </p:cNvPr>
          <p:cNvSpPr>
            <a:spLocks noGrp="1"/>
          </p:cNvSpPr>
          <p:nvPr>
            <p:ph type="title"/>
          </p:nvPr>
        </p:nvSpPr>
        <p:spPr>
          <a:xfrm>
            <a:off x="2335427" y="580768"/>
            <a:ext cx="9008549" cy="864973"/>
          </a:xfrm>
        </p:spPr>
        <p:txBody>
          <a:bodyPr>
            <a:normAutofit/>
          </a:bodyPr>
          <a:lstStyle/>
          <a:p>
            <a:r>
              <a:rPr lang="it-IT" sz="2800" b="1" dirty="0">
                <a:latin typeface="Times New Roman" panose="02020603050405020304" pitchFamily="18" charset="0"/>
                <a:cs typeface="Times New Roman" panose="02020603050405020304" pitchFamily="18" charset="0"/>
              </a:rPr>
              <a:t>Leggi 276 e 277 del 4 agosto 1993 (MATTARELLUM)</a:t>
            </a:r>
          </a:p>
        </p:txBody>
      </p:sp>
      <p:sp>
        <p:nvSpPr>
          <p:cNvPr id="3" name="Segnaposto contenuto 2">
            <a:extLst>
              <a:ext uri="{FF2B5EF4-FFF2-40B4-BE49-F238E27FC236}">
                <a16:creationId xmlns:a16="http://schemas.microsoft.com/office/drawing/2014/main" id="{84831E35-694B-204A-05F7-C5BC0BBE3E90}"/>
              </a:ext>
            </a:extLst>
          </p:cNvPr>
          <p:cNvSpPr>
            <a:spLocks noGrp="1"/>
          </p:cNvSpPr>
          <p:nvPr>
            <p:ph idx="1"/>
          </p:nvPr>
        </p:nvSpPr>
        <p:spPr>
          <a:xfrm>
            <a:off x="2335427" y="1532238"/>
            <a:ext cx="9169185" cy="4744994"/>
          </a:xfrm>
        </p:spPr>
        <p:txBody>
          <a:bodyPr>
            <a:normAutofit fontScale="85000" lnSpcReduction="10000"/>
          </a:bodyPr>
          <a:lstStyle/>
          <a:p>
            <a:pPr algn="just"/>
            <a:r>
              <a:rPr lang="it-IT" sz="2400" dirty="0">
                <a:effectLst/>
                <a:latin typeface="TimesNewRomanPSMT"/>
              </a:rPr>
              <a:t>Per l’elezione del Senato e della Camera dei Deputati è previsto un sistema </a:t>
            </a:r>
            <a:r>
              <a:rPr lang="it-IT" sz="2400" b="1" dirty="0">
                <a:effectLst/>
                <a:latin typeface="TimesNewRomanPS"/>
              </a:rPr>
              <a:t>misto.</a:t>
            </a:r>
          </a:p>
          <a:p>
            <a:pPr algn="just"/>
            <a:r>
              <a:rPr lang="it-IT" sz="2400" dirty="0">
                <a:effectLst/>
                <a:latin typeface="TimesNewRomanPSMT"/>
              </a:rPr>
              <a:t>Alla Camera prevede l'elezione del 75% dei deputati con </a:t>
            </a:r>
            <a:r>
              <a:rPr lang="it-IT" sz="2400" b="1" dirty="0">
                <a:effectLst/>
                <a:latin typeface="TimesNewRomanPS"/>
              </a:rPr>
              <a:t>collegi uninominale </a:t>
            </a:r>
            <a:r>
              <a:rPr lang="it-IT" sz="2400" dirty="0">
                <a:effectLst/>
                <a:latin typeface="TimesNewRomanPSMT"/>
              </a:rPr>
              <a:t>e il 25% con </a:t>
            </a:r>
            <a:r>
              <a:rPr lang="it-IT" sz="2400" b="1" dirty="0">
                <a:effectLst/>
                <a:latin typeface="TimesNewRomanPS"/>
              </a:rPr>
              <a:t>sistema proporzionale</a:t>
            </a:r>
            <a:r>
              <a:rPr lang="it-IT" sz="2400" dirty="0">
                <a:effectLst/>
                <a:latin typeface="TimesNewRomanPSMT"/>
              </a:rPr>
              <a:t>. Per la parte maggioritaria viene eletto il candidato che ottiene </a:t>
            </a:r>
            <a:r>
              <a:rPr lang="it-IT" sz="2400" dirty="0" err="1">
                <a:effectLst/>
                <a:latin typeface="TimesNewRomanPSMT"/>
              </a:rPr>
              <a:t>piu</a:t>
            </a:r>
            <a:r>
              <a:rPr lang="it-IT" sz="2400" dirty="0">
                <a:effectLst/>
                <a:latin typeface="TimesNewRomanPSMT"/>
              </a:rPr>
              <a:t>̀ voti. Nel proporzionale, dove non si esprime la preferenza, accedono alla suddivisione dei seggi le liste che hanno raggiunto la soglia di sbarramento del 4%. Prima della ripartizione occorre però applicare il meccanismo dello scorporo, per cui alla lista vengono sottratti i voti ottenuti dal candidato ad essa collegato che ha vinto nel collegio. </a:t>
            </a:r>
            <a:endParaRPr lang="it-IT" sz="2400" dirty="0"/>
          </a:p>
          <a:p>
            <a:pPr algn="just"/>
            <a:r>
              <a:rPr lang="it-IT" sz="2400" dirty="0">
                <a:effectLst/>
                <a:latin typeface="TimesNewRomanPSMT"/>
              </a:rPr>
              <a:t>Al Senato i tre quarti dei seggi vengono assegnati col sistema maggioritario, in collegi uninominali, a maggioranza semplice e a turno unico. Per il restante quarto dei seggi, si applica il metodo proporzionale ai gruppi di candidati collegati, all'interno dei quali vengono eletti i candidati sconfitti nell'uninominale meglio piazzati, una volta verificato il numero di posti spettanti in base ai voti ottenuti e applicato lo scorporo. </a:t>
            </a:r>
            <a:endParaRPr lang="it-IT" sz="2400" dirty="0"/>
          </a:p>
          <a:p>
            <a:pPr marL="0" indent="0" algn="just">
              <a:buNone/>
            </a:pPr>
            <a:r>
              <a:rPr lang="it-IT" sz="2400" b="1" dirty="0">
                <a:effectLst/>
                <a:latin typeface="TimesNewRomanPS"/>
              </a:rPr>
              <a:t> </a:t>
            </a:r>
            <a:endParaRPr lang="it-IT" sz="2400" dirty="0"/>
          </a:p>
          <a:p>
            <a:endParaRPr lang="it-IT" dirty="0"/>
          </a:p>
        </p:txBody>
      </p:sp>
    </p:spTree>
    <p:extLst>
      <p:ext uri="{BB962C8B-B14F-4D97-AF65-F5344CB8AC3E}">
        <p14:creationId xmlns:p14="http://schemas.microsoft.com/office/powerpoint/2010/main" val="3557635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7FAF67-3C56-F193-D97A-E1BD4D225105}"/>
              </a:ext>
            </a:extLst>
          </p:cNvPr>
          <p:cNvSpPr>
            <a:spLocks noGrp="1"/>
          </p:cNvSpPr>
          <p:nvPr>
            <p:ph type="title"/>
          </p:nvPr>
        </p:nvSpPr>
        <p:spPr>
          <a:xfrm>
            <a:off x="2589213" y="624110"/>
            <a:ext cx="8915400" cy="710420"/>
          </a:xfrm>
        </p:spPr>
        <p:txBody>
          <a:bodyPr>
            <a:noAutofit/>
          </a:bodyPr>
          <a:lstStyle/>
          <a:p>
            <a:r>
              <a:rPr lang="it-IT" sz="2800" b="1" dirty="0">
                <a:effectLst/>
                <a:latin typeface="TimesNewRomanPSMT"/>
              </a:rPr>
              <a:t>La legge n. 270 del 21 dicembre 2005  (PORCELLUM)</a:t>
            </a:r>
            <a:br>
              <a:rPr lang="it-IT" sz="2800" b="1" dirty="0"/>
            </a:br>
            <a:endParaRPr lang="it-IT" sz="2800" b="1" dirty="0"/>
          </a:p>
        </p:txBody>
      </p:sp>
      <p:sp>
        <p:nvSpPr>
          <p:cNvPr id="3" name="Segnaposto contenuto 2">
            <a:extLst>
              <a:ext uri="{FF2B5EF4-FFF2-40B4-BE49-F238E27FC236}">
                <a16:creationId xmlns:a16="http://schemas.microsoft.com/office/drawing/2014/main" id="{7B081116-9B84-EE62-0059-4D710C26F876}"/>
              </a:ext>
            </a:extLst>
          </p:cNvPr>
          <p:cNvSpPr>
            <a:spLocks noGrp="1"/>
          </p:cNvSpPr>
          <p:nvPr>
            <p:ph idx="1"/>
          </p:nvPr>
        </p:nvSpPr>
        <p:spPr>
          <a:xfrm>
            <a:off x="2261287" y="1334530"/>
            <a:ext cx="9243326" cy="5325762"/>
          </a:xfrm>
        </p:spPr>
        <p:txBody>
          <a:bodyPr>
            <a:normAutofit fontScale="92500" lnSpcReduction="20000"/>
          </a:bodyPr>
          <a:lstStyle/>
          <a:p>
            <a:pPr algn="just"/>
            <a:r>
              <a:rPr lang="it-IT" sz="2200" dirty="0">
                <a:latin typeface="TimesNewRomanPSMT"/>
              </a:rPr>
              <a:t>S</a:t>
            </a:r>
            <a:r>
              <a:rPr lang="it-IT" sz="2200" dirty="0">
                <a:effectLst/>
                <a:latin typeface="TimesNewRomanPSMT"/>
              </a:rPr>
              <a:t>istema </a:t>
            </a:r>
            <a:r>
              <a:rPr lang="it-IT" sz="2200" b="1" dirty="0">
                <a:effectLst/>
                <a:latin typeface="TimesNewRomanPS"/>
              </a:rPr>
              <a:t>proporzionale con liste bloccate</a:t>
            </a:r>
            <a:r>
              <a:rPr lang="it-IT" sz="2200" dirty="0">
                <a:effectLst/>
                <a:latin typeface="TimesNewRomanPSMT"/>
              </a:rPr>
              <a:t>. L'elettore </a:t>
            </a:r>
            <a:r>
              <a:rPr lang="it-IT" sz="2200" dirty="0" err="1">
                <a:effectLst/>
                <a:latin typeface="TimesNewRomanPSMT"/>
              </a:rPr>
              <a:t>cioe</a:t>
            </a:r>
            <a:r>
              <a:rPr lang="it-IT" sz="2200" dirty="0">
                <a:effectLst/>
                <a:latin typeface="TimesNewRomanPSMT"/>
              </a:rPr>
              <a:t>̀ non </a:t>
            </a:r>
            <a:r>
              <a:rPr lang="it-IT" sz="2200" dirty="0" err="1">
                <a:effectLst/>
                <a:latin typeface="TimesNewRomanPSMT"/>
              </a:rPr>
              <a:t>puo</a:t>
            </a:r>
            <a:r>
              <a:rPr lang="it-IT" sz="2200" dirty="0">
                <a:effectLst/>
                <a:latin typeface="TimesNewRomanPSMT"/>
              </a:rPr>
              <a:t>̀ esprimere preferenze e i candidati vengono eletti secondo l'ordine di presentazione in base ai seggi ottenuti dalla singola lista </a:t>
            </a:r>
            <a:endParaRPr lang="it-IT" sz="2200" dirty="0"/>
          </a:p>
          <a:p>
            <a:pPr algn="just"/>
            <a:r>
              <a:rPr lang="it-IT" sz="2200" dirty="0">
                <a:effectLst/>
                <a:latin typeface="TimesNewRomanPSMT"/>
              </a:rPr>
              <a:t>Alla Camera sono previste soglie di sbarramento su base nazionale: il 10% del totale dei voti validi per le coalizioni e il 2% per le liste che ne fanno parte; il 4% per le liste che si presentano al di fuori di una coalizione. All'interno della coalizione partecipa alla ripartizione dei seggi anche la lista che abbia conquistato </a:t>
            </a:r>
            <a:r>
              <a:rPr lang="it-IT" sz="2200" dirty="0" err="1">
                <a:effectLst/>
                <a:latin typeface="TimesNewRomanPSMT"/>
              </a:rPr>
              <a:t>piu</a:t>
            </a:r>
            <a:r>
              <a:rPr lang="it-IT" sz="2200" dirty="0">
                <a:effectLst/>
                <a:latin typeface="TimesNewRomanPSMT"/>
              </a:rPr>
              <a:t>̀ voti tra quelle che non hanno conseguito il 2% dei voti. </a:t>
            </a:r>
          </a:p>
          <a:p>
            <a:pPr algn="just"/>
            <a:r>
              <a:rPr lang="it-IT" sz="2200" dirty="0">
                <a:effectLst/>
                <a:latin typeface="TimesNewRomanPSMT"/>
              </a:rPr>
              <a:t>Alla coalizione di liste (o alla lista non coalizzata) </a:t>
            </a:r>
            <a:r>
              <a:rPr lang="it-IT" sz="2200" dirty="0" err="1">
                <a:effectLst/>
                <a:latin typeface="TimesNewRomanPSMT"/>
              </a:rPr>
              <a:t>piu</a:t>
            </a:r>
            <a:r>
              <a:rPr lang="it-IT" sz="2200" dirty="0">
                <a:effectLst/>
                <a:latin typeface="TimesNewRomanPSMT"/>
              </a:rPr>
              <a:t>̀ votata, qualora non abbia </a:t>
            </a:r>
            <a:r>
              <a:rPr lang="it-IT" sz="2200" dirty="0" err="1">
                <a:effectLst/>
                <a:latin typeface="TimesNewRomanPSMT"/>
              </a:rPr>
              <a:t>gia</a:t>
            </a:r>
            <a:r>
              <a:rPr lang="it-IT" sz="2200" dirty="0">
                <a:effectLst/>
                <a:latin typeface="TimesNewRomanPSMT"/>
              </a:rPr>
              <a:t>̀ conseguito almeno 340 seggi, è attribuito un premio di maggioranza tale da farle raggiungere il numero di seggi in questione.    </a:t>
            </a:r>
            <a:br>
              <a:rPr lang="it-IT" sz="2200" dirty="0">
                <a:effectLst/>
                <a:latin typeface="TimesNewRomanPSMT"/>
              </a:rPr>
            </a:br>
            <a:endParaRPr lang="it-IT" sz="2200" dirty="0"/>
          </a:p>
          <a:p>
            <a:pPr algn="just"/>
            <a:r>
              <a:rPr lang="it-IT" sz="2200" dirty="0">
                <a:effectLst/>
                <a:latin typeface="TimesNewRomanPSMT"/>
              </a:rPr>
              <a:t>Anche per il Senato è previsto un premio di maggioranza per assicurare almeno il 55 per cento dei seggi regionali alla coalizione (o alla lista) che abbia ottenuto </a:t>
            </a:r>
            <a:r>
              <a:rPr lang="it-IT" sz="2200" dirty="0" err="1">
                <a:effectLst/>
                <a:latin typeface="TimesNewRomanPSMT"/>
              </a:rPr>
              <a:t>piu</a:t>
            </a:r>
            <a:r>
              <a:rPr lang="it-IT" sz="2200" dirty="0">
                <a:effectLst/>
                <a:latin typeface="TimesNewRomanPSMT"/>
              </a:rPr>
              <a:t>̀ voti </a:t>
            </a:r>
            <a:endParaRPr lang="it-IT" sz="2200" dirty="0"/>
          </a:p>
          <a:p>
            <a:pPr algn="just"/>
            <a:endParaRPr lang="it-IT" sz="2200" dirty="0"/>
          </a:p>
          <a:p>
            <a:pPr algn="just"/>
            <a:r>
              <a:rPr lang="it-IT" sz="2200" dirty="0">
                <a:effectLst/>
                <a:latin typeface="TimesNewRomanPSMT"/>
              </a:rPr>
              <a:t>All'interno delle coalizioni partecipano al riparto dei seggi le liste che abbiano ottenuto almeno il 3% </a:t>
            </a:r>
            <a:endParaRPr lang="it-IT" sz="2200" dirty="0"/>
          </a:p>
          <a:p>
            <a:pPr marL="0" indent="0">
              <a:buNone/>
            </a:pPr>
            <a:endParaRPr lang="it-IT" dirty="0"/>
          </a:p>
        </p:txBody>
      </p:sp>
    </p:spTree>
    <p:extLst>
      <p:ext uri="{BB962C8B-B14F-4D97-AF65-F5344CB8AC3E}">
        <p14:creationId xmlns:p14="http://schemas.microsoft.com/office/powerpoint/2010/main" val="3532364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B88646-D9A1-6499-085E-8E15C9F5D029}"/>
              </a:ext>
            </a:extLst>
          </p:cNvPr>
          <p:cNvSpPr>
            <a:spLocks noGrp="1"/>
          </p:cNvSpPr>
          <p:nvPr>
            <p:ph type="title"/>
          </p:nvPr>
        </p:nvSpPr>
        <p:spPr>
          <a:xfrm>
            <a:off x="2749851" y="500543"/>
            <a:ext cx="8915400" cy="586852"/>
          </a:xfrm>
        </p:spPr>
        <p:txBody>
          <a:bodyPr>
            <a:normAutofit/>
          </a:bodyPr>
          <a:lstStyle/>
          <a:p>
            <a:r>
              <a:rPr lang="it-IT" sz="2800" b="1" dirty="0">
                <a:latin typeface="Times New Roman" panose="02020603050405020304" pitchFamily="18" charset="0"/>
                <a:cs typeface="Times New Roman" panose="02020603050405020304" pitchFamily="18" charset="0"/>
              </a:rPr>
              <a:t>Corte costituzionale 13 gennaio 2014, n. 1</a:t>
            </a:r>
          </a:p>
        </p:txBody>
      </p:sp>
      <p:sp>
        <p:nvSpPr>
          <p:cNvPr id="3" name="Segnaposto contenuto 2">
            <a:extLst>
              <a:ext uri="{FF2B5EF4-FFF2-40B4-BE49-F238E27FC236}">
                <a16:creationId xmlns:a16="http://schemas.microsoft.com/office/drawing/2014/main" id="{6CADB2BE-7407-1644-DC65-C46E1BB25BB7}"/>
              </a:ext>
            </a:extLst>
          </p:cNvPr>
          <p:cNvSpPr>
            <a:spLocks noGrp="1"/>
          </p:cNvSpPr>
          <p:nvPr>
            <p:ph idx="1"/>
          </p:nvPr>
        </p:nvSpPr>
        <p:spPr>
          <a:xfrm>
            <a:off x="2347784" y="1383957"/>
            <a:ext cx="9156828" cy="5338119"/>
          </a:xfrm>
        </p:spPr>
        <p:txBody>
          <a:bodyPr>
            <a:normAutofit fontScale="92500" lnSpcReduction="20000"/>
          </a:bodyPr>
          <a:lstStyle/>
          <a:p>
            <a:r>
              <a:rPr lang="it-IT"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Il 4 dicembre 2013, a seguito della rimessione di questione di costituzionalità da parte della I sezione civile della Corte di Cassazione (ordinanza 12060/2013), la Corte costituzionale ha dichiarato l'incostituzionalità della legge n. 270 del 2005. </a:t>
            </a:r>
          </a:p>
          <a:p>
            <a:pPr algn="just"/>
            <a:r>
              <a:rPr lang="it-IT"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La sentenza specificamente </a:t>
            </a:r>
            <a:r>
              <a:rPr lang="it-IT" sz="1800" b="1"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esclude qualsiasi valutazione sui sistemi elettorali,</a:t>
            </a:r>
            <a:r>
              <a:rPr lang="it-IT"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 maggioritari o proporzionali, in quanto non vi è "un modello di sistema elettorale imposto dalla Carta costituzionale" e vi è, pertanto, </a:t>
            </a:r>
            <a:r>
              <a:rPr lang="it-IT" sz="1800" b="1"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piena discrezionalità del legislatore</a:t>
            </a:r>
            <a:r>
              <a:rPr lang="it-IT"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 nella scelta di singoli sistemi</a:t>
            </a:r>
            <a:r>
              <a:rPr lang="it-IT" sz="1800" dirty="0">
                <a:solidFill>
                  <a:srgbClr val="333333"/>
                </a:solidFill>
                <a:latin typeface="Roboto" panose="02000000000000000000" pitchFamily="2" charset="0"/>
                <a:ea typeface="Times New Roman" panose="02020603050405020304" pitchFamily="18" charset="0"/>
                <a:cs typeface="Times New Roman" panose="02020603050405020304" pitchFamily="18" charset="0"/>
              </a:rPr>
              <a:t>.</a:t>
            </a:r>
          </a:p>
          <a:p>
            <a:pPr algn="just"/>
            <a:r>
              <a:rPr lang="it-IT"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Nel vigente sistema elettorale proporzionale, il </a:t>
            </a:r>
            <a:r>
              <a:rPr lang="it-IT" sz="1800" b="1"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premio di maggioranza,</a:t>
            </a:r>
            <a:r>
              <a:rPr lang="it-IT"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 come disciplinato per la </a:t>
            </a:r>
            <a:r>
              <a:rPr lang="it-IT" sz="1800" b="1"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Camera,</a:t>
            </a:r>
            <a:r>
              <a:rPr lang="it-IT"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 secondo la Corte, "è foriero di una eccessiva sovra-rappresentazione della lista di maggioranza relativa, in quanto consente ad una lista che abbia ottenuto un numero di voti anche relativamente esiguo di acquisire la maggioranza assoluta dei seggi. In tal modo si può verificare in concreto una distorsione fra voti espressi ed attribuzione di seggi che, pur essendo presente in qualsiasi sistema elettorale, nella specie assume una misura tale da comprometterne la compatibilità con il principio di eguaglianza del voto".</a:t>
            </a:r>
          </a:p>
          <a:p>
            <a:pPr algn="just"/>
            <a:r>
              <a:rPr lang="it-IT"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Quanto al meccanismo delle </a:t>
            </a:r>
            <a:r>
              <a:rPr lang="it-IT" sz="1800" b="1"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liste bloccate,</a:t>
            </a:r>
            <a:r>
              <a:rPr lang="it-IT"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 la pronuncia evidenzia che, sia per la </a:t>
            </a:r>
            <a:r>
              <a:rPr lang="it-IT" sz="1800" b="1"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Camera</a:t>
            </a:r>
            <a:r>
              <a:rPr lang="it-IT"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 che per il </a:t>
            </a:r>
            <a:r>
              <a:rPr lang="it-IT" sz="1800" b="1"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Senato,</a:t>
            </a:r>
            <a:r>
              <a:rPr lang="it-IT"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 il voto dell'elettore ha ad oggetto una lista nella quale l'ordine dei candidati "è sostanzialmente deciso dai partiti"; inoltre, l'ampio numero dei candidati, in alcuni casi, è tale da renderli "difficilmente conoscibili dall'elettore stesso". Se poi si tiene conto della possibilità di candidature multiple e della facoltà dell'eletto di optare per altre circoscrizioni sulla base delle indicazioni del partito, anche l'aspettativa dell'elettore che conti su un certo ordine di lista "può essere delusa</a:t>
            </a:r>
            <a:r>
              <a:rPr lang="it-IT" dirty="0">
                <a:effectLst/>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it-IT" dirty="0"/>
          </a:p>
        </p:txBody>
      </p:sp>
    </p:spTree>
    <p:extLst>
      <p:ext uri="{BB962C8B-B14F-4D97-AF65-F5344CB8AC3E}">
        <p14:creationId xmlns:p14="http://schemas.microsoft.com/office/powerpoint/2010/main" val="2453893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A55B85-6863-9629-0CFC-A21A928723A1}"/>
              </a:ext>
            </a:extLst>
          </p:cNvPr>
          <p:cNvSpPr>
            <a:spLocks noGrp="1"/>
          </p:cNvSpPr>
          <p:nvPr>
            <p:ph type="title"/>
          </p:nvPr>
        </p:nvSpPr>
        <p:spPr>
          <a:xfrm>
            <a:off x="2589213" y="624110"/>
            <a:ext cx="8915400" cy="735133"/>
          </a:xfrm>
        </p:spPr>
        <p:txBody>
          <a:bodyPr>
            <a:normAutofit/>
          </a:bodyPr>
          <a:lstStyle/>
          <a:p>
            <a:r>
              <a:rPr lang="it-IT" sz="2800" b="1" dirty="0">
                <a:latin typeface="Times New Roman" panose="02020603050405020304" pitchFamily="18" charset="0"/>
                <a:cs typeface="Times New Roman" panose="02020603050405020304" pitchFamily="18" charset="0"/>
              </a:rPr>
              <a:t>Legge 6 maggio 2015 n. 52 (ITALICUM)</a:t>
            </a:r>
          </a:p>
        </p:txBody>
      </p:sp>
      <p:sp>
        <p:nvSpPr>
          <p:cNvPr id="3" name="Segnaposto contenuto 2">
            <a:extLst>
              <a:ext uri="{FF2B5EF4-FFF2-40B4-BE49-F238E27FC236}">
                <a16:creationId xmlns:a16="http://schemas.microsoft.com/office/drawing/2014/main" id="{B161F9C4-CE69-4E75-4ADC-8D0017AF3FE6}"/>
              </a:ext>
            </a:extLst>
          </p:cNvPr>
          <p:cNvSpPr>
            <a:spLocks noGrp="1"/>
          </p:cNvSpPr>
          <p:nvPr>
            <p:ph idx="1"/>
          </p:nvPr>
        </p:nvSpPr>
        <p:spPr>
          <a:xfrm>
            <a:off x="2483708" y="1359243"/>
            <a:ext cx="9020904" cy="5177481"/>
          </a:xfrm>
        </p:spPr>
        <p:txBody>
          <a:bodyPr>
            <a:normAutofit lnSpcReduction="10000"/>
          </a:bodyPr>
          <a:lstStyle/>
          <a:p>
            <a:pPr algn="just"/>
            <a:r>
              <a:rPr lang="it-IT" sz="1800" dirty="0">
                <a:effectLst/>
                <a:latin typeface="TimesNewRomanPSMT"/>
              </a:rPr>
              <a:t>E’ un sistema </a:t>
            </a:r>
            <a:r>
              <a:rPr lang="it-IT" sz="1800" b="1" dirty="0">
                <a:effectLst/>
                <a:latin typeface="TimesNewRomanPS"/>
              </a:rPr>
              <a:t>proporzionale </a:t>
            </a:r>
            <a:r>
              <a:rPr lang="it-IT" sz="1800" dirty="0">
                <a:effectLst/>
                <a:latin typeface="TimesNewRomanPSMT"/>
              </a:rPr>
              <a:t>con </a:t>
            </a:r>
            <a:r>
              <a:rPr lang="it-IT" sz="1800" b="1" dirty="0">
                <a:effectLst/>
                <a:latin typeface="TimesNewRomanPS"/>
              </a:rPr>
              <a:t>premio di maggioranza</a:t>
            </a:r>
            <a:r>
              <a:rPr lang="it-IT" sz="1800" dirty="0">
                <a:effectLst/>
                <a:latin typeface="TimesNewRomanPSMT"/>
              </a:rPr>
              <a:t>, soglie di sbarramento, circoscrizioni provinciali e doppio turno, per l’elezione della Camera dei deputati.</a:t>
            </a:r>
          </a:p>
          <a:p>
            <a:r>
              <a:rPr lang="it-IT" sz="1800" dirty="0">
                <a:effectLst/>
                <a:latin typeface="TimesNewRomanPSMT"/>
              </a:rPr>
              <a:t>La soglia per ottenere il premio di maggioranza è fissata al 40%. Il partito che ottiene il 40% dei voti validi ottiene un premio di maggioranza raggiungendo in tutto 340 seggi su 617, </a:t>
            </a:r>
            <a:r>
              <a:rPr lang="it-IT" sz="1800" dirty="0" err="1">
                <a:effectLst/>
                <a:latin typeface="TimesNewRomanPSMT"/>
              </a:rPr>
              <a:t>cioe</a:t>
            </a:r>
            <a:r>
              <a:rPr lang="it-IT" sz="1800" dirty="0">
                <a:effectLst/>
                <a:latin typeface="TimesNewRomanPSMT"/>
              </a:rPr>
              <a:t>̀ il 55 % dei seggi.</a:t>
            </a:r>
            <a:r>
              <a:rPr lang="it-IT" dirty="0">
                <a:latin typeface="TimesNewRomanPSMT"/>
              </a:rPr>
              <a:t> </a:t>
            </a:r>
            <a:r>
              <a:rPr lang="it-IT" sz="1800" dirty="0">
                <a:effectLst/>
                <a:latin typeface="TimesNewRomanPSMT"/>
              </a:rPr>
              <a:t>Lo sbarramento per ottenere seggi alla Camera è fissato al 3%. </a:t>
            </a:r>
            <a:endParaRPr lang="it-IT" dirty="0"/>
          </a:p>
          <a:p>
            <a:r>
              <a:rPr lang="it-IT" sz="1800" dirty="0">
                <a:effectLst/>
                <a:latin typeface="TimesNewRomanPSMT"/>
              </a:rPr>
              <a:t>Se nessuno supera la soglia del 40%, i primi due partiti o coalizioni si sfidano in un doppio turno (o ballottaggio) per l'assegnazione del premio di maggioranza.</a:t>
            </a:r>
            <a:br>
              <a:rPr lang="it-IT" sz="1800" dirty="0">
                <a:effectLst/>
                <a:latin typeface="TimesNewRomanPSMT"/>
              </a:rPr>
            </a:br>
            <a:r>
              <a:rPr lang="it-IT" sz="1800" dirty="0">
                <a:effectLst/>
                <a:latin typeface="TimesNewRomanPSMT"/>
              </a:rPr>
              <a:t>In questo caso il premio consente di arrivare al 53% dei seggi (327 deputati).</a:t>
            </a:r>
            <a:br>
              <a:rPr lang="it-IT" sz="1800" dirty="0">
                <a:effectLst/>
                <a:latin typeface="TimesNewRomanPSMT"/>
              </a:rPr>
            </a:br>
            <a:r>
              <a:rPr lang="it-IT" sz="1800" dirty="0">
                <a:effectLst/>
                <a:latin typeface="TimesNewRomanPSMT"/>
              </a:rPr>
              <a:t>Fra il primo e secondo turno non è possibile formare nuove coalizioni </a:t>
            </a:r>
            <a:endParaRPr lang="it-IT" dirty="0"/>
          </a:p>
          <a:p>
            <a:r>
              <a:rPr lang="it-IT" sz="1800" dirty="0">
                <a:effectLst/>
                <a:latin typeface="TimesNewRomanPSMT"/>
              </a:rPr>
              <a:t>Sono previste candidature multiple per i capilista che potranno essere inseriti nelle liste in </a:t>
            </a:r>
            <a:r>
              <a:rPr lang="it-IT" sz="1800" dirty="0" err="1">
                <a:effectLst/>
                <a:latin typeface="TimesNewRomanPSMT"/>
              </a:rPr>
              <a:t>piu</a:t>
            </a:r>
            <a:r>
              <a:rPr lang="it-IT" sz="1800" dirty="0">
                <a:effectLst/>
                <a:latin typeface="TimesNewRomanPSMT"/>
              </a:rPr>
              <a:t>̀ di un collegio fino a un massimo di dieci collegi.</a:t>
            </a:r>
            <a:br>
              <a:rPr lang="it-IT" sz="1800" dirty="0">
                <a:effectLst/>
                <a:latin typeface="TimesNewRomanPSMT"/>
              </a:rPr>
            </a:br>
            <a:r>
              <a:rPr lang="it-IT" sz="1800" dirty="0">
                <a:effectLst/>
                <a:latin typeface="TimesNewRomanPSMT"/>
              </a:rPr>
              <a:t>Solo i capilista sono bloccati e quindi scelti dalla lista </a:t>
            </a:r>
            <a:r>
              <a:rPr lang="it-IT" sz="1800" dirty="0" err="1">
                <a:effectLst/>
                <a:latin typeface="TimesNewRomanPSMT"/>
              </a:rPr>
              <a:t>stessaDal</a:t>
            </a:r>
            <a:r>
              <a:rPr lang="it-IT" sz="1800" dirty="0">
                <a:effectLst/>
                <a:latin typeface="TimesNewRomanPSMT"/>
              </a:rPr>
              <a:t> secondo eletto in poi intervengono le preferenze (ogni elettore ne </a:t>
            </a:r>
            <a:r>
              <a:rPr lang="it-IT" sz="1800" dirty="0" err="1">
                <a:effectLst/>
                <a:latin typeface="TimesNewRomanPSMT"/>
              </a:rPr>
              <a:t>potra</a:t>
            </a:r>
            <a:r>
              <a:rPr lang="it-IT" sz="1800" dirty="0">
                <a:effectLst/>
                <a:latin typeface="TimesNewRomanPSMT"/>
              </a:rPr>
              <a:t>̀ esprimere due): obbligatoriamente un uomo e una donna pena la </a:t>
            </a:r>
            <a:r>
              <a:rPr lang="it-IT" sz="1800" dirty="0" err="1">
                <a:effectLst/>
                <a:latin typeface="TimesNewRomanPSMT"/>
              </a:rPr>
              <a:t>nullita</a:t>
            </a:r>
            <a:r>
              <a:rPr lang="it-IT" sz="1800" dirty="0">
                <a:effectLst/>
                <a:latin typeface="TimesNewRomanPSMT"/>
              </a:rPr>
              <a:t>̀ della seconda preferenza. </a:t>
            </a:r>
          </a:p>
          <a:p>
            <a:r>
              <a:rPr lang="it-IT" sz="1800" dirty="0">
                <a:effectLst/>
                <a:latin typeface="TimesNewRomanPSMT"/>
              </a:rPr>
              <a:t>Nella </a:t>
            </a:r>
            <a:r>
              <a:rPr lang="it-IT" sz="1800" b="1" dirty="0">
                <a:effectLst/>
                <a:latin typeface="TimesNewRomanPS"/>
              </a:rPr>
              <a:t>scheda elettorale</a:t>
            </a:r>
            <a:r>
              <a:rPr lang="it-IT" sz="1800" dirty="0">
                <a:effectLst/>
                <a:latin typeface="TimesNewRomanPSMT"/>
              </a:rPr>
              <a:t>, di fianco al simbolo di ciascuna lista è stampato il nome del capo-lista, al lato del quale sono presenti due spazi in cui inserire le due preferenze di diverso genere.</a:t>
            </a:r>
            <a:br>
              <a:rPr lang="it-IT" sz="1800" dirty="0">
                <a:effectLst/>
                <a:latin typeface="TimesNewRomanPSMT"/>
              </a:rPr>
            </a:br>
            <a:endParaRPr lang="it-IT" dirty="0"/>
          </a:p>
          <a:p>
            <a:pPr algn="just"/>
            <a:endParaRPr lang="it-IT" dirty="0"/>
          </a:p>
          <a:p>
            <a:endParaRPr lang="it-IT" dirty="0"/>
          </a:p>
        </p:txBody>
      </p:sp>
    </p:spTree>
    <p:extLst>
      <p:ext uri="{BB962C8B-B14F-4D97-AF65-F5344CB8AC3E}">
        <p14:creationId xmlns:p14="http://schemas.microsoft.com/office/powerpoint/2010/main" val="2495646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9B5EAE-0051-05D9-03A1-5F18DD4FB23E}"/>
              </a:ext>
            </a:extLst>
          </p:cNvPr>
          <p:cNvSpPr>
            <a:spLocks noGrp="1"/>
          </p:cNvSpPr>
          <p:nvPr>
            <p:ph type="title"/>
          </p:nvPr>
        </p:nvSpPr>
        <p:spPr>
          <a:xfrm>
            <a:off x="2589213" y="624110"/>
            <a:ext cx="8915400" cy="772204"/>
          </a:xfrm>
        </p:spPr>
        <p:txBody>
          <a:bodyPr>
            <a:normAutofit/>
          </a:bodyPr>
          <a:lstStyle/>
          <a:p>
            <a:r>
              <a:rPr lang="it-IT" sz="2800" b="1" dirty="0">
                <a:latin typeface="Times New Roman" panose="02020603050405020304" pitchFamily="18" charset="0"/>
                <a:cs typeface="Times New Roman" panose="02020603050405020304" pitchFamily="18" charset="0"/>
              </a:rPr>
              <a:t>Corte costituzionale 25 gennaio 2017, n. 35</a:t>
            </a:r>
          </a:p>
        </p:txBody>
      </p:sp>
      <p:sp>
        <p:nvSpPr>
          <p:cNvPr id="3" name="Segnaposto contenuto 2">
            <a:extLst>
              <a:ext uri="{FF2B5EF4-FFF2-40B4-BE49-F238E27FC236}">
                <a16:creationId xmlns:a16="http://schemas.microsoft.com/office/drawing/2014/main" id="{B53F89C2-59F7-7B2D-F687-C6AA134AF84C}"/>
              </a:ext>
            </a:extLst>
          </p:cNvPr>
          <p:cNvSpPr>
            <a:spLocks noGrp="1"/>
          </p:cNvSpPr>
          <p:nvPr>
            <p:ph idx="1"/>
          </p:nvPr>
        </p:nvSpPr>
        <p:spPr>
          <a:xfrm>
            <a:off x="2509366" y="1841156"/>
            <a:ext cx="8915400" cy="4144206"/>
          </a:xfrm>
        </p:spPr>
        <p:txBody>
          <a:bodyPr>
            <a:normAutofit/>
          </a:bodyPr>
          <a:lstStyle/>
          <a:p>
            <a:pPr marL="0" indent="0" algn="just">
              <a:buNone/>
            </a:pPr>
            <a:r>
              <a:rPr lang="it-IT" sz="20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Con tale pronuncia la Corte ha, in particolare, dichiarato l'illegittimità costituzionale </a:t>
            </a:r>
          </a:p>
          <a:p>
            <a:r>
              <a:rPr lang="it-IT" sz="20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delle disposizioni che prevedono un turno di ballottaggio </a:t>
            </a:r>
          </a:p>
          <a:p>
            <a:r>
              <a:rPr lang="it-IT" sz="20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delle norme che consentono "al capolista eletto in più collegi di scegliere a sua discrezione il proprio collegio d'elezione". </a:t>
            </a:r>
            <a:br>
              <a:rPr lang="it-IT" sz="20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br>
            <a:endParaRPr lang="it-IT" sz="2000" dirty="0"/>
          </a:p>
        </p:txBody>
      </p:sp>
    </p:spTree>
    <p:extLst>
      <p:ext uri="{BB962C8B-B14F-4D97-AF65-F5344CB8AC3E}">
        <p14:creationId xmlns:p14="http://schemas.microsoft.com/office/powerpoint/2010/main" val="353345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97C56F-539F-4830-B3DA-329C774E89C4}"/>
              </a:ext>
            </a:extLst>
          </p:cNvPr>
          <p:cNvSpPr>
            <a:spLocks noGrp="1"/>
          </p:cNvSpPr>
          <p:nvPr>
            <p:ph type="title"/>
          </p:nvPr>
        </p:nvSpPr>
        <p:spPr>
          <a:xfrm>
            <a:off x="2589213" y="624110"/>
            <a:ext cx="8915400" cy="784560"/>
          </a:xfrm>
        </p:spPr>
        <p:txBody>
          <a:bodyPr>
            <a:normAutofit/>
          </a:bodyPr>
          <a:lstStyle/>
          <a:p>
            <a:r>
              <a:rPr lang="it-IT" sz="3200" b="1" dirty="0">
                <a:latin typeface="Times New Roman" panose="02020603050405020304" pitchFamily="18" charset="0"/>
                <a:cs typeface="Times New Roman" panose="02020603050405020304" pitchFamily="18" charset="0"/>
              </a:rPr>
              <a:t>Riduzione numero parlamentari</a:t>
            </a:r>
          </a:p>
        </p:txBody>
      </p:sp>
      <p:sp>
        <p:nvSpPr>
          <p:cNvPr id="3" name="Segnaposto contenuto 2">
            <a:extLst>
              <a:ext uri="{FF2B5EF4-FFF2-40B4-BE49-F238E27FC236}">
                <a16:creationId xmlns:a16="http://schemas.microsoft.com/office/drawing/2014/main" id="{EC2005B4-4C7C-0167-F7A7-B4BE01EB69B9}"/>
              </a:ext>
            </a:extLst>
          </p:cNvPr>
          <p:cNvSpPr>
            <a:spLocks noGrp="1"/>
          </p:cNvSpPr>
          <p:nvPr>
            <p:ph idx="1"/>
          </p:nvPr>
        </p:nvSpPr>
        <p:spPr>
          <a:xfrm>
            <a:off x="2446638" y="1643449"/>
            <a:ext cx="9057974" cy="4267773"/>
          </a:xfrm>
        </p:spPr>
        <p:txBody>
          <a:bodyPr/>
          <a:lstStyle/>
          <a:p>
            <a:pPr marL="0" indent="0" algn="just">
              <a:buNone/>
            </a:pPr>
            <a:r>
              <a:rPr lang="it-IT" sz="2400" i="0" u="none" strike="noStrike" dirty="0">
                <a:solidFill>
                  <a:srgbClr val="1C2024"/>
                </a:solidFill>
                <a:effectLst/>
                <a:latin typeface="Times New Roman" panose="02020603050405020304" pitchFamily="18" charset="0"/>
                <a:cs typeface="Times New Roman" panose="02020603050405020304" pitchFamily="18" charset="0"/>
              </a:rPr>
              <a:t>La </a:t>
            </a:r>
            <a:r>
              <a:rPr lang="it-IT" sz="2400" b="1" i="0" u="none" strike="noStrike" dirty="0">
                <a:solidFill>
                  <a:srgbClr val="1C2024"/>
                </a:solidFill>
                <a:effectLst/>
                <a:latin typeface="Times New Roman" panose="02020603050405020304" pitchFamily="18" charset="0"/>
                <a:cs typeface="Times New Roman" panose="02020603050405020304" pitchFamily="18" charset="0"/>
              </a:rPr>
              <a:t>Legge costituzionale 19 ottobre 2020, n. 1 </a:t>
            </a:r>
            <a:r>
              <a:rPr lang="it-IT" sz="2400" b="0" i="0" u="none" strike="noStrike" dirty="0">
                <a:solidFill>
                  <a:srgbClr val="1C2024"/>
                </a:solidFill>
                <a:effectLst/>
                <a:latin typeface="Times New Roman" panose="02020603050405020304" pitchFamily="18" charset="0"/>
                <a:cs typeface="Times New Roman" panose="02020603050405020304" pitchFamily="18" charset="0"/>
              </a:rPr>
              <a:t>“</a:t>
            </a:r>
            <a:r>
              <a:rPr lang="it-IT" sz="2400" b="0" i="1" u="none" strike="noStrike" dirty="0">
                <a:solidFill>
                  <a:srgbClr val="1C2024"/>
                </a:solidFill>
                <a:effectLst/>
                <a:latin typeface="Times New Roman" panose="02020603050405020304" pitchFamily="18" charset="0"/>
                <a:cs typeface="Times New Roman" panose="02020603050405020304" pitchFamily="18" charset="0"/>
              </a:rPr>
              <a:t>Modifiche agli articoli 56, 57 e 59 della Costituzione in materia di riduzione del numero dei parlamentari</a:t>
            </a:r>
            <a:r>
              <a:rPr lang="it-IT" sz="2400" b="0" i="0" u="none" strike="noStrike" dirty="0">
                <a:solidFill>
                  <a:srgbClr val="1C2024"/>
                </a:solidFill>
                <a:effectLst/>
                <a:latin typeface="Times New Roman" panose="02020603050405020304" pitchFamily="18" charset="0"/>
                <a:cs typeface="Times New Roman" panose="02020603050405020304" pitchFamily="18" charset="0"/>
              </a:rPr>
              <a:t>” ha previsto una drastica </a:t>
            </a:r>
            <a:r>
              <a:rPr lang="it-IT" sz="2400" b="1" i="0" u="none" strike="noStrike" dirty="0">
                <a:solidFill>
                  <a:srgbClr val="1C2024"/>
                </a:solidFill>
                <a:effectLst/>
                <a:latin typeface="Times New Roman" panose="02020603050405020304" pitchFamily="18" charset="0"/>
                <a:cs typeface="Times New Roman" panose="02020603050405020304" pitchFamily="18" charset="0"/>
              </a:rPr>
              <a:t>riduzione del numero dei parlamentari</a:t>
            </a:r>
            <a:r>
              <a:rPr lang="it-IT" sz="2400" b="0" i="0" u="none" strike="noStrike" dirty="0">
                <a:solidFill>
                  <a:srgbClr val="1C2024"/>
                </a:solidFill>
                <a:effectLst/>
                <a:latin typeface="Times New Roman" panose="02020603050405020304" pitchFamily="18" charset="0"/>
                <a:cs typeface="Times New Roman" panose="02020603050405020304" pitchFamily="18" charset="0"/>
              </a:rPr>
              <a:t> modificando gli articoli 56 e 57 della Costituzione passando dai</a:t>
            </a:r>
            <a:r>
              <a:rPr lang="it-IT" sz="2400" b="1" i="0" u="none" strike="noStrike" dirty="0">
                <a:solidFill>
                  <a:srgbClr val="1C2024"/>
                </a:solidFill>
                <a:effectLst/>
                <a:latin typeface="Times New Roman" panose="02020603050405020304" pitchFamily="18" charset="0"/>
                <a:cs typeface="Times New Roman" panose="02020603050405020304" pitchFamily="18" charset="0"/>
              </a:rPr>
              <a:t> </a:t>
            </a:r>
            <a:r>
              <a:rPr lang="it-IT" sz="2400" i="0" u="none" strike="noStrike" dirty="0">
                <a:solidFill>
                  <a:srgbClr val="1C2024"/>
                </a:solidFill>
                <a:effectLst/>
                <a:latin typeface="Times New Roman" panose="02020603050405020304" pitchFamily="18" charset="0"/>
                <a:cs typeface="Times New Roman" panose="02020603050405020304" pitchFamily="18" charset="0"/>
              </a:rPr>
              <a:t>precedenti </a:t>
            </a:r>
            <a:r>
              <a:rPr lang="it-IT" sz="2400" b="1" i="0" u="none" strike="noStrike" dirty="0">
                <a:solidFill>
                  <a:srgbClr val="1C2024"/>
                </a:solidFill>
                <a:effectLst/>
                <a:latin typeface="Times New Roman" panose="02020603050405020304" pitchFamily="18" charset="0"/>
                <a:cs typeface="Times New Roman" panose="02020603050405020304" pitchFamily="18" charset="0"/>
              </a:rPr>
              <a:t>630 a 400 deputati</a:t>
            </a:r>
            <a:r>
              <a:rPr lang="it-IT" sz="2400" b="0" i="0" u="none" strike="noStrike" dirty="0">
                <a:solidFill>
                  <a:srgbClr val="1C2024"/>
                </a:solidFill>
                <a:effectLst/>
                <a:latin typeface="Times New Roman" panose="02020603050405020304" pitchFamily="18" charset="0"/>
                <a:cs typeface="Times New Roman" panose="02020603050405020304" pitchFamily="18" charset="0"/>
              </a:rPr>
              <a:t> e dai </a:t>
            </a:r>
            <a:r>
              <a:rPr lang="it-IT" sz="2400" i="0" u="none" strike="noStrike" dirty="0">
                <a:solidFill>
                  <a:srgbClr val="1C2024"/>
                </a:solidFill>
                <a:effectLst/>
                <a:latin typeface="Times New Roman" panose="02020603050405020304" pitchFamily="18" charset="0"/>
                <a:cs typeface="Times New Roman" panose="02020603050405020304" pitchFamily="18" charset="0"/>
              </a:rPr>
              <a:t>precedenti</a:t>
            </a:r>
            <a:r>
              <a:rPr lang="it-IT" sz="2400" b="1" i="0" u="none" strike="noStrike" dirty="0">
                <a:solidFill>
                  <a:srgbClr val="1C2024"/>
                </a:solidFill>
                <a:effectLst/>
                <a:latin typeface="Times New Roman" panose="02020603050405020304" pitchFamily="18" charset="0"/>
                <a:cs typeface="Times New Roman" panose="02020603050405020304" pitchFamily="18" charset="0"/>
              </a:rPr>
              <a:t> 315 a 200 senatori</a:t>
            </a:r>
            <a:r>
              <a:rPr lang="it-IT" sz="2400" b="0" i="0" u="none" strike="noStrike" dirty="0">
                <a:solidFill>
                  <a:srgbClr val="1C2024"/>
                </a:solidFill>
                <a:effectLst/>
                <a:latin typeface="Times New Roman" panose="02020603050405020304" pitchFamily="18" charset="0"/>
                <a:cs typeface="Times New Roman" panose="02020603050405020304" pitchFamily="18" charset="0"/>
              </a:rPr>
              <a:t>.</a:t>
            </a:r>
          </a:p>
          <a:p>
            <a:endParaRPr lang="it-IT" dirty="0"/>
          </a:p>
        </p:txBody>
      </p:sp>
    </p:spTree>
    <p:extLst>
      <p:ext uri="{BB962C8B-B14F-4D97-AF65-F5344CB8AC3E}">
        <p14:creationId xmlns:p14="http://schemas.microsoft.com/office/powerpoint/2010/main" val="2095142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920ED6-ACE4-61DA-62AC-0E05B6A8A709}"/>
              </a:ext>
            </a:extLst>
          </p:cNvPr>
          <p:cNvSpPr>
            <a:spLocks noGrp="1"/>
          </p:cNvSpPr>
          <p:nvPr>
            <p:ph type="title"/>
          </p:nvPr>
        </p:nvSpPr>
        <p:spPr>
          <a:xfrm>
            <a:off x="2483709" y="624110"/>
            <a:ext cx="9020904" cy="660993"/>
          </a:xfrm>
        </p:spPr>
        <p:txBody>
          <a:bodyPr>
            <a:normAutofit/>
          </a:bodyPr>
          <a:lstStyle/>
          <a:p>
            <a:r>
              <a:rPr lang="it-IT" sz="3200" b="1" dirty="0">
                <a:latin typeface="Times New Roman" panose="02020603050405020304" pitchFamily="18" charset="0"/>
                <a:cs typeface="Times New Roman" panose="02020603050405020304" pitchFamily="18" charset="0"/>
              </a:rPr>
              <a:t>Legge 3 novembre 2017 n. 165 (ROSATELLUM) </a:t>
            </a:r>
          </a:p>
        </p:txBody>
      </p:sp>
      <p:sp>
        <p:nvSpPr>
          <p:cNvPr id="3" name="Segnaposto contenuto 2">
            <a:extLst>
              <a:ext uri="{FF2B5EF4-FFF2-40B4-BE49-F238E27FC236}">
                <a16:creationId xmlns:a16="http://schemas.microsoft.com/office/drawing/2014/main" id="{E4A665E9-3C48-2CD3-67A8-D9E0F0B138FA}"/>
              </a:ext>
            </a:extLst>
          </p:cNvPr>
          <p:cNvSpPr>
            <a:spLocks noGrp="1"/>
          </p:cNvSpPr>
          <p:nvPr>
            <p:ph idx="1"/>
          </p:nvPr>
        </p:nvSpPr>
        <p:spPr>
          <a:xfrm>
            <a:off x="2174789" y="1470454"/>
            <a:ext cx="9329824" cy="5239265"/>
          </a:xfrm>
        </p:spPr>
        <p:txBody>
          <a:bodyPr>
            <a:normAutofit fontScale="92500" lnSpcReduction="20000"/>
          </a:bodyPr>
          <a:lstStyle/>
          <a:p>
            <a:pPr marL="0" indent="0" algn="l">
              <a:buNone/>
            </a:pPr>
            <a:r>
              <a:rPr lang="it-IT" b="0" i="0" u="none" strike="noStrike" dirty="0">
                <a:solidFill>
                  <a:srgbClr val="000000"/>
                </a:solidFill>
                <a:effectLst/>
                <a:latin typeface="Merriweather" panose="020F0502020204030204" pitchFamily="34" charset="0"/>
              </a:rPr>
              <a:t>CIRCOSCRIZIONI</a:t>
            </a:r>
          </a:p>
          <a:p>
            <a:pPr algn="l"/>
            <a:r>
              <a:rPr lang="it-IT" b="0" i="0" u="none" strike="noStrike" dirty="0">
                <a:solidFill>
                  <a:srgbClr val="000000"/>
                </a:solidFill>
                <a:effectLst/>
                <a:latin typeface="Merriweather" panose="020F0502020204030204" pitchFamily="34" charset="0"/>
              </a:rPr>
              <a:t>Ai fini dell’elezione della </a:t>
            </a:r>
            <a:r>
              <a:rPr lang="it-IT" b="1" i="0" u="none" strike="noStrike" dirty="0">
                <a:solidFill>
                  <a:srgbClr val="000000"/>
                </a:solidFill>
                <a:effectLst/>
                <a:latin typeface="Merriweather" panose="020F0502020204030204" pitchFamily="34" charset="0"/>
              </a:rPr>
              <a:t>Camera dei Deputati,</a:t>
            </a:r>
            <a:r>
              <a:rPr lang="it-IT" b="0" i="0" u="none" strike="noStrike" dirty="0">
                <a:solidFill>
                  <a:srgbClr val="000000"/>
                </a:solidFill>
                <a:effectLst/>
                <a:latin typeface="Merriweather" panose="020F0502020204030204" pitchFamily="34" charset="0"/>
              </a:rPr>
              <a:t> il territorio nazionale è diviso in </a:t>
            </a:r>
            <a:r>
              <a:rPr lang="it-IT" b="1" i="0" u="none" strike="noStrike" dirty="0">
                <a:solidFill>
                  <a:srgbClr val="000000"/>
                </a:solidFill>
                <a:effectLst/>
                <a:latin typeface="Merriweather" panose="020F0502020204030204" pitchFamily="34" charset="0"/>
              </a:rPr>
              <a:t>28 circoscrizioni elettorali</a:t>
            </a:r>
            <a:r>
              <a:rPr lang="it-IT" b="0" i="0" u="none" strike="noStrike" dirty="0">
                <a:solidFill>
                  <a:srgbClr val="000000"/>
                </a:solidFill>
                <a:effectLst/>
                <a:latin typeface="Merriweather" panose="020F0502020204030204" pitchFamily="34" charset="0"/>
              </a:rPr>
              <a:t>, 14 di queste coincidono con una Regione, mentre nelle Regioni più popolose corrispondono a una o più province. In particolare la Lombardia ha 4 circoscrizioni mentre Piemonte, Sicilia, Campania, Veneto e Lazio ne hanno due.</a:t>
            </a:r>
          </a:p>
          <a:p>
            <a:pPr algn="l"/>
            <a:r>
              <a:rPr lang="it-IT" b="0" i="0" u="none" strike="noStrike" dirty="0">
                <a:solidFill>
                  <a:srgbClr val="000000"/>
                </a:solidFill>
                <a:effectLst/>
                <a:latin typeface="Merriweather" panose="020F0502020204030204" pitchFamily="34" charset="0"/>
              </a:rPr>
              <a:t>L’elezione del</a:t>
            </a:r>
            <a:r>
              <a:rPr lang="it-IT" b="1" i="0" u="none" strike="noStrike" dirty="0">
                <a:solidFill>
                  <a:srgbClr val="000000"/>
                </a:solidFill>
                <a:effectLst/>
                <a:latin typeface="Merriweather" panose="020F0502020204030204" pitchFamily="34" charset="0"/>
              </a:rPr>
              <a:t> Senato</a:t>
            </a:r>
            <a:r>
              <a:rPr lang="it-IT" b="0" i="0" u="none" strike="noStrike" dirty="0">
                <a:solidFill>
                  <a:srgbClr val="000000"/>
                </a:solidFill>
                <a:effectLst/>
                <a:latin typeface="Merriweather" panose="020F0502020204030204" pitchFamily="34" charset="0"/>
              </a:rPr>
              <a:t>, invece, avviene su base regionale. I seggi sono quindi divisi, in un numero proporzionale alla popolazione residente, in </a:t>
            </a:r>
            <a:r>
              <a:rPr lang="it-IT" b="1" i="0" u="none" strike="noStrike" dirty="0">
                <a:solidFill>
                  <a:srgbClr val="000000"/>
                </a:solidFill>
                <a:effectLst/>
                <a:latin typeface="Merriweather" panose="020F0502020204030204" pitchFamily="34" charset="0"/>
              </a:rPr>
              <a:t>20 circoscrizioni regionali</a:t>
            </a:r>
            <a:r>
              <a:rPr lang="it-IT" b="0" i="0" u="none" strike="noStrike" dirty="0">
                <a:solidFill>
                  <a:srgbClr val="000000"/>
                </a:solidFill>
                <a:effectLst/>
                <a:latin typeface="Merriweather" panose="020F0502020204030204" pitchFamily="34" charset="0"/>
              </a:rPr>
              <a:t>, una per ogni Regione.</a:t>
            </a:r>
          </a:p>
          <a:p>
            <a:pPr algn="l"/>
            <a:r>
              <a:rPr lang="it-IT" b="0" i="0" u="none" strike="noStrike" dirty="0">
                <a:solidFill>
                  <a:srgbClr val="000000"/>
                </a:solidFill>
                <a:effectLst/>
                <a:latin typeface="Merriweather" pitchFamily="2" charset="77"/>
              </a:rPr>
              <a:t>Alle circoscrizioni nazionali si aggiunge anche la </a:t>
            </a:r>
            <a:r>
              <a:rPr lang="it-IT" b="1" i="0" u="none" strike="noStrike" dirty="0">
                <a:solidFill>
                  <a:srgbClr val="000000"/>
                </a:solidFill>
                <a:effectLst/>
                <a:latin typeface="Merriweather" pitchFamily="2" charset="77"/>
              </a:rPr>
              <a:t>Circoscrizione Estero</a:t>
            </a:r>
            <a:r>
              <a:rPr lang="it-IT" b="0" i="0" u="none" strike="noStrike" dirty="0">
                <a:solidFill>
                  <a:srgbClr val="000000"/>
                </a:solidFill>
                <a:effectLst/>
                <a:latin typeface="Merriweather" pitchFamily="2" charset="77"/>
              </a:rPr>
              <a:t>, divisa nelle quattro ripartizioni:</a:t>
            </a:r>
          </a:p>
          <a:p>
            <a:pPr algn="l">
              <a:buFont typeface="Arial" panose="020B0604020202020204" pitchFamily="34" charset="0"/>
              <a:buChar char="•"/>
            </a:pPr>
            <a:r>
              <a:rPr lang="it-IT" b="0" i="0" u="none" strike="noStrike" dirty="0">
                <a:solidFill>
                  <a:srgbClr val="000000"/>
                </a:solidFill>
                <a:effectLst/>
                <a:latin typeface="Merriweather" pitchFamily="2" charset="77"/>
              </a:rPr>
              <a:t>Europa;</a:t>
            </a:r>
          </a:p>
          <a:p>
            <a:pPr algn="l">
              <a:buFont typeface="Arial" panose="020B0604020202020204" pitchFamily="34" charset="0"/>
              <a:buChar char="•"/>
            </a:pPr>
            <a:r>
              <a:rPr lang="it-IT" b="0" i="0" u="none" strike="noStrike" dirty="0">
                <a:solidFill>
                  <a:srgbClr val="000000"/>
                </a:solidFill>
                <a:effectLst/>
                <a:latin typeface="Merriweather" pitchFamily="2" charset="77"/>
              </a:rPr>
              <a:t>America Meridionale;</a:t>
            </a:r>
          </a:p>
          <a:p>
            <a:pPr algn="l">
              <a:buFont typeface="Arial" panose="020B0604020202020204" pitchFamily="34" charset="0"/>
              <a:buChar char="•"/>
            </a:pPr>
            <a:r>
              <a:rPr lang="it-IT" b="0" i="0" u="none" strike="noStrike" dirty="0">
                <a:solidFill>
                  <a:srgbClr val="000000"/>
                </a:solidFill>
                <a:effectLst/>
                <a:latin typeface="Merriweather" pitchFamily="2" charset="77"/>
              </a:rPr>
              <a:t>America Settentrionale e Centrale;</a:t>
            </a:r>
          </a:p>
          <a:p>
            <a:pPr algn="l">
              <a:buFont typeface="Arial" panose="020B0604020202020204" pitchFamily="34" charset="0"/>
              <a:buChar char="•"/>
            </a:pPr>
            <a:r>
              <a:rPr lang="it-IT" b="0" i="0" u="none" strike="noStrike" dirty="0">
                <a:solidFill>
                  <a:srgbClr val="000000"/>
                </a:solidFill>
                <a:effectLst/>
                <a:latin typeface="Merriweather" pitchFamily="2" charset="77"/>
              </a:rPr>
              <a:t>Africa, Asia, Oceania e Antartide.</a:t>
            </a:r>
          </a:p>
          <a:p>
            <a:pPr marL="0" indent="0" algn="l">
              <a:buNone/>
            </a:pPr>
            <a:r>
              <a:rPr lang="it-IT" b="0" i="0" u="none" strike="noStrike" dirty="0">
                <a:solidFill>
                  <a:srgbClr val="000000"/>
                </a:solidFill>
                <a:effectLst/>
                <a:latin typeface="Merriweather" pitchFamily="2" charset="77"/>
              </a:rPr>
              <a:t>	La Circoscrizione Estero raccoglie i voti degli italiani residenti al di fuori del 	territorio nazionale, ed elegge 8 deputati e 4 senatori. Alla Circoscrizione Estero 	non si applica il sistema misto, ma i seggi vengono assegnati su base 	proporzionale.</a:t>
            </a:r>
          </a:p>
          <a:p>
            <a:pPr algn="just"/>
            <a:endParaRPr lang="it-IT" dirty="0"/>
          </a:p>
        </p:txBody>
      </p:sp>
    </p:spTree>
    <p:extLst>
      <p:ext uri="{BB962C8B-B14F-4D97-AF65-F5344CB8AC3E}">
        <p14:creationId xmlns:p14="http://schemas.microsoft.com/office/powerpoint/2010/main" val="150409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1CD28B5-7907-2800-9109-FC039394B1BC}"/>
              </a:ext>
            </a:extLst>
          </p:cNvPr>
          <p:cNvSpPr>
            <a:spLocks noGrp="1"/>
          </p:cNvSpPr>
          <p:nvPr>
            <p:ph idx="1"/>
          </p:nvPr>
        </p:nvSpPr>
        <p:spPr>
          <a:xfrm>
            <a:off x="2520778" y="741405"/>
            <a:ext cx="8983834" cy="5169817"/>
          </a:xfrm>
        </p:spPr>
        <p:txBody>
          <a:bodyPr>
            <a:normAutofit lnSpcReduction="10000"/>
          </a:bodyPr>
          <a:lstStyle/>
          <a:p>
            <a:pPr marL="0" indent="0" algn="l">
              <a:buNone/>
            </a:pPr>
            <a:r>
              <a:rPr lang="it-IT" sz="2800" b="1" i="0" u="none" strike="noStrike" dirty="0">
                <a:solidFill>
                  <a:srgbClr val="000000"/>
                </a:solidFill>
                <a:effectLst/>
                <a:latin typeface="Times New Roman" panose="02020603050405020304" pitchFamily="18" charset="0"/>
                <a:cs typeface="Times New Roman" panose="02020603050405020304" pitchFamily="18" charset="0"/>
              </a:rPr>
              <a:t>Collegi uninominali</a:t>
            </a:r>
          </a:p>
          <a:p>
            <a:pPr marL="0" indent="0" algn="l">
              <a:buNone/>
            </a:pPr>
            <a:endParaRPr lang="it-IT" sz="2800" b="1" i="0" u="none" strike="noStrike" dirty="0">
              <a:solidFill>
                <a:srgbClr val="000000"/>
              </a:solidFill>
              <a:effectLst/>
              <a:latin typeface="Times New Roman" panose="02020603050405020304" pitchFamily="18" charset="0"/>
              <a:cs typeface="Times New Roman" panose="02020603050405020304" pitchFamily="18" charset="0"/>
            </a:endParaRPr>
          </a:p>
          <a:p>
            <a:pPr algn="just"/>
            <a:r>
              <a:rPr lang="it-IT" sz="2000" dirty="0">
                <a:solidFill>
                  <a:srgbClr val="000000"/>
                </a:solidFill>
                <a:latin typeface="Merriweather" pitchFamily="2" charset="77"/>
              </a:rPr>
              <a:t>T</a:t>
            </a:r>
            <a:r>
              <a:rPr lang="it-IT" sz="2000" b="0" i="0" u="none" strike="noStrike" dirty="0">
                <a:solidFill>
                  <a:srgbClr val="000000"/>
                </a:solidFill>
                <a:effectLst/>
                <a:latin typeface="Merriweather" pitchFamily="2" charset="77"/>
              </a:rPr>
              <a:t>rattandosi di un sistema misto, il </a:t>
            </a:r>
            <a:r>
              <a:rPr lang="it-IT" sz="2000" b="0" i="0" u="none" strike="noStrike" dirty="0" err="1">
                <a:solidFill>
                  <a:srgbClr val="000000"/>
                </a:solidFill>
                <a:effectLst/>
                <a:latin typeface="Merriweather" pitchFamily="2" charset="77"/>
              </a:rPr>
              <a:t>Rosatellum</a:t>
            </a:r>
            <a:r>
              <a:rPr lang="it-IT" sz="2000" b="0" i="0" u="none" strike="noStrike" dirty="0">
                <a:solidFill>
                  <a:srgbClr val="000000"/>
                </a:solidFill>
                <a:effectLst/>
                <a:latin typeface="Merriweather" pitchFamily="2" charset="77"/>
              </a:rPr>
              <a:t> prevede che una parte dei seggi del Parlamento sia assegnata con il sistema maggioritario, attraverso dei </a:t>
            </a:r>
            <a:r>
              <a:rPr lang="it-IT" sz="2000" b="1" i="0" u="none" strike="noStrike" dirty="0">
                <a:solidFill>
                  <a:srgbClr val="000000"/>
                </a:solidFill>
                <a:effectLst/>
                <a:latin typeface="Merriweather" pitchFamily="2" charset="77"/>
              </a:rPr>
              <a:t>collegi uninominali</a:t>
            </a:r>
            <a:r>
              <a:rPr lang="it-IT" sz="2000" b="0" i="0" u="none" strike="noStrike" dirty="0">
                <a:solidFill>
                  <a:srgbClr val="000000"/>
                </a:solidFill>
                <a:effectLst/>
                <a:latin typeface="Merriweather" pitchFamily="2" charset="77"/>
              </a:rPr>
              <a:t>. All’interno delle circoscrizioni vengono costituiti un numero di collegi uninominali pari a 3 ottavi del totale dei seggi da eleggere, ovvero 147 per la Camera e 74 per il Senato.</a:t>
            </a:r>
          </a:p>
          <a:p>
            <a:pPr marL="0" indent="0" algn="just">
              <a:buNone/>
            </a:pPr>
            <a:endParaRPr lang="it-IT" sz="2000" b="0" i="0" u="none" strike="noStrike" dirty="0">
              <a:solidFill>
                <a:srgbClr val="000000"/>
              </a:solidFill>
              <a:effectLst/>
              <a:latin typeface="Merriweather" pitchFamily="2" charset="77"/>
            </a:endParaRPr>
          </a:p>
          <a:p>
            <a:pPr algn="just"/>
            <a:r>
              <a:rPr lang="it-IT" sz="2000" b="0" i="0" u="none" strike="noStrike" dirty="0">
                <a:solidFill>
                  <a:srgbClr val="000000"/>
                </a:solidFill>
                <a:effectLst/>
                <a:latin typeface="Merriweather" pitchFamily="2" charset="77"/>
              </a:rPr>
              <a:t>All’interno di questi collegi si aggiudica il seggio il candidato che prende il maggior numero di voti, anche se fosse solo un voto in più del candidato arrivato secondo. Nella scheda elettorale sono riportati i nominativi dei candidati dei vari schieramenti per il collegio uninominale: per votare uno di questi basta apporre un segno sul nome.</a:t>
            </a:r>
          </a:p>
          <a:p>
            <a:endParaRPr lang="it-IT" dirty="0"/>
          </a:p>
        </p:txBody>
      </p:sp>
    </p:spTree>
    <p:extLst>
      <p:ext uri="{BB962C8B-B14F-4D97-AF65-F5344CB8AC3E}">
        <p14:creationId xmlns:p14="http://schemas.microsoft.com/office/powerpoint/2010/main" val="3189926130"/>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{130184C0-61E9-CE4E-9046-9F6096933C24}tf10001069</Template>
  <TotalTime>42</TotalTime>
  <Words>1847</Words>
  <Application>Microsoft Macintosh PowerPoint</Application>
  <PresentationFormat>Widescreen</PresentationFormat>
  <Paragraphs>60</Paragraphs>
  <Slides>12</Slides>
  <Notes>0</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12</vt:i4>
      </vt:variant>
    </vt:vector>
  </HeadingPairs>
  <TitlesOfParts>
    <vt:vector size="22" baseType="lpstr">
      <vt:lpstr>Arial</vt:lpstr>
      <vt:lpstr>Calibri</vt:lpstr>
      <vt:lpstr>Century Gothic</vt:lpstr>
      <vt:lpstr>Merriweather</vt:lpstr>
      <vt:lpstr>Roboto</vt:lpstr>
      <vt:lpstr>Times New Roman</vt:lpstr>
      <vt:lpstr>TimesNewRomanPS</vt:lpstr>
      <vt:lpstr>TimesNewRomanPSMT</vt:lpstr>
      <vt:lpstr>Wingdings 3</vt:lpstr>
      <vt:lpstr>Filo</vt:lpstr>
      <vt:lpstr>SISTEMI ELETTORALI IN ITALIA</vt:lpstr>
      <vt:lpstr>Leggi 276 e 277 del 4 agosto 1993 (MATTARELLUM)</vt:lpstr>
      <vt:lpstr>La legge n. 270 del 21 dicembre 2005  (PORCELLUM) </vt:lpstr>
      <vt:lpstr>Corte costituzionale 13 gennaio 2014, n. 1</vt:lpstr>
      <vt:lpstr>Legge 6 maggio 2015 n. 52 (ITALICUM)</vt:lpstr>
      <vt:lpstr>Corte costituzionale 25 gennaio 2017, n. 35</vt:lpstr>
      <vt:lpstr>Riduzione numero parlamentari</vt:lpstr>
      <vt:lpstr>Legge 3 novembre 2017 n. 165 (ROSATELLUM) </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SISTEMI ELETTORALI IN ITALIA</dc:title>
  <dc:creator>auretta.benedetti@unimib.it</dc:creator>
  <cp:lastModifiedBy>auretta.benedetti@unimib.it</cp:lastModifiedBy>
  <cp:revision>4</cp:revision>
  <dcterms:created xsi:type="dcterms:W3CDTF">2022-10-28T06:30:49Z</dcterms:created>
  <dcterms:modified xsi:type="dcterms:W3CDTF">2022-11-02T07:00:19Z</dcterms:modified>
</cp:coreProperties>
</file>