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393" r:id="rId3"/>
    <p:sldId id="370" r:id="rId4"/>
    <p:sldId id="369" r:id="rId5"/>
    <p:sldId id="371" r:id="rId6"/>
    <p:sldId id="274" r:id="rId7"/>
    <p:sldId id="374" r:id="rId8"/>
    <p:sldId id="379" r:id="rId9"/>
    <p:sldId id="259" r:id="rId10"/>
    <p:sldId id="333" r:id="rId11"/>
    <p:sldId id="314" r:id="rId12"/>
    <p:sldId id="377" r:id="rId13"/>
    <p:sldId id="375" r:id="rId14"/>
    <p:sldId id="35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Coccet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06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EB4E-E66A-554E-88A4-61EFE6A2A13A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0E97-2750-0241-BC70-8748F89E50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1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E55C2B06-1248-9747-B6E3-E80271F10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3540D67C-4607-0C4C-8FB3-D7D3D6CA45B0}" type="slidenum">
              <a:rPr lang="en-US" altLang="it-IT" sz="1200"/>
              <a:pPr/>
              <a:t>3</a:t>
            </a:fld>
            <a:endParaRPr lang="en-US" altLang="it-IT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2898740-A4D9-4549-9267-ADCC7CC3C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63C941-3397-434F-AB14-2B4E6ED75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166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E3D8E276-F68A-A846-8EA8-A5116562B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EF6C92-082E-3146-BBD5-EB4D8176DF28}" type="slidenum">
              <a:rPr lang="en-US" altLang="it-IT" b="1" smtClean="0">
                <a:latin typeface="Times" pitchFamily="2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it-IT" b="1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4EA12AA-C9BC-C34F-BBFA-7DD9C908B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2F6CFE8-0567-094D-A304-518AE8225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6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2B6CCA9-581B-FD4D-8566-1EB8710F0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C492A767-6160-244F-A501-141857F8218F}" type="slidenum">
              <a:rPr lang="en-US" altLang="it-IT" sz="1200"/>
              <a:pPr/>
              <a:t>8</a:t>
            </a:fld>
            <a:endParaRPr lang="en-US" altLang="it-IT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E0A7CE8-EE21-C740-B3C7-66A1B4F54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902E5BF-8DCB-6242-B585-1BDBF0BF3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762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F1BD08-FB7F-3B4A-8F2F-B827376F02D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747427D-1F0B-1B43-AC48-E2D80499D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5B1066-790C-C348-9F3B-A0881490A4B1}" type="slidenum">
              <a:rPr lang="en-US" altLang="it-IT" b="1" smtClean="0">
                <a:latin typeface="Times" pitchFamily="2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it-IT" b="1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D5D00387-9247-B540-85D1-F2934BC3E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31165336-6DB3-7D48-A78F-C183118D4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FC0D9350-4C22-2C41-92F2-4881BBF4C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130D13-77A6-8249-859F-56BF1CDA00F7}" type="slidenum">
              <a:rPr lang="en-US" altLang="it-IT" b="1" smtClean="0">
                <a:latin typeface="Times" pitchFamily="2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it-IT" b="1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342A41E-7B73-BB4A-B9B7-6F4B14992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5945BD2-F520-4A4C-84ED-F12E753C0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613FE92A-B8D4-0940-9B72-F82D9A396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83CEAF-1D68-CC4A-8F02-F45F045CAE7B}" type="slidenum">
              <a:rPr lang="en-US" altLang="it-IT" b="1" smtClean="0">
                <a:latin typeface="Times" pitchFamily="2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it-IT" b="1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3A2F56E-48FD-6543-986E-70F70A19E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C70BA40-354F-1449-8BE8-1C5A74329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4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E5A8E-B63D-9A49-B5D7-24C04FFE2EE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23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E0ED1-251F-124C-9141-21DB153B1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0A54E6-1D1C-AF42-8484-545CD3790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2A3340-3ADD-9545-B2C5-6DE8D5BA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4CC1B8-0F58-4A4E-BDBD-93DAAFBC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2392B-9946-194B-A59F-1FE77AD9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32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2FE79-A38F-6E4D-B984-764F7AA1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48DEB5-F4F0-AC4B-839B-DF64CADFA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D4F298-7126-A542-BC99-BA570EC1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BED84-9D9F-104F-A872-3F65BF79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92D1E8-2CD1-AE4B-B5E0-752474A9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98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1E04D2-0EFC-634E-950D-9B8B3841E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DDC921-0140-974F-A535-7759013F6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5B5D4D-D52D-534D-966D-89DAE1FE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6C437-E1C6-E048-8EB1-63123902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8FE063-271F-A94F-BCE4-F64F719D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75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2DA5D-7A4C-8147-A78E-42ACDE44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5215A-25D2-9C49-B462-C0C9A120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267228-0A17-824A-BF35-34F6BC7B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FB8F3D-4AA3-3441-9F76-CDBCC305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9E2CDC-7AE8-D442-9F64-5690F8C7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18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54A7B-2244-C647-B9A6-4422CB61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2C99E0-F452-2248-A746-09D056BE4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143A2F-FB06-7C4F-950E-34B3E82B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EB531E-BAD8-6941-902A-D3A07C39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F3886C-4A29-5C40-B33C-4081B540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17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3C42C-5114-1C41-A15C-F2F2461A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9D426F-D884-6742-9371-0A4E94F98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6BA583-5709-7A43-B201-983B3D322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CC37BB-0898-0441-8F84-6CA89F0F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B19E56-BA88-2640-B29A-5B18F7E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43F90F-C0AE-394F-A59F-895DCE66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98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F66FE-F96D-954D-8BBD-39F74C0B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598A01-3015-C445-86BF-10CF4E41A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67561F-3691-C944-B6FF-51DA01E3C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80EA11-1444-9748-BB69-C19021DDC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0D430CA-4CF7-5345-A768-C50276D13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8EE2D43-DF7B-9443-AAC9-B94BB08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4A1976-A2B9-B640-BB1A-6BE4CFAD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DC7DE63-8ADB-EC4D-BC83-5C19D64D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29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137E3-B442-F948-A347-558FA1E8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C10259-65A4-8041-AA28-E09372A3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FFFDB0-9DA0-B445-9DE8-BE2F4E45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424AB4-9FB5-0A4B-A6F9-44766F36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3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EDE00F2-083E-8B42-BAA0-381C2EDD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1A0199-1E67-5A4B-B840-B1CEDE3B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B49A20-0F18-0041-8370-4E25E603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34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6AE4F-3468-0C4D-BA55-A3583568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6BAC1A-29A8-164F-8DD1-886AD854A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9D21C9-C9E7-D146-BDD5-032EF8533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E2EFAB-8009-B244-BA5C-8632C49E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52FF29-BAB0-5847-A1E7-D16818B4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6B354E-20F9-EA4C-80D7-4205957B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72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0668C-78BA-0349-8720-CA6FEFD4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1FC3F0-6F30-FB4F-AC96-A5EEFFB1A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5E3349-5F23-A94C-B6AD-564F3ADB7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EA6109-7A95-0949-9897-DE54BD5E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1A853F-9014-2641-B440-25C6CD8B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F62A56-E64C-3C43-8913-84713569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59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C92B5A-D368-6242-993F-C38EDF3B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23C8C3-F439-C243-80CC-B20729FF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4ABF7-5C44-924F-AA7F-20C07954D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F5421-446D-BB43-99CC-5DE454AAA835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CE7C1D-D9E5-564A-A2F0-E84AF07A1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8C267C-9B36-0D40-B8AE-B4F869666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F1B1-790D-CF4E-BA66-A7594B1611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9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17566" y="172951"/>
            <a:ext cx="82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Growth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factors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maintenance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of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tissue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Arial"/>
                <a:cs typeface="Arial"/>
              </a:rPr>
              <a:t>architecture</a:t>
            </a:r>
            <a:r>
              <a:rPr lang="it-IT"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41882" y="685593"/>
            <a:ext cx="87374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GB" sz="1400" dirty="0"/>
              <a:t>In multicellular organisms, precise control of the cell cycle during development and growth is critical for determining the size and  shape of each tissue.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/>
              <a:t>Normal cells receive growth-stimulatory signals from their surroundings.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/>
              <a:t>These signals are processed and integrated by complex circuits within the cell, which decide whether cell growth and division are appropriate or not.</a:t>
            </a:r>
          </a:p>
          <a:p>
            <a:pPr marL="285750" indent="-285750" algn="just">
              <a:buFont typeface="Arial"/>
              <a:buChar char="•"/>
            </a:pPr>
            <a:endParaRPr lang="en-GB" sz="1600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 </a:t>
            </a:r>
          </a:p>
          <a:p>
            <a:pPr algn="just"/>
            <a:endParaRPr lang="en-GB" sz="2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99E7-0CDA-5E47-9E12-AC5DD544B6CA}" type="slidenum">
              <a:rPr lang="it-IT" smtClean="0"/>
              <a:t>1</a:t>
            </a:fld>
            <a:endParaRPr lang="it-IT"/>
          </a:p>
        </p:txBody>
      </p:sp>
      <p:pic>
        <p:nvPicPr>
          <p:cNvPr id="8" name="Picture 2" descr="figure_05_01">
            <a:extLst>
              <a:ext uri="{FF2B5EF4-FFF2-40B4-BE49-F238E27FC236}">
                <a16:creationId xmlns:a16="http://schemas.microsoft.com/office/drawing/2014/main" id="{AB2FD4B2-1C07-004C-95C5-3C24C493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8" y="2093296"/>
            <a:ext cx="6526306" cy="465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5B4A34-9BF4-8949-9D6A-21F57CF0E079}"/>
              </a:ext>
            </a:extLst>
          </p:cNvPr>
          <p:cNvSpPr txBox="1"/>
          <p:nvPr/>
        </p:nvSpPr>
        <p:spPr>
          <a:xfrm>
            <a:off x="3784060" y="1903819"/>
            <a:ext cx="3069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Human EGF </a:t>
            </a:r>
            <a:r>
              <a:rPr lang="it-IT" sz="1200" b="1" dirty="0" err="1">
                <a:solidFill>
                  <a:srgbClr val="FF0000"/>
                </a:solidFill>
              </a:rPr>
              <a:t>receptor</a:t>
            </a:r>
            <a:r>
              <a:rPr lang="it-IT" sz="1200" b="1" dirty="0">
                <a:solidFill>
                  <a:srgbClr val="FF0000"/>
                </a:solidFill>
              </a:rPr>
              <a:t> (HER) </a:t>
            </a:r>
            <a:r>
              <a:rPr lang="it-IT" sz="1200" b="1" dirty="0" err="1">
                <a:solidFill>
                  <a:srgbClr val="FF0000"/>
                </a:solidFill>
              </a:rPr>
              <a:t>signaling</a:t>
            </a:r>
            <a:r>
              <a:rPr lang="it-IT" sz="1200" b="1" dirty="0">
                <a:solidFill>
                  <a:srgbClr val="FF0000"/>
                </a:solidFill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5413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99E7-0CDA-5E47-9E12-AC5DD544B6CA}" type="slidenum">
              <a:rPr lang="it-IT" smtClean="0"/>
              <a:t>10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306541" y="2376681"/>
            <a:ext cx="96061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400" dirty="0" err="1"/>
              <a:t>Traversal</a:t>
            </a:r>
            <a:r>
              <a:rPr lang="it-IT" sz="2400" dirty="0"/>
              <a:t> of Start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driven</a:t>
            </a:r>
            <a:r>
              <a:rPr lang="it-IT" sz="2400" dirty="0"/>
              <a:t> by CDK </a:t>
            </a:r>
            <a:r>
              <a:rPr lang="it-IT" sz="2400" dirty="0" err="1"/>
              <a:t>activity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can be </a:t>
            </a:r>
            <a:r>
              <a:rPr lang="it-IT" sz="2400" dirty="0" err="1"/>
              <a:t>measured</a:t>
            </a:r>
            <a:r>
              <a:rPr lang="it-IT" sz="2400" dirty="0"/>
              <a:t> in live </a:t>
            </a:r>
            <a:r>
              <a:rPr lang="it-IT" sz="2400" dirty="0" err="1"/>
              <a:t>cells</a:t>
            </a:r>
            <a:r>
              <a:rPr lang="it-IT" sz="2400" dirty="0"/>
              <a:t> via the CDK-</a:t>
            </a:r>
            <a:r>
              <a:rPr lang="it-IT" sz="2400" dirty="0" err="1"/>
              <a:t>dependent</a:t>
            </a:r>
            <a:r>
              <a:rPr lang="it-IT" sz="2400" dirty="0"/>
              <a:t> </a:t>
            </a:r>
            <a:r>
              <a:rPr lang="it-IT" sz="2400" dirty="0" err="1"/>
              <a:t>nuclear</a:t>
            </a:r>
            <a:r>
              <a:rPr lang="it-IT" sz="2400" dirty="0"/>
              <a:t> export of the </a:t>
            </a:r>
            <a:r>
              <a:rPr lang="it-IT" sz="2400" dirty="0" err="1"/>
              <a:t>transcriptional</a:t>
            </a:r>
            <a:r>
              <a:rPr lang="it-IT" sz="2400" dirty="0"/>
              <a:t> </a:t>
            </a:r>
            <a:r>
              <a:rPr lang="it-IT" sz="2400" dirty="0" err="1"/>
              <a:t>inhibitor</a:t>
            </a:r>
            <a:r>
              <a:rPr lang="it-IT" sz="2400" dirty="0"/>
              <a:t> Whi5.</a:t>
            </a:r>
          </a:p>
          <a:p>
            <a:pPr marL="285750" indent="-285750" algn="just">
              <a:buFont typeface="Arial"/>
              <a:buChar char="•"/>
            </a:pPr>
            <a:endParaRPr lang="it-IT" sz="2400" dirty="0"/>
          </a:p>
          <a:p>
            <a:pPr marL="285750" indent="-285750" algn="just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Start </a:t>
            </a:r>
            <a:r>
              <a:rPr lang="it-IT" sz="2400" b="1" dirty="0" err="1">
                <a:solidFill>
                  <a:srgbClr val="FF0000"/>
                </a:solidFill>
              </a:rPr>
              <a:t>corresponds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precisely</a:t>
            </a:r>
            <a:r>
              <a:rPr lang="it-IT" sz="2400" b="1" dirty="0">
                <a:solidFill>
                  <a:srgbClr val="FF0000"/>
                </a:solidFill>
              </a:rPr>
              <a:t> to the </a:t>
            </a:r>
            <a:r>
              <a:rPr lang="it-IT" sz="2400" b="1" dirty="0" err="1">
                <a:solidFill>
                  <a:srgbClr val="FF0000"/>
                </a:solidFill>
              </a:rPr>
              <a:t>abrupt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activation</a:t>
            </a:r>
            <a:r>
              <a:rPr lang="it-IT" sz="2400" b="1" dirty="0">
                <a:solidFill>
                  <a:srgbClr val="FF0000"/>
                </a:solidFill>
              </a:rPr>
              <a:t> of the G1 </a:t>
            </a:r>
            <a:r>
              <a:rPr lang="it-IT" sz="2400" b="1" dirty="0" err="1">
                <a:solidFill>
                  <a:srgbClr val="FF0000"/>
                </a:solidFill>
              </a:rPr>
              <a:t>cyclin</a:t>
            </a:r>
            <a:r>
              <a:rPr lang="it-IT" sz="2400" b="1" dirty="0">
                <a:solidFill>
                  <a:srgbClr val="FF0000"/>
                </a:solidFill>
              </a:rPr>
              <a:t>-positive feedback </a:t>
            </a:r>
            <a:r>
              <a:rPr lang="it-IT" sz="2400" b="1" dirty="0" err="1">
                <a:solidFill>
                  <a:srgbClr val="FF0000"/>
                </a:solidFill>
              </a:rPr>
              <a:t>loop</a:t>
            </a:r>
            <a:r>
              <a:rPr lang="it-IT" sz="2400" b="1" dirty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which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occurs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when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about</a:t>
            </a:r>
            <a:r>
              <a:rPr lang="it-IT" sz="2400" b="1" dirty="0">
                <a:solidFill>
                  <a:srgbClr val="FF0000"/>
                </a:solidFill>
              </a:rPr>
              <a:t> 50% of a </a:t>
            </a:r>
            <a:r>
              <a:rPr lang="it-IT" sz="2400" b="1" dirty="0" err="1">
                <a:solidFill>
                  <a:srgbClr val="FF0000"/>
                </a:solidFill>
              </a:rPr>
              <a:t>cell’s</a:t>
            </a:r>
            <a:r>
              <a:rPr lang="it-IT" sz="2400" b="1" dirty="0">
                <a:solidFill>
                  <a:srgbClr val="FF0000"/>
                </a:solidFill>
              </a:rPr>
              <a:t> Whi5 </a:t>
            </a:r>
            <a:r>
              <a:rPr lang="it-IT" sz="2400" b="1" dirty="0" err="1">
                <a:solidFill>
                  <a:srgbClr val="FF0000"/>
                </a:solidFill>
              </a:rPr>
              <a:t>has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left</a:t>
            </a:r>
            <a:r>
              <a:rPr lang="it-IT" sz="2400" b="1" dirty="0">
                <a:solidFill>
                  <a:srgbClr val="FF0000"/>
                </a:solidFill>
              </a:rPr>
              <a:t> the </a:t>
            </a:r>
            <a:r>
              <a:rPr lang="it-IT" sz="2400" b="1" dirty="0" err="1">
                <a:solidFill>
                  <a:srgbClr val="FF0000"/>
                </a:solidFill>
              </a:rPr>
              <a:t>nucleus</a:t>
            </a:r>
            <a:r>
              <a:rPr lang="it-IT" sz="2400" b="1" dirty="0">
                <a:solidFill>
                  <a:srgbClr val="FF0000"/>
                </a:solidFill>
              </a:rPr>
              <a:t>. </a:t>
            </a:r>
          </a:p>
          <a:p>
            <a:pPr marL="285750" indent="-285750" algn="just">
              <a:buFont typeface="Arial"/>
              <a:buChar char="•"/>
            </a:pPr>
            <a:endParaRPr lang="it-IT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400" dirty="0" err="1"/>
              <a:t>Recent</a:t>
            </a:r>
            <a:r>
              <a:rPr lang="it-IT" sz="2400" dirty="0"/>
              <a:t> </a:t>
            </a:r>
            <a:r>
              <a:rPr lang="it-IT" sz="2400" dirty="0" err="1"/>
              <a:t>studies</a:t>
            </a:r>
            <a:r>
              <a:rPr lang="it-IT" sz="2400" dirty="0"/>
              <a:t> </a:t>
            </a:r>
            <a:r>
              <a:rPr lang="it-IT" sz="2400" dirty="0" err="1"/>
              <a:t>using</a:t>
            </a:r>
            <a:r>
              <a:rPr lang="it-IT" sz="2400" dirty="0"/>
              <a:t> single-</a:t>
            </a:r>
            <a:r>
              <a:rPr lang="it-IT" sz="2400" dirty="0" err="1"/>
              <a:t>cell</a:t>
            </a:r>
            <a:r>
              <a:rPr lang="it-IT" sz="2400" dirty="0"/>
              <a:t> time-</a:t>
            </a:r>
            <a:r>
              <a:rPr lang="it-IT" sz="2400" dirty="0" err="1"/>
              <a:t>lapse</a:t>
            </a:r>
            <a:r>
              <a:rPr lang="it-IT" sz="2400" dirty="0"/>
              <a:t> </a:t>
            </a:r>
            <a:r>
              <a:rPr lang="it-IT" sz="2400" dirty="0" err="1"/>
              <a:t>imaging</a:t>
            </a:r>
            <a:r>
              <a:rPr lang="it-IT" sz="2400" dirty="0"/>
              <a:t> of cycling </a:t>
            </a:r>
            <a:r>
              <a:rPr lang="it-IT" sz="2400" dirty="0" err="1"/>
              <a:t>normal</a:t>
            </a:r>
            <a:r>
              <a:rPr lang="it-IT" sz="2400" dirty="0"/>
              <a:t> human </a:t>
            </a:r>
            <a:r>
              <a:rPr lang="it-IT" sz="2400" dirty="0" err="1"/>
              <a:t>fibroblasts</a:t>
            </a:r>
            <a:r>
              <a:rPr lang="it-IT" sz="2400" dirty="0"/>
              <a:t> </a:t>
            </a:r>
            <a:r>
              <a:rPr lang="it-IT" sz="2400" dirty="0" err="1"/>
              <a:t>concluded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the </a:t>
            </a:r>
            <a:r>
              <a:rPr lang="it-IT" sz="2400" dirty="0" err="1"/>
              <a:t>mammalian</a:t>
            </a:r>
            <a:r>
              <a:rPr lang="it-IT" sz="2400" dirty="0"/>
              <a:t> </a:t>
            </a:r>
            <a:r>
              <a:rPr lang="it-IT" sz="2400" dirty="0" err="1"/>
              <a:t>restriction</a:t>
            </a:r>
            <a:r>
              <a:rPr lang="it-IT" sz="2400" dirty="0"/>
              <a:t> </a:t>
            </a:r>
            <a:r>
              <a:rPr lang="it-IT" sz="2400" dirty="0" err="1"/>
              <a:t>point</a:t>
            </a:r>
            <a:r>
              <a:rPr lang="it-IT" sz="2400" dirty="0"/>
              <a:t> </a:t>
            </a:r>
            <a:r>
              <a:rPr lang="it-IT" sz="2400" dirty="0" err="1"/>
              <a:t>occurs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4–6 hours </a:t>
            </a:r>
            <a:r>
              <a:rPr lang="it-IT" sz="2400" b="1" dirty="0" err="1">
                <a:solidFill>
                  <a:srgbClr val="FF0000"/>
                </a:solidFill>
              </a:rPr>
              <a:t>before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significantly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detectable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Rb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phosphorylation</a:t>
            </a:r>
            <a:r>
              <a:rPr lang="it-IT" sz="2400" dirty="0"/>
              <a:t>.</a:t>
            </a:r>
          </a:p>
        </p:txBody>
      </p:sp>
      <p:pic>
        <p:nvPicPr>
          <p:cNvPr id="4" name="Immagine 3" descr="Schermata 2014-12-01 alle 11.1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40" y="853371"/>
            <a:ext cx="1498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8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69FA8B5-5DBE-B34B-AE36-0E64DE37C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</a:rPr>
              <a:t>CYCLINS and CDKs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54E9A8F-6E37-E043-9FBD-70CE4A5B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800" b="1" dirty="0">
                <a:solidFill>
                  <a:srgbClr val="000000"/>
                </a:solidFill>
              </a:rPr>
              <a:t>CYCLINS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800" dirty="0">
                <a:solidFill>
                  <a:srgbClr val="000000"/>
                </a:solidFill>
              </a:rPr>
              <a:t>G1 </a:t>
            </a:r>
            <a:r>
              <a:rPr lang="it-IT" sz="2800" dirty="0" err="1">
                <a:solidFill>
                  <a:srgbClr val="000000"/>
                </a:solidFill>
              </a:rPr>
              <a:t>phase</a:t>
            </a:r>
            <a:r>
              <a:rPr lang="it-IT" sz="2800" dirty="0">
                <a:solidFill>
                  <a:srgbClr val="000000"/>
                </a:solidFill>
              </a:rPr>
              <a:t>: D-</a:t>
            </a:r>
            <a:r>
              <a:rPr lang="it-IT" sz="2800" dirty="0" err="1">
                <a:solidFill>
                  <a:srgbClr val="000000"/>
                </a:solidFill>
              </a:rPr>
              <a:t>type</a:t>
            </a:r>
            <a:r>
              <a:rPr lang="it-IT" sz="2800" dirty="0">
                <a:solidFill>
                  <a:srgbClr val="000000"/>
                </a:solidFill>
              </a:rPr>
              <a:t> and  E-</a:t>
            </a:r>
            <a:r>
              <a:rPr lang="it-IT" sz="2800" dirty="0" err="1">
                <a:solidFill>
                  <a:srgbClr val="000000"/>
                </a:solidFill>
              </a:rPr>
              <a:t>type</a:t>
            </a:r>
            <a:endParaRPr lang="it-IT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800" dirty="0">
                <a:solidFill>
                  <a:srgbClr val="000000"/>
                </a:solidFill>
              </a:rPr>
              <a:t>- </a:t>
            </a:r>
            <a:r>
              <a:rPr lang="it-IT" sz="2800" dirty="0" err="1">
                <a:solidFill>
                  <a:srgbClr val="000000"/>
                </a:solidFill>
              </a:rPr>
              <a:t>S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phase</a:t>
            </a:r>
            <a:r>
              <a:rPr lang="it-IT" sz="2800" dirty="0">
                <a:solidFill>
                  <a:srgbClr val="000000"/>
                </a:solidFill>
              </a:rPr>
              <a:t>: E-</a:t>
            </a:r>
            <a:r>
              <a:rPr lang="it-IT" sz="2800" dirty="0" err="1">
                <a:solidFill>
                  <a:srgbClr val="000000"/>
                </a:solidFill>
              </a:rPr>
              <a:t>type</a:t>
            </a:r>
            <a:r>
              <a:rPr lang="it-IT" sz="2800" dirty="0">
                <a:solidFill>
                  <a:srgbClr val="000000"/>
                </a:solidFill>
              </a:rPr>
              <a:t> and A-</a:t>
            </a:r>
            <a:r>
              <a:rPr lang="it-IT" sz="2800" dirty="0" err="1">
                <a:solidFill>
                  <a:srgbClr val="000000"/>
                </a:solidFill>
              </a:rPr>
              <a:t>type</a:t>
            </a:r>
            <a:endParaRPr lang="it-IT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800" dirty="0">
                <a:solidFill>
                  <a:srgbClr val="000000"/>
                </a:solidFill>
              </a:rPr>
              <a:t>- M </a:t>
            </a:r>
            <a:r>
              <a:rPr lang="it-IT" sz="2800" dirty="0" err="1">
                <a:solidFill>
                  <a:srgbClr val="000000"/>
                </a:solidFill>
              </a:rPr>
              <a:t>phase</a:t>
            </a:r>
            <a:r>
              <a:rPr lang="it-IT" sz="2800" dirty="0">
                <a:solidFill>
                  <a:srgbClr val="000000"/>
                </a:solidFill>
              </a:rPr>
              <a:t>: A-</a:t>
            </a:r>
            <a:r>
              <a:rPr lang="it-IT" sz="2800" dirty="0" err="1">
                <a:solidFill>
                  <a:srgbClr val="000000"/>
                </a:solidFill>
              </a:rPr>
              <a:t>type</a:t>
            </a:r>
            <a:r>
              <a:rPr lang="it-IT" sz="2800" dirty="0">
                <a:solidFill>
                  <a:srgbClr val="000000"/>
                </a:solidFill>
              </a:rPr>
              <a:t> and B-</a:t>
            </a:r>
            <a:r>
              <a:rPr lang="it-IT" sz="2800" dirty="0" err="1">
                <a:solidFill>
                  <a:srgbClr val="000000"/>
                </a:solidFill>
              </a:rPr>
              <a:t>type</a:t>
            </a:r>
            <a:endParaRPr lang="it-IT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28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800" b="1" dirty="0" err="1">
                <a:solidFill>
                  <a:srgbClr val="000000"/>
                </a:solidFill>
              </a:rPr>
              <a:t>CDKs</a:t>
            </a:r>
            <a:endParaRPr lang="it-IT" sz="28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800" dirty="0">
                <a:solidFill>
                  <a:srgbClr val="000000"/>
                </a:solidFill>
              </a:rPr>
              <a:t>-G1 </a:t>
            </a:r>
            <a:r>
              <a:rPr lang="it-IT" sz="2800" dirty="0" err="1">
                <a:solidFill>
                  <a:srgbClr val="000000"/>
                </a:solidFill>
              </a:rPr>
              <a:t>phase</a:t>
            </a:r>
            <a:r>
              <a:rPr lang="it-IT" sz="2800" dirty="0">
                <a:solidFill>
                  <a:srgbClr val="000000"/>
                </a:solidFill>
              </a:rPr>
              <a:t>: Cdk2, Cdk4, Cdk6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800" dirty="0">
                <a:solidFill>
                  <a:srgbClr val="000000"/>
                </a:solidFill>
              </a:rPr>
              <a:t>-</a:t>
            </a:r>
            <a:r>
              <a:rPr lang="it-IT" sz="2800" dirty="0" err="1">
                <a:solidFill>
                  <a:srgbClr val="000000"/>
                </a:solidFill>
              </a:rPr>
              <a:t>S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  <a:r>
              <a:rPr lang="it-IT" sz="2800" dirty="0" err="1">
                <a:solidFill>
                  <a:srgbClr val="000000"/>
                </a:solidFill>
              </a:rPr>
              <a:t>phase</a:t>
            </a:r>
            <a:r>
              <a:rPr lang="it-IT" sz="2800" dirty="0">
                <a:solidFill>
                  <a:srgbClr val="000000"/>
                </a:solidFill>
              </a:rPr>
              <a:t>: Cdk2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800" dirty="0">
                <a:solidFill>
                  <a:srgbClr val="000000"/>
                </a:solidFill>
              </a:rPr>
              <a:t>-M </a:t>
            </a:r>
            <a:r>
              <a:rPr lang="it-IT" sz="2800" dirty="0" err="1">
                <a:solidFill>
                  <a:srgbClr val="000000"/>
                </a:solidFill>
              </a:rPr>
              <a:t>phase</a:t>
            </a:r>
            <a:r>
              <a:rPr lang="it-IT" sz="2800" dirty="0">
                <a:solidFill>
                  <a:srgbClr val="000000"/>
                </a:solidFill>
              </a:rPr>
              <a:t>: Cdk1</a:t>
            </a:r>
          </a:p>
        </p:txBody>
      </p:sp>
    </p:spTree>
    <p:extLst>
      <p:ext uri="{BB962C8B-B14F-4D97-AF65-F5344CB8AC3E}">
        <p14:creationId xmlns:p14="http://schemas.microsoft.com/office/powerpoint/2010/main" val="16297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26">
            <a:extLst>
              <a:ext uri="{FF2B5EF4-FFF2-40B4-BE49-F238E27FC236}">
                <a16:creationId xmlns:a16="http://schemas.microsoft.com/office/drawing/2014/main" id="{288B961F-CFA9-E742-B76F-3C079F4F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750"/>
            <a:ext cx="84455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134C4FC2-93FD-3E4C-B3FA-5EC62CA9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019801"/>
            <a:ext cx="1364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Identita’ con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Ciclina A2</a:t>
            </a:r>
          </a:p>
        </p:txBody>
      </p:sp>
      <p:sp>
        <p:nvSpPr>
          <p:cNvPr id="26627" name="Rectangle 1028">
            <a:extLst>
              <a:ext uri="{FF2B5EF4-FFF2-40B4-BE49-F238E27FC236}">
                <a16:creationId xmlns:a16="http://schemas.microsoft.com/office/drawing/2014/main" id="{2136A085-F9C2-1247-9C39-07A3CEE6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019801"/>
            <a:ext cx="1367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Identita’ nel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Cyclin box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BFCC596-D0CC-2F40-86FD-9347422B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74A0F-69FC-5A41-8368-2DA425A7BD0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97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DAC23F6-C8B7-7449-9A1C-7460C694D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81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0000FF"/>
                </a:solidFill>
                <a:latin typeface="Arial" panose="020B0604020202020204" pitchFamily="34" charset="0"/>
              </a:rPr>
              <a:t>Cyclins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43FBB-3408-FB47-974E-77784792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03338"/>
            <a:ext cx="77724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Regulatory subunits of Cdk (cyclin-dependent kinase) complexes (heterodimeric protein kinases) </a:t>
            </a:r>
          </a:p>
          <a:p>
            <a:pPr algn="just" eaLnBrk="1" hangingPunct="1">
              <a:buFontTx/>
              <a:buChar char="•"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Turn on kinase activity (phosphorylation)</a:t>
            </a:r>
          </a:p>
          <a:p>
            <a:pPr algn="just" eaLnBrk="1" hangingPunct="1">
              <a:buFontTx/>
              <a:buChar char="•"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Levels vary cyclically during cell cycle</a:t>
            </a:r>
          </a:p>
          <a:p>
            <a:pPr algn="just" eaLnBrk="1" hangingPunct="1">
              <a:buFontTx/>
              <a:buChar char="•"/>
            </a:pPr>
            <a:r>
              <a:rPr lang="en-US" altLang="it-IT" sz="2000">
                <a:solidFill>
                  <a:srgbClr val="000000"/>
                </a:solidFill>
                <a:latin typeface="Arial" panose="020B0604020202020204" pitchFamily="34" charset="0"/>
              </a:rPr>
              <a:t>Degraded by proteolysis at specific points in the cell cycle</a:t>
            </a:r>
          </a:p>
        </p:txBody>
      </p:sp>
      <p:pic>
        <p:nvPicPr>
          <p:cNvPr id="24579" name="Picture 3" descr="sherrfig1">
            <a:extLst>
              <a:ext uri="{FF2B5EF4-FFF2-40B4-BE49-F238E27FC236}">
                <a16:creationId xmlns:a16="http://schemas.microsoft.com/office/drawing/2014/main" id="{F90B6DF2-C5E2-FC47-9982-D85A4FBD8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552826"/>
            <a:ext cx="76628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8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58" y="896250"/>
            <a:ext cx="85201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AA58AB0E-F236-3B48-8B18-098E7376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310" y="225653"/>
            <a:ext cx="4782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</a:rPr>
              <a:t>Control of cyclin D1 levels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CBCEDF-515A-3542-8078-A0CE41783EF6}"/>
              </a:ext>
            </a:extLst>
          </p:cNvPr>
          <p:cNvSpPr txBox="1"/>
          <p:nvPr/>
        </p:nvSpPr>
        <p:spPr>
          <a:xfrm>
            <a:off x="830179" y="3603047"/>
            <a:ext cx="105877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Macrophages</a:t>
            </a:r>
            <a:r>
              <a:rPr lang="it-IT" dirty="0"/>
              <a:t> </a:t>
            </a:r>
            <a:r>
              <a:rPr lang="it-IT" dirty="0" err="1"/>
              <a:t>starved</a:t>
            </a:r>
            <a:r>
              <a:rPr lang="it-IT" dirty="0"/>
              <a:t> and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exposed</a:t>
            </a:r>
            <a:r>
              <a:rPr lang="it-IT" dirty="0"/>
              <a:t> to the </a:t>
            </a:r>
            <a:r>
              <a:rPr lang="it-IT" dirty="0" err="1"/>
              <a:t>mitogen</a:t>
            </a:r>
            <a:r>
              <a:rPr lang="it-IT" dirty="0"/>
              <a:t> CSF-1 (</a:t>
            </a:r>
            <a:r>
              <a:rPr lang="it-IT" dirty="0" err="1"/>
              <a:t>colony-stimulating</a:t>
            </a:r>
            <a:r>
              <a:rPr lang="it-IT" dirty="0"/>
              <a:t> factor-1).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Cyclin</a:t>
            </a:r>
            <a:r>
              <a:rPr lang="it-IT" dirty="0"/>
              <a:t> D1 </a:t>
            </a:r>
            <a:r>
              <a:rPr lang="it-IT" dirty="0" err="1"/>
              <a:t>mRNA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subsequent</a:t>
            </a:r>
            <a:r>
              <a:rPr lang="it-IT" dirty="0"/>
              <a:t> </a:t>
            </a:r>
            <a:r>
              <a:rPr lang="it-IT" dirty="0" err="1"/>
              <a:t>times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by </a:t>
            </a:r>
            <a:r>
              <a:rPr lang="it-IT" dirty="0" err="1"/>
              <a:t>Northern</a:t>
            </a:r>
            <a:r>
              <a:rPr lang="it-IT" dirty="0"/>
              <a:t> </a:t>
            </a:r>
            <a:r>
              <a:rPr lang="it-IT" dirty="0" err="1"/>
              <a:t>blotting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levels</a:t>
            </a:r>
            <a:r>
              <a:rPr lang="it-IT" dirty="0"/>
              <a:t> of D-</a:t>
            </a:r>
            <a:r>
              <a:rPr lang="it-IT" dirty="0" err="1"/>
              <a:t>type</a:t>
            </a:r>
            <a:r>
              <a:rPr lang="it-IT" dirty="0"/>
              <a:t> </a:t>
            </a:r>
            <a:r>
              <a:rPr lang="it-IT" dirty="0" err="1"/>
              <a:t>cyclins</a:t>
            </a:r>
            <a:r>
              <a:rPr lang="it-IT" dirty="0"/>
              <a:t> </a:t>
            </a:r>
            <a:r>
              <a:rPr lang="it-IT" dirty="0" err="1"/>
              <a:t>fluctuate</a:t>
            </a:r>
            <a:r>
              <a:rPr lang="it-IT" dirty="0"/>
              <a:t> </a:t>
            </a:r>
            <a:r>
              <a:rPr lang="it-IT" dirty="0" err="1"/>
              <a:t>together</a:t>
            </a:r>
            <a:r>
              <a:rPr lang="it-IT" dirty="0"/>
              <a:t> with the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extracellular</a:t>
            </a:r>
            <a:r>
              <a:rPr lang="it-IT" dirty="0"/>
              <a:t> </a:t>
            </a:r>
            <a:r>
              <a:rPr lang="it-IT" dirty="0" err="1"/>
              <a:t>mitogens</a:t>
            </a:r>
            <a:r>
              <a:rPr lang="it-IT" dirty="0"/>
              <a:t>, D-</a:t>
            </a:r>
            <a:r>
              <a:rPr lang="it-IT" dirty="0" err="1"/>
              <a:t>type</a:t>
            </a:r>
            <a:r>
              <a:rPr lang="it-IT" dirty="0"/>
              <a:t> </a:t>
            </a:r>
            <a:r>
              <a:rPr lang="it-IT" dirty="0" err="1"/>
              <a:t>cyclins</a:t>
            </a:r>
            <a:r>
              <a:rPr lang="it-IT" dirty="0"/>
              <a:t> </a:t>
            </a:r>
            <a:r>
              <a:rPr lang="it-IT" dirty="0" err="1"/>
              <a:t>continuously</a:t>
            </a:r>
            <a:r>
              <a:rPr lang="it-IT" dirty="0"/>
              <a:t> </a:t>
            </a:r>
            <a:r>
              <a:rPr lang="it-IT" dirty="0" err="1"/>
              <a:t>inform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cyle</a:t>
            </a:r>
            <a:r>
              <a:rPr lang="it-IT" dirty="0"/>
              <a:t> clock of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in the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After</a:t>
            </a:r>
            <a:r>
              <a:rPr lang="it-IT" dirty="0"/>
              <a:t> D-</a:t>
            </a:r>
            <a:r>
              <a:rPr lang="it-IT" dirty="0" err="1"/>
              <a:t>type</a:t>
            </a:r>
            <a:r>
              <a:rPr lang="it-IT" dirty="0"/>
              <a:t> </a:t>
            </a:r>
            <a:r>
              <a:rPr lang="it-IT" dirty="0" err="1"/>
              <a:t>cyclins</a:t>
            </a:r>
            <a:r>
              <a:rPr lang="it-IT" dirty="0"/>
              <a:t> are </a:t>
            </a:r>
            <a:r>
              <a:rPr lang="it-IT" dirty="0" err="1"/>
              <a:t>synthetized</a:t>
            </a:r>
            <a:r>
              <a:rPr lang="it-IT" dirty="0"/>
              <a:t> in the </a:t>
            </a:r>
            <a:r>
              <a:rPr lang="it-IT" dirty="0" err="1"/>
              <a:t>cytoplasm</a:t>
            </a:r>
            <a:r>
              <a:rPr lang="it-IT" dirty="0"/>
              <a:t> and migrate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nucleus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assemble</a:t>
            </a:r>
            <a:r>
              <a:rPr lang="it-IT" dirty="0"/>
              <a:t> with CDK4 and CDK6.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297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C1E4F1-E751-404C-A533-054F746890BB}"/>
              </a:ext>
            </a:extLst>
          </p:cNvPr>
          <p:cNvSpPr txBox="1"/>
          <p:nvPr/>
        </p:nvSpPr>
        <p:spPr>
          <a:xfrm>
            <a:off x="885218" y="486382"/>
            <a:ext cx="97082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processes</a:t>
            </a:r>
            <a:r>
              <a:rPr lang="it-IT" sz="2000" dirty="0"/>
              <a:t> are part of the </a:t>
            </a:r>
            <a:r>
              <a:rPr lang="it-IT" sz="2000" dirty="0" err="1"/>
              <a:t>larger</a:t>
            </a:r>
            <a:r>
              <a:rPr lang="it-IT" sz="2000" dirty="0"/>
              <a:t> </a:t>
            </a:r>
            <a:r>
              <a:rPr lang="it-IT" sz="2000" dirty="0" err="1"/>
              <a:t>problem</a:t>
            </a:r>
            <a:r>
              <a:rPr lang="it-IT" sz="2000" dirty="0"/>
              <a:t> of </a:t>
            </a:r>
            <a:r>
              <a:rPr lang="it-IT" sz="2000" dirty="0" err="1"/>
              <a:t>cell</a:t>
            </a:r>
            <a:r>
              <a:rPr lang="it-IT" sz="2000" dirty="0"/>
              <a:t>-to-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communication</a:t>
            </a:r>
            <a:r>
              <a:rPr lang="it-IT" sz="2000" dirty="0"/>
              <a:t>. </a:t>
            </a:r>
            <a:r>
              <a:rPr lang="it-IT" sz="2000" dirty="0" err="1"/>
              <a:t>Indeed</a:t>
            </a:r>
            <a:r>
              <a:rPr lang="it-IT" sz="2000" dirty="0"/>
              <a:t>, the </a:t>
            </a:r>
            <a:r>
              <a:rPr lang="it-IT" sz="2000" dirty="0" err="1"/>
              <a:t>evolution</a:t>
            </a:r>
            <a:r>
              <a:rPr lang="it-IT" sz="2000" dirty="0"/>
              <a:t> of the first </a:t>
            </a:r>
            <a:r>
              <a:rPr lang="it-IT" sz="2000" dirty="0" err="1"/>
              <a:t>multicellular</a:t>
            </a:r>
            <a:r>
              <a:rPr lang="it-IT" sz="2000" dirty="0"/>
              <a:t> </a:t>
            </a:r>
            <a:r>
              <a:rPr lang="it-IT" sz="2000" dirty="0" err="1"/>
              <a:t>animals</a:t>
            </a:r>
            <a:r>
              <a:rPr lang="it-IT" sz="2000" dirty="0"/>
              <a:t> (</a:t>
            </a:r>
            <a:r>
              <a:rPr lang="it-IT" sz="2000" dirty="0" err="1"/>
              <a:t>metazoa</a:t>
            </a:r>
            <a:r>
              <a:rPr lang="it-IT" sz="2000" dirty="0"/>
              <a:t>) 600 to 700 </a:t>
            </a:r>
            <a:r>
              <a:rPr lang="it-IT" sz="2000" dirty="0" err="1"/>
              <a:t>million</a:t>
            </a:r>
            <a:r>
              <a:rPr lang="it-IT" sz="2000" dirty="0"/>
              <a:t> </a:t>
            </a:r>
            <a:r>
              <a:rPr lang="it-IT" sz="2000" dirty="0" err="1"/>
              <a:t>years</a:t>
            </a:r>
            <a:r>
              <a:rPr lang="it-IT" sz="2000" dirty="0"/>
              <a:t> ago </a:t>
            </a:r>
            <a:r>
              <a:rPr lang="it-IT" sz="2000" dirty="0" err="1"/>
              <a:t>depended</a:t>
            </a:r>
            <a:r>
              <a:rPr lang="it-IT" sz="2000" dirty="0"/>
              <a:t> on the </a:t>
            </a:r>
            <a:r>
              <a:rPr lang="it-IT" sz="2000" dirty="0" err="1"/>
              <a:t>development</a:t>
            </a:r>
            <a:r>
              <a:rPr lang="it-IT" sz="2000" dirty="0"/>
              <a:t> of </a:t>
            </a:r>
            <a:r>
              <a:rPr lang="it-IT" sz="2000" dirty="0" err="1"/>
              <a:t>biochemical</a:t>
            </a:r>
            <a:r>
              <a:rPr lang="it-IT" sz="2000" dirty="0"/>
              <a:t> </a:t>
            </a:r>
            <a:r>
              <a:rPr lang="it-IT" sz="2000" dirty="0" err="1"/>
              <a:t>mechamisms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allow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to </a:t>
            </a:r>
            <a:r>
              <a:rPr lang="it-IT" sz="2000" dirty="0" err="1"/>
              <a:t>receive</a:t>
            </a:r>
            <a:r>
              <a:rPr lang="it-IT" sz="2000" dirty="0"/>
              <a:t> and </a:t>
            </a:r>
            <a:r>
              <a:rPr lang="it-IT" sz="2000" dirty="0" err="1"/>
              <a:t>process</a:t>
            </a:r>
            <a:r>
              <a:rPr lang="it-IT" sz="2000" dirty="0"/>
              <a:t> </a:t>
            </a:r>
            <a:r>
              <a:rPr lang="it-IT" sz="2000" dirty="0" err="1"/>
              <a:t>signals</a:t>
            </a:r>
            <a:r>
              <a:rPr lang="it-IT" sz="2000" dirty="0"/>
              <a:t> from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neighbors</a:t>
            </a:r>
            <a:r>
              <a:rPr lang="it-IT" sz="2000" dirty="0"/>
              <a:t> </a:t>
            </a:r>
            <a:r>
              <a:rPr lang="it-IT" sz="2000" dirty="0" err="1"/>
              <a:t>within</a:t>
            </a:r>
            <a:r>
              <a:rPr lang="it-IT" sz="2000" dirty="0"/>
              <a:t> </a:t>
            </a:r>
            <a:r>
              <a:rPr lang="it-IT" sz="2000" dirty="0" err="1"/>
              <a:t>tissues</a:t>
            </a:r>
            <a:r>
              <a:rPr lang="it-IT" sz="2000" dirty="0"/>
              <a:t>.</a:t>
            </a:r>
          </a:p>
          <a:p>
            <a:pPr algn="just"/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Without</a:t>
            </a:r>
            <a:r>
              <a:rPr lang="it-IT" sz="2000" dirty="0"/>
              <a:t> </a:t>
            </a:r>
            <a:r>
              <a:rPr lang="it-IT" sz="2000" dirty="0" err="1"/>
              <a:t>intercellular</a:t>
            </a:r>
            <a:r>
              <a:rPr lang="it-IT" sz="2000" dirty="0"/>
              <a:t> </a:t>
            </a:r>
            <a:r>
              <a:rPr lang="it-IT" sz="2000" dirty="0" err="1"/>
              <a:t>communication</a:t>
            </a:r>
            <a:r>
              <a:rPr lang="it-IT" sz="2000" dirty="0"/>
              <a:t>, the </a:t>
            </a:r>
            <a:r>
              <a:rPr lang="it-IT" sz="2000" dirty="0" err="1"/>
              <a:t>behavior</a:t>
            </a:r>
            <a:r>
              <a:rPr lang="it-IT" sz="2000" dirty="0"/>
              <a:t> of </a:t>
            </a:r>
            <a:r>
              <a:rPr lang="it-IT" sz="2000" dirty="0" err="1"/>
              <a:t>individual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could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be </a:t>
            </a:r>
            <a:r>
              <a:rPr lang="it-IT" sz="2000" dirty="0" err="1"/>
              <a:t>coordinated</a:t>
            </a:r>
            <a:r>
              <a:rPr lang="it-IT" sz="2000" dirty="0"/>
              <a:t> and the </a:t>
            </a:r>
            <a:r>
              <a:rPr lang="it-IT" sz="2000" dirty="0" err="1"/>
              <a:t>formation</a:t>
            </a:r>
            <a:r>
              <a:rPr lang="it-IT" sz="2000" dirty="0"/>
              <a:t> of </a:t>
            </a:r>
            <a:r>
              <a:rPr lang="it-IT" sz="2000" dirty="0" err="1"/>
              <a:t>tissues</a:t>
            </a:r>
            <a:r>
              <a:rPr lang="it-IT" sz="2000" dirty="0"/>
              <a:t> and </a:t>
            </a:r>
            <a:r>
              <a:rPr lang="it-IT" sz="2000" dirty="0" err="1"/>
              <a:t>multicellular</a:t>
            </a:r>
            <a:r>
              <a:rPr lang="it-IT" sz="2000" dirty="0"/>
              <a:t> </a:t>
            </a:r>
            <a:r>
              <a:rPr lang="it-IT" sz="2000" dirty="0" err="1"/>
              <a:t>organisms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inconceivable</a:t>
            </a:r>
            <a:r>
              <a:rPr lang="it-IT" sz="2000" dirty="0"/>
              <a:t>.</a:t>
            </a:r>
          </a:p>
          <a:p>
            <a:pPr algn="just"/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Some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emit</a:t>
            </a:r>
            <a:r>
              <a:rPr lang="it-IT" sz="2000" dirty="0"/>
              <a:t> </a:t>
            </a:r>
            <a:r>
              <a:rPr lang="it-IT" sz="2000" dirty="0" err="1"/>
              <a:t>signals</a:t>
            </a:r>
            <a:r>
              <a:rPr lang="it-IT" sz="2000" dirty="0"/>
              <a:t> and </a:t>
            </a:r>
            <a:r>
              <a:rPr lang="it-IT" sz="2000" dirty="0" err="1"/>
              <a:t>others</a:t>
            </a:r>
            <a:r>
              <a:rPr lang="it-IT" sz="2000" dirty="0"/>
              <a:t> must be </a:t>
            </a:r>
            <a:r>
              <a:rPr lang="it-IT" sz="2000" dirty="0" err="1"/>
              <a:t>able</a:t>
            </a:r>
            <a:r>
              <a:rPr lang="it-IT" sz="2000" dirty="0"/>
              <a:t> to </a:t>
            </a:r>
            <a:r>
              <a:rPr lang="it-IT" sz="2000" dirty="0" err="1"/>
              <a:t>receive</a:t>
            </a:r>
            <a:r>
              <a:rPr lang="it-IT" sz="2000" dirty="0"/>
              <a:t> </a:t>
            </a:r>
            <a:r>
              <a:rPr lang="it-IT" sz="2000" dirty="0" err="1"/>
              <a:t>them</a:t>
            </a:r>
            <a:r>
              <a:rPr lang="it-IT" sz="2000" dirty="0"/>
              <a:t> and </a:t>
            </a:r>
            <a:r>
              <a:rPr lang="it-IT" sz="2000" dirty="0" err="1"/>
              <a:t>respond</a:t>
            </a:r>
            <a:r>
              <a:rPr lang="it-IT" sz="2000" dirty="0"/>
              <a:t> in </a:t>
            </a:r>
            <a:r>
              <a:rPr lang="it-IT" sz="2000" dirty="0" err="1"/>
              <a:t>specific</a:t>
            </a:r>
            <a:r>
              <a:rPr lang="it-IT" sz="2000" dirty="0"/>
              <a:t> ways.</a:t>
            </a:r>
          </a:p>
          <a:p>
            <a:pPr algn="just"/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In </a:t>
            </a:r>
            <a:r>
              <a:rPr lang="it-IT" sz="2000" dirty="0" err="1"/>
              <a:t>very</a:t>
            </a:r>
            <a:r>
              <a:rPr lang="it-IT" sz="2000" dirty="0"/>
              <a:t> large part, the </a:t>
            </a:r>
            <a:r>
              <a:rPr lang="it-IT" sz="2000" dirty="0" err="1"/>
              <a:t>signals</a:t>
            </a:r>
            <a:r>
              <a:rPr lang="it-IT" sz="2000" dirty="0"/>
              <a:t> </a:t>
            </a:r>
            <a:r>
              <a:rPr lang="it-IT" sz="2000" dirty="0" err="1"/>
              <a:t>passed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are </a:t>
            </a:r>
            <a:r>
              <a:rPr lang="it-IT" sz="2000" dirty="0" err="1"/>
              <a:t>carried</a:t>
            </a:r>
            <a:r>
              <a:rPr lang="it-IT" sz="2000" dirty="0"/>
              <a:t> by </a:t>
            </a:r>
            <a:r>
              <a:rPr lang="it-IT" sz="2000" dirty="0" err="1"/>
              <a:t>proteins</a:t>
            </a:r>
            <a:r>
              <a:rPr lang="it-IT" sz="2000" dirty="0"/>
              <a:t>. </a:t>
            </a:r>
            <a:r>
              <a:rPr lang="it-IT" sz="2000" dirty="0" err="1"/>
              <a:t>Then</a:t>
            </a:r>
            <a:r>
              <a:rPr lang="it-IT" sz="2000" dirty="0"/>
              <a:t>, </a:t>
            </a:r>
            <a:r>
              <a:rPr lang="it-IT" sz="2000" dirty="0" err="1"/>
              <a:t>signal</a:t>
            </a:r>
            <a:r>
              <a:rPr lang="it-IT" sz="2000" dirty="0"/>
              <a:t> </a:t>
            </a:r>
            <a:r>
              <a:rPr lang="it-IT" sz="2000" dirty="0" err="1"/>
              <a:t>emission</a:t>
            </a:r>
            <a:r>
              <a:rPr lang="it-IT" sz="2000" dirty="0"/>
              <a:t> </a:t>
            </a:r>
            <a:r>
              <a:rPr lang="it-IT" sz="2000" dirty="0" err="1"/>
              <a:t>requires</a:t>
            </a:r>
            <a:r>
              <a:rPr lang="it-IT" sz="2000" dirty="0"/>
              <a:t> the </a:t>
            </a:r>
            <a:r>
              <a:rPr lang="it-IT" sz="2000" dirty="0" err="1"/>
              <a:t>ability</a:t>
            </a:r>
            <a:r>
              <a:rPr lang="it-IT" sz="2000" dirty="0"/>
              <a:t> to release </a:t>
            </a:r>
            <a:r>
              <a:rPr lang="it-IT" sz="2000" dirty="0" err="1"/>
              <a:t>proteins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dirty="0" err="1"/>
              <a:t>extracellular</a:t>
            </a:r>
            <a:r>
              <a:rPr lang="it-IT" sz="2000" dirty="0"/>
              <a:t> </a:t>
            </a:r>
            <a:r>
              <a:rPr lang="it-IT" sz="2000" dirty="0" err="1"/>
              <a:t>space</a:t>
            </a:r>
            <a:r>
              <a:rPr lang="it-IT" sz="2000" dirty="0"/>
              <a:t>. </a:t>
            </a:r>
          </a:p>
          <a:p>
            <a:pPr algn="just"/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After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proteins</a:t>
            </a:r>
            <a:r>
              <a:rPr lang="it-IT" sz="2000" dirty="0"/>
              <a:t> are </a:t>
            </a:r>
            <a:r>
              <a:rPr lang="it-IT" sz="2000" dirty="0" err="1"/>
              <a:t>released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the </a:t>
            </a:r>
            <a:r>
              <a:rPr lang="it-IT" sz="2000" dirty="0" err="1"/>
              <a:t>extracellular</a:t>
            </a:r>
            <a:r>
              <a:rPr lang="it-IT" sz="2000" dirty="0"/>
              <a:t> </a:t>
            </a:r>
            <a:r>
              <a:rPr lang="it-IT" sz="2000" dirty="0" err="1"/>
              <a:t>space</a:t>
            </a:r>
            <a:r>
              <a:rPr lang="it-IT" sz="2000" dirty="0"/>
              <a:t>, the </a:t>
            </a:r>
            <a:r>
              <a:rPr lang="it-IT" sz="2000" dirty="0" err="1"/>
              <a:t>recipient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must be </a:t>
            </a:r>
            <a:r>
              <a:rPr lang="it-IT" sz="2000" dirty="0" err="1"/>
              <a:t>able</a:t>
            </a:r>
            <a:r>
              <a:rPr lang="it-IT" sz="2000" dirty="0"/>
              <a:t> to </a:t>
            </a:r>
            <a:r>
              <a:rPr lang="it-IT" sz="2000" dirty="0" err="1"/>
              <a:t>sense</a:t>
            </a:r>
            <a:r>
              <a:rPr lang="it-IT" sz="2000" dirty="0"/>
              <a:t> the </a:t>
            </a:r>
            <a:r>
              <a:rPr lang="it-IT" sz="2000" dirty="0" err="1"/>
              <a:t>presence</a:t>
            </a:r>
            <a:r>
              <a:rPr lang="it-IT" sz="2000" dirty="0"/>
              <a:t> of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proteins</a:t>
            </a:r>
            <a:r>
              <a:rPr lang="it-IT" sz="2000" dirty="0"/>
              <a:t> in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surroundings</a:t>
            </a:r>
            <a:r>
              <a:rPr lang="it-IT" sz="2000" dirty="0"/>
              <a:t>.</a:t>
            </a:r>
          </a:p>
          <a:p>
            <a:pPr algn="just"/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The deregulation  of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signaling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central</a:t>
            </a:r>
            <a:r>
              <a:rPr lang="it-IT" sz="2000" dirty="0"/>
              <a:t> to the </a:t>
            </a:r>
            <a:r>
              <a:rPr lang="it-IT" sz="2000" dirty="0" err="1"/>
              <a:t>formation</a:t>
            </a:r>
            <a:r>
              <a:rPr lang="it-IT" sz="2000" dirty="0"/>
              <a:t> of </a:t>
            </a:r>
            <a:r>
              <a:rPr lang="it-IT" sz="2000" dirty="0" err="1"/>
              <a:t>neoplastic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92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31F4FD7-7FC2-5747-9E77-D499C6FE889A}"/>
              </a:ext>
            </a:extLst>
          </p:cNvPr>
          <p:cNvSpPr/>
          <p:nvPr/>
        </p:nvSpPr>
        <p:spPr>
          <a:xfrm>
            <a:off x="2062192" y="308097"/>
            <a:ext cx="7709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functions</a:t>
            </a:r>
            <a:r>
              <a:rPr lang="it-IT" sz="2000" dirty="0"/>
              <a:t> </a:t>
            </a:r>
            <a:r>
              <a:rPr lang="it-IT" sz="2000" dirty="0" err="1"/>
              <a:t>depend</a:t>
            </a:r>
            <a:r>
              <a:rPr lang="it-IT" sz="2000" dirty="0"/>
              <a:t> </a:t>
            </a:r>
            <a:r>
              <a:rPr lang="it-IT" sz="2000" dirty="0" err="1"/>
              <a:t>upon</a:t>
            </a:r>
            <a:r>
              <a:rPr lang="it-IT" sz="2000" dirty="0"/>
              <a:t> </a:t>
            </a:r>
            <a:r>
              <a:rPr lang="it-IT" sz="2000" dirty="0" err="1"/>
              <a:t>cooperation</a:t>
            </a:r>
            <a:r>
              <a:rPr lang="it-IT" sz="2000" dirty="0"/>
              <a:t> </a:t>
            </a:r>
            <a:r>
              <a:rPr lang="it-IT" sz="2000" dirty="0" err="1"/>
              <a:t>among</a:t>
            </a:r>
            <a:r>
              <a:rPr lang="it-IT" sz="2000" dirty="0"/>
              <a:t> large </a:t>
            </a:r>
            <a:r>
              <a:rPr lang="it-IT" sz="2000" dirty="0" err="1"/>
              <a:t>groups</a:t>
            </a:r>
            <a:r>
              <a:rPr lang="it-IT" sz="2000" dirty="0"/>
              <a:t> of </a:t>
            </a:r>
            <a:r>
              <a:rPr lang="it-IT" sz="2000" dirty="0" err="1"/>
              <a:t>cells</a:t>
            </a:r>
            <a:r>
              <a:rPr lang="it-IT" sz="2000" dirty="0"/>
              <a:t>.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explains</a:t>
            </a:r>
            <a:r>
              <a:rPr lang="it-IT" sz="2000" dirty="0"/>
              <a:t> </a:t>
            </a:r>
            <a:r>
              <a:rPr lang="it-IT" sz="2000" dirty="0" err="1"/>
              <a:t>why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in a </a:t>
            </a:r>
            <a:r>
              <a:rPr lang="it-IT" sz="2000" dirty="0" err="1"/>
              <a:t>linving</a:t>
            </a:r>
            <a:r>
              <a:rPr lang="it-IT" sz="2000" dirty="0"/>
              <a:t> </a:t>
            </a:r>
            <a:r>
              <a:rPr lang="it-IT" sz="2000" dirty="0" err="1"/>
              <a:t>tissue</a:t>
            </a:r>
            <a:r>
              <a:rPr lang="it-IT" sz="2000" dirty="0"/>
              <a:t> are </a:t>
            </a:r>
            <a:r>
              <a:rPr lang="it-IT" sz="2000" dirty="0" err="1"/>
              <a:t>costantly</a:t>
            </a:r>
            <a:r>
              <a:rPr lang="it-IT" sz="2000" dirty="0"/>
              <a:t> </a:t>
            </a:r>
            <a:r>
              <a:rPr lang="it-IT" sz="2000" dirty="0" err="1"/>
              <a:t>talking</a:t>
            </a:r>
            <a:r>
              <a:rPr lang="it-IT" sz="2000" dirty="0"/>
              <a:t> to </a:t>
            </a: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another</a:t>
            </a:r>
            <a:r>
              <a:rPr lang="it-IT" sz="2000" dirty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it-IT" sz="2000" dirty="0"/>
          </a:p>
          <a:p>
            <a:pPr marL="285750" indent="-285750" algn="just">
              <a:buFont typeface="Arial"/>
              <a:buChar char="•"/>
            </a:pPr>
            <a:r>
              <a:rPr lang="it-IT" sz="2000" dirty="0" err="1"/>
              <a:t>Decision</a:t>
            </a:r>
            <a:r>
              <a:rPr lang="it-IT" sz="2000" dirty="0"/>
              <a:t> </a:t>
            </a:r>
            <a:r>
              <a:rPr lang="it-IT" sz="2000" dirty="0" err="1"/>
              <a:t>about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versus no-</a:t>
            </a:r>
            <a:r>
              <a:rPr lang="it-IT" sz="2000" dirty="0" err="1"/>
              <a:t>growth</a:t>
            </a:r>
            <a:r>
              <a:rPr lang="it-IT" sz="2000" dirty="0"/>
              <a:t> must be made for the welfare of the </a:t>
            </a:r>
            <a:r>
              <a:rPr lang="it-IT" sz="2000" dirty="0" err="1"/>
              <a:t>entire</a:t>
            </a:r>
            <a:r>
              <a:rPr lang="it-IT" sz="2000" dirty="0"/>
              <a:t> </a:t>
            </a:r>
            <a:r>
              <a:rPr lang="it-IT" sz="2000" dirty="0" err="1"/>
              <a:t>tissue</a:t>
            </a:r>
            <a:r>
              <a:rPr lang="it-IT" sz="2000" dirty="0"/>
              <a:t> and </a:t>
            </a:r>
            <a:r>
              <a:rPr lang="it-IT" sz="2000" dirty="0" err="1"/>
              <a:t>whole</a:t>
            </a:r>
            <a:r>
              <a:rPr lang="it-IT" sz="2000" dirty="0"/>
              <a:t> </a:t>
            </a:r>
            <a:r>
              <a:rPr lang="it-IT" sz="2000" dirty="0" err="1"/>
              <a:t>organism</a:t>
            </a:r>
            <a:r>
              <a:rPr lang="it-IT" sz="2000" dirty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it-IT" sz="2000" dirty="0"/>
          </a:p>
          <a:p>
            <a:pPr marL="285750" indent="-285750" algn="just">
              <a:buFont typeface="Arial"/>
              <a:buChar char="•"/>
            </a:pPr>
            <a:r>
              <a:rPr lang="it-IT" sz="2000" dirty="0" err="1"/>
              <a:t>All</a:t>
            </a:r>
            <a:r>
              <a:rPr lang="it-IT" sz="2000" dirty="0"/>
              <a:t> the </a:t>
            </a:r>
            <a:r>
              <a:rPr lang="it-IT" sz="2000" dirty="0" err="1"/>
              <a:t>decisions</a:t>
            </a:r>
            <a:r>
              <a:rPr lang="it-IT" sz="2000" dirty="0"/>
              <a:t> made by an </a:t>
            </a:r>
            <a:r>
              <a:rPr lang="it-IT" sz="2000" dirty="0" err="1"/>
              <a:t>individual</a:t>
            </a:r>
            <a:r>
              <a:rPr lang="it-IT" sz="2000" dirty="0"/>
              <a:t>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about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proliferation</a:t>
            </a:r>
            <a:r>
              <a:rPr lang="it-IT" sz="2000" dirty="0"/>
              <a:t> must </a:t>
            </a:r>
            <a:r>
              <a:rPr lang="it-IT" sz="2000" dirty="0" err="1"/>
              <a:t>represent</a:t>
            </a:r>
            <a:r>
              <a:rPr lang="it-IT" sz="2000" dirty="0"/>
              <a:t> a </a:t>
            </a:r>
            <a:r>
              <a:rPr lang="it-IT" sz="2000" dirty="0" err="1"/>
              <a:t>consensus</a:t>
            </a:r>
            <a:r>
              <a:rPr lang="it-IT" sz="2000" dirty="0"/>
              <a:t> </a:t>
            </a:r>
            <a:r>
              <a:rPr lang="it-IT" sz="2000" dirty="0" err="1"/>
              <a:t>decision</a:t>
            </a:r>
            <a:r>
              <a:rPr lang="it-IT" sz="2000" dirty="0"/>
              <a:t> </a:t>
            </a:r>
            <a:r>
              <a:rPr lang="it-IT" sz="2000" dirty="0" err="1"/>
              <a:t>shared</a:t>
            </a:r>
            <a:r>
              <a:rPr lang="it-IT" sz="2000" dirty="0"/>
              <a:t> with the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reside</a:t>
            </a:r>
            <a:r>
              <a:rPr lang="it-IT" sz="2000" dirty="0"/>
              <a:t> in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neighborhood</a:t>
            </a:r>
            <a:r>
              <a:rPr lang="it-IT" sz="20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150F97-564A-3B4A-800A-F41F4A6C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349" y="3783853"/>
            <a:ext cx="1993147" cy="14604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581AB4-2774-F948-B72E-22641D350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349" y="5284920"/>
            <a:ext cx="1975934" cy="15013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80C45B-032D-244F-905C-BDE03BD66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8" t="14488" b="8713"/>
          <a:stretch/>
        </p:blipFill>
        <p:spPr>
          <a:xfrm>
            <a:off x="4599219" y="4036615"/>
            <a:ext cx="3629539" cy="215382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049302-B813-284E-B57F-12A04474DAD2}"/>
              </a:ext>
            </a:extLst>
          </p:cNvPr>
          <p:cNvSpPr txBox="1"/>
          <p:nvPr/>
        </p:nvSpPr>
        <p:spPr>
          <a:xfrm>
            <a:off x="8534400" y="4097865"/>
            <a:ext cx="2019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Medium</a:t>
            </a:r>
          </a:p>
          <a:p>
            <a:r>
              <a:rPr lang="it-IT" dirty="0">
                <a:solidFill>
                  <a:srgbClr val="FF0000"/>
                </a:solidFill>
              </a:rPr>
              <a:t>AA</a:t>
            </a:r>
          </a:p>
          <a:p>
            <a:r>
              <a:rPr lang="it-IT" dirty="0" err="1">
                <a:solidFill>
                  <a:srgbClr val="FF0000"/>
                </a:solidFill>
              </a:rPr>
              <a:t>Vitamins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>
                <a:solidFill>
                  <a:srgbClr val="FF0000"/>
                </a:solidFill>
              </a:rPr>
              <a:t>Salts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>
                <a:solidFill>
                  <a:srgbClr val="FF0000"/>
                </a:solidFill>
              </a:rPr>
              <a:t>Glucose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r>
              <a:rPr lang="it-IT" dirty="0"/>
              <a:t>       </a:t>
            </a:r>
            <a:r>
              <a:rPr lang="it-IT" dirty="0">
                <a:solidFill>
                  <a:srgbClr val="00B050"/>
                </a:solidFill>
              </a:rPr>
              <a:t>+</a:t>
            </a:r>
          </a:p>
          <a:p>
            <a:r>
              <a:rPr lang="it-IT" b="1" dirty="0" err="1">
                <a:solidFill>
                  <a:srgbClr val="00B050"/>
                </a:solidFill>
              </a:rPr>
              <a:t>Serum</a:t>
            </a:r>
            <a:r>
              <a:rPr lang="it-IT" b="1" dirty="0">
                <a:solidFill>
                  <a:srgbClr val="00B050"/>
                </a:solidFill>
              </a:rPr>
              <a:t> with </a:t>
            </a:r>
            <a:r>
              <a:rPr lang="it-IT" b="1" dirty="0" err="1">
                <a:solidFill>
                  <a:srgbClr val="00B050"/>
                </a:solidFill>
              </a:rPr>
              <a:t>GFs</a:t>
            </a:r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6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AD2DEE4-4B34-C249-A53C-C8D9410B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99E7-0CDA-5E47-9E12-AC5DD544B6CA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C9BFCDB-9B87-9347-BAB4-7E5EC3DBA15D}"/>
              </a:ext>
            </a:extLst>
          </p:cNvPr>
          <p:cNvSpPr/>
          <p:nvPr/>
        </p:nvSpPr>
        <p:spPr>
          <a:xfrm>
            <a:off x="359924" y="285652"/>
            <a:ext cx="114786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 err="1"/>
              <a:t>Growth</a:t>
            </a:r>
            <a:r>
              <a:rPr lang="it-IT" sz="2000" b="1" dirty="0"/>
              <a:t> </a:t>
            </a:r>
            <a:r>
              <a:rPr lang="it-IT" sz="2000" b="1" dirty="0" err="1"/>
              <a:t>factors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b="1" dirty="0" err="1"/>
              <a:t>GFs</a:t>
            </a:r>
            <a:r>
              <a:rPr lang="it-IT" sz="2000" dirty="0"/>
              <a:t>), small </a:t>
            </a:r>
            <a:r>
              <a:rPr lang="it-IT" sz="2000" dirty="0" err="1"/>
              <a:t>proteins</a:t>
            </a:r>
            <a:r>
              <a:rPr lang="it-IT" sz="2000" dirty="0"/>
              <a:t>, </a:t>
            </a:r>
            <a:r>
              <a:rPr lang="it-IT" sz="2000" dirty="0" err="1"/>
              <a:t>released</a:t>
            </a:r>
            <a:r>
              <a:rPr lang="it-IT" sz="2000" dirty="0"/>
              <a:t> by some </a:t>
            </a:r>
            <a:r>
              <a:rPr lang="it-IT" sz="2000" dirty="0" err="1"/>
              <a:t>cells</a:t>
            </a:r>
            <a:r>
              <a:rPr lang="it-IT" sz="2000" dirty="0"/>
              <a:t>, </a:t>
            </a:r>
            <a:r>
              <a:rPr lang="it-IT" sz="2000" dirty="0" err="1"/>
              <a:t>convey</a:t>
            </a:r>
            <a:r>
              <a:rPr lang="it-IT" sz="2000" dirty="0"/>
              <a:t> </a:t>
            </a:r>
            <a:r>
              <a:rPr lang="it-IT" sz="2000" dirty="0" err="1"/>
              <a:t>many</a:t>
            </a:r>
            <a:r>
              <a:rPr lang="it-IT" sz="2000" dirty="0"/>
              <a:t> of the </a:t>
            </a:r>
            <a:r>
              <a:rPr lang="it-IT" sz="2000" dirty="0" err="1"/>
              <a:t>signals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tie</a:t>
            </a:r>
            <a:r>
              <a:rPr lang="it-IT" sz="2000" dirty="0"/>
              <a:t> the </a:t>
            </a:r>
            <a:r>
              <a:rPr lang="it-IT" sz="2000" dirty="0" err="1"/>
              <a:t>cells</a:t>
            </a:r>
            <a:r>
              <a:rPr lang="it-IT" sz="2000" dirty="0"/>
              <a:t> </a:t>
            </a:r>
            <a:r>
              <a:rPr lang="it-IT" sz="2000" dirty="0" err="1"/>
              <a:t>within</a:t>
            </a:r>
            <a:r>
              <a:rPr lang="it-IT" sz="2000" dirty="0"/>
              <a:t> a </a:t>
            </a:r>
            <a:r>
              <a:rPr lang="it-IT" sz="2000" dirty="0" err="1"/>
              <a:t>tissue</a:t>
            </a:r>
            <a:r>
              <a:rPr lang="it-IT" sz="2000" dirty="0"/>
              <a:t> </a:t>
            </a:r>
            <a:r>
              <a:rPr lang="it-IT" sz="2000" dirty="0" err="1"/>
              <a:t>together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a single community,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member</a:t>
            </a:r>
            <a:r>
              <a:rPr lang="it-IT" sz="2000" dirty="0"/>
              <a:t> of </a:t>
            </a:r>
            <a:r>
              <a:rPr lang="it-IT" sz="2000" dirty="0" err="1"/>
              <a:t>which</a:t>
            </a:r>
            <a:r>
              <a:rPr lang="it-IT" sz="2000" dirty="0"/>
              <a:t> are in </a:t>
            </a:r>
            <a:r>
              <a:rPr lang="it-IT" sz="2000" dirty="0" err="1"/>
              <a:t>continuous</a:t>
            </a:r>
            <a:r>
              <a:rPr lang="it-IT" sz="2000" dirty="0"/>
              <a:t> </a:t>
            </a:r>
            <a:r>
              <a:rPr lang="it-IT" sz="2000" dirty="0" err="1"/>
              <a:t>communication</a:t>
            </a:r>
            <a:r>
              <a:rPr lang="it-IT" sz="2000" dirty="0"/>
              <a:t> with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neighbors</a:t>
            </a:r>
            <a:r>
              <a:rPr lang="it-IT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Plateled-derived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(</a:t>
            </a:r>
            <a:r>
              <a:rPr lang="it-IT" sz="2000" b="1" dirty="0"/>
              <a:t>PDGF</a:t>
            </a:r>
            <a:r>
              <a:rPr lang="it-IT" sz="2000" dirty="0"/>
              <a:t>)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potent</a:t>
            </a:r>
            <a:r>
              <a:rPr lang="it-IT" sz="2000" dirty="0"/>
              <a:t> </a:t>
            </a:r>
            <a:r>
              <a:rPr lang="it-IT" sz="2000" dirty="0" err="1"/>
              <a:t>stimulator</a:t>
            </a:r>
            <a:r>
              <a:rPr lang="it-IT" sz="2000" dirty="0"/>
              <a:t> of </a:t>
            </a:r>
            <a:r>
              <a:rPr lang="it-IT" sz="2000" dirty="0" err="1"/>
              <a:t>fibroblasts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form</a:t>
            </a:r>
            <a:r>
              <a:rPr lang="it-IT" sz="2000" dirty="0"/>
              <a:t> </a:t>
            </a:r>
            <a:r>
              <a:rPr lang="it-IT" sz="2000" dirty="0" err="1"/>
              <a:t>much</a:t>
            </a:r>
            <a:r>
              <a:rPr lang="it-IT" sz="2000" dirty="0"/>
              <a:t> of the </a:t>
            </a:r>
            <a:r>
              <a:rPr lang="it-IT" sz="2000" dirty="0" err="1"/>
              <a:t>connective</a:t>
            </a:r>
            <a:r>
              <a:rPr lang="it-IT" sz="2000" dirty="0"/>
              <a:t> </a:t>
            </a:r>
            <a:r>
              <a:rPr lang="it-IT" sz="2000" dirty="0" err="1"/>
              <a:t>tissue</a:t>
            </a:r>
            <a:r>
              <a:rPr lang="it-IT" sz="2000" dirty="0"/>
              <a:t> </a:t>
            </a:r>
            <a:r>
              <a:rPr lang="it-IT" sz="2000" dirty="0" err="1"/>
              <a:t>including</a:t>
            </a:r>
            <a:r>
              <a:rPr lang="it-IT" sz="2000" dirty="0"/>
              <a:t> the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layers</a:t>
            </a:r>
            <a:r>
              <a:rPr lang="it-IT" sz="2000" dirty="0"/>
              <a:t> </a:t>
            </a:r>
            <a:r>
              <a:rPr lang="it-IT" sz="2000" dirty="0" err="1"/>
              <a:t>beneath</a:t>
            </a:r>
            <a:r>
              <a:rPr lang="it-IT" sz="2000" dirty="0"/>
              <a:t> the </a:t>
            </a:r>
            <a:r>
              <a:rPr lang="it-IT" sz="2000" dirty="0" err="1"/>
              <a:t>epithelia</a:t>
            </a:r>
            <a:r>
              <a:rPr lang="it-IT" sz="2000" dirty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it-IT" sz="2000" dirty="0"/>
          </a:p>
          <a:p>
            <a:pPr marL="285750" indent="-285750" algn="just">
              <a:buFont typeface="Arial"/>
              <a:buChar char="•"/>
            </a:pPr>
            <a:r>
              <a:rPr lang="it-IT" sz="2000" b="1" dirty="0" err="1"/>
              <a:t>GFs</a:t>
            </a:r>
            <a:r>
              <a:rPr lang="it-IT" sz="2000" dirty="0"/>
              <a:t> </a:t>
            </a:r>
            <a:r>
              <a:rPr lang="it-IT" sz="2000" dirty="0" err="1"/>
              <a:t>like</a:t>
            </a:r>
            <a:r>
              <a:rPr lang="it-IT" sz="2000" dirty="0"/>
              <a:t> </a:t>
            </a:r>
            <a:r>
              <a:rPr lang="it-IT" sz="2000" b="1" dirty="0"/>
              <a:t>PDGF </a:t>
            </a:r>
            <a:r>
              <a:rPr lang="it-IT" sz="2000" dirty="0"/>
              <a:t>are </a:t>
            </a:r>
            <a:r>
              <a:rPr lang="it-IT" sz="2000" dirty="0" err="1"/>
              <a:t>often</a:t>
            </a:r>
            <a:r>
              <a:rPr lang="it-IT" sz="2000" dirty="0"/>
              <a:t> </a:t>
            </a:r>
            <a:r>
              <a:rPr lang="it-IT" sz="2000" dirty="0" err="1"/>
              <a:t>termed</a:t>
            </a:r>
            <a:r>
              <a:rPr lang="it-IT" sz="2000" dirty="0"/>
              <a:t> </a:t>
            </a:r>
            <a:r>
              <a:rPr lang="it-IT" sz="2000" b="1" dirty="0" err="1"/>
              <a:t>mitogens</a:t>
            </a:r>
            <a:r>
              <a:rPr lang="it-IT" sz="2000" dirty="0"/>
              <a:t> to indicate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ability</a:t>
            </a:r>
            <a:r>
              <a:rPr lang="it-IT" sz="2000" dirty="0"/>
              <a:t> to induce </a:t>
            </a:r>
            <a:r>
              <a:rPr lang="it-IT" sz="2000" dirty="0" err="1"/>
              <a:t>cells</a:t>
            </a:r>
            <a:r>
              <a:rPr lang="it-IT" sz="2000" dirty="0"/>
              <a:t> to proliferate.</a:t>
            </a:r>
          </a:p>
          <a:p>
            <a:pPr marL="285750" indent="-285750" algn="just">
              <a:buFont typeface="Arial"/>
              <a:buChar char="•"/>
            </a:pPr>
            <a:endParaRPr lang="it-IT" sz="2000" b="1" dirty="0"/>
          </a:p>
          <a:p>
            <a:pPr marL="285750" indent="-285750" algn="just">
              <a:buFont typeface="Arial"/>
              <a:buChar char="•"/>
            </a:pPr>
            <a:r>
              <a:rPr lang="it-IT" sz="2000" dirty="0" err="1"/>
              <a:t>Specifically</a:t>
            </a:r>
            <a:r>
              <a:rPr lang="it-IT" sz="2000" dirty="0"/>
              <a:t>, </a:t>
            </a:r>
            <a:r>
              <a:rPr lang="it-IT" sz="2000" b="1" dirty="0"/>
              <a:t>PDGF</a:t>
            </a:r>
            <a:r>
              <a:rPr lang="it-IT" sz="2000" dirty="0"/>
              <a:t> </a:t>
            </a:r>
            <a:r>
              <a:rPr lang="it-IT" sz="2000" dirty="0" err="1"/>
              <a:t>attracts</a:t>
            </a:r>
            <a:r>
              <a:rPr lang="it-IT" sz="2000" dirty="0"/>
              <a:t> </a:t>
            </a:r>
            <a:r>
              <a:rPr lang="it-IT" sz="2000" dirty="0" err="1"/>
              <a:t>fibroblast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a </a:t>
            </a:r>
            <a:r>
              <a:rPr lang="it-IT" sz="2000" dirty="0" err="1"/>
              <a:t>wound</a:t>
            </a:r>
            <a:r>
              <a:rPr lang="it-IT" sz="2000" dirty="0"/>
              <a:t> site and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stimulates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proliferation</a:t>
            </a:r>
            <a:r>
              <a:rPr lang="it-IT" sz="2000" dirty="0"/>
              <a:t>.</a:t>
            </a:r>
            <a:endParaRPr lang="it-IT" sz="2000" b="1" dirty="0"/>
          </a:p>
        </p:txBody>
      </p:sp>
      <p:pic>
        <p:nvPicPr>
          <p:cNvPr id="4" name="Picture 2" descr="figure_05_03">
            <a:extLst>
              <a:ext uri="{FF2B5EF4-FFF2-40B4-BE49-F238E27FC236}">
                <a16:creationId xmlns:a16="http://schemas.microsoft.com/office/drawing/2014/main" id="{3ED9505D-D79C-394F-895A-C1152D9F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98" y="3703596"/>
            <a:ext cx="3250694" cy="292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9A6A76-4084-564A-B749-5B9B8115C62F}"/>
              </a:ext>
            </a:extLst>
          </p:cNvPr>
          <p:cNvSpPr txBox="1"/>
          <p:nvPr/>
        </p:nvSpPr>
        <p:spPr>
          <a:xfrm>
            <a:off x="4795736" y="3703596"/>
            <a:ext cx="6070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Platelets</a:t>
            </a:r>
            <a:r>
              <a:rPr lang="it-IT" dirty="0"/>
              <a:t> </a:t>
            </a:r>
            <a:r>
              <a:rPr lang="it-IT" dirty="0" err="1"/>
              <a:t>carry</a:t>
            </a:r>
            <a:r>
              <a:rPr lang="it-IT" dirty="0"/>
              <a:t>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secretory</a:t>
            </a:r>
            <a:r>
              <a:rPr lang="it-IT" dirty="0"/>
              <a:t> </a:t>
            </a:r>
            <a:r>
              <a:rPr lang="it-IT" dirty="0" err="1"/>
              <a:t>vescicles</a:t>
            </a:r>
            <a:r>
              <a:rPr lang="it-IT" dirty="0"/>
              <a:t> </a:t>
            </a:r>
            <a:r>
              <a:rPr lang="it-IT" dirty="0" err="1"/>
              <a:t>termed</a:t>
            </a:r>
            <a:r>
              <a:rPr lang="it-IT" dirty="0"/>
              <a:t> </a:t>
            </a:r>
            <a:r>
              <a:rPr lang="it-IT" dirty="0">
                <a:latin typeface="Symbol" pitchFamily="2" charset="2"/>
              </a:rPr>
              <a:t>a</a:t>
            </a:r>
            <a:r>
              <a:rPr lang="it-IT" dirty="0"/>
              <a:t>-</a:t>
            </a:r>
            <a:r>
              <a:rPr lang="it-IT" dirty="0" err="1"/>
              <a:t>granules</a:t>
            </a:r>
            <a:r>
              <a:rPr lang="it-IT" dirty="0"/>
              <a:t>, </a:t>
            </a:r>
            <a:r>
              <a:rPr lang="it-IT" dirty="0" err="1"/>
              <a:t>containing</a:t>
            </a:r>
            <a:r>
              <a:rPr lang="it-IT" dirty="0"/>
              <a:t> PDGF.</a:t>
            </a:r>
          </a:p>
          <a:p>
            <a:endParaRPr lang="it-IT" dirty="0"/>
          </a:p>
          <a:p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platelets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clot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,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vescicles</a:t>
            </a:r>
            <a:r>
              <a:rPr lang="it-IT" dirty="0"/>
              <a:t> fuse with plasma membrane, </a:t>
            </a:r>
            <a:r>
              <a:rPr lang="it-IT" dirty="0" err="1"/>
              <a:t>releasing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extracellular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.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40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313818E-B7E8-574A-9504-EA040D79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99E7-0CDA-5E47-9E12-AC5DD544B6CA}" type="slidenum">
              <a:rPr lang="it-IT" smtClean="0"/>
              <a:t>5</a:t>
            </a:fld>
            <a:endParaRPr lang="it-IT"/>
          </a:p>
        </p:txBody>
      </p:sp>
      <p:pic>
        <p:nvPicPr>
          <p:cNvPr id="3" name="Picture 2" descr="figure_05_04">
            <a:extLst>
              <a:ext uri="{FF2B5EF4-FFF2-40B4-BE49-F238E27FC236}">
                <a16:creationId xmlns:a16="http://schemas.microsoft.com/office/drawing/2014/main" id="{6E9B0396-243A-6542-AD92-99114544F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6"/>
          <a:stretch/>
        </p:blipFill>
        <p:spPr bwMode="auto">
          <a:xfrm>
            <a:off x="3487055" y="520701"/>
            <a:ext cx="4717146" cy="488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45C545-39BC-EB41-974E-6E5FCD591F89}"/>
              </a:ext>
            </a:extLst>
          </p:cNvPr>
          <p:cNvSpPr txBox="1"/>
          <p:nvPr/>
        </p:nvSpPr>
        <p:spPr>
          <a:xfrm>
            <a:off x="1254868" y="5719747"/>
            <a:ext cx="1009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stimulation</a:t>
            </a:r>
            <a:r>
              <a:rPr lang="it-IT" dirty="0"/>
              <a:t> by PDGF, </a:t>
            </a:r>
            <a:r>
              <a:rPr lang="it-IT" dirty="0" err="1"/>
              <a:t>cultured</a:t>
            </a:r>
            <a:r>
              <a:rPr lang="it-IT" dirty="0"/>
              <a:t> </a:t>
            </a:r>
            <a:r>
              <a:rPr lang="it-IT" dirty="0" err="1"/>
              <a:t>fiblobasts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remain</a:t>
            </a:r>
            <a:r>
              <a:rPr lang="it-IT" dirty="0"/>
              <a:t> </a:t>
            </a:r>
            <a:r>
              <a:rPr lang="it-IT" dirty="0" err="1"/>
              <a:t>viable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and </a:t>
            </a:r>
            <a:r>
              <a:rPr lang="it-IT" dirty="0" err="1"/>
              <a:t>devide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95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Mammalian Restriction Point is analogous to START in Yeast cells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57489" y="1915067"/>
            <a:ext cx="884117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Cultured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(</a:t>
            </a:r>
            <a:r>
              <a:rPr lang="it-IT" dirty="0" err="1"/>
              <a:t>mitogens</a:t>
            </a:r>
            <a:r>
              <a:rPr lang="it-IT" dirty="0"/>
              <a:t>) to </a:t>
            </a:r>
            <a:r>
              <a:rPr lang="it-IT" dirty="0" err="1"/>
              <a:t>stimulate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. </a:t>
            </a:r>
            <a:r>
              <a:rPr lang="it-IT" dirty="0" err="1"/>
              <a:t>Binding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to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receptor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spam the plasma membrane </a:t>
            </a:r>
            <a:r>
              <a:rPr lang="it-IT" dirty="0" err="1"/>
              <a:t>initiates</a:t>
            </a:r>
            <a:r>
              <a:rPr lang="it-IT" dirty="0"/>
              <a:t> a </a:t>
            </a:r>
            <a:r>
              <a:rPr lang="it-IT" dirty="0" err="1"/>
              <a:t>cascade</a:t>
            </a:r>
            <a:r>
              <a:rPr lang="it-IT" dirty="0"/>
              <a:t> of </a:t>
            </a:r>
            <a:r>
              <a:rPr lang="it-IT" dirty="0" err="1"/>
              <a:t>intracellular</a:t>
            </a:r>
            <a:r>
              <a:rPr lang="it-IT" dirty="0"/>
              <a:t> </a:t>
            </a:r>
            <a:r>
              <a:rPr lang="it-IT" dirty="0" err="1"/>
              <a:t>molecular</a:t>
            </a:r>
            <a:r>
              <a:rPr lang="it-IT" dirty="0"/>
              <a:t> </a:t>
            </a:r>
            <a:r>
              <a:rPr lang="it-IT" dirty="0" err="1"/>
              <a:t>event</a:t>
            </a:r>
            <a:r>
              <a:rPr lang="it-IT" dirty="0"/>
              <a:t>, </a:t>
            </a:r>
            <a:r>
              <a:rPr lang="it-IT" dirty="0" err="1"/>
              <a:t>referred</a:t>
            </a:r>
            <a:r>
              <a:rPr lang="it-IT" dirty="0"/>
              <a:t> to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b="1" dirty="0" err="1"/>
              <a:t>signal</a:t>
            </a:r>
            <a:r>
              <a:rPr lang="it-IT" b="1" dirty="0"/>
              <a:t> </a:t>
            </a:r>
            <a:r>
              <a:rPr lang="it-IT" b="1" dirty="0" err="1"/>
              <a:t>transduction</a:t>
            </a:r>
            <a:r>
              <a:rPr lang="it-IT" b="1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influence</a:t>
            </a:r>
            <a:r>
              <a:rPr lang="it-IT" dirty="0"/>
              <a:t> </a:t>
            </a:r>
            <a:r>
              <a:rPr lang="it-IT" dirty="0" err="1"/>
              <a:t>transcription</a:t>
            </a:r>
            <a:r>
              <a:rPr lang="it-IT" dirty="0"/>
              <a:t> and </a:t>
            </a:r>
            <a:r>
              <a:rPr lang="it-IT" dirty="0" err="1"/>
              <a:t>cell-cycle</a:t>
            </a:r>
            <a:r>
              <a:rPr lang="it-IT" dirty="0"/>
              <a:t> control </a:t>
            </a:r>
          </a:p>
          <a:p>
            <a:pPr algn="just"/>
            <a:endParaRPr lang="it-IT" b="1" dirty="0"/>
          </a:p>
          <a:p>
            <a:pPr algn="just"/>
            <a:r>
              <a:rPr lang="it-IT" dirty="0" err="1"/>
              <a:t>Mammalian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cultured</a:t>
            </a:r>
            <a:r>
              <a:rPr lang="it-IT" dirty="0"/>
              <a:t> in the </a:t>
            </a:r>
            <a:r>
              <a:rPr lang="it-IT" dirty="0" err="1"/>
              <a:t>absence</a:t>
            </a:r>
            <a:r>
              <a:rPr lang="it-IT" dirty="0"/>
              <a:t> of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are </a:t>
            </a:r>
            <a:r>
              <a:rPr lang="it-IT" dirty="0" err="1"/>
              <a:t>arrested</a:t>
            </a:r>
            <a:r>
              <a:rPr lang="it-IT" dirty="0"/>
              <a:t> in the G0 </a:t>
            </a:r>
            <a:r>
              <a:rPr lang="it-IT" dirty="0" err="1"/>
              <a:t>period</a:t>
            </a:r>
            <a:r>
              <a:rPr lang="it-IT" dirty="0"/>
              <a:t> of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are </a:t>
            </a:r>
            <a:r>
              <a:rPr lang="it-IT" dirty="0" err="1"/>
              <a:t>added</a:t>
            </a:r>
            <a:r>
              <a:rPr lang="it-IT" dirty="0"/>
              <a:t> to the culture medium,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b="1" dirty="0" err="1"/>
              <a:t>quiescent</a:t>
            </a:r>
            <a:r>
              <a:rPr lang="it-IT" b="1" dirty="0"/>
              <a:t> </a:t>
            </a:r>
            <a:r>
              <a:rPr lang="it-IT" b="1" dirty="0" err="1"/>
              <a:t>cells</a:t>
            </a:r>
            <a:r>
              <a:rPr lang="it-IT" b="1" dirty="0"/>
              <a:t> </a:t>
            </a:r>
            <a:r>
              <a:rPr lang="it-IT" dirty="0"/>
              <a:t> pass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 err="1"/>
              <a:t>restriction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14-16 hours </a:t>
            </a:r>
            <a:r>
              <a:rPr lang="it-IT" dirty="0" err="1"/>
              <a:t>later</a:t>
            </a:r>
            <a:r>
              <a:rPr lang="it-IT" dirty="0"/>
              <a:t>, </a:t>
            </a:r>
            <a:r>
              <a:rPr lang="it-IT" dirty="0" err="1"/>
              <a:t>enter</a:t>
            </a:r>
            <a:r>
              <a:rPr lang="it-IT" dirty="0"/>
              <a:t> the 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6-8 hours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and traverse the remainder of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endParaRPr lang="it-IT" dirty="0"/>
          </a:p>
          <a:p>
            <a:pPr algn="just"/>
            <a:endParaRPr lang="it-IT" b="1" dirty="0"/>
          </a:p>
          <a:p>
            <a:pPr algn="just"/>
            <a:r>
              <a:rPr lang="it-IT" dirty="0"/>
              <a:t>Like </a:t>
            </a:r>
            <a:r>
              <a:rPr lang="it-IT" b="1" dirty="0"/>
              <a:t>START</a:t>
            </a:r>
            <a:r>
              <a:rPr lang="it-IT" dirty="0"/>
              <a:t> in </a:t>
            </a:r>
            <a:r>
              <a:rPr lang="it-IT" dirty="0" err="1"/>
              <a:t>yeast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the </a:t>
            </a:r>
            <a:r>
              <a:rPr lang="it-IT" dirty="0" err="1"/>
              <a:t>restriction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point</a:t>
            </a:r>
            <a:r>
              <a:rPr lang="it-IT" dirty="0"/>
              <a:t> in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mammalian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committed</a:t>
            </a:r>
            <a:r>
              <a:rPr lang="it-IT" dirty="0"/>
              <a:t> to </a:t>
            </a:r>
            <a:r>
              <a:rPr lang="it-IT" dirty="0" err="1"/>
              <a:t>enter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and </a:t>
            </a:r>
            <a:r>
              <a:rPr lang="it-IT" dirty="0" err="1"/>
              <a:t>completing</a:t>
            </a:r>
            <a:r>
              <a:rPr lang="it-IT" dirty="0"/>
              <a:t>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mammalian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are </a:t>
            </a:r>
            <a:r>
              <a:rPr lang="it-IT" dirty="0" err="1"/>
              <a:t>moved</a:t>
            </a:r>
            <a:r>
              <a:rPr lang="it-IT" dirty="0"/>
              <a:t> from a medium </a:t>
            </a:r>
            <a:r>
              <a:rPr lang="it-IT" dirty="0" err="1"/>
              <a:t>containing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restriction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enter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.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passed</a:t>
            </a:r>
            <a:r>
              <a:rPr lang="it-IT" dirty="0"/>
              <a:t> the </a:t>
            </a:r>
            <a:r>
              <a:rPr lang="it-IT" dirty="0" err="1"/>
              <a:t>restriction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committed</a:t>
            </a:r>
            <a:r>
              <a:rPr lang="it-IT" dirty="0"/>
              <a:t> to </a:t>
            </a:r>
            <a:r>
              <a:rPr lang="it-IT" dirty="0" err="1"/>
              <a:t>enter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and progress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( 24h)</a:t>
            </a:r>
          </a:p>
          <a:p>
            <a:pPr algn="just"/>
            <a:r>
              <a:rPr lang="it-IT" b="1" dirty="0"/>
              <a:t> 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99E7-0CDA-5E47-9E12-AC5DD544B6C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09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9EA448A1-60C2-E740-8B19-33E5161E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295400"/>
            <a:ext cx="518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>
            <a:extLst>
              <a:ext uri="{FF2B5EF4-FFF2-40B4-BE49-F238E27FC236}">
                <a16:creationId xmlns:a16="http://schemas.microsoft.com/office/drawing/2014/main" id="{92B56DB7-7A47-434E-B83B-9A2C274FF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76201"/>
            <a:ext cx="351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Times" pitchFamily="2" charset="0"/>
                <a:ea typeface="ＭＳ Ｐゴシック" panose="020B0600070205080204" pitchFamily="34" charset="-128"/>
              </a:rPr>
              <a:t>Mammalian cell cycle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729408E6-2066-B140-935F-D12FDAF0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1600201"/>
            <a:ext cx="1506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G</a:t>
            </a:r>
            <a:r>
              <a:rPr lang="it-IT" altLang="it-IT" sz="2400" b="1" baseline="-25000">
                <a:solidFill>
                  <a:srgbClr val="FF0000"/>
                </a:solidFill>
              </a:rPr>
              <a:t>1</a:t>
            </a:r>
            <a:r>
              <a:rPr lang="it-IT" altLang="it-IT" sz="2400" b="1">
                <a:solidFill>
                  <a:srgbClr val="FF0000"/>
                </a:solidFill>
              </a:rPr>
              <a:t> 12-15 h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40503BE2-8903-A943-9A03-C3CE0A48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1" y="2819400"/>
            <a:ext cx="1293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S 6-8 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To replicate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6.4 x10</a:t>
            </a:r>
            <a:r>
              <a:rPr lang="it-IT" altLang="it-IT" sz="1800" baseline="30000">
                <a:solidFill>
                  <a:srgbClr val="000000"/>
                </a:solidFill>
              </a:rPr>
              <a:t>9</a:t>
            </a:r>
            <a:r>
              <a:rPr lang="it-IT" altLang="it-IT" sz="1800">
                <a:solidFill>
                  <a:srgbClr val="000000"/>
                </a:solidFill>
              </a:rPr>
              <a:t> bp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218BA07B-A0C7-1647-93CE-4ADC07C7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1" y="1219201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G</a:t>
            </a:r>
            <a:r>
              <a:rPr lang="it-IT" altLang="it-IT" sz="2400" b="1" baseline="-25000">
                <a:solidFill>
                  <a:srgbClr val="FF0000"/>
                </a:solidFill>
              </a:rPr>
              <a:t>2 </a:t>
            </a:r>
            <a:r>
              <a:rPr lang="it-IT" altLang="it-IT" sz="2400" b="1">
                <a:solidFill>
                  <a:srgbClr val="FF0000"/>
                </a:solidFill>
              </a:rPr>
              <a:t>3-5 h</a:t>
            </a:r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id="{C0D32796-E714-6F40-B82C-5CED54F3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762001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M 1 h</a:t>
            </a:r>
          </a:p>
        </p:txBody>
      </p:sp>
      <p:sp>
        <p:nvSpPr>
          <p:cNvPr id="20487" name="Text Box 9">
            <a:extLst>
              <a:ext uri="{FF2B5EF4-FFF2-40B4-BE49-F238E27FC236}">
                <a16:creationId xmlns:a16="http://schemas.microsoft.com/office/drawing/2014/main" id="{28B7D05E-ADFA-BA41-AB87-DCEF1778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6" y="5867400"/>
            <a:ext cx="896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latin typeface="Times" pitchFamily="2" charset="0"/>
                <a:ea typeface="ＭＳ Ｐゴシック" panose="020B0600070205080204" pitchFamily="34" charset="-128"/>
              </a:rPr>
              <a:t>Linfociti attivati e cellule embrionali possono avere un ciclo di 5 ore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3DDB04-0FB3-4843-8D05-81778903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4D341-44DB-BA41-9699-DE304664DE88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20489" name="CasellaDiTesto 1">
            <a:extLst>
              <a:ext uri="{FF2B5EF4-FFF2-40B4-BE49-F238E27FC236}">
                <a16:creationId xmlns:a16="http://schemas.microsoft.com/office/drawing/2014/main" id="{3A3B76BD-365C-B24E-A4A9-F6835BC7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9" y="5164139"/>
            <a:ext cx="243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i="1"/>
              <a:t>S. cerevisiae </a:t>
            </a:r>
            <a:r>
              <a:rPr lang="it-IT" altLang="it-IT" sz="1800"/>
              <a:t>1.5 x10</a:t>
            </a:r>
            <a:r>
              <a:rPr lang="it-IT" altLang="it-IT" sz="1800" baseline="30000"/>
              <a:t>7</a:t>
            </a:r>
            <a:r>
              <a:rPr lang="it-IT" altLang="it-IT" sz="1800"/>
              <a:t> bp</a:t>
            </a:r>
          </a:p>
        </p:txBody>
      </p:sp>
    </p:spTree>
    <p:extLst>
      <p:ext uri="{BB962C8B-B14F-4D97-AF65-F5344CB8AC3E}">
        <p14:creationId xmlns:p14="http://schemas.microsoft.com/office/powerpoint/2010/main" val="21740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_08_06">
            <a:extLst>
              <a:ext uri="{FF2B5EF4-FFF2-40B4-BE49-F238E27FC236}">
                <a16:creationId xmlns:a16="http://schemas.microsoft.com/office/drawing/2014/main" id="{6304DBC3-76BB-5448-BB9F-F7CE6371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84" y="1355163"/>
            <a:ext cx="7063373" cy="496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8BC37E-AFB8-4243-B393-FE986E6D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22" y="212163"/>
            <a:ext cx="103952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Responsiveness to extracellular signals during the cell cycle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D59768-9E53-684E-B29B-A0D76F7A2610}"/>
              </a:ext>
            </a:extLst>
          </p:cNvPr>
          <p:cNvSpPr txBox="1"/>
          <p:nvPr/>
        </p:nvSpPr>
        <p:spPr>
          <a:xfrm>
            <a:off x="6304547" y="1403291"/>
            <a:ext cx="42230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b="1" dirty="0" err="1">
                <a:solidFill>
                  <a:srgbClr val="002060"/>
                </a:solidFill>
              </a:rPr>
              <a:t>Extracellular</a:t>
            </a:r>
            <a:r>
              <a:rPr lang="it-IT" sz="1900" b="1" dirty="0">
                <a:solidFill>
                  <a:srgbClr val="002060"/>
                </a:solidFill>
              </a:rPr>
              <a:t> </a:t>
            </a:r>
            <a:r>
              <a:rPr lang="it-IT" sz="1900" b="1" dirty="0" err="1">
                <a:solidFill>
                  <a:srgbClr val="002060"/>
                </a:solidFill>
              </a:rPr>
              <a:t>mitogens</a:t>
            </a:r>
            <a:r>
              <a:rPr lang="it-IT" sz="1900" b="1" dirty="0">
                <a:solidFill>
                  <a:srgbClr val="002060"/>
                </a:solidFill>
              </a:rPr>
              <a:t> and anti-</a:t>
            </a:r>
            <a:r>
              <a:rPr lang="it-IT" sz="1900" b="1" dirty="0" err="1">
                <a:solidFill>
                  <a:srgbClr val="002060"/>
                </a:solidFill>
              </a:rPr>
              <a:t>mitogenic</a:t>
            </a:r>
            <a:r>
              <a:rPr lang="it-IT" sz="1900" b="1" dirty="0">
                <a:solidFill>
                  <a:srgbClr val="002060"/>
                </a:solidFill>
              </a:rPr>
              <a:t> </a:t>
            </a:r>
            <a:r>
              <a:rPr lang="it-IT" sz="1900" b="1" dirty="0" err="1">
                <a:solidFill>
                  <a:srgbClr val="002060"/>
                </a:solidFill>
              </a:rPr>
              <a:t>factors</a:t>
            </a:r>
            <a:r>
              <a:rPr lang="it-IT" sz="1900" b="1" dirty="0">
                <a:solidFill>
                  <a:srgbClr val="002060"/>
                </a:solidFill>
              </a:rPr>
              <a:t> are </a:t>
            </a:r>
            <a:r>
              <a:rPr lang="it-IT" sz="1900" b="1" dirty="0" err="1">
                <a:solidFill>
                  <a:srgbClr val="002060"/>
                </a:solidFill>
              </a:rPr>
              <a:t>able</a:t>
            </a:r>
            <a:r>
              <a:rPr lang="it-IT" sz="1900" b="1" dirty="0">
                <a:solidFill>
                  <a:srgbClr val="002060"/>
                </a:solidFill>
              </a:rPr>
              <a:t> to impose </a:t>
            </a:r>
            <a:r>
              <a:rPr lang="it-IT" sz="1900" b="1" dirty="0" err="1">
                <a:solidFill>
                  <a:srgbClr val="002060"/>
                </a:solidFill>
              </a:rPr>
              <a:t>their</a:t>
            </a:r>
            <a:r>
              <a:rPr lang="it-IT" sz="1900" b="1" dirty="0">
                <a:solidFill>
                  <a:srgbClr val="002060"/>
                </a:solidFill>
              </a:rPr>
              <a:t> </a:t>
            </a:r>
            <a:r>
              <a:rPr lang="it-IT" sz="1900" b="1" dirty="0" err="1">
                <a:solidFill>
                  <a:srgbClr val="002060"/>
                </a:solidFill>
              </a:rPr>
              <a:t>effects</a:t>
            </a:r>
            <a:r>
              <a:rPr lang="it-IT" sz="1900" b="1" dirty="0">
                <a:solidFill>
                  <a:srgbClr val="002060"/>
                </a:solidFill>
              </a:rPr>
              <a:t> </a:t>
            </a:r>
            <a:r>
              <a:rPr lang="it-IT" sz="1900" b="1" dirty="0" err="1">
                <a:solidFill>
                  <a:srgbClr val="002060"/>
                </a:solidFill>
              </a:rPr>
              <a:t>before</a:t>
            </a:r>
            <a:r>
              <a:rPr lang="it-IT" sz="1900" b="1" dirty="0">
                <a:solidFill>
                  <a:srgbClr val="002060"/>
                </a:solidFill>
              </a:rPr>
              <a:t> RESTRICTION POINT</a:t>
            </a:r>
          </a:p>
        </p:txBody>
      </p:sp>
    </p:spTree>
    <p:extLst>
      <p:ext uri="{BB962C8B-B14F-4D97-AF65-F5344CB8AC3E}">
        <p14:creationId xmlns:p14="http://schemas.microsoft.com/office/powerpoint/2010/main" val="107528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Restriction point or START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09800" y="1981200"/>
            <a:ext cx="77724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Point at which cell is irreversibly committed to traversing the cell cycle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Mammals: restriction point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Yeast: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START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Cell cycle proceeds without influence from environment (only stopped by damage)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Late in G</a:t>
            </a:r>
            <a:r>
              <a:rPr lang="en-US" sz="3200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F99E7-0CDA-5E47-9E12-AC5DD544B6C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568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1047</Words>
  <Application>Microsoft Macintosh PowerPoint</Application>
  <PresentationFormat>Widescreen</PresentationFormat>
  <Paragraphs>124</Paragraphs>
  <Slides>14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Symbol</vt:lpstr>
      <vt:lpstr>Times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Microsoft Office User</cp:lastModifiedBy>
  <cp:revision>21</cp:revision>
  <cp:lastPrinted>2021-10-21T12:13:27Z</cp:lastPrinted>
  <dcterms:created xsi:type="dcterms:W3CDTF">2021-10-06T09:27:26Z</dcterms:created>
  <dcterms:modified xsi:type="dcterms:W3CDTF">2022-11-03T16:00:30Z</dcterms:modified>
</cp:coreProperties>
</file>