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sldIdLst>
    <p:sldId id="256" r:id="rId2"/>
    <p:sldId id="258" r:id="rId3"/>
    <p:sldId id="268" r:id="rId4"/>
    <p:sldId id="259" r:id="rId5"/>
    <p:sldId id="260" r:id="rId6"/>
    <p:sldId id="261" r:id="rId7"/>
    <p:sldId id="262" r:id="rId8"/>
    <p:sldId id="263"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566FF-E4DE-4B29-9F0F-21A3B9DB6DE2}" type="datetimeFigureOut">
              <a:rPr lang="fr-FR" smtClean="0"/>
              <a:t>06/11/2022</a:t>
            </a:fld>
            <a:endParaRPr lang="fr-F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fr-F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9E5C7-003B-47CF-A7FA-31114AF9E009}" type="slidenum">
              <a:rPr lang="fr-FR" smtClean="0"/>
              <a:t>‹N›</a:t>
            </a:fld>
            <a:endParaRPr lang="fr-FR"/>
          </a:p>
        </p:txBody>
      </p:sp>
    </p:spTree>
    <p:extLst>
      <p:ext uri="{BB962C8B-B14F-4D97-AF65-F5344CB8AC3E}">
        <p14:creationId xmlns:p14="http://schemas.microsoft.com/office/powerpoint/2010/main" val="10795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B92BB14-FBB7-4367-A905-F6F602045C25}" type="datetime1">
              <a:rPr lang="it-IT" smtClean="0"/>
              <a:t>06/11/2022</a:t>
            </a:fld>
            <a:endParaRPr lang="it-IT"/>
          </a:p>
        </p:txBody>
      </p:sp>
      <p:sp>
        <p:nvSpPr>
          <p:cNvPr id="5" name="Footer Placeholder 4"/>
          <p:cNvSpPr>
            <a:spLocks noGrp="1"/>
          </p:cNvSpPr>
          <p:nvPr>
            <p:ph type="ftr" sz="quarter" idx="11"/>
          </p:nvPr>
        </p:nvSpPr>
        <p:spPr/>
        <p:txBody>
          <a:bodyPr/>
          <a:lstStyle/>
          <a:p>
            <a:r>
              <a:rPr lang="it-IT"/>
              <a:t>Lingua francese - a.a. 2022-2023 -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94507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273563E-6BAD-4818-A3D8-6B6327475AF3}" type="datetime1">
              <a:rPr lang="it-IT" smtClean="0"/>
              <a:t>06/11/2022</a:t>
            </a:fld>
            <a:endParaRPr lang="it-IT"/>
          </a:p>
        </p:txBody>
      </p:sp>
      <p:sp>
        <p:nvSpPr>
          <p:cNvPr id="5" name="Footer Placeholder 4"/>
          <p:cNvSpPr>
            <a:spLocks noGrp="1"/>
          </p:cNvSpPr>
          <p:nvPr>
            <p:ph type="ftr" sz="quarter" idx="11"/>
          </p:nvPr>
        </p:nvSpPr>
        <p:spPr/>
        <p:txBody>
          <a:bodyPr/>
          <a:lstStyle/>
          <a:p>
            <a:r>
              <a:rPr lang="it-IT"/>
              <a:t>Lingua francese - a.a. 2022-2023 -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00448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ABACC46-4CCA-4AB0-B450-1D616E83EC9C}" type="datetime1">
              <a:rPr lang="it-IT" smtClean="0"/>
              <a:t>06/11/2022</a:t>
            </a:fld>
            <a:endParaRPr lang="it-IT"/>
          </a:p>
        </p:txBody>
      </p:sp>
      <p:sp>
        <p:nvSpPr>
          <p:cNvPr id="5" name="Footer Placeholder 4"/>
          <p:cNvSpPr>
            <a:spLocks noGrp="1"/>
          </p:cNvSpPr>
          <p:nvPr>
            <p:ph type="ftr" sz="quarter" idx="11"/>
          </p:nvPr>
        </p:nvSpPr>
        <p:spPr/>
        <p:txBody>
          <a:bodyPr/>
          <a:lstStyle/>
          <a:p>
            <a:r>
              <a:rPr lang="it-IT"/>
              <a:t>Lingua francese - a.a. 2022-2023 -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414942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9B3D431-2505-4276-847A-76153BB5810A}" type="datetime1">
              <a:rPr lang="it-IT" smtClean="0"/>
              <a:t>06/11/2022</a:t>
            </a:fld>
            <a:endParaRPr lang="it-IT"/>
          </a:p>
        </p:txBody>
      </p:sp>
      <p:sp>
        <p:nvSpPr>
          <p:cNvPr id="5" name="Footer Placeholder 4"/>
          <p:cNvSpPr>
            <a:spLocks noGrp="1"/>
          </p:cNvSpPr>
          <p:nvPr>
            <p:ph type="ftr" sz="quarter" idx="11"/>
          </p:nvPr>
        </p:nvSpPr>
        <p:spPr/>
        <p:txBody>
          <a:bodyPr/>
          <a:lstStyle/>
          <a:p>
            <a:r>
              <a:rPr lang="it-IT"/>
              <a:t>Lingua francese - a.a. 2022-2023 -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196380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7651872-7D0C-44D7-AD19-7696225F8DE0}" type="datetime1">
              <a:rPr lang="it-IT" smtClean="0"/>
              <a:t>06/11/2022</a:t>
            </a:fld>
            <a:endParaRPr lang="it-IT"/>
          </a:p>
        </p:txBody>
      </p:sp>
      <p:sp>
        <p:nvSpPr>
          <p:cNvPr id="5" name="Footer Placeholder 4"/>
          <p:cNvSpPr>
            <a:spLocks noGrp="1"/>
          </p:cNvSpPr>
          <p:nvPr>
            <p:ph type="ftr" sz="quarter" idx="11"/>
          </p:nvPr>
        </p:nvSpPr>
        <p:spPr/>
        <p:txBody>
          <a:bodyPr/>
          <a:lstStyle/>
          <a:p>
            <a:r>
              <a:rPr lang="it-IT"/>
              <a:t>Lingua francese - a.a. 2022-2023 - Primo semestre</a:t>
            </a:r>
          </a:p>
        </p:txBody>
      </p:sp>
      <p:sp>
        <p:nvSpPr>
          <p:cNvPr id="6" name="Slide Number Placeholder 5"/>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174136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6810428-6517-4E1F-BBBC-8C6852A93DCC}" type="datetime1">
              <a:rPr lang="it-IT" smtClean="0"/>
              <a:t>06/11/2022</a:t>
            </a:fld>
            <a:endParaRPr lang="it-IT"/>
          </a:p>
        </p:txBody>
      </p:sp>
      <p:sp>
        <p:nvSpPr>
          <p:cNvPr id="6" name="Footer Placeholder 5"/>
          <p:cNvSpPr>
            <a:spLocks noGrp="1"/>
          </p:cNvSpPr>
          <p:nvPr>
            <p:ph type="ftr" sz="quarter" idx="11"/>
          </p:nvPr>
        </p:nvSpPr>
        <p:spPr/>
        <p:txBody>
          <a:bodyPr/>
          <a:lstStyle/>
          <a:p>
            <a:r>
              <a:rPr lang="it-IT"/>
              <a:t>Lingua francese - a.a. 2022-2023 - Primo semestre</a:t>
            </a:r>
          </a:p>
        </p:txBody>
      </p:sp>
      <p:sp>
        <p:nvSpPr>
          <p:cNvPr id="7" name="Slide Number Placeholder 6"/>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58096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CE8C79B-CD41-4690-9BFB-B5382BA8DE11}" type="datetime1">
              <a:rPr lang="it-IT" smtClean="0"/>
              <a:t>06/11/2022</a:t>
            </a:fld>
            <a:endParaRPr lang="it-IT"/>
          </a:p>
        </p:txBody>
      </p:sp>
      <p:sp>
        <p:nvSpPr>
          <p:cNvPr id="8" name="Footer Placeholder 7"/>
          <p:cNvSpPr>
            <a:spLocks noGrp="1"/>
          </p:cNvSpPr>
          <p:nvPr>
            <p:ph type="ftr" sz="quarter" idx="11"/>
          </p:nvPr>
        </p:nvSpPr>
        <p:spPr/>
        <p:txBody>
          <a:bodyPr/>
          <a:lstStyle/>
          <a:p>
            <a:r>
              <a:rPr lang="it-IT"/>
              <a:t>Lingua francese - a.a. 2022-2023 - Primo semestre</a:t>
            </a:r>
          </a:p>
        </p:txBody>
      </p:sp>
      <p:sp>
        <p:nvSpPr>
          <p:cNvPr id="9" name="Slide Number Placeholder 8"/>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43432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4C14C12-A116-42FE-B792-9494CF118C89}" type="datetime1">
              <a:rPr lang="it-IT" smtClean="0"/>
              <a:t>06/11/2022</a:t>
            </a:fld>
            <a:endParaRPr lang="it-IT"/>
          </a:p>
        </p:txBody>
      </p:sp>
      <p:sp>
        <p:nvSpPr>
          <p:cNvPr id="4" name="Footer Placeholder 3"/>
          <p:cNvSpPr>
            <a:spLocks noGrp="1"/>
          </p:cNvSpPr>
          <p:nvPr>
            <p:ph type="ftr" sz="quarter" idx="11"/>
          </p:nvPr>
        </p:nvSpPr>
        <p:spPr/>
        <p:txBody>
          <a:bodyPr/>
          <a:lstStyle/>
          <a:p>
            <a:r>
              <a:rPr lang="it-IT"/>
              <a:t>Lingua francese - a.a. 2022-2023 - Primo semestre</a:t>
            </a:r>
          </a:p>
        </p:txBody>
      </p:sp>
      <p:sp>
        <p:nvSpPr>
          <p:cNvPr id="5" name="Slide Number Placeholder 4"/>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170385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3357A-3E23-4D27-BF1C-55360C8BAF20}" type="datetime1">
              <a:rPr lang="it-IT" smtClean="0"/>
              <a:t>06/11/2022</a:t>
            </a:fld>
            <a:endParaRPr lang="it-IT"/>
          </a:p>
        </p:txBody>
      </p:sp>
      <p:sp>
        <p:nvSpPr>
          <p:cNvPr id="3" name="Footer Placeholder 2"/>
          <p:cNvSpPr>
            <a:spLocks noGrp="1"/>
          </p:cNvSpPr>
          <p:nvPr>
            <p:ph type="ftr" sz="quarter" idx="11"/>
          </p:nvPr>
        </p:nvSpPr>
        <p:spPr/>
        <p:txBody>
          <a:bodyPr/>
          <a:lstStyle/>
          <a:p>
            <a:r>
              <a:rPr lang="it-IT"/>
              <a:t>Lingua francese - a.a. 2022-2023 - Primo semestre</a:t>
            </a:r>
          </a:p>
        </p:txBody>
      </p:sp>
      <p:sp>
        <p:nvSpPr>
          <p:cNvPr id="4" name="Slide Number Placeholder 3"/>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240063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89ACAB6-ADF0-4740-9074-7E397949D682}" type="datetime1">
              <a:rPr lang="it-IT" smtClean="0"/>
              <a:t>06/11/2022</a:t>
            </a:fld>
            <a:endParaRPr lang="it-IT"/>
          </a:p>
        </p:txBody>
      </p:sp>
      <p:sp>
        <p:nvSpPr>
          <p:cNvPr id="6" name="Footer Placeholder 5"/>
          <p:cNvSpPr>
            <a:spLocks noGrp="1"/>
          </p:cNvSpPr>
          <p:nvPr>
            <p:ph type="ftr" sz="quarter" idx="11"/>
          </p:nvPr>
        </p:nvSpPr>
        <p:spPr/>
        <p:txBody>
          <a:bodyPr/>
          <a:lstStyle/>
          <a:p>
            <a:r>
              <a:rPr lang="it-IT"/>
              <a:t>Lingua francese - a.a. 2022-2023 - Primo semestre</a:t>
            </a:r>
          </a:p>
        </p:txBody>
      </p:sp>
      <p:sp>
        <p:nvSpPr>
          <p:cNvPr id="7" name="Slide Number Placeholder 6"/>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55736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B4F7B97-0276-480C-9CD0-35C3E52F5B3B}" type="datetime1">
              <a:rPr lang="it-IT" smtClean="0"/>
              <a:t>06/11/2022</a:t>
            </a:fld>
            <a:endParaRPr lang="it-IT"/>
          </a:p>
        </p:txBody>
      </p:sp>
      <p:sp>
        <p:nvSpPr>
          <p:cNvPr id="6" name="Footer Placeholder 5"/>
          <p:cNvSpPr>
            <a:spLocks noGrp="1"/>
          </p:cNvSpPr>
          <p:nvPr>
            <p:ph type="ftr" sz="quarter" idx="11"/>
          </p:nvPr>
        </p:nvSpPr>
        <p:spPr/>
        <p:txBody>
          <a:bodyPr/>
          <a:lstStyle/>
          <a:p>
            <a:r>
              <a:rPr lang="it-IT"/>
              <a:t>Lingua francese - a.a. 2022-2023 - Primo semestre</a:t>
            </a:r>
          </a:p>
        </p:txBody>
      </p:sp>
      <p:sp>
        <p:nvSpPr>
          <p:cNvPr id="7" name="Slide Number Placeholder 6"/>
          <p:cNvSpPr>
            <a:spLocks noGrp="1"/>
          </p:cNvSpPr>
          <p:nvPr>
            <p:ph type="sldNum" sz="quarter" idx="12"/>
          </p:nvPr>
        </p:nvSpPr>
        <p:spPr/>
        <p:txBody>
          <a:bodyPr/>
          <a:lstStyle/>
          <a:p>
            <a:fld id="{FFD27849-9C60-4203-974B-180DE4D72081}" type="slidenum">
              <a:rPr lang="it-IT" smtClean="0"/>
              <a:t>‹N›</a:t>
            </a:fld>
            <a:endParaRPr lang="it-IT"/>
          </a:p>
        </p:txBody>
      </p:sp>
    </p:spTree>
    <p:extLst>
      <p:ext uri="{BB962C8B-B14F-4D97-AF65-F5344CB8AC3E}">
        <p14:creationId xmlns:p14="http://schemas.microsoft.com/office/powerpoint/2010/main" val="304200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37F44-6C8D-4EA6-925D-903A4694EAB6}" type="datetime1">
              <a:rPr lang="it-IT" smtClean="0"/>
              <a:t>06/11/2022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Lingua francese - a.a. 2022-2023 - Primo semestre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7849-9C60-4203-974B-180DE4D72081}" type="slidenum">
              <a:rPr lang="it-IT" smtClean="0"/>
              <a:t>‹N›</a:t>
            </a:fld>
            <a:endParaRPr lang="it-IT"/>
          </a:p>
        </p:txBody>
      </p:sp>
    </p:spTree>
    <p:extLst>
      <p:ext uri="{BB962C8B-B14F-4D97-AF65-F5344CB8AC3E}">
        <p14:creationId xmlns:p14="http://schemas.microsoft.com/office/powerpoint/2010/main" val="2570659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3BDC6C-DFCB-4299-A2E7-E7DAAB346803}"/>
              </a:ext>
            </a:extLst>
          </p:cNvPr>
          <p:cNvPicPr>
            <a:picLocks noChangeAspect="1"/>
          </p:cNvPicPr>
          <p:nvPr/>
        </p:nvPicPr>
        <p:blipFill rotWithShape="1">
          <a:blip r:embed="rId2">
            <a:extLst>
              <a:ext uri="{28A0092B-C50C-407E-A947-70E740481C1C}">
                <a14:useLocalDpi xmlns:a14="http://schemas.microsoft.com/office/drawing/2010/main" val="0"/>
              </a:ext>
            </a:extLst>
          </a:blip>
          <a:srcRect r="1315"/>
          <a:stretch/>
        </p:blipFill>
        <p:spPr>
          <a:xfrm>
            <a:off x="20" y="10"/>
            <a:ext cx="12191980" cy="6857990"/>
          </a:xfrm>
          <a:prstGeom prst="rect">
            <a:avLst/>
          </a:prstGeom>
        </p:spPr>
      </p:pic>
    </p:spTree>
    <p:extLst>
      <p:ext uri="{BB962C8B-B14F-4D97-AF65-F5344CB8AC3E}">
        <p14:creationId xmlns:p14="http://schemas.microsoft.com/office/powerpoint/2010/main" val="192102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Coût</a:t>
            </a:r>
            <a:r>
              <a:rPr lang="en-US" sz="1800" kern="1200">
                <a:solidFill>
                  <a:schemeClr val="tx1"/>
                </a:solidFill>
                <a:latin typeface="+mj-lt"/>
                <a:ea typeface="+mj-ea"/>
                <a:cs typeface="+mj-cs"/>
              </a:rPr>
              <a:t>, prononcez [kù] : costo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entre</a:t>
            </a:r>
            <a:r>
              <a:rPr lang="en-US" sz="1800" kern="1200">
                <a:solidFill>
                  <a:schemeClr val="tx1"/>
                </a:solidFill>
                <a:latin typeface="+mj-lt"/>
                <a:ea typeface="+mj-ea"/>
                <a:cs typeface="+mj-cs"/>
              </a:rPr>
              <a:t> : tra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soit</a:t>
            </a:r>
            <a:r>
              <a:rPr lang="en-US" sz="1800" kern="1200">
                <a:solidFill>
                  <a:schemeClr val="tx1"/>
                </a:solidFill>
                <a:latin typeface="+mj-lt"/>
                <a:ea typeface="+mj-ea"/>
                <a:cs typeface="+mj-cs"/>
              </a:rPr>
              <a:t> : ossia, ovvero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u="sng" kern="1200">
                <a:solidFill>
                  <a:schemeClr val="tx1"/>
                </a:solidFill>
                <a:latin typeface="+mj-lt"/>
                <a:ea typeface="+mj-ea"/>
                <a:cs typeface="+mj-cs"/>
              </a:rPr>
              <a:t>Source ADEME </a:t>
            </a:r>
            <a:r>
              <a:rPr lang="en-US" sz="1800" kern="1200">
                <a:solidFill>
                  <a:schemeClr val="tx1"/>
                </a:solidFill>
                <a:latin typeface="+mj-lt"/>
                <a:ea typeface="+mj-ea"/>
                <a:cs typeface="+mj-cs"/>
              </a:rPr>
              <a:t>(Agence de la Transition Ecologique, anciennement Agence de l'Environnement et de la Maîtrise de l'Énergie)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281775" y="1097632"/>
            <a:ext cx="4388608" cy="4369103"/>
          </a:xfrm>
          <a:prstGeom prst="rect">
            <a:avLst/>
          </a:prstGeom>
        </p:spPr>
      </p:pic>
      <p:sp>
        <p:nvSpPr>
          <p:cNvPr id="3" name="Segnaposto piè di pagina 2">
            <a:extLst>
              <a:ext uri="{FF2B5EF4-FFF2-40B4-BE49-F238E27FC236}">
                <a16:creationId xmlns:a16="http://schemas.microsoft.com/office/drawing/2014/main" id="{F8CEA219-A2A1-4F2A-819D-13664F5F3D2B}"/>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084B6E34-FADC-456F-846B-D1A7C3D79219}"/>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34698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Minuit</a:t>
            </a:r>
            <a:r>
              <a:rPr lang="en-US" sz="1800" kern="1200">
                <a:solidFill>
                  <a:schemeClr val="tx1"/>
                </a:solidFill>
                <a:latin typeface="+mj-lt"/>
                <a:ea typeface="+mj-ea"/>
                <a:cs typeface="+mj-cs"/>
              </a:rPr>
              <a:t> : mezzanotte</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potiron</a:t>
            </a:r>
            <a:r>
              <a:rPr lang="en-US" sz="1800" kern="1200">
                <a:solidFill>
                  <a:schemeClr val="tx1"/>
                </a:solidFill>
                <a:latin typeface="+mj-lt"/>
                <a:ea typeface="+mj-ea"/>
                <a:cs typeface="+mj-cs"/>
              </a:rPr>
              <a:t> : dans le conte de fées, il s’agit d’une citrouille, zucca.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Cendrillon</a:t>
            </a:r>
            <a:r>
              <a:rPr lang="en-US" sz="1800" kern="1200">
                <a:solidFill>
                  <a:schemeClr val="tx1"/>
                </a:solidFill>
                <a:latin typeface="+mj-lt"/>
                <a:ea typeface="+mj-ea"/>
                <a:cs typeface="+mj-cs"/>
              </a:rPr>
              <a:t> : Cenerentola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a:t>f</a:t>
            </a:r>
            <a:r>
              <a:rPr lang="en-US" sz="1800" b="1" kern="1200">
                <a:solidFill>
                  <a:schemeClr val="tx1"/>
                </a:solidFill>
                <a:latin typeface="+mj-lt"/>
                <a:ea typeface="+mj-ea"/>
                <a:cs typeface="+mj-cs"/>
              </a:rPr>
              <a:t>era</a:t>
            </a:r>
            <a:r>
              <a:rPr lang="en-US" sz="1800" kern="1200">
                <a:solidFill>
                  <a:schemeClr val="tx1"/>
                </a:solidFill>
                <a:latin typeface="+mj-lt"/>
                <a:ea typeface="+mj-ea"/>
                <a:cs typeface="+mj-cs"/>
              </a:rPr>
              <a:t> : futur du verbe </a:t>
            </a:r>
            <a:r>
              <a:rPr lang="en-US" sz="1800" b="1" kern="1200">
                <a:solidFill>
                  <a:schemeClr val="tx1"/>
                </a:solidFill>
                <a:latin typeface="+mj-lt"/>
                <a:ea typeface="+mj-ea"/>
                <a:cs typeface="+mj-cs"/>
              </a:rPr>
              <a:t>faire</a:t>
            </a: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r>
              <a:rPr lang="en-US" sz="1800" b="1" kern="1200">
                <a:solidFill>
                  <a:schemeClr val="tx1"/>
                </a:solidFill>
                <a:latin typeface="+mj-lt"/>
                <a:ea typeface="+mj-ea"/>
                <a:cs typeface="+mj-cs"/>
              </a:rPr>
              <a:t>bouillon</a:t>
            </a:r>
            <a:r>
              <a:rPr lang="en-US" sz="1800" kern="1200">
                <a:solidFill>
                  <a:schemeClr val="tx1"/>
                </a:solidFill>
                <a:latin typeface="+mj-lt"/>
                <a:ea typeface="+mj-ea"/>
                <a:cs typeface="+mj-cs"/>
              </a:rPr>
              <a:t> (du verbe bouillir, bollire) : brodo</a:t>
            </a:r>
            <a:endParaRPr lang="en-US" sz="1800" b="1"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282025" y="1068135"/>
            <a:ext cx="4339142" cy="4319942"/>
          </a:xfrm>
          <a:prstGeom prst="rect">
            <a:avLst/>
          </a:prstGeom>
        </p:spPr>
      </p:pic>
      <p:sp>
        <p:nvSpPr>
          <p:cNvPr id="3" name="Segnaposto piè di pagina 2">
            <a:extLst>
              <a:ext uri="{FF2B5EF4-FFF2-40B4-BE49-F238E27FC236}">
                <a16:creationId xmlns:a16="http://schemas.microsoft.com/office/drawing/2014/main" id="{EE37FBE7-CE98-4236-93B5-B8B0A4AD5E66}"/>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D1BC57D8-4AC9-41B8-81D7-2A6DF97429E7}"/>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11</a:t>
            </a:fld>
            <a:endParaRPr lang="en-US">
              <a:solidFill>
                <a:schemeClr val="tx1">
                  <a:lumMod val="50000"/>
                  <a:lumOff val="50000"/>
                </a:schemeClr>
              </a:solidFill>
            </a:endParaRPr>
          </a:p>
        </p:txBody>
      </p:sp>
    </p:spTree>
    <p:extLst>
      <p:ext uri="{BB962C8B-B14F-4D97-AF65-F5344CB8AC3E}">
        <p14:creationId xmlns:p14="http://schemas.microsoft.com/office/powerpoint/2010/main" val="280805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1/3 </a:t>
            </a:r>
            <a:r>
              <a:rPr lang="en-US" sz="1800" kern="1200">
                <a:solidFill>
                  <a:schemeClr val="tx1"/>
                </a:solidFill>
                <a:latin typeface="+mj-lt"/>
                <a:ea typeface="+mj-ea"/>
                <a:cs typeface="+mj-cs"/>
              </a:rPr>
              <a:t>= un tiers</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tout au long de </a:t>
            </a:r>
            <a:r>
              <a:rPr lang="en-US" sz="1800" kern="1200">
                <a:solidFill>
                  <a:schemeClr val="tx1"/>
                </a:solidFill>
                <a:latin typeface="+mj-lt"/>
                <a:ea typeface="+mj-ea"/>
                <a:cs typeface="+mj-cs"/>
              </a:rPr>
              <a:t>: lungo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chaîne</a:t>
            </a:r>
            <a:r>
              <a:rPr lang="en-US" sz="1800" kern="1200">
                <a:solidFill>
                  <a:schemeClr val="tx1"/>
                </a:solidFill>
                <a:latin typeface="+mj-lt"/>
                <a:ea typeface="+mj-ea"/>
                <a:cs typeface="+mj-cs"/>
              </a:rPr>
              <a:t> : catena</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u="sng" kern="1200">
                <a:solidFill>
                  <a:schemeClr val="tx1"/>
                </a:solidFill>
                <a:latin typeface="+mj-lt"/>
                <a:ea typeface="+mj-ea"/>
                <a:cs typeface="+mj-cs"/>
              </a:rPr>
              <a:t>source FAO </a:t>
            </a:r>
            <a:r>
              <a:rPr lang="en-US" sz="1800" kern="1200">
                <a:solidFill>
                  <a:schemeClr val="tx1"/>
                </a:solidFill>
                <a:latin typeface="+mj-lt"/>
                <a:ea typeface="+mj-ea"/>
                <a:cs typeface="+mj-cs"/>
              </a:rPr>
              <a:t>(Food and Agriculture Organization)</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557980" y="1009142"/>
            <a:ext cx="4257308" cy="4182290"/>
          </a:xfrm>
          <a:prstGeom prst="rect">
            <a:avLst/>
          </a:prstGeom>
        </p:spPr>
      </p:pic>
      <p:sp>
        <p:nvSpPr>
          <p:cNvPr id="3" name="Segnaposto piè di pagina 2">
            <a:extLst>
              <a:ext uri="{FF2B5EF4-FFF2-40B4-BE49-F238E27FC236}">
                <a16:creationId xmlns:a16="http://schemas.microsoft.com/office/drawing/2014/main" id="{2FF2D642-02EF-4EA7-A983-682D4DBED11C}"/>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9679CD49-8284-4718-8881-568C9191CA2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12</a:t>
            </a:fld>
            <a:endParaRPr lang="en-US">
              <a:solidFill>
                <a:schemeClr val="tx1">
                  <a:lumMod val="50000"/>
                  <a:lumOff val="50000"/>
                </a:schemeClr>
              </a:solidFill>
            </a:endParaRPr>
          </a:p>
        </p:txBody>
      </p:sp>
    </p:spTree>
    <p:extLst>
      <p:ext uri="{BB962C8B-B14F-4D97-AF65-F5344CB8AC3E}">
        <p14:creationId xmlns:p14="http://schemas.microsoft.com/office/powerpoint/2010/main" val="376742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5B8011-28FA-9C2F-553C-66C2C6363B05}"/>
              </a:ext>
            </a:extLst>
          </p:cNvPr>
          <p:cNvSpPr>
            <a:spLocks noGrp="1"/>
          </p:cNvSpPr>
          <p:nvPr>
            <p:ph type="title"/>
          </p:nvPr>
        </p:nvSpPr>
        <p:spPr>
          <a:xfrm>
            <a:off x="838200" y="365125"/>
            <a:ext cx="10116127" cy="835602"/>
          </a:xfrm>
        </p:spPr>
        <p:txBody>
          <a:bodyPr>
            <a:normAutofit/>
          </a:bodyPr>
          <a:lstStyle/>
          <a:p>
            <a:r>
              <a:rPr lang="it-IT" sz="3600"/>
              <a:t>Commentaire</a:t>
            </a:r>
            <a:endParaRPr lang="fr-FR" sz="3600"/>
          </a:p>
        </p:txBody>
      </p:sp>
      <p:pic>
        <p:nvPicPr>
          <p:cNvPr id="7" name="Segnaposto contenuto 6" descr="Immagine che contiene testo&#10;&#10;Descrizione generata automaticamente">
            <a:extLst>
              <a:ext uri="{FF2B5EF4-FFF2-40B4-BE49-F238E27FC236}">
                <a16:creationId xmlns:a16="http://schemas.microsoft.com/office/drawing/2014/main" id="{FF4522E3-8DF0-3178-566D-A48FE034E5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665" y="2597656"/>
            <a:ext cx="10515600" cy="3792883"/>
          </a:xfrm>
        </p:spPr>
      </p:pic>
      <p:sp>
        <p:nvSpPr>
          <p:cNvPr id="4" name="Segnaposto piè di pagina 3">
            <a:extLst>
              <a:ext uri="{FF2B5EF4-FFF2-40B4-BE49-F238E27FC236}">
                <a16:creationId xmlns:a16="http://schemas.microsoft.com/office/drawing/2014/main" id="{EE9C9F69-6324-A291-18B2-66394D6F4A02}"/>
              </a:ext>
            </a:extLst>
          </p:cNvPr>
          <p:cNvSpPr>
            <a:spLocks noGrp="1"/>
          </p:cNvSpPr>
          <p:nvPr>
            <p:ph type="ftr" sz="quarter" idx="11"/>
          </p:nvPr>
        </p:nvSpPr>
        <p:spPr/>
        <p:txBody>
          <a:bodyPr/>
          <a:lstStyle/>
          <a:p>
            <a:r>
              <a:rPr lang="it-IT"/>
              <a:t>Lingua francese - a.a. 2022-2023 - Primo semestre</a:t>
            </a:r>
          </a:p>
        </p:txBody>
      </p:sp>
      <p:sp>
        <p:nvSpPr>
          <p:cNvPr id="5" name="Segnaposto numero diapositiva 4">
            <a:extLst>
              <a:ext uri="{FF2B5EF4-FFF2-40B4-BE49-F238E27FC236}">
                <a16:creationId xmlns:a16="http://schemas.microsoft.com/office/drawing/2014/main" id="{4DF2514D-E994-2793-27A6-480C9BB52219}"/>
              </a:ext>
            </a:extLst>
          </p:cNvPr>
          <p:cNvSpPr>
            <a:spLocks noGrp="1"/>
          </p:cNvSpPr>
          <p:nvPr>
            <p:ph type="sldNum" sz="quarter" idx="12"/>
          </p:nvPr>
        </p:nvSpPr>
        <p:spPr/>
        <p:txBody>
          <a:bodyPr/>
          <a:lstStyle/>
          <a:p>
            <a:fld id="{FFD27849-9C60-4203-974B-180DE4D72081}" type="slidenum">
              <a:rPr lang="it-IT" smtClean="0"/>
              <a:t>13</a:t>
            </a:fld>
            <a:endParaRPr lang="it-IT"/>
          </a:p>
        </p:txBody>
      </p:sp>
      <p:sp>
        <p:nvSpPr>
          <p:cNvPr id="3" name="CasellaDiTesto 2">
            <a:extLst>
              <a:ext uri="{FF2B5EF4-FFF2-40B4-BE49-F238E27FC236}">
                <a16:creationId xmlns:a16="http://schemas.microsoft.com/office/drawing/2014/main" id="{0FC54DE3-D216-0EEF-FA1C-79F37D82D5AD}"/>
              </a:ext>
            </a:extLst>
          </p:cNvPr>
          <p:cNvSpPr txBox="1"/>
          <p:nvPr/>
        </p:nvSpPr>
        <p:spPr>
          <a:xfrm>
            <a:off x="849745" y="1440873"/>
            <a:ext cx="10123055" cy="923330"/>
          </a:xfrm>
          <a:prstGeom prst="rect">
            <a:avLst/>
          </a:prstGeom>
          <a:noFill/>
        </p:spPr>
        <p:txBody>
          <a:bodyPr wrap="square" rtlCol="0">
            <a:spAutoFit/>
          </a:bodyPr>
          <a:lstStyle/>
          <a:p>
            <a:r>
              <a:rPr lang="fr-FR"/>
              <a:t>« Jeter moins c'est manger mieux ». À l’occasion de la Journée internationale de sensibilisation aux pertes et gaspillages de nourriture du 29 septembre, il est possible d’utiliser la communication établie par le ministère de l’Agriculture et de la Souveraineté alimentaire autour des contes de notre enfance.</a:t>
            </a:r>
          </a:p>
        </p:txBody>
      </p:sp>
    </p:spTree>
    <p:extLst>
      <p:ext uri="{BB962C8B-B14F-4D97-AF65-F5344CB8AC3E}">
        <p14:creationId xmlns:p14="http://schemas.microsoft.com/office/powerpoint/2010/main" val="206859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A0241-7EEA-2E95-F4F0-D8BC3FF24C19}"/>
              </a:ext>
            </a:extLst>
          </p:cNvPr>
          <p:cNvSpPr>
            <a:spLocks noGrp="1"/>
          </p:cNvSpPr>
          <p:nvPr>
            <p:ph type="title"/>
          </p:nvPr>
        </p:nvSpPr>
        <p:spPr>
          <a:xfrm>
            <a:off x="838200" y="365126"/>
            <a:ext cx="10023764" cy="734002"/>
          </a:xfrm>
        </p:spPr>
        <p:txBody>
          <a:bodyPr>
            <a:normAutofit/>
          </a:bodyPr>
          <a:lstStyle/>
          <a:p>
            <a:r>
              <a:rPr lang="it-IT" sz="3600"/>
              <a:t>Test de compréhension</a:t>
            </a:r>
            <a:endParaRPr lang="fr-FR" sz="3600"/>
          </a:p>
        </p:txBody>
      </p:sp>
      <p:sp>
        <p:nvSpPr>
          <p:cNvPr id="3" name="Segnaposto contenuto 2">
            <a:extLst>
              <a:ext uri="{FF2B5EF4-FFF2-40B4-BE49-F238E27FC236}">
                <a16:creationId xmlns:a16="http://schemas.microsoft.com/office/drawing/2014/main" id="{915D03D8-9118-3EA7-50B7-A4D6729E56C4}"/>
              </a:ext>
            </a:extLst>
          </p:cNvPr>
          <p:cNvSpPr>
            <a:spLocks noGrp="1"/>
          </p:cNvSpPr>
          <p:nvPr>
            <p:ph idx="1"/>
          </p:nvPr>
        </p:nvSpPr>
        <p:spPr>
          <a:xfrm>
            <a:off x="803564" y="1136073"/>
            <a:ext cx="10550236" cy="5040890"/>
          </a:xfrm>
        </p:spPr>
        <p:txBody>
          <a:bodyPr>
            <a:normAutofit fontScale="62500" lnSpcReduction="20000"/>
          </a:bodyPr>
          <a:lstStyle/>
          <a:p>
            <a:r>
              <a:rPr lang="it-IT"/>
              <a:t>Répondez aux questions suivantes :</a:t>
            </a:r>
          </a:p>
          <a:p>
            <a:pPr marL="0" indent="0">
              <a:buNone/>
            </a:pPr>
            <a:r>
              <a:rPr lang="it-IT" b="1"/>
              <a:t>Quels sont les aliments cités ? </a:t>
            </a:r>
            <a:r>
              <a:rPr lang="it-IT"/>
              <a:t>....................................................................................</a:t>
            </a:r>
          </a:p>
          <a:p>
            <a:pPr marL="0" indent="0">
              <a:buNone/>
            </a:pPr>
            <a:endParaRPr lang="it-IT"/>
          </a:p>
          <a:p>
            <a:pPr marL="0" indent="0">
              <a:buNone/>
            </a:pPr>
            <a:r>
              <a:rPr lang="it-IT" b="1"/>
              <a:t>À quelle catégorie appartiennent ces aliments ?</a:t>
            </a:r>
          </a:p>
          <a:p>
            <a:pPr marL="0" indent="0">
              <a:buNone/>
            </a:pPr>
            <a:r>
              <a:rPr lang="it-IT"/>
              <a:t>Produit laitier, produit céréalier, viande, matière grasse, fruits, légumes, féculents, produit sucré, aliment liquide, boisson</a:t>
            </a:r>
          </a:p>
          <a:p>
            <a:pPr marL="0" indent="0">
              <a:buNone/>
            </a:pPr>
            <a:endParaRPr lang="it-IT"/>
          </a:p>
          <a:p>
            <a:pPr marL="0" indent="0">
              <a:buNone/>
            </a:pPr>
            <a:r>
              <a:rPr lang="it-IT" b="1"/>
              <a:t>Combien de déchets produit un couple en un an ?</a:t>
            </a:r>
          </a:p>
          <a:p>
            <a:pPr marL="0" indent="0">
              <a:buNone/>
            </a:pPr>
            <a:r>
              <a:rPr lang="it-IT"/>
              <a:t>20</a:t>
            </a:r>
            <a:r>
              <a:rPr lang="it-IT" b="1"/>
              <a:t>		</a:t>
            </a:r>
            <a:r>
              <a:rPr lang="it-IT"/>
              <a:t>40		60</a:t>
            </a:r>
          </a:p>
          <a:p>
            <a:pPr marL="0" indent="0">
              <a:buNone/>
            </a:pPr>
            <a:endParaRPr lang="it-IT"/>
          </a:p>
          <a:p>
            <a:pPr marL="0" indent="0">
              <a:buNone/>
            </a:pPr>
            <a:r>
              <a:rPr lang="it-IT" b="1"/>
              <a:t>Pourquoi est-il particulièrement insupportable qu’un tiers des aliments soient perdus ?</a:t>
            </a:r>
          </a:p>
          <a:p>
            <a:pPr>
              <a:buFontTx/>
              <a:buChar char="-"/>
            </a:pPr>
            <a:r>
              <a:rPr lang="it-IT"/>
              <a:t>Ils sont jetés</a:t>
            </a:r>
          </a:p>
          <a:p>
            <a:pPr>
              <a:buFontTx/>
              <a:buChar char="-"/>
            </a:pPr>
            <a:r>
              <a:rPr lang="it-IT"/>
              <a:t>Ils ne sont pas consommés</a:t>
            </a:r>
          </a:p>
          <a:p>
            <a:pPr>
              <a:buFontTx/>
              <a:buChar char="-"/>
            </a:pPr>
            <a:r>
              <a:rPr lang="it-IT"/>
              <a:t>Ils sont écartés au triage</a:t>
            </a:r>
          </a:p>
          <a:p>
            <a:pPr>
              <a:buFontTx/>
              <a:buChar char="-"/>
            </a:pPr>
            <a:r>
              <a:rPr lang="it-IT"/>
              <a:t>Ils sont mangés seulement en partie</a:t>
            </a:r>
          </a:p>
          <a:p>
            <a:pPr>
              <a:buFontTx/>
              <a:buChar char="-"/>
            </a:pPr>
            <a:r>
              <a:rPr lang="it-IT"/>
              <a:t>Ils ne sont plus comestibles.</a:t>
            </a:r>
          </a:p>
          <a:p>
            <a:pPr marL="0" indent="0">
              <a:buNone/>
            </a:pPr>
            <a:endParaRPr lang="fr-FR"/>
          </a:p>
        </p:txBody>
      </p:sp>
      <p:sp>
        <p:nvSpPr>
          <p:cNvPr id="4" name="Segnaposto piè di pagina 3">
            <a:extLst>
              <a:ext uri="{FF2B5EF4-FFF2-40B4-BE49-F238E27FC236}">
                <a16:creationId xmlns:a16="http://schemas.microsoft.com/office/drawing/2014/main" id="{543F18A0-0B1C-6780-F9C3-156F40CEB60B}"/>
              </a:ext>
            </a:extLst>
          </p:cNvPr>
          <p:cNvSpPr>
            <a:spLocks noGrp="1"/>
          </p:cNvSpPr>
          <p:nvPr>
            <p:ph type="ftr" sz="quarter" idx="11"/>
          </p:nvPr>
        </p:nvSpPr>
        <p:spPr/>
        <p:txBody>
          <a:bodyPr/>
          <a:lstStyle/>
          <a:p>
            <a:r>
              <a:rPr lang="it-IT"/>
              <a:t>Lingua francese - a.a. 2022-2023 - Primo semestre</a:t>
            </a:r>
          </a:p>
        </p:txBody>
      </p:sp>
      <p:sp>
        <p:nvSpPr>
          <p:cNvPr id="5" name="Segnaposto numero diapositiva 4">
            <a:extLst>
              <a:ext uri="{FF2B5EF4-FFF2-40B4-BE49-F238E27FC236}">
                <a16:creationId xmlns:a16="http://schemas.microsoft.com/office/drawing/2014/main" id="{1A6AF4EB-2B9A-8421-62D3-172BD8FD1ACF}"/>
              </a:ext>
            </a:extLst>
          </p:cNvPr>
          <p:cNvSpPr>
            <a:spLocks noGrp="1"/>
          </p:cNvSpPr>
          <p:nvPr>
            <p:ph type="sldNum" sz="quarter" idx="12"/>
          </p:nvPr>
        </p:nvSpPr>
        <p:spPr/>
        <p:txBody>
          <a:bodyPr/>
          <a:lstStyle/>
          <a:p>
            <a:fld id="{FFD27849-9C60-4203-974B-180DE4D72081}" type="slidenum">
              <a:rPr lang="it-IT" smtClean="0"/>
              <a:t>14</a:t>
            </a:fld>
            <a:endParaRPr lang="it-IT"/>
          </a:p>
        </p:txBody>
      </p:sp>
    </p:spTree>
    <p:extLst>
      <p:ext uri="{BB962C8B-B14F-4D97-AF65-F5344CB8AC3E}">
        <p14:creationId xmlns:p14="http://schemas.microsoft.com/office/powerpoint/2010/main" val="343891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600" kern="1200">
                <a:solidFill>
                  <a:schemeClr val="tx1"/>
                </a:solidFill>
                <a:latin typeface="+mj-lt"/>
                <a:ea typeface="+mj-ea"/>
                <a:cs typeface="+mj-cs"/>
              </a:rPr>
              <a:t>Campagne du Ministère de l’Agriculture et de l’Alimentation*, novembre 2018, renouvelée en septembre 2020.</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p:cNvPicPr>
            <a:picLocks noChangeAspect="1"/>
          </p:cNvPicPr>
          <p:nvPr/>
        </p:nvPicPr>
        <p:blipFill>
          <a:blip r:embed="rId2"/>
          <a:stretch>
            <a:fillRect/>
          </a:stretch>
        </p:blipFill>
        <p:spPr>
          <a:xfrm>
            <a:off x="6300237" y="625684"/>
            <a:ext cx="4637074" cy="5455380"/>
          </a:xfrm>
          <a:prstGeom prst="rect">
            <a:avLst/>
          </a:prstGeom>
        </p:spPr>
      </p:pic>
      <p:sp>
        <p:nvSpPr>
          <p:cNvPr id="4" name="Segnaposto piè di pagina 3">
            <a:extLst>
              <a:ext uri="{FF2B5EF4-FFF2-40B4-BE49-F238E27FC236}">
                <a16:creationId xmlns:a16="http://schemas.microsoft.com/office/drawing/2014/main" id="{E24C1A30-1DE9-4801-B551-4A71E193A7A3}"/>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FFC7A995-8443-4D68-9C5B-EB3551F10B5C}"/>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2</a:t>
            </a:fld>
            <a:endParaRPr lang="en-US">
              <a:solidFill>
                <a:schemeClr val="tx1">
                  <a:lumMod val="50000"/>
                  <a:lumOff val="50000"/>
                </a:schemeClr>
              </a:solidFill>
            </a:endParaRPr>
          </a:p>
        </p:txBody>
      </p:sp>
      <p:sp>
        <p:nvSpPr>
          <p:cNvPr id="6" name="CasellaDiTesto 5">
            <a:extLst>
              <a:ext uri="{FF2B5EF4-FFF2-40B4-BE49-F238E27FC236}">
                <a16:creationId xmlns:a16="http://schemas.microsoft.com/office/drawing/2014/main" id="{ABFC418B-0A83-26A9-BF73-D1EA719BC336}"/>
              </a:ext>
            </a:extLst>
          </p:cNvPr>
          <p:cNvSpPr txBox="1"/>
          <p:nvPr/>
        </p:nvSpPr>
        <p:spPr>
          <a:xfrm>
            <a:off x="544945" y="5430982"/>
            <a:ext cx="3676073" cy="553998"/>
          </a:xfrm>
          <a:prstGeom prst="rect">
            <a:avLst/>
          </a:prstGeom>
          <a:noFill/>
        </p:spPr>
        <p:txBody>
          <a:bodyPr wrap="square" rtlCol="0">
            <a:spAutoFit/>
          </a:bodyPr>
          <a:lstStyle/>
          <a:p>
            <a:r>
              <a:rPr lang="it-IT"/>
              <a:t>*</a:t>
            </a:r>
            <a:r>
              <a:rPr lang="it-IT" sz="1200"/>
              <a:t>Le Ministère a été renommé Ministère de l’Agriculture et de la Souveraineté Alimentaire en 2022.</a:t>
            </a:r>
            <a:endParaRPr lang="fr-FR"/>
          </a:p>
        </p:txBody>
      </p:sp>
    </p:spTree>
    <p:extLst>
      <p:ext uri="{BB962C8B-B14F-4D97-AF65-F5344CB8AC3E}">
        <p14:creationId xmlns:p14="http://schemas.microsoft.com/office/powerpoint/2010/main" val="248058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5020" y="3541032"/>
            <a:ext cx="10515600" cy="1325563"/>
          </a:xfrm>
        </p:spPr>
        <p:txBody>
          <a:bodyPr>
            <a:noAutofit/>
          </a:bodyPr>
          <a:lstStyle/>
          <a:p>
            <a:r>
              <a:rPr lang="it-IT" sz="2000" b="1"/>
              <a:t>Gaspiller, gaspillage </a:t>
            </a:r>
            <a:r>
              <a:rPr lang="it-IT" sz="2000"/>
              <a:t>: sprecare, spreco</a:t>
            </a:r>
            <a:br>
              <a:rPr lang="it-IT" sz="2000"/>
            </a:br>
            <a:br>
              <a:rPr lang="it-IT" sz="2000"/>
            </a:br>
            <a:r>
              <a:rPr lang="it-IT" sz="2000" b="1"/>
              <a:t>conte</a:t>
            </a:r>
            <a:r>
              <a:rPr lang="it-IT" sz="2000"/>
              <a:t> : fiaba, favola</a:t>
            </a:r>
            <a:br>
              <a:rPr lang="it-IT" sz="2000"/>
            </a:br>
            <a:br>
              <a:rPr lang="it-IT" sz="2000"/>
            </a:br>
            <a:r>
              <a:rPr lang="it-IT" sz="2000" b="1"/>
              <a:t>antigaspi</a:t>
            </a:r>
            <a:r>
              <a:rPr lang="it-IT" sz="2000"/>
              <a:t> → anti-gaspillage</a:t>
            </a:r>
          </a:p>
        </p:txBody>
      </p:sp>
      <p:pic>
        <p:nvPicPr>
          <p:cNvPr id="4" name="Segnaposto contenuto 3"/>
          <p:cNvPicPr>
            <a:picLocks noGrp="1" noChangeAspect="1"/>
          </p:cNvPicPr>
          <p:nvPr>
            <p:ph idx="1"/>
          </p:nvPr>
        </p:nvPicPr>
        <p:blipFill>
          <a:blip r:embed="rId2"/>
          <a:stretch>
            <a:fillRect/>
          </a:stretch>
        </p:blipFill>
        <p:spPr>
          <a:xfrm>
            <a:off x="680531" y="1001819"/>
            <a:ext cx="10525700" cy="2028310"/>
          </a:xfrm>
          <a:prstGeom prst="rect">
            <a:avLst/>
          </a:prstGeom>
        </p:spPr>
      </p:pic>
      <p:sp>
        <p:nvSpPr>
          <p:cNvPr id="3" name="Segnaposto piè di pagina 2">
            <a:extLst>
              <a:ext uri="{FF2B5EF4-FFF2-40B4-BE49-F238E27FC236}">
                <a16:creationId xmlns:a16="http://schemas.microsoft.com/office/drawing/2014/main" id="{4ABA7C3A-3376-4DB9-962A-819BA5B8B91B}"/>
              </a:ext>
            </a:extLst>
          </p:cNvPr>
          <p:cNvSpPr>
            <a:spLocks noGrp="1"/>
          </p:cNvSpPr>
          <p:nvPr>
            <p:ph type="ftr" sz="quarter" idx="11"/>
          </p:nvPr>
        </p:nvSpPr>
        <p:spPr/>
        <p:txBody>
          <a:bodyPr/>
          <a:lstStyle/>
          <a:p>
            <a:r>
              <a:rPr lang="it-IT"/>
              <a:t>Lingua francese - a.a. 2022-2023 - Primo semestre</a:t>
            </a:r>
          </a:p>
        </p:txBody>
      </p:sp>
      <p:sp>
        <p:nvSpPr>
          <p:cNvPr id="5" name="Segnaposto numero diapositiva 4">
            <a:extLst>
              <a:ext uri="{FF2B5EF4-FFF2-40B4-BE49-F238E27FC236}">
                <a16:creationId xmlns:a16="http://schemas.microsoft.com/office/drawing/2014/main" id="{AE3F775C-7B1C-4EF7-8EA8-A131F9437A1C}"/>
              </a:ext>
            </a:extLst>
          </p:cNvPr>
          <p:cNvSpPr>
            <a:spLocks noGrp="1"/>
          </p:cNvSpPr>
          <p:nvPr>
            <p:ph type="sldNum" sz="quarter" idx="12"/>
          </p:nvPr>
        </p:nvSpPr>
        <p:spPr/>
        <p:txBody>
          <a:bodyPr/>
          <a:lstStyle/>
          <a:p>
            <a:fld id="{FFD27849-9C60-4203-974B-180DE4D72081}" type="slidenum">
              <a:rPr lang="it-IT" smtClean="0"/>
              <a:t>3</a:t>
            </a:fld>
            <a:endParaRPr lang="it-IT"/>
          </a:p>
        </p:txBody>
      </p:sp>
    </p:spTree>
    <p:extLst>
      <p:ext uri="{BB962C8B-B14F-4D97-AF65-F5344CB8AC3E}">
        <p14:creationId xmlns:p14="http://schemas.microsoft.com/office/powerpoint/2010/main" val="106316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kern="1200">
                <a:solidFill>
                  <a:schemeClr val="tx1"/>
                </a:solidFill>
                <a:ea typeface="+mj-ea"/>
                <a:cs typeface="+mj-cs"/>
              </a:rPr>
              <a:t>La consommation des ménages</a:t>
            </a:r>
            <a:br>
              <a:rPr lang="en-US" sz="1800" kern="1200">
                <a:solidFill>
                  <a:schemeClr val="tx1"/>
                </a:solidFill>
                <a:ea typeface="+mj-ea"/>
                <a:cs typeface="+mj-cs"/>
              </a:rPr>
            </a:br>
            <a:br>
              <a:rPr lang="en-US" sz="1800" kern="1200">
                <a:solidFill>
                  <a:schemeClr val="tx1"/>
                </a:solidFill>
                <a:ea typeface="+mj-ea"/>
                <a:cs typeface="+mj-cs"/>
              </a:rPr>
            </a:br>
            <a:r>
              <a:rPr lang="en-US" sz="1800" b="1" kern="1200">
                <a:solidFill>
                  <a:schemeClr val="tx1"/>
                </a:solidFill>
                <a:ea typeface="+mj-ea"/>
                <a:cs typeface="+mj-cs"/>
              </a:rPr>
              <a:t>kg</a:t>
            </a:r>
            <a:r>
              <a:rPr lang="en-US" sz="1800" kern="1200">
                <a:solidFill>
                  <a:schemeClr val="tx1"/>
                </a:solidFill>
                <a:ea typeface="+mj-ea"/>
                <a:cs typeface="+mj-cs"/>
              </a:rPr>
              <a:t> = kilo, abréviation de kilogramme</a:t>
            </a:r>
            <a:br>
              <a:rPr lang="en-US" sz="1800" kern="1200">
                <a:solidFill>
                  <a:schemeClr val="tx1"/>
                </a:solidFill>
                <a:ea typeface="+mj-ea"/>
                <a:cs typeface="+mj-cs"/>
              </a:rPr>
            </a:br>
            <a:br>
              <a:rPr lang="en-US" sz="1800" kern="1200">
                <a:solidFill>
                  <a:schemeClr val="tx1"/>
                </a:solidFill>
                <a:ea typeface="+mj-ea"/>
                <a:cs typeface="+mj-cs"/>
              </a:rPr>
            </a:br>
            <a:r>
              <a:rPr lang="en-US" sz="1800" b="1" kern="1200">
                <a:solidFill>
                  <a:schemeClr val="tx1"/>
                </a:solidFill>
                <a:ea typeface="+mj-ea"/>
                <a:cs typeface="+mj-cs"/>
              </a:rPr>
              <a:t>déchet</a:t>
            </a:r>
            <a:r>
              <a:rPr lang="en-US" sz="1800" kern="1200">
                <a:solidFill>
                  <a:schemeClr val="tx1"/>
                </a:solidFill>
                <a:ea typeface="+mj-ea"/>
                <a:cs typeface="+mj-cs"/>
              </a:rPr>
              <a:t> : rifiuto</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ChangeAspect="1"/>
          </p:cNvPicPr>
          <p:nvPr/>
        </p:nvPicPr>
        <p:blipFill>
          <a:blip r:embed="rId2"/>
          <a:stretch>
            <a:fillRect/>
          </a:stretch>
        </p:blipFill>
        <p:spPr>
          <a:xfrm>
            <a:off x="6613566" y="625684"/>
            <a:ext cx="4732897" cy="4732897"/>
          </a:xfrm>
          <a:prstGeom prst="rect">
            <a:avLst/>
          </a:prstGeom>
        </p:spPr>
      </p:pic>
      <p:sp>
        <p:nvSpPr>
          <p:cNvPr id="3" name="Segnaposto piè di pagina 2">
            <a:extLst>
              <a:ext uri="{FF2B5EF4-FFF2-40B4-BE49-F238E27FC236}">
                <a16:creationId xmlns:a16="http://schemas.microsoft.com/office/drawing/2014/main" id="{8E643F4E-A77F-4758-BB24-C06624AB9CF6}"/>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CE63D0AA-C9FD-4DB4-873D-10AEE42324D3}"/>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327052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38200" y="557189"/>
            <a:ext cx="4972665" cy="5715792"/>
          </a:xfrm>
        </p:spPr>
        <p:txBody>
          <a:bodyPr vert="horz" lIns="91440" tIns="45720" rIns="91440" bIns="45720" rtlCol="0" anchor="ctr">
            <a:normAutofit/>
          </a:bodyPr>
          <a:lstStyle/>
          <a:p>
            <a:r>
              <a:rPr lang="en-US" sz="2000"/>
              <a:t>Référence à la fable de La Fontaine (XVII</a:t>
            </a:r>
            <a:r>
              <a:rPr lang="en-US" sz="2000" baseline="30000"/>
              <a:t>e</a:t>
            </a:r>
            <a:r>
              <a:rPr lang="en-US" sz="2000"/>
              <a:t> siècle) que tous les enfants apprennent à l’école, </a:t>
            </a:r>
            <a:r>
              <a:rPr lang="en-US" sz="2000" b="1"/>
              <a:t>Le Renard et le corbeau</a:t>
            </a:r>
            <a:r>
              <a:rPr lang="en-US" sz="2000"/>
              <a:t>,</a:t>
            </a:r>
            <a:br>
              <a:rPr lang="en-US" sz="2000"/>
            </a:br>
            <a:r>
              <a:rPr lang="en-US" sz="2000"/>
              <a:t>tirée des fables d’Esope et de Phèdre.</a:t>
            </a:r>
            <a:br>
              <a:rPr lang="en-US" sz="2000"/>
            </a:br>
            <a:br>
              <a:rPr lang="en-US" sz="2000"/>
            </a:br>
            <a:r>
              <a:rPr lang="en-US" sz="2000" b="1"/>
              <a:t>Maître</a:t>
            </a:r>
            <a:r>
              <a:rPr lang="en-US" sz="2000"/>
              <a:t> : maestro.</a:t>
            </a:r>
            <a:br>
              <a:rPr lang="en-US" sz="2000"/>
            </a:br>
            <a:br>
              <a:rPr lang="en-US" sz="1300"/>
            </a:br>
            <a:endParaRPr lang="en-US" sz="1300"/>
          </a:p>
        </p:txBody>
      </p:sp>
      <p:pic>
        <p:nvPicPr>
          <p:cNvPr id="4" name="Segnaposto contenuto 3"/>
          <p:cNvPicPr>
            <a:picLocks noChangeAspect="1"/>
          </p:cNvPicPr>
          <p:nvPr/>
        </p:nvPicPr>
        <p:blipFill rotWithShape="1">
          <a:blip r:embed="rId2"/>
          <a:srcRect t="10720" b="8294"/>
          <a:stretch/>
        </p:blipFill>
        <p:spPr>
          <a:xfrm>
            <a:off x="6640547" y="1634591"/>
            <a:ext cx="4701618" cy="3841978"/>
          </a:xfrm>
          <a:prstGeom prst="rect">
            <a:avLst/>
          </a:prstGeom>
        </p:spPr>
      </p:pic>
      <p:sp>
        <p:nvSpPr>
          <p:cNvPr id="3" name="Segnaposto piè di pagina 2">
            <a:extLst>
              <a:ext uri="{FF2B5EF4-FFF2-40B4-BE49-F238E27FC236}">
                <a16:creationId xmlns:a16="http://schemas.microsoft.com/office/drawing/2014/main" id="{9296D973-A4F6-4C49-ABC8-4C0838EF496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it-IT" kern="1200">
                <a:solidFill>
                  <a:schemeClr val="tx1">
                    <a:tint val="75000"/>
                  </a:schemeClr>
                </a:solidFill>
                <a:latin typeface="+mn-lt"/>
                <a:ea typeface="+mn-ea"/>
                <a:cs typeface="+mn-cs"/>
              </a:rPr>
              <a:t>Lingua francese - a.a. 2022-2023 - Primo semestre</a:t>
            </a:r>
            <a:endParaRPr lang="en-US" kern="1200">
              <a:solidFill>
                <a:schemeClr val="tx1">
                  <a:tint val="75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0E128764-BDBA-4F2B-8A74-3926FB3DBF6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FD27849-9C60-4203-974B-180DE4D72081}" type="slidenum">
              <a:rPr lang="en-US" smtClean="0"/>
              <a:pPr>
                <a:spcAft>
                  <a:spcPts val="600"/>
                </a:spcAft>
              </a:pPr>
              <a:t>5</a:t>
            </a:fld>
            <a:endParaRPr lang="en-US"/>
          </a:p>
        </p:txBody>
      </p:sp>
    </p:spTree>
    <p:extLst>
      <p:ext uri="{BB962C8B-B14F-4D97-AF65-F5344CB8AC3E}">
        <p14:creationId xmlns:p14="http://schemas.microsoft.com/office/powerpoint/2010/main" val="75516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a:t>d</a:t>
            </a:r>
            <a:r>
              <a:rPr lang="en-US" sz="1800" b="1" kern="1200">
                <a:solidFill>
                  <a:schemeClr val="tx1"/>
                </a:solidFill>
                <a:latin typeface="+mj-lt"/>
                <a:ea typeface="+mj-ea"/>
                <a:cs typeface="+mj-cs"/>
              </a:rPr>
              <a:t>ont</a:t>
            </a:r>
            <a:r>
              <a:rPr lang="en-US" sz="1800" kern="1200">
                <a:solidFill>
                  <a:schemeClr val="tx1"/>
                </a:solidFill>
                <a:latin typeface="+mj-lt"/>
                <a:ea typeface="+mj-ea"/>
                <a:cs typeface="+mj-cs"/>
              </a:rPr>
              <a:t> : pronom relatif → di cui</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emballer</a:t>
            </a:r>
            <a:r>
              <a:rPr lang="en-US" sz="1800" kern="1200">
                <a:solidFill>
                  <a:schemeClr val="tx1"/>
                </a:solidFill>
                <a:latin typeface="+mj-lt"/>
                <a:ea typeface="+mj-ea"/>
                <a:cs typeface="+mj-cs"/>
              </a:rPr>
              <a:t> : impacchettare, confezionare</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emballage</a:t>
            </a:r>
            <a:r>
              <a:rPr lang="en-US" sz="1800" kern="1200">
                <a:solidFill>
                  <a:schemeClr val="tx1"/>
                </a:solidFill>
                <a:latin typeface="+mj-lt"/>
                <a:ea typeface="+mj-ea"/>
                <a:cs typeface="+mj-cs"/>
              </a:rPr>
              <a:t> : imballaggio, confezione, packaging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695768" y="625684"/>
            <a:ext cx="4650696" cy="4650696"/>
          </a:xfrm>
          <a:prstGeom prst="rect">
            <a:avLst/>
          </a:prstGeom>
        </p:spPr>
      </p:pic>
      <p:sp>
        <p:nvSpPr>
          <p:cNvPr id="3" name="Segnaposto piè di pagina 2">
            <a:extLst>
              <a:ext uri="{FF2B5EF4-FFF2-40B4-BE49-F238E27FC236}">
                <a16:creationId xmlns:a16="http://schemas.microsoft.com/office/drawing/2014/main" id="{E819DB41-AA71-4118-B985-516843FDAC97}"/>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93FCD87E-53B9-4323-9F18-F6CF46647767}"/>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6</a:t>
            </a:fld>
            <a:endParaRPr lang="en-US">
              <a:solidFill>
                <a:schemeClr val="tx1">
                  <a:lumMod val="50000"/>
                  <a:lumOff val="50000"/>
                </a:schemeClr>
              </a:solidFill>
            </a:endParaRPr>
          </a:p>
        </p:txBody>
      </p:sp>
    </p:spTree>
    <p:extLst>
      <p:ext uri="{BB962C8B-B14F-4D97-AF65-F5344CB8AC3E}">
        <p14:creationId xmlns:p14="http://schemas.microsoft.com/office/powerpoint/2010/main" val="20717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600" b="1" kern="1200">
                <a:solidFill>
                  <a:schemeClr val="tx1"/>
                </a:solidFill>
                <a:latin typeface="+mj-lt"/>
                <a:ea typeface="+mj-ea"/>
                <a:cs typeface="+mj-cs"/>
              </a:rPr>
              <a:t>Blanche-Neige</a:t>
            </a:r>
            <a:r>
              <a:rPr lang="en-US" sz="1600" kern="1200">
                <a:solidFill>
                  <a:schemeClr val="tx1"/>
                </a:solidFill>
                <a:latin typeface="+mj-lt"/>
                <a:ea typeface="+mj-ea"/>
                <a:cs typeface="+mj-cs"/>
              </a:rPr>
              <a:t> : conte des frères Grimm (début du XIX</a:t>
            </a:r>
            <a:r>
              <a:rPr lang="en-US" sz="1600" kern="1200" baseline="30000">
                <a:solidFill>
                  <a:schemeClr val="tx1"/>
                </a:solidFill>
                <a:latin typeface="+mj-lt"/>
                <a:ea typeface="+mj-ea"/>
                <a:cs typeface="+mj-cs"/>
              </a:rPr>
              <a:t>e</a:t>
            </a:r>
            <a:r>
              <a:rPr lang="en-US" sz="1600" kern="1200">
                <a:solidFill>
                  <a:schemeClr val="tx1"/>
                </a:solidFill>
                <a:latin typeface="+mj-lt"/>
                <a:ea typeface="+mj-ea"/>
                <a:cs typeface="+mj-cs"/>
              </a:rPr>
              <a:t> siècle), adapté par Disney en 1937.</a:t>
            </a:r>
            <a:br>
              <a:rPr lang="en-US" sz="1600" kern="1200">
                <a:solidFill>
                  <a:schemeClr val="tx1"/>
                </a:solidFill>
                <a:latin typeface="+mj-lt"/>
                <a:ea typeface="+mj-ea"/>
                <a:cs typeface="+mj-cs"/>
              </a:rPr>
            </a:br>
            <a:br>
              <a:rPr lang="en-US" sz="1600" kern="1200">
                <a:solidFill>
                  <a:schemeClr val="tx1"/>
                </a:solidFill>
                <a:latin typeface="+mj-lt"/>
                <a:ea typeface="+mj-ea"/>
                <a:cs typeface="+mj-cs"/>
              </a:rPr>
            </a:br>
            <a:r>
              <a:rPr lang="en-US" sz="1600" b="1" kern="1200">
                <a:solidFill>
                  <a:schemeClr val="tx1"/>
                </a:solidFill>
                <a:latin typeface="+mj-lt"/>
                <a:ea typeface="+mj-ea"/>
                <a:cs typeface="+mj-cs"/>
              </a:rPr>
              <a:t>aurait dû </a:t>
            </a:r>
            <a:r>
              <a:rPr lang="en-US" sz="1600" kern="1200">
                <a:solidFill>
                  <a:schemeClr val="tx1"/>
                </a:solidFill>
                <a:latin typeface="+mj-lt"/>
                <a:ea typeface="+mj-ea"/>
                <a:cs typeface="+mj-cs"/>
              </a:rPr>
              <a:t>: conditionnel passé du verbe </a:t>
            </a:r>
            <a:r>
              <a:rPr lang="en-US" sz="1600" b="1" kern="1200">
                <a:solidFill>
                  <a:schemeClr val="tx1"/>
                </a:solidFill>
                <a:latin typeface="+mj-lt"/>
                <a:ea typeface="+mj-ea"/>
                <a:cs typeface="+mj-cs"/>
              </a:rPr>
              <a:t>devoir</a:t>
            </a:r>
            <a:br>
              <a:rPr lang="en-US" sz="1600" b="1" kern="1200">
                <a:solidFill>
                  <a:schemeClr val="tx1"/>
                </a:solidFill>
                <a:latin typeface="+mj-lt"/>
                <a:ea typeface="+mj-ea"/>
                <a:cs typeface="+mj-cs"/>
              </a:rPr>
            </a:br>
            <a:br>
              <a:rPr lang="en-US" sz="1600" b="1" kern="1200">
                <a:solidFill>
                  <a:schemeClr val="tx1"/>
                </a:solidFill>
                <a:latin typeface="+mj-lt"/>
                <a:ea typeface="+mj-ea"/>
                <a:cs typeface="+mj-cs"/>
              </a:rPr>
            </a:br>
            <a:r>
              <a:rPr lang="en-US" sz="1600" b="1" kern="1200">
                <a:solidFill>
                  <a:schemeClr val="tx1"/>
                </a:solidFill>
                <a:latin typeface="+mj-lt"/>
                <a:ea typeface="+mj-ea"/>
                <a:cs typeface="+mj-cs"/>
              </a:rPr>
              <a:t>croquer</a:t>
            </a:r>
            <a:r>
              <a:rPr lang="en-US" sz="1600" kern="1200">
                <a:solidFill>
                  <a:schemeClr val="tx1"/>
                </a:solidFill>
                <a:latin typeface="+mj-lt"/>
                <a:ea typeface="+mj-ea"/>
                <a:cs typeface="+mj-cs"/>
              </a:rPr>
              <a:t> : addentare</a:t>
            </a:r>
            <a:br>
              <a:rPr lang="en-US" sz="1600" kern="1200">
                <a:solidFill>
                  <a:schemeClr val="tx1"/>
                </a:solidFill>
                <a:latin typeface="+mj-lt"/>
                <a:ea typeface="+mj-ea"/>
                <a:cs typeface="+mj-cs"/>
              </a:rPr>
            </a:br>
            <a:br>
              <a:rPr lang="en-US" sz="1600" kern="1200">
                <a:solidFill>
                  <a:schemeClr val="tx1"/>
                </a:solidFill>
                <a:latin typeface="+mj-lt"/>
                <a:ea typeface="+mj-ea"/>
                <a:cs typeface="+mj-cs"/>
              </a:rPr>
            </a:br>
            <a:r>
              <a:rPr lang="en-US" sz="1600" b="1" kern="1200">
                <a:solidFill>
                  <a:schemeClr val="tx1"/>
                </a:solidFill>
                <a:latin typeface="+mj-lt"/>
                <a:ea typeface="+mj-ea"/>
                <a:cs typeface="+mj-cs"/>
              </a:rPr>
              <a:t>pomme</a:t>
            </a:r>
            <a:r>
              <a:rPr lang="en-US" sz="1600" kern="1200">
                <a:solidFill>
                  <a:schemeClr val="tx1"/>
                </a:solidFill>
                <a:latin typeface="+mj-lt"/>
                <a:ea typeface="+mj-ea"/>
                <a:cs typeface="+mj-cs"/>
              </a:rPr>
              <a:t> : mela</a:t>
            </a:r>
            <a:br>
              <a:rPr lang="en-US" sz="1600" kern="1200">
                <a:solidFill>
                  <a:schemeClr val="tx1"/>
                </a:solidFill>
                <a:latin typeface="+mj-lt"/>
                <a:ea typeface="+mj-ea"/>
                <a:cs typeface="+mj-cs"/>
              </a:rPr>
            </a:br>
            <a:br>
              <a:rPr lang="en-US" sz="1600" kern="1200">
                <a:solidFill>
                  <a:schemeClr val="tx1"/>
                </a:solidFill>
                <a:latin typeface="+mj-lt"/>
                <a:ea typeface="+mj-ea"/>
                <a:cs typeface="+mj-cs"/>
              </a:rPr>
            </a:br>
            <a:r>
              <a:rPr lang="en-US" sz="1600" b="1" kern="1200">
                <a:solidFill>
                  <a:schemeClr val="tx1"/>
                </a:solidFill>
                <a:latin typeface="+mj-lt"/>
                <a:ea typeface="+mj-ea"/>
                <a:cs typeface="+mj-cs"/>
              </a:rPr>
              <a:t>moche</a:t>
            </a:r>
            <a:r>
              <a:rPr lang="en-US" sz="1600" kern="1200">
                <a:solidFill>
                  <a:schemeClr val="tx1"/>
                </a:solidFill>
                <a:latin typeface="+mj-lt"/>
                <a:ea typeface="+mj-ea"/>
                <a:cs typeface="+mj-cs"/>
              </a:rPr>
              <a:t> (familier) : brutta</a:t>
            </a:r>
            <a:endParaRPr lang="en-US" sz="1600" b="1"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673749" y="625684"/>
            <a:ext cx="4684892" cy="4664071"/>
          </a:xfrm>
          <a:prstGeom prst="rect">
            <a:avLst/>
          </a:prstGeom>
        </p:spPr>
      </p:pic>
      <p:sp>
        <p:nvSpPr>
          <p:cNvPr id="3" name="Segnaposto piè di pagina 2">
            <a:extLst>
              <a:ext uri="{FF2B5EF4-FFF2-40B4-BE49-F238E27FC236}">
                <a16:creationId xmlns:a16="http://schemas.microsoft.com/office/drawing/2014/main" id="{7E8DC76B-91B1-4B81-81A6-A859C16510E6}"/>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10186F31-D945-43D1-9D9C-16B52C916ACB}"/>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7</a:t>
            </a:fld>
            <a:endParaRPr lang="en-US">
              <a:solidFill>
                <a:schemeClr val="tx1">
                  <a:lumMod val="50000"/>
                  <a:lumOff val="50000"/>
                </a:schemeClr>
              </a:solidFill>
            </a:endParaRPr>
          </a:p>
        </p:txBody>
      </p:sp>
    </p:spTree>
    <p:extLst>
      <p:ext uri="{BB962C8B-B14F-4D97-AF65-F5344CB8AC3E}">
        <p14:creationId xmlns:p14="http://schemas.microsoft.com/office/powerpoint/2010/main" val="88355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Peau d’âne </a:t>
            </a:r>
            <a:r>
              <a:rPr lang="en-US" sz="1800" kern="1200">
                <a:solidFill>
                  <a:schemeClr val="tx1"/>
                </a:solidFill>
                <a:latin typeface="+mj-lt"/>
                <a:ea typeface="+mj-ea"/>
                <a:cs typeface="+mj-cs"/>
              </a:rPr>
              <a:t>: conte de Charles Perrault (XVII</a:t>
            </a:r>
            <a:r>
              <a:rPr lang="en-US" sz="1800" kern="1200" baseline="30000">
                <a:solidFill>
                  <a:schemeClr val="tx1"/>
                </a:solidFill>
                <a:latin typeface="+mj-lt"/>
                <a:ea typeface="+mj-ea"/>
                <a:cs typeface="+mj-cs"/>
              </a:rPr>
              <a:t>e</a:t>
            </a:r>
            <a:r>
              <a:rPr lang="en-US" sz="1800" kern="1200">
                <a:solidFill>
                  <a:schemeClr val="tx1"/>
                </a:solidFill>
                <a:latin typeface="+mj-lt"/>
                <a:ea typeface="+mj-ea"/>
                <a:cs typeface="+mj-cs"/>
              </a:rPr>
              <a:t> siècle). Les deux autres contes cités sont tirés de son recueil les </a:t>
            </a:r>
            <a:r>
              <a:rPr lang="en-US" sz="1800" i="1" kern="1200">
                <a:solidFill>
                  <a:schemeClr val="tx1"/>
                </a:solidFill>
                <a:latin typeface="+mj-lt"/>
                <a:ea typeface="+mj-ea"/>
                <a:cs typeface="+mj-cs"/>
              </a:rPr>
              <a:t>Contes de ma mère l’Oye</a:t>
            </a:r>
            <a:r>
              <a:rPr lang="en-US" sz="1800" kern="1200">
                <a:solidFill>
                  <a:schemeClr val="tx1"/>
                </a:solidFill>
                <a:latin typeface="+mj-lt"/>
                <a:ea typeface="+mj-ea"/>
                <a:cs typeface="+mj-cs"/>
              </a:rPr>
              <a:t>, traduits en italien par Collodi, l’auteur de Pinocchio.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Miette</a:t>
            </a:r>
            <a:r>
              <a:rPr lang="en-US" sz="1800" kern="1200">
                <a:solidFill>
                  <a:schemeClr val="tx1"/>
                </a:solidFill>
                <a:latin typeface="+mj-lt"/>
                <a:ea typeface="+mj-ea"/>
                <a:cs typeface="+mj-cs"/>
              </a:rPr>
              <a:t> : briciola</a:t>
            </a:r>
            <a:br>
              <a:rPr lang="en-US" sz="1800" kern="1200">
                <a:solidFill>
                  <a:schemeClr val="tx1"/>
                </a:solidFill>
                <a:latin typeface="+mj-lt"/>
                <a:ea typeface="+mj-ea"/>
                <a:cs typeface="+mj-cs"/>
              </a:rPr>
            </a:br>
            <a:endParaRPr lang="en-US" sz="1800"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469026" y="1136961"/>
            <a:ext cx="4289847" cy="4270781"/>
          </a:xfrm>
          <a:prstGeom prst="rect">
            <a:avLst/>
          </a:prstGeom>
        </p:spPr>
      </p:pic>
      <p:sp>
        <p:nvSpPr>
          <p:cNvPr id="3" name="Segnaposto piè di pagina 2">
            <a:extLst>
              <a:ext uri="{FF2B5EF4-FFF2-40B4-BE49-F238E27FC236}">
                <a16:creationId xmlns:a16="http://schemas.microsoft.com/office/drawing/2014/main" id="{08B353DF-AA49-4785-96FD-5DE5A102A19C}"/>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852F8612-3750-4BE6-9825-79A468C4F694}"/>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8</a:t>
            </a:fld>
            <a:endParaRPr lang="en-US">
              <a:solidFill>
                <a:schemeClr val="tx1">
                  <a:lumMod val="50000"/>
                  <a:lumOff val="50000"/>
                </a:schemeClr>
              </a:solidFill>
            </a:endParaRPr>
          </a:p>
        </p:txBody>
      </p:sp>
    </p:spTree>
    <p:extLst>
      <p:ext uri="{BB962C8B-B14F-4D97-AF65-F5344CB8AC3E}">
        <p14:creationId xmlns:p14="http://schemas.microsoft.com/office/powerpoint/2010/main" val="275825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title"/>
          </p:nvPr>
        </p:nvSpPr>
        <p:spPr>
          <a:xfrm>
            <a:off x="477981" y="1122363"/>
            <a:ext cx="4023360" cy="3204134"/>
          </a:xfrm>
        </p:spPr>
        <p:txBody>
          <a:bodyPr vert="horz" lIns="91440" tIns="45720" rIns="91440" bIns="45720" rtlCol="0" anchor="b">
            <a:normAutofit/>
          </a:bodyPr>
          <a:lstStyle/>
          <a:p>
            <a:r>
              <a:rPr lang="en-US" sz="1800" b="1" kern="1200">
                <a:solidFill>
                  <a:schemeClr val="tx1"/>
                </a:solidFill>
                <a:latin typeface="+mj-lt"/>
                <a:ea typeface="+mj-ea"/>
                <a:cs typeface="+mj-cs"/>
              </a:rPr>
              <a:t>Petit Poucet </a:t>
            </a:r>
            <a:r>
              <a:rPr lang="en-US" sz="1800" kern="1200">
                <a:solidFill>
                  <a:schemeClr val="tx1"/>
                </a:solidFill>
                <a:latin typeface="+mj-lt"/>
                <a:ea typeface="+mj-ea"/>
                <a:cs typeface="+mj-cs"/>
              </a:rPr>
              <a:t>: Pollicino</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b="1" kern="1200">
                <a:solidFill>
                  <a:schemeClr val="tx1"/>
                </a:solidFill>
                <a:latin typeface="+mj-lt"/>
                <a:ea typeface="+mj-ea"/>
                <a:cs typeface="+mj-cs"/>
              </a:rPr>
              <a:t>a compris </a:t>
            </a:r>
            <a:r>
              <a:rPr lang="en-US" sz="1800" kern="1200">
                <a:solidFill>
                  <a:schemeClr val="tx1"/>
                </a:solidFill>
                <a:latin typeface="+mj-lt"/>
                <a:ea typeface="+mj-ea"/>
                <a:cs typeface="+mj-cs"/>
              </a:rPr>
              <a:t>: passé composé de </a:t>
            </a:r>
            <a:r>
              <a:rPr lang="en-US" sz="1800" b="1" kern="1200">
                <a:solidFill>
                  <a:schemeClr val="tx1"/>
                </a:solidFill>
                <a:latin typeface="+mj-lt"/>
                <a:ea typeface="+mj-ea"/>
                <a:cs typeface="+mj-cs"/>
              </a:rPr>
              <a:t>comprendre</a:t>
            </a:r>
            <a:br>
              <a:rPr lang="en-US" sz="1800" b="1" kern="1200">
                <a:solidFill>
                  <a:schemeClr val="tx1"/>
                </a:solidFill>
                <a:latin typeface="+mj-lt"/>
                <a:ea typeface="+mj-ea"/>
                <a:cs typeface="+mj-cs"/>
              </a:rPr>
            </a:br>
            <a:br>
              <a:rPr lang="en-US" sz="1800" b="1" kern="1200">
                <a:solidFill>
                  <a:schemeClr val="tx1"/>
                </a:solidFill>
                <a:latin typeface="+mj-lt"/>
                <a:ea typeface="+mj-ea"/>
                <a:cs typeface="+mj-cs"/>
              </a:rPr>
            </a:br>
            <a:r>
              <a:rPr lang="en-US" sz="1800" b="1" kern="1200">
                <a:solidFill>
                  <a:schemeClr val="tx1"/>
                </a:solidFill>
                <a:latin typeface="+mj-lt"/>
                <a:ea typeface="+mj-ea"/>
                <a:cs typeface="+mj-cs"/>
              </a:rPr>
              <a:t>combien</a:t>
            </a:r>
            <a:r>
              <a:rPr lang="en-US" sz="1800" kern="1200">
                <a:solidFill>
                  <a:schemeClr val="tx1"/>
                </a:solidFill>
                <a:latin typeface="+mj-lt"/>
                <a:ea typeface="+mj-ea"/>
                <a:cs typeface="+mj-cs"/>
              </a:rPr>
              <a:t> : quanto</a:t>
            </a:r>
            <a:endParaRPr lang="en-US" sz="1800" b="1"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egnaposto contenuto 3"/>
          <p:cNvPicPr>
            <a:picLocks noGrp="1" noChangeAspect="1"/>
          </p:cNvPicPr>
          <p:nvPr>
            <p:ph idx="1"/>
          </p:nvPr>
        </p:nvPicPr>
        <p:blipFill>
          <a:blip r:embed="rId2"/>
          <a:stretch>
            <a:fillRect/>
          </a:stretch>
        </p:blipFill>
        <p:spPr>
          <a:xfrm>
            <a:off x="6432228" y="1038639"/>
            <a:ext cx="4345585" cy="4251116"/>
          </a:xfrm>
          <a:prstGeom prst="rect">
            <a:avLst/>
          </a:prstGeom>
        </p:spPr>
      </p:pic>
      <p:sp>
        <p:nvSpPr>
          <p:cNvPr id="3" name="Segnaposto piè di pagina 2">
            <a:extLst>
              <a:ext uri="{FF2B5EF4-FFF2-40B4-BE49-F238E27FC236}">
                <a16:creationId xmlns:a16="http://schemas.microsoft.com/office/drawing/2014/main" id="{BB9C73CE-4F8C-436E-AE18-404F1EED178A}"/>
              </a:ext>
            </a:extLst>
          </p:cNvPr>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defTabSz="914400">
              <a:spcAft>
                <a:spcPts val="600"/>
              </a:spcAft>
            </a:pPr>
            <a:r>
              <a:rPr lang="it-IT" kern="1200">
                <a:solidFill>
                  <a:schemeClr val="tx1">
                    <a:lumMod val="50000"/>
                    <a:lumOff val="50000"/>
                  </a:schemeClr>
                </a:solidFill>
                <a:latin typeface="+mn-lt"/>
                <a:ea typeface="+mn-ea"/>
                <a:cs typeface="+mn-cs"/>
              </a:rPr>
              <a:t>Lingua francese - a.a. 2022-2023 - Primo semestre</a:t>
            </a:r>
            <a:endParaRPr lang="en-US" kern="1200">
              <a:solidFill>
                <a:schemeClr val="tx1">
                  <a:lumMod val="50000"/>
                  <a:lumOff val="50000"/>
                </a:schemeClr>
              </a:solidFill>
              <a:latin typeface="+mn-lt"/>
              <a:ea typeface="+mn-ea"/>
              <a:cs typeface="+mn-cs"/>
            </a:endParaRPr>
          </a:p>
        </p:txBody>
      </p:sp>
      <p:sp>
        <p:nvSpPr>
          <p:cNvPr id="5" name="Segnaposto numero diapositiva 4">
            <a:extLst>
              <a:ext uri="{FF2B5EF4-FFF2-40B4-BE49-F238E27FC236}">
                <a16:creationId xmlns:a16="http://schemas.microsoft.com/office/drawing/2014/main" id="{43542D91-78F3-4078-BB79-9269BE728664}"/>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defTabSz="914400">
              <a:spcAft>
                <a:spcPts val="600"/>
              </a:spcAft>
            </a:pPr>
            <a:fld id="{FFD27849-9C60-4203-974B-180DE4D72081}" type="slidenum">
              <a:rPr lang="en-US">
                <a:solidFill>
                  <a:schemeClr val="tx1">
                    <a:lumMod val="50000"/>
                    <a:lumOff val="50000"/>
                  </a:schemeClr>
                </a:solidFill>
              </a:rPr>
              <a:pPr defTabSz="914400">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1347917740"/>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663</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Office Theme</vt:lpstr>
      <vt:lpstr>Presentazione standard di PowerPoint</vt:lpstr>
      <vt:lpstr>Campagne du Ministère de l’Agriculture et de l’Alimentation*, novembre 2018, renouvelée en septembre 2020.</vt:lpstr>
      <vt:lpstr>Gaspiller, gaspillage : sprecare, spreco  conte : fiaba, favola  antigaspi → anti-gaspillage</vt:lpstr>
      <vt:lpstr>La consommation des ménages  kg = kilo, abréviation de kilogramme  déchet : rifiuto</vt:lpstr>
      <vt:lpstr>Référence à la fable de La Fontaine (XVIIe siècle) que tous les enfants apprennent à l’école, Le Renard et le corbeau, tirée des fables d’Esope et de Phèdre.  Maître : maestro.  </vt:lpstr>
      <vt:lpstr>dont : pronom relatif → di cui  emballer : impacchettare, confezionare  emballage : imballaggio, confezione, packaging </vt:lpstr>
      <vt:lpstr>Blanche-Neige : conte des frères Grimm (début du XIXe siècle), adapté par Disney en 1937.  aurait dû : conditionnel passé du verbe devoir  croquer : addentare  pomme : mela  moche (familier) : brutta</vt:lpstr>
      <vt:lpstr>Peau d’âne : conte de Charles Perrault (XVIIe siècle). Les deux autres contes cités sont tirés de son recueil les Contes de ma mère l’Oye, traduits en italien par Collodi, l’auteur de Pinocchio.  Miette : briciola </vt:lpstr>
      <vt:lpstr>Petit Poucet : Pollicino  a compris : passé composé de comprendre  combien : quanto</vt:lpstr>
      <vt:lpstr>Coût, prononcez [kù] : costo  entre : tra  soit : ossia, ovvero  Source ADEME (Agence de la Transition Ecologique, anciennement Agence de l'Environnement et de la Maîtrise de l'Énergie)</vt:lpstr>
      <vt:lpstr>Minuit : mezzanotte  potiron : dans le conte de fées, il s’agit d’une citrouille, zucca.  Cendrillon : Cenerentola  fera : futur du verbe faire  bouillon (du verbe bouillir, bollire) : brodo</vt:lpstr>
      <vt:lpstr>1/3 = un tiers  tout au long de : lungo  chaîne : catena  source FAO (Food and Agriculture Organization)</vt:lpstr>
      <vt:lpstr>Commentaire</vt:lpstr>
      <vt:lpstr>Test de compréhension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gaspillage alimentaire</dc:title>
  <dc:creator>laura.kreyder</dc:creator>
  <cp:lastModifiedBy>laura.kreyder@unimib.it</cp:lastModifiedBy>
  <cp:revision>16</cp:revision>
  <dcterms:created xsi:type="dcterms:W3CDTF">2020-11-04T12:20:16Z</dcterms:created>
  <dcterms:modified xsi:type="dcterms:W3CDTF">2022-11-06T11:31:29Z</dcterms:modified>
</cp:coreProperties>
</file>