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F8B3544-0AE4-44A6-8CC4-D3F5D8AA43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Ulteriori Conoscenze Linguistiche Francese - a.a. 2021-2022 Primo semestre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3EA616-C0AA-4C74-9510-94FDDE4B46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FAE88-B87E-49C1-ADFC-D4108E753EDB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DE8E8D-8405-4DE2-8B95-C89C97999B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551D4E-796C-4FD1-9458-3DCA70FD13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675A2-A9F4-44E7-AE7D-D5D8321052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3781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Ulteriori Conoscenze Linguistiche Francese - a.a. 2021-2022 Primo semestre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521EA-86C5-4134-A054-9AE179B981F7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D9C08-DC8B-413E-866B-82E415A623E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0020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E8C-2304-475C-919A-638464A70D8B}" type="datetime1">
              <a:rPr lang="it-IT" smtClean="0"/>
              <a:t>06/11/2022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13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1E95-868E-438A-A17D-E06E523A1BBF}" type="datetime1">
              <a:rPr lang="it-IT" smtClean="0"/>
              <a:t>06/11/2022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05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67E2-B44B-4865-BA9E-7ADEDA41DC0D}" type="datetime1">
              <a:rPr lang="it-IT" smtClean="0"/>
              <a:t>06/11/2022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85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42CE-7596-4B2D-A6E6-723D41779FC3}" type="datetime1">
              <a:rPr lang="it-IT" smtClean="0"/>
              <a:t>06/11/2022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95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826D-8955-4F33-88BC-A2ED0FA9FF36}" type="datetime1">
              <a:rPr lang="it-IT" smtClean="0"/>
              <a:t>06/11/2022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77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3E9C-32F4-43F4-9903-9812EFC60869}" type="datetime1">
              <a:rPr lang="it-IT" smtClean="0"/>
              <a:t>06/11/2022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60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B7E-677C-4FB4-A5A2-99E116FC57B6}" type="datetime1">
              <a:rPr lang="it-IT" smtClean="0"/>
              <a:t>06/11/2022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94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A7E5-8DAE-45C8-98D6-6D93D5D124C3}" type="datetime1">
              <a:rPr lang="it-IT" smtClean="0"/>
              <a:t>06/11/2022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70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A7A-1531-4CA5-9697-FB206DE8C70F}" type="datetime1">
              <a:rPr lang="it-IT" smtClean="0"/>
              <a:t>06/11/2022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43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07B6-0054-4347-9E57-2B5708026A70}" type="datetime1">
              <a:rPr lang="it-IT" smtClean="0"/>
              <a:t>06/11/2022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0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A01F-E6D5-4260-BACC-3E9CA082D06F}" type="datetime1">
              <a:rPr lang="it-IT" smtClean="0"/>
              <a:t>06/11/2022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22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D559-0776-4D6F-B843-BDC4D22880F1}" type="datetime1">
              <a:rPr lang="it-IT" smtClean="0"/>
              <a:t>06/11/2022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7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>
            <a:extLst>
              <a:ext uri="{FF2B5EF4-FFF2-40B4-BE49-F238E27FC236}">
                <a16:creationId xmlns:a16="http://schemas.microsoft.com/office/drawing/2014/main" id="{91D3A56A-45E6-46DD-80E8-64BCA67FE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3181350"/>
            <a:ext cx="4686300" cy="213013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2125" y="436563"/>
            <a:ext cx="9144000" cy="2387600"/>
          </a:xfrm>
        </p:spPr>
        <p:txBody>
          <a:bodyPr/>
          <a:lstStyle/>
          <a:p>
            <a:r>
              <a:rPr lang="it-IT"/>
              <a:t>Emplois du subjonctif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DADA222F-2C5F-4600-AA6E-94F6BE41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421" y="5700673"/>
            <a:ext cx="3911336" cy="357227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D728BD-5EAD-45F2-B0D7-72CB97C5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1E8F84-25B7-4141-95CA-FCB04554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07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Nuances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3378" y="2050741"/>
            <a:ext cx="10510421" cy="4126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/>
              <a:t>Certains verbes ont plusieurs sens. Pour l’un, il faut l’indicatif ; pour l’autre, le subjonctif.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Dire</a:t>
            </a:r>
            <a:r>
              <a:rPr lang="it-IT" sz="2000"/>
              <a:t> + indicatif, mais à l’impératif, il peut signifier un ordre :</a:t>
            </a:r>
          </a:p>
          <a:p>
            <a:pPr marL="457200" lvl="1" indent="0">
              <a:buNone/>
            </a:pPr>
            <a:r>
              <a:rPr lang="it-IT" sz="1800"/>
              <a:t>Ex. : </a:t>
            </a:r>
            <a:r>
              <a:rPr lang="it-IT" sz="1800" b="1"/>
              <a:t>Dis</a:t>
            </a:r>
            <a:r>
              <a:rPr lang="it-IT" sz="1800"/>
              <a:t> aux enfants qu’ils </a:t>
            </a:r>
            <a:r>
              <a:rPr lang="it-IT" sz="1800">
                <a:solidFill>
                  <a:srgbClr val="FF0000"/>
                </a:solidFill>
              </a:rPr>
              <a:t>se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taisent</a:t>
            </a:r>
            <a:r>
              <a:rPr lang="it-IT" sz="1800"/>
              <a:t> pendant que je suis en visioconférence.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000" b="1"/>
              <a:t>Comprendre</a:t>
            </a:r>
          </a:p>
          <a:p>
            <a:pPr marL="457200" lvl="1" indent="0">
              <a:buNone/>
            </a:pPr>
            <a:r>
              <a:rPr lang="it-IT" sz="1800"/>
              <a:t>Il a compris que sa démarche n’</a:t>
            </a:r>
            <a:r>
              <a:rPr lang="it-IT" sz="1800">
                <a:solidFill>
                  <a:srgbClr val="FF0000"/>
                </a:solidFill>
              </a:rPr>
              <a:t>était</a:t>
            </a:r>
            <a:r>
              <a:rPr lang="it-IT" sz="1800"/>
              <a:t> pas la bonne.</a:t>
            </a:r>
          </a:p>
          <a:p>
            <a:pPr marL="457200" lvl="1" indent="0">
              <a:buNone/>
            </a:pPr>
            <a:r>
              <a:rPr lang="it-IT" sz="1800"/>
              <a:t>Je comprends que vous </a:t>
            </a:r>
            <a:r>
              <a:rPr lang="it-IT" sz="1800">
                <a:solidFill>
                  <a:srgbClr val="FF0000"/>
                </a:solidFill>
              </a:rPr>
              <a:t>soyez</a:t>
            </a:r>
            <a:r>
              <a:rPr lang="it-IT" sz="1800"/>
              <a:t> fatigués après huit heures d’avion.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000" b="1"/>
              <a:t>Imaginer</a:t>
            </a:r>
          </a:p>
          <a:p>
            <a:pPr marL="457200" lvl="1" indent="0">
              <a:buNone/>
            </a:pPr>
            <a:r>
              <a:rPr lang="it-IT" sz="1800"/>
              <a:t>Ils imaginent qu’ils </a:t>
            </a:r>
            <a:r>
              <a:rPr lang="it-IT" sz="1800">
                <a:solidFill>
                  <a:srgbClr val="FF0000"/>
                </a:solidFill>
              </a:rPr>
              <a:t>partiront</a:t>
            </a:r>
            <a:r>
              <a:rPr lang="it-IT" sz="1800"/>
              <a:t> en Birmanie pour leur voyage de noces.</a:t>
            </a:r>
          </a:p>
          <a:p>
            <a:pPr marL="457200" lvl="1" indent="0">
              <a:buNone/>
            </a:pPr>
            <a:r>
              <a:rPr lang="it-IT" sz="1800"/>
              <a:t>Imaginez qu’il </a:t>
            </a:r>
            <a:r>
              <a:rPr lang="it-IT" sz="1800">
                <a:solidFill>
                  <a:srgbClr val="FF0000"/>
                </a:solidFill>
              </a:rPr>
              <a:t>pleuve</a:t>
            </a:r>
            <a:r>
              <a:rPr lang="it-IT" sz="1800"/>
              <a:t> le jour du mariage. Qu’est-ce qu’on fait 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71C287-1BFD-48F6-831B-EC398481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A13DC5-47E5-4429-9413-7A093E60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10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DA9E417-174B-4E53-8959-95E14D3E7393}"/>
              </a:ext>
            </a:extLst>
          </p:cNvPr>
          <p:cNvCxnSpPr/>
          <p:nvPr/>
        </p:nvCxnSpPr>
        <p:spPr>
          <a:xfrm>
            <a:off x="834501" y="1544715"/>
            <a:ext cx="718203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21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Attention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7767" y="2118588"/>
            <a:ext cx="10483788" cy="3935983"/>
          </a:xfrm>
        </p:spPr>
        <p:txBody>
          <a:bodyPr>
            <a:normAutofit lnSpcReduction="10000"/>
          </a:bodyPr>
          <a:lstStyle/>
          <a:p>
            <a:r>
              <a:rPr lang="it-IT" sz="2000" i="1"/>
              <a:t>Espérer</a:t>
            </a:r>
            <a:r>
              <a:rPr lang="it-IT" sz="2000"/>
              <a:t> se construit </a:t>
            </a:r>
            <a:r>
              <a:rPr lang="it-IT" sz="2000" b="1"/>
              <a:t>toujours</a:t>
            </a:r>
            <a:r>
              <a:rPr lang="it-IT" sz="2000"/>
              <a:t> avec l’indicatif</a:t>
            </a:r>
          </a:p>
          <a:p>
            <a:pPr marL="0" indent="0">
              <a:buNone/>
            </a:pPr>
            <a:r>
              <a:rPr lang="it-IT" sz="2000"/>
              <a:t>        </a:t>
            </a:r>
            <a:r>
              <a:rPr lang="it-IT" sz="1800"/>
              <a:t>J’espère que tout </a:t>
            </a:r>
            <a:r>
              <a:rPr lang="it-IT" sz="1800">
                <a:solidFill>
                  <a:srgbClr val="FF0000"/>
                </a:solidFill>
              </a:rPr>
              <a:t>s’est</a:t>
            </a:r>
            <a:r>
              <a:rPr lang="it-IT" sz="1800"/>
              <a:t> bien </a:t>
            </a:r>
            <a:r>
              <a:rPr lang="it-IT" sz="1800">
                <a:solidFill>
                  <a:srgbClr val="FF0000"/>
                </a:solidFill>
              </a:rPr>
              <a:t>passé</a:t>
            </a:r>
            <a:r>
              <a:rPr lang="it-IT" sz="1800"/>
              <a:t>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i="1"/>
              <a:t>Douter que </a:t>
            </a:r>
            <a:r>
              <a:rPr lang="it-IT" sz="2000"/>
              <a:t>+ subjonctif, </a:t>
            </a:r>
            <a:r>
              <a:rPr lang="it-IT" sz="2000" i="1"/>
              <a:t>se douter que </a:t>
            </a:r>
            <a:r>
              <a:rPr lang="it-IT" sz="2000"/>
              <a:t>+ indicatif</a:t>
            </a:r>
          </a:p>
          <a:p>
            <a:pPr marL="457200" lvl="1" indent="0">
              <a:buNone/>
            </a:pPr>
            <a:r>
              <a:rPr lang="fr-FR" sz="1800"/>
              <a:t>La Commission </a:t>
            </a:r>
            <a:r>
              <a:rPr lang="fr-FR" sz="1800" b="1"/>
              <a:t>doute</a:t>
            </a:r>
            <a:r>
              <a:rPr lang="fr-FR" sz="1800"/>
              <a:t> qu’on </a:t>
            </a:r>
            <a:r>
              <a:rPr lang="fr-FR" sz="1800">
                <a:solidFill>
                  <a:srgbClr val="FF0000"/>
                </a:solidFill>
              </a:rPr>
              <a:t>puisse</a:t>
            </a:r>
            <a:r>
              <a:rPr lang="fr-FR" sz="1800"/>
              <a:t> jamais arriver à un accord</a:t>
            </a:r>
          </a:p>
          <a:p>
            <a:pPr marL="457200" lvl="1" indent="0">
              <a:buNone/>
            </a:pPr>
            <a:r>
              <a:rPr lang="it-IT" sz="1800"/>
              <a:t>Il </a:t>
            </a:r>
            <a:r>
              <a:rPr lang="it-IT" sz="1800" b="1"/>
              <a:t>se doute </a:t>
            </a:r>
            <a:r>
              <a:rPr lang="it-IT" sz="1800"/>
              <a:t>bien que ses opposants ne </a:t>
            </a:r>
            <a:r>
              <a:rPr lang="it-IT" sz="1800">
                <a:solidFill>
                  <a:srgbClr val="FF0000"/>
                </a:solidFill>
              </a:rPr>
              <a:t>vont</a:t>
            </a:r>
            <a:r>
              <a:rPr lang="it-IT" sz="1800"/>
              <a:t> pas lui </a:t>
            </a:r>
            <a:r>
              <a:rPr lang="it-IT" sz="1800">
                <a:solidFill>
                  <a:srgbClr val="FF0000"/>
                </a:solidFill>
              </a:rPr>
              <a:t>faire</a:t>
            </a:r>
            <a:r>
              <a:rPr lang="it-IT" sz="1800"/>
              <a:t> de cadeaux.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000" i="1"/>
              <a:t>Il me </a:t>
            </a:r>
            <a:r>
              <a:rPr lang="it-IT" sz="2000"/>
              <a:t>(ou autre pronom personnel complément d’objet indirect) </a:t>
            </a:r>
            <a:r>
              <a:rPr lang="it-IT" sz="2000" i="1"/>
              <a:t>semble que </a:t>
            </a:r>
            <a:r>
              <a:rPr lang="it-IT" sz="2000"/>
              <a:t>+ indicatif, mais </a:t>
            </a:r>
            <a:r>
              <a:rPr lang="it-IT" sz="2000" i="1"/>
              <a:t>il semble que </a:t>
            </a:r>
            <a:r>
              <a:rPr lang="it-IT" sz="2000"/>
              <a:t>+ subjonctif et </a:t>
            </a:r>
            <a:r>
              <a:rPr lang="it-IT" sz="2000" i="1"/>
              <a:t>il </a:t>
            </a:r>
            <a:r>
              <a:rPr lang="fr-FR" sz="2000" i="1"/>
              <a:t>paraît que </a:t>
            </a:r>
            <a:r>
              <a:rPr lang="fr-FR" sz="2000"/>
              <a:t>+ indicatif :</a:t>
            </a:r>
            <a:endParaRPr lang="it-IT" sz="2000"/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800" b="1"/>
              <a:t>Il semble que</a:t>
            </a:r>
            <a:r>
              <a:rPr lang="fr-FR" sz="1800"/>
              <a:t> Moreau </a:t>
            </a:r>
            <a:r>
              <a:rPr lang="fr-FR" sz="1800">
                <a:solidFill>
                  <a:srgbClr val="FF0000"/>
                </a:solidFill>
              </a:rPr>
              <a:t>veuille</a:t>
            </a:r>
            <a:r>
              <a:rPr lang="fr-FR" sz="1800"/>
              <a:t> réduire les salaires des associés de 50 %. </a:t>
            </a:r>
          </a:p>
          <a:p>
            <a:pPr marL="457200" lvl="1" indent="0">
              <a:buNone/>
            </a:pPr>
            <a:r>
              <a:rPr lang="fr-FR" sz="1800" b="1"/>
              <a:t>Il me semble que</a:t>
            </a:r>
            <a:r>
              <a:rPr lang="fr-FR" sz="1800"/>
              <a:t> Moreau </a:t>
            </a:r>
            <a:r>
              <a:rPr lang="fr-FR" sz="1800">
                <a:solidFill>
                  <a:srgbClr val="FF0000"/>
                </a:solidFill>
              </a:rPr>
              <a:t>veut</a:t>
            </a:r>
            <a:r>
              <a:rPr lang="fr-FR" sz="1800"/>
              <a:t> réduire les salaires des associés de 50 %.</a:t>
            </a:r>
          </a:p>
          <a:p>
            <a:pPr marL="457200" lvl="1" indent="0">
              <a:buNone/>
            </a:pPr>
            <a:r>
              <a:rPr lang="fr-FR" sz="1800" b="1"/>
              <a:t>Il paraît que</a:t>
            </a:r>
            <a:r>
              <a:rPr lang="fr-FR" sz="1800"/>
              <a:t> Moreau </a:t>
            </a:r>
            <a:r>
              <a:rPr lang="fr-FR" sz="1800">
                <a:solidFill>
                  <a:srgbClr val="FF0000"/>
                </a:solidFill>
              </a:rPr>
              <a:t>veut</a:t>
            </a:r>
            <a:r>
              <a:rPr lang="fr-FR" sz="1800"/>
              <a:t> réduire les salaires des associés de 50 %.</a:t>
            </a:r>
          </a:p>
          <a:p>
            <a:pPr lvl="1"/>
            <a:endParaRPr lang="fr-FR"/>
          </a:p>
          <a:p>
            <a:pPr lvl="1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B380C83-C058-4563-862A-51BCD388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908D17-A559-4546-80EB-1814F837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11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2A5D9C9-62B6-4161-96CE-89AC05DCBE92}"/>
              </a:ext>
            </a:extLst>
          </p:cNvPr>
          <p:cNvCxnSpPr/>
          <p:nvPr/>
        </p:nvCxnSpPr>
        <p:spPr>
          <a:xfrm>
            <a:off x="878889" y="1642369"/>
            <a:ext cx="7554897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49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53F89A-F283-4ACC-AE5E-BE264EEB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2D00A6-1779-4643-8917-D254807B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810" y="1825626"/>
            <a:ext cx="10323989" cy="40070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1900" b="1"/>
              <a:t>Conjuguez le verbe entre parenthèses à l'indicatif ou au subjonctif.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1.	On dit que la nuit tous les chats (être) …………………. gris.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2.	Supposons que tout le monde (répondre) …………………. à votre invitation : nous aurions été plus de cent !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3.	J'estime que nous (devoir) …………………. nous montrer patients.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4.	Si vous insistez, je pense qu'elle (se mettre) …………………. en colère.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5.	Personne n'avait prévu que les choses (tourner) …………………. aussi mal.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6.	Il avait peur que son voisin ne lui (faire) …………………. un procès.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7.	S'il quitte le pays, tout le monde en (conclure) …………………. qu'il craint la police.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8.	Nous aimerions que tu (entreprendre) ……………………..…. ces démarches dès demain.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9.	Le propriétaire avait exigé que le gérant lui (rendre) …………………. des comptes.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10.	Attendez un peu avant de l’appeler, je ne pense pas qu'il (arriver) …………………. chez lui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822523-6FC4-456B-AF28-9A9BEC58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3A2A91-1D14-4E43-B484-513C305D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12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2B95D4E-FA39-490A-8488-83E467D0435D}"/>
              </a:ext>
            </a:extLst>
          </p:cNvPr>
          <p:cNvSpPr txBox="1"/>
          <p:nvPr/>
        </p:nvSpPr>
        <p:spPr>
          <a:xfrm>
            <a:off x="5326602" y="2077375"/>
            <a:ext cx="941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sont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17F393F-84D4-42EA-8073-A6BA31002523}"/>
              </a:ext>
            </a:extLst>
          </p:cNvPr>
          <p:cNvSpPr txBox="1"/>
          <p:nvPr/>
        </p:nvSpPr>
        <p:spPr>
          <a:xfrm>
            <a:off x="5601810" y="2459115"/>
            <a:ext cx="1553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réponde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EE1B761-189D-477B-9F0B-F6DA40114C7C}"/>
              </a:ext>
            </a:extLst>
          </p:cNvPr>
          <p:cNvSpPr txBox="1"/>
          <p:nvPr/>
        </p:nvSpPr>
        <p:spPr>
          <a:xfrm>
            <a:off x="4367814" y="2805343"/>
            <a:ext cx="1136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devons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E964EC5-80AF-479C-802A-F247E7F10EEA}"/>
              </a:ext>
            </a:extLst>
          </p:cNvPr>
          <p:cNvSpPr txBox="1"/>
          <p:nvPr/>
        </p:nvSpPr>
        <p:spPr>
          <a:xfrm>
            <a:off x="5797118" y="3178206"/>
            <a:ext cx="1597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mettra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D958C19-9A7F-41C4-AE62-8402D06D6DD9}"/>
              </a:ext>
            </a:extLst>
          </p:cNvPr>
          <p:cNvSpPr txBox="1"/>
          <p:nvPr/>
        </p:nvSpPr>
        <p:spPr>
          <a:xfrm>
            <a:off x="6134469" y="3542190"/>
            <a:ext cx="985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tournent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99F9CC1-D8CF-49E2-BEA1-47917EE444E7}"/>
              </a:ext>
            </a:extLst>
          </p:cNvPr>
          <p:cNvSpPr txBox="1"/>
          <p:nvPr/>
        </p:nvSpPr>
        <p:spPr>
          <a:xfrm>
            <a:off x="5459767" y="3923930"/>
            <a:ext cx="1296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fasse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D5CD100-0466-4A3A-89CD-E7955FB149AB}"/>
              </a:ext>
            </a:extLst>
          </p:cNvPr>
          <p:cNvSpPr txBox="1"/>
          <p:nvPr/>
        </p:nvSpPr>
        <p:spPr>
          <a:xfrm>
            <a:off x="5921406" y="4270159"/>
            <a:ext cx="1313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conclura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A4941D-7F02-4EBB-ACD8-F9D45A6A9496}"/>
              </a:ext>
            </a:extLst>
          </p:cNvPr>
          <p:cNvSpPr txBox="1"/>
          <p:nvPr/>
        </p:nvSpPr>
        <p:spPr>
          <a:xfrm>
            <a:off x="5282214" y="4634143"/>
            <a:ext cx="1864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entreprennes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6349BF6-C08F-4B49-9B7D-083D554D7C41}"/>
              </a:ext>
            </a:extLst>
          </p:cNvPr>
          <p:cNvSpPr txBox="1"/>
          <p:nvPr/>
        </p:nvSpPr>
        <p:spPr>
          <a:xfrm>
            <a:off x="6400800" y="4998127"/>
            <a:ext cx="1233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rende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372AA5F-90D5-4EC4-917F-F5F5F5CAADCE}"/>
              </a:ext>
            </a:extLst>
          </p:cNvPr>
          <p:cNvSpPr txBox="1"/>
          <p:nvPr/>
        </p:nvSpPr>
        <p:spPr>
          <a:xfrm>
            <a:off x="7332955" y="5370990"/>
            <a:ext cx="1083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 soit arrivé</a:t>
            </a:r>
            <a:endParaRPr lang="fr-FR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9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5825" y="822325"/>
            <a:ext cx="10515600" cy="1325563"/>
          </a:xfrm>
        </p:spPr>
        <p:txBody>
          <a:bodyPr/>
          <a:lstStyle/>
          <a:p>
            <a:r>
              <a:rPr lang="it-IT"/>
              <a:t>Impératif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6775" y="2806700"/>
            <a:ext cx="10496550" cy="3298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Le seul cas où le subjonctif est employé dans une proposition indépendante, c’est pour la 3° personne du singulier et du pluriel de l’impératif, précédé de la conjonction </a:t>
            </a:r>
            <a:r>
              <a:rPr lang="it-IT" sz="2000" b="1"/>
              <a:t>que.</a:t>
            </a:r>
          </a:p>
          <a:p>
            <a:pPr marL="0" indent="0">
              <a:buNone/>
            </a:pPr>
            <a:endParaRPr lang="it-IT" sz="2000" b="1"/>
          </a:p>
          <a:p>
            <a:pPr lvl="1"/>
            <a:r>
              <a:rPr lang="it-IT" sz="2000"/>
              <a:t>Sors!</a:t>
            </a:r>
          </a:p>
          <a:p>
            <a:pPr lvl="1"/>
            <a:r>
              <a:rPr lang="it-IT" sz="2000">
                <a:solidFill>
                  <a:srgbClr val="FF0000"/>
                </a:solidFill>
              </a:rPr>
              <a:t>Qu’il sorte</a:t>
            </a:r>
            <a:r>
              <a:rPr lang="it-IT" sz="2000"/>
              <a:t>!</a:t>
            </a:r>
          </a:p>
          <a:p>
            <a:pPr lvl="1"/>
            <a:r>
              <a:rPr lang="it-IT" sz="2000"/>
              <a:t>Sortons!				Impératif</a:t>
            </a:r>
          </a:p>
          <a:p>
            <a:pPr lvl="1"/>
            <a:r>
              <a:rPr lang="it-IT" sz="2000"/>
              <a:t>Sortez!</a:t>
            </a:r>
          </a:p>
          <a:p>
            <a:pPr lvl="1"/>
            <a:r>
              <a:rPr lang="it-IT" sz="2000">
                <a:solidFill>
                  <a:srgbClr val="FF0000"/>
                </a:solidFill>
              </a:rPr>
              <a:t>Qu’ils sortent</a:t>
            </a:r>
            <a:r>
              <a:rPr lang="it-IT" sz="2000"/>
              <a:t>!</a:t>
            </a:r>
          </a:p>
          <a:p>
            <a:endParaRPr lang="it-IT" b="1"/>
          </a:p>
          <a:p>
            <a:endParaRPr lang="it-IT" b="1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9601014-1D81-45EA-86E8-0159FF17EF63}"/>
              </a:ext>
            </a:extLst>
          </p:cNvPr>
          <p:cNvCxnSpPr>
            <a:cxnSpLocks/>
          </p:cNvCxnSpPr>
          <p:nvPr/>
        </p:nvCxnSpPr>
        <p:spPr>
          <a:xfrm>
            <a:off x="1047565" y="2281561"/>
            <a:ext cx="7492753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1A703B-FA95-4A62-8857-7989D685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A37ADB-F90E-4DC8-8200-E37781E5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2</a:t>
            </a:fld>
            <a:endParaRPr lang="it-IT"/>
          </a:p>
        </p:txBody>
      </p:sp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687CA4B4-8635-4B80-A30B-EF2C631402E2}"/>
              </a:ext>
            </a:extLst>
          </p:cNvPr>
          <p:cNvSpPr/>
          <p:nvPr/>
        </p:nvSpPr>
        <p:spPr>
          <a:xfrm>
            <a:off x="4429957" y="3950563"/>
            <a:ext cx="292964" cy="1526959"/>
          </a:xfrm>
          <a:prstGeom prst="rightBrace">
            <a:avLst>
              <a:gd name="adj1" fmla="val 8333"/>
              <a:gd name="adj2" fmla="val 51744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64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Subordonnée au début de la phrase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1134" y="2539708"/>
            <a:ext cx="10536492" cy="2600463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Quand, par emphase, on déplace une subordonnée en tête de phrase, le verbe de la subordonnée devient un subjonctif.</a:t>
            </a:r>
          </a:p>
          <a:p>
            <a:endParaRPr lang="it-IT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Nous sommes certains qu’il </a:t>
            </a:r>
            <a:r>
              <a:rPr lang="it-IT" sz="1800">
                <a:solidFill>
                  <a:srgbClr val="FF0000"/>
                </a:solidFill>
              </a:rPr>
              <a:t>viendra</a:t>
            </a:r>
            <a:r>
              <a:rPr lang="it-IT" sz="1800"/>
              <a:t> ce soir.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Qu’il </a:t>
            </a:r>
            <a:r>
              <a:rPr lang="it-IT" sz="1800">
                <a:solidFill>
                  <a:srgbClr val="FF0000"/>
                </a:solidFill>
              </a:rPr>
              <a:t>vienne</a:t>
            </a:r>
            <a:r>
              <a:rPr lang="it-IT" sz="1800"/>
              <a:t> ce soir, nous en sommes certains.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16A8E84-9657-4A1B-9265-721FDD05CC1F}"/>
              </a:ext>
            </a:extLst>
          </p:cNvPr>
          <p:cNvCxnSpPr/>
          <p:nvPr/>
        </p:nvCxnSpPr>
        <p:spPr>
          <a:xfrm>
            <a:off x="834501" y="1873188"/>
            <a:ext cx="836276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70A174-25FE-4F8C-9756-5D529AA5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131F68-9ADB-4009-8050-32D53C86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10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Proposition complétive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7665" y="2136343"/>
            <a:ext cx="10412767" cy="3891594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Une </a:t>
            </a:r>
            <a:r>
              <a:rPr lang="it-IT" sz="2000">
                <a:solidFill>
                  <a:srgbClr val="FF0000"/>
                </a:solidFill>
              </a:rPr>
              <a:t>proposition subordonnée complétive </a:t>
            </a:r>
            <a:r>
              <a:rPr lang="it-IT" sz="2000"/>
              <a:t>est une proposition qui commence par la conjonction </a:t>
            </a:r>
            <a:r>
              <a:rPr lang="it-IT" sz="2000" b="1"/>
              <a:t>que</a:t>
            </a:r>
            <a:r>
              <a:rPr lang="it-IT" sz="2000"/>
              <a:t> (à distinguer du pronom relatif) et complète la proposition principale. Elle est à l’indicatif ou au subjonctif selon le verbe principal.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Distinction complétive / relative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0070C0"/>
                </a:solidFill>
              </a:rPr>
              <a:t>Il faut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finisses ce travail → conjonction → proposition complétive</a:t>
            </a:r>
          </a:p>
          <a:p>
            <a:pPr marL="457200" lvl="1" indent="0">
              <a:buNone/>
            </a:pPr>
            <a:r>
              <a:rPr lang="it-IT" sz="1800"/>
              <a:t>Le </a:t>
            </a:r>
            <a:r>
              <a:rPr lang="it-IT" sz="1800">
                <a:solidFill>
                  <a:srgbClr val="0070C0"/>
                </a:solidFill>
              </a:rPr>
              <a:t>travail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termines est urgent → pronom relatif précédé d’un antécédent → proposition relative</a:t>
            </a:r>
          </a:p>
          <a:p>
            <a:pPr marL="457200" lvl="1" indent="0">
              <a:buNone/>
            </a:pPr>
            <a:endParaRPr lang="it-IT" sz="2000"/>
          </a:p>
          <a:p>
            <a:r>
              <a:rPr lang="it-IT" sz="2000" b="1"/>
              <a:t>Note</a:t>
            </a:r>
            <a:r>
              <a:rPr lang="it-IT" sz="2000"/>
              <a:t> : Quand  il y a deux complétives coordonnées dans une phrase, il est </a:t>
            </a:r>
            <a:r>
              <a:rPr lang="it-IT" sz="2000" u="sng"/>
              <a:t>obligatoire</a:t>
            </a:r>
            <a:r>
              <a:rPr lang="it-IT" sz="2000"/>
              <a:t> de répéter la conjonction </a:t>
            </a:r>
            <a:r>
              <a:rPr lang="it-IT" sz="2000" b="1"/>
              <a:t>que</a:t>
            </a:r>
            <a:r>
              <a:rPr lang="it-IT" sz="2000"/>
              <a:t>:</a:t>
            </a:r>
          </a:p>
          <a:p>
            <a:pPr marL="457200" lvl="1" indent="0">
              <a:buNone/>
            </a:pPr>
            <a:r>
              <a:rPr lang="it-IT" sz="1800"/>
              <a:t>Ce serait bien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vous preniez un taxi </a:t>
            </a:r>
            <a:r>
              <a:rPr lang="it-IT" sz="1800">
                <a:solidFill>
                  <a:srgbClr val="0070C0"/>
                </a:solidFill>
              </a:rPr>
              <a:t>et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vous arriviez au plus tôt</a:t>
            </a:r>
          </a:p>
          <a:p>
            <a:pPr lvl="1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740D0A-E844-47AA-A330-E0914CB6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874C948-488E-43B2-A50F-7EF3DA23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4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6A2BF9B-2439-45E0-8EF7-32586FE12D2A}"/>
              </a:ext>
            </a:extLst>
          </p:cNvPr>
          <p:cNvCxnSpPr/>
          <p:nvPr/>
        </p:nvCxnSpPr>
        <p:spPr>
          <a:xfrm>
            <a:off x="967666" y="1713390"/>
            <a:ext cx="733295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45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971F58-9B93-4CC2-A3D1-34A35526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Rappel conjugaison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70737-250B-4C28-B844-E1A663B8D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36" y="2535838"/>
            <a:ext cx="10537054" cy="3456589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Formation du subjonctif : </a:t>
            </a:r>
            <a:r>
              <a:rPr lang="it-IT" sz="2000">
                <a:solidFill>
                  <a:srgbClr val="FF0000"/>
                </a:solidFill>
              </a:rPr>
              <a:t>Radical</a:t>
            </a:r>
            <a:r>
              <a:rPr lang="it-IT" sz="2000"/>
              <a:t> de la troisième personne du pluriel du présent de l’indicatif + </a:t>
            </a:r>
            <a:r>
              <a:rPr lang="it-IT" sz="2000">
                <a:solidFill>
                  <a:srgbClr val="FF0000"/>
                </a:solidFill>
              </a:rPr>
              <a:t>terminaisons</a:t>
            </a:r>
            <a:r>
              <a:rPr lang="it-IT" sz="2000"/>
              <a:t> du subjonctif. Si le radical finit par un </a:t>
            </a:r>
            <a:r>
              <a:rPr lang="it-IT" sz="2000" b="1"/>
              <a:t>–i </a:t>
            </a:r>
            <a:r>
              <a:rPr lang="it-IT" sz="2000"/>
              <a:t>ou par le digramme </a:t>
            </a:r>
            <a:r>
              <a:rPr lang="it-IT" sz="2000" b="1"/>
              <a:t>–gn</a:t>
            </a:r>
            <a:r>
              <a:rPr lang="it-IT" sz="2000"/>
              <a:t>, on ajoute la terminaison </a:t>
            </a:r>
            <a:r>
              <a:rPr lang="it-IT" sz="2000">
                <a:solidFill>
                  <a:srgbClr val="FF0000"/>
                </a:solidFill>
              </a:rPr>
              <a:t>–ions </a:t>
            </a:r>
            <a:r>
              <a:rPr lang="it-IT" sz="2000"/>
              <a:t>et </a:t>
            </a:r>
            <a:r>
              <a:rPr lang="it-IT" sz="2000">
                <a:solidFill>
                  <a:srgbClr val="FF0000"/>
                </a:solidFill>
              </a:rPr>
              <a:t>-iez </a:t>
            </a:r>
            <a:r>
              <a:rPr lang="it-IT" sz="2000"/>
              <a:t>(à la première et seconde personne du pluriel).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Exemples</a:t>
            </a:r>
          </a:p>
          <a:p>
            <a:r>
              <a:rPr lang="it-IT" sz="2000"/>
              <a:t>Vérifier → radical </a:t>
            </a:r>
            <a:r>
              <a:rPr lang="it-IT" sz="2000" b="1"/>
              <a:t>vérifi-</a:t>
            </a:r>
            <a:r>
              <a:rPr lang="it-IT" sz="2000"/>
              <a:t> → que nous vérifi</a:t>
            </a:r>
            <a:r>
              <a:rPr lang="it-IT" sz="2000">
                <a:solidFill>
                  <a:srgbClr val="FF0000"/>
                </a:solidFill>
              </a:rPr>
              <a:t>ions</a:t>
            </a:r>
            <a:r>
              <a:rPr lang="it-IT" sz="2000"/>
              <a:t>, que vous vérifi</a:t>
            </a:r>
            <a:r>
              <a:rPr lang="it-IT" sz="2000">
                <a:solidFill>
                  <a:srgbClr val="FF0000"/>
                </a:solidFill>
              </a:rPr>
              <a:t>iez</a:t>
            </a:r>
          </a:p>
          <a:p>
            <a:r>
              <a:rPr lang="it-IT" sz="2000"/>
              <a:t>Rejoindre → radical </a:t>
            </a:r>
            <a:r>
              <a:rPr lang="it-IT" sz="2000" b="1"/>
              <a:t>rejoign-</a:t>
            </a:r>
            <a:r>
              <a:rPr lang="it-IT" sz="2000"/>
              <a:t> → que nous rejoign</a:t>
            </a:r>
            <a:r>
              <a:rPr lang="it-IT" sz="2000">
                <a:solidFill>
                  <a:srgbClr val="FF0000"/>
                </a:solidFill>
              </a:rPr>
              <a:t>ions</a:t>
            </a:r>
            <a:r>
              <a:rPr lang="it-IT" sz="2000"/>
              <a:t>, que vous rejoign</a:t>
            </a:r>
            <a:r>
              <a:rPr lang="it-IT" sz="2000">
                <a:solidFill>
                  <a:srgbClr val="FF0000"/>
                </a:solidFill>
              </a:rPr>
              <a:t>iez</a:t>
            </a:r>
            <a:r>
              <a:rPr lang="it-IT" sz="2000"/>
              <a:t>.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1600" b="1"/>
              <a:t>Note</a:t>
            </a:r>
            <a:r>
              <a:rPr lang="it-IT" sz="1600"/>
              <a:t> : à l’oral, ces formes ne diffèrent pas de l’indicatif, mais à l’écrit le </a:t>
            </a:r>
            <a:r>
              <a:rPr lang="it-IT" sz="1600">
                <a:solidFill>
                  <a:srgbClr val="FF0000"/>
                </a:solidFill>
              </a:rPr>
              <a:t>-i </a:t>
            </a:r>
            <a:r>
              <a:rPr lang="it-IT" sz="1600"/>
              <a:t>de la terminaison est obligatoire.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C1A884-94C9-44B9-94D4-B0249AD1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320A1A-4C0A-4B72-9866-D692B8C5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5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9602CC3-0EE1-4AE3-B28B-0DF6435FB95F}"/>
              </a:ext>
            </a:extLst>
          </p:cNvPr>
          <p:cNvCxnSpPr>
            <a:cxnSpLocks/>
          </p:cNvCxnSpPr>
          <p:nvPr/>
        </p:nvCxnSpPr>
        <p:spPr>
          <a:xfrm>
            <a:off x="861134" y="1890944"/>
            <a:ext cx="7901126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38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Vouloir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1466" y="2393796"/>
            <a:ext cx="9939291" cy="3287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Quand le verbe principal exprime la volonté, l’ordre, le conseil, il est suivi du subjonctif.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1800" b="1"/>
              <a:t>Exemples</a:t>
            </a:r>
            <a:r>
              <a:rPr lang="it-IT" sz="1800"/>
              <a:t> :</a:t>
            </a:r>
          </a:p>
          <a:p>
            <a:pPr lvl="1"/>
            <a:r>
              <a:rPr lang="it-IT" sz="1800"/>
              <a:t>Le rédacteur </a:t>
            </a:r>
            <a:r>
              <a:rPr lang="it-IT" sz="1800" b="1"/>
              <a:t>veut</a:t>
            </a:r>
            <a:r>
              <a:rPr lang="it-IT" sz="1800"/>
              <a:t> que vous </a:t>
            </a:r>
            <a:r>
              <a:rPr lang="it-IT" sz="1800">
                <a:solidFill>
                  <a:srgbClr val="FF0000"/>
                </a:solidFill>
              </a:rPr>
              <a:t>vérifiiez</a:t>
            </a:r>
            <a:r>
              <a:rPr lang="it-IT" sz="1800"/>
              <a:t> la documentation.</a:t>
            </a:r>
          </a:p>
          <a:p>
            <a:pPr lvl="1"/>
            <a:r>
              <a:rPr lang="it-IT" sz="1800"/>
              <a:t>Elle </a:t>
            </a:r>
            <a:r>
              <a:rPr lang="it-IT" sz="1800" b="1"/>
              <a:t>a demandé </a:t>
            </a:r>
            <a:r>
              <a:rPr lang="it-IT" sz="1800"/>
              <a:t>que le rapport </a:t>
            </a:r>
            <a:r>
              <a:rPr lang="it-IT" sz="1800">
                <a:solidFill>
                  <a:srgbClr val="FF0000"/>
                </a:solidFill>
              </a:rPr>
              <a:t>soit</a:t>
            </a:r>
            <a:r>
              <a:rPr lang="it-IT" sz="1800"/>
              <a:t> prêt pour 18 heures.</a:t>
            </a:r>
          </a:p>
          <a:p>
            <a:pPr lvl="1"/>
            <a:r>
              <a:rPr lang="it-IT" sz="1800"/>
              <a:t>La direction </a:t>
            </a:r>
            <a:r>
              <a:rPr lang="it-IT" sz="1800" b="1"/>
              <a:t>a proposé </a:t>
            </a:r>
            <a:r>
              <a:rPr lang="it-IT" sz="1800"/>
              <a:t>que nous </a:t>
            </a:r>
            <a:r>
              <a:rPr lang="it-IT" sz="1800">
                <a:solidFill>
                  <a:srgbClr val="FF0000"/>
                </a:solidFill>
              </a:rPr>
              <a:t>fassions</a:t>
            </a:r>
            <a:r>
              <a:rPr lang="it-IT" sz="1800"/>
              <a:t> des heures supplémentaires.</a:t>
            </a:r>
          </a:p>
          <a:p>
            <a:pPr lvl="1"/>
            <a:r>
              <a:rPr lang="it-IT" sz="1800"/>
              <a:t>Il </a:t>
            </a:r>
            <a:r>
              <a:rPr lang="it-IT" sz="1800" b="1"/>
              <a:t>vaudrait mieux </a:t>
            </a:r>
            <a:r>
              <a:rPr lang="it-IT" sz="1800"/>
              <a:t>que tu lui </a:t>
            </a:r>
            <a:r>
              <a:rPr lang="it-IT" sz="1800">
                <a:solidFill>
                  <a:srgbClr val="FF0000"/>
                </a:solidFill>
              </a:rPr>
              <a:t>dises</a:t>
            </a:r>
            <a:r>
              <a:rPr lang="it-IT" sz="1800"/>
              <a:t> la vérité.</a:t>
            </a:r>
          </a:p>
          <a:p>
            <a:pPr lvl="1"/>
            <a:r>
              <a:rPr lang="it-IT" sz="1800"/>
              <a:t>La mairie </a:t>
            </a:r>
            <a:r>
              <a:rPr lang="it-IT" sz="1800" b="1"/>
              <a:t>a ordonné </a:t>
            </a:r>
            <a:r>
              <a:rPr lang="it-IT" sz="1800"/>
              <a:t>que toutes les voitures </a:t>
            </a:r>
            <a:r>
              <a:rPr lang="it-IT" sz="1800">
                <a:solidFill>
                  <a:srgbClr val="FF0000"/>
                </a:solidFill>
              </a:rPr>
              <a:t>soient</a:t>
            </a:r>
            <a:r>
              <a:rPr lang="it-IT" sz="1800"/>
              <a:t> enlevées des trottoirs.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8687C9-8DAE-4F3D-8A86-A5F59F74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EA82B-06E5-4191-894E-E2FD047B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6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49CEABC-9DED-45CB-BFCF-55753EE06C31}"/>
              </a:ext>
            </a:extLst>
          </p:cNvPr>
          <p:cNvCxnSpPr>
            <a:cxnSpLocks/>
          </p:cNvCxnSpPr>
          <p:nvPr/>
        </p:nvCxnSpPr>
        <p:spPr>
          <a:xfrm>
            <a:off x="843379" y="1633491"/>
            <a:ext cx="7776838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95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Sentiment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8889" y="2198487"/>
            <a:ext cx="10395012" cy="3811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Quand la principale exprime peur, regret, désir, amour, haine, surprise, déception, envie, besoin ou autre sentiment subjectif, le verbe de la complétive est au subjonctif.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Exemples :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crains</a:t>
            </a:r>
            <a:r>
              <a:rPr lang="it-IT" sz="1800"/>
              <a:t> qu’il ne </a:t>
            </a:r>
            <a:r>
              <a:rPr lang="it-IT" sz="1800">
                <a:solidFill>
                  <a:srgbClr val="FF0000"/>
                </a:solidFill>
              </a:rPr>
              <a:t>soit</a:t>
            </a:r>
            <a:r>
              <a:rPr lang="it-IT" sz="1800"/>
              <a:t> trop tard pour entrer.</a:t>
            </a:r>
          </a:p>
          <a:p>
            <a:pPr lvl="1"/>
            <a:r>
              <a:rPr lang="it-IT" sz="1800"/>
              <a:t>Nous </a:t>
            </a:r>
            <a:r>
              <a:rPr lang="it-IT" sz="1800" b="1"/>
              <a:t>regrettons</a:t>
            </a:r>
            <a:r>
              <a:rPr lang="it-IT" sz="1800"/>
              <a:t> que vous ne </a:t>
            </a: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rejoigniez</a:t>
            </a:r>
            <a:r>
              <a:rPr lang="it-IT" sz="1800"/>
              <a:t> pas.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voudrais</a:t>
            </a:r>
            <a:r>
              <a:rPr lang="it-IT" sz="1800"/>
              <a:t> qu’on s’en </a:t>
            </a:r>
            <a:r>
              <a:rPr lang="it-IT" sz="1800">
                <a:solidFill>
                  <a:srgbClr val="FF0000"/>
                </a:solidFill>
              </a:rPr>
              <a:t>aille</a:t>
            </a:r>
            <a:r>
              <a:rPr lang="it-IT" sz="1800"/>
              <a:t>.</a:t>
            </a:r>
          </a:p>
          <a:p>
            <a:pPr lvl="1"/>
            <a:r>
              <a:rPr lang="it-IT" sz="1800"/>
              <a:t>Il </a:t>
            </a:r>
            <a:r>
              <a:rPr lang="it-IT" sz="1800" b="1"/>
              <a:t>déteste</a:t>
            </a:r>
            <a:r>
              <a:rPr lang="it-IT" sz="1800"/>
              <a:t> qu’on le </a:t>
            </a:r>
            <a:r>
              <a:rPr lang="it-IT" sz="1800">
                <a:solidFill>
                  <a:srgbClr val="FF0000"/>
                </a:solidFill>
              </a:rPr>
              <a:t>fasse</a:t>
            </a:r>
            <a:r>
              <a:rPr lang="it-IT" sz="1800"/>
              <a:t> attendre.</a:t>
            </a:r>
          </a:p>
          <a:p>
            <a:pPr lvl="1"/>
            <a:r>
              <a:rPr lang="it-IT" sz="1800"/>
              <a:t>Elle </a:t>
            </a:r>
            <a:r>
              <a:rPr lang="it-IT" sz="1800" b="1"/>
              <a:t>s’inquiéte</a:t>
            </a:r>
            <a:r>
              <a:rPr lang="it-IT" sz="1800"/>
              <a:t> que les résultats ne </a:t>
            </a:r>
            <a:r>
              <a:rPr lang="it-IT" sz="1800">
                <a:solidFill>
                  <a:srgbClr val="FF0000"/>
                </a:solidFill>
              </a:rPr>
              <a:t>soient</a:t>
            </a:r>
            <a:r>
              <a:rPr lang="it-IT" sz="1800"/>
              <a:t> pas à la hauteur.</a:t>
            </a:r>
          </a:p>
          <a:p>
            <a:pPr lvl="1"/>
            <a:r>
              <a:rPr lang="it-IT" sz="1800"/>
              <a:t>C’est </a:t>
            </a:r>
            <a:r>
              <a:rPr lang="it-IT" sz="1800" b="1"/>
              <a:t>incroyable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faille</a:t>
            </a:r>
            <a:r>
              <a:rPr lang="it-IT" sz="1800"/>
              <a:t> toujours tout lui répéter dix fois!</a:t>
            </a:r>
          </a:p>
          <a:p>
            <a:pPr lvl="1"/>
            <a:r>
              <a:rPr lang="it-IT" sz="1800"/>
              <a:t> Ils </a:t>
            </a:r>
            <a:r>
              <a:rPr lang="it-IT" sz="1800" b="1"/>
              <a:t>sont déçus </a:t>
            </a:r>
            <a:r>
              <a:rPr lang="it-IT" sz="1800"/>
              <a:t>que personne ne </a:t>
            </a:r>
            <a:r>
              <a:rPr lang="it-IT" sz="1800">
                <a:solidFill>
                  <a:srgbClr val="FF0000"/>
                </a:solidFill>
              </a:rPr>
              <a:t>puisse</a:t>
            </a:r>
            <a:r>
              <a:rPr lang="it-IT" sz="1800"/>
              <a:t> les aider.</a:t>
            </a:r>
          </a:p>
          <a:p>
            <a:endParaRPr lang="it-IT"/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7C2758-2C1D-4888-9561-A443399C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D14608-EDF7-4F6A-A555-2867934F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7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62889-A4A8-4F03-AEB7-4777E36D7CBD}"/>
              </a:ext>
            </a:extLst>
          </p:cNvPr>
          <p:cNvCxnSpPr/>
          <p:nvPr/>
        </p:nvCxnSpPr>
        <p:spPr>
          <a:xfrm>
            <a:off x="932155" y="1766656"/>
            <a:ext cx="7599286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00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Incertitude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6644" y="2503503"/>
            <a:ext cx="10457155" cy="3673460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L’expression du doute ou de la possibilité comporte l’emploi du subjonctif.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 sz="1800" b="1"/>
              <a:t>Exemples</a:t>
            </a:r>
            <a:r>
              <a:rPr lang="it-IT" sz="1800"/>
              <a:t> :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doute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sache</a:t>
            </a:r>
            <a:r>
              <a:rPr lang="it-IT" sz="1800"/>
              <a:t> conduire.</a:t>
            </a:r>
          </a:p>
          <a:p>
            <a:pPr lvl="1"/>
            <a:r>
              <a:rPr lang="it-IT" sz="1800" b="1"/>
              <a:t>Il se peut </a:t>
            </a:r>
            <a:r>
              <a:rPr lang="it-IT" sz="1800"/>
              <a:t>que nous </a:t>
            </a:r>
            <a:r>
              <a:rPr lang="it-IT" sz="1800">
                <a:solidFill>
                  <a:srgbClr val="FF0000"/>
                </a:solidFill>
              </a:rPr>
              <a:t>allions</a:t>
            </a:r>
            <a:r>
              <a:rPr lang="it-IT" sz="1800"/>
              <a:t> au ciné dimanche.</a:t>
            </a:r>
          </a:p>
          <a:p>
            <a:pPr lvl="1"/>
            <a:r>
              <a:rPr lang="fr-FR" sz="1800"/>
              <a:t> </a:t>
            </a:r>
            <a:r>
              <a:rPr lang="fr-FR" sz="1800" b="1"/>
              <a:t>Il arrive </a:t>
            </a:r>
            <a:r>
              <a:rPr lang="fr-FR" sz="1800"/>
              <a:t>que de très faibles quantités de ce combustible </a:t>
            </a:r>
            <a:r>
              <a:rPr lang="fr-FR" sz="1800">
                <a:solidFill>
                  <a:srgbClr val="FF0000"/>
                </a:solidFill>
              </a:rPr>
              <a:t>soient</a:t>
            </a:r>
            <a:r>
              <a:rPr lang="fr-FR" sz="1800"/>
              <a:t> nuisibles. </a:t>
            </a:r>
            <a:endParaRPr lang="it-IT" sz="1800"/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492A57-CB5A-4815-A507-8F953D79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5BCB38-FCF1-4F66-8BF7-B4C2F3A3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8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AD3AF83-EBBC-4F61-B4B2-580923E8E28C}"/>
              </a:ext>
            </a:extLst>
          </p:cNvPr>
          <p:cNvCxnSpPr/>
          <p:nvPr/>
        </p:nvCxnSpPr>
        <p:spPr>
          <a:xfrm>
            <a:off x="994299" y="1748901"/>
            <a:ext cx="7368466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13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Opinion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7868" y="2589105"/>
            <a:ext cx="10643586" cy="3287913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Les verbes d’opinion (</a:t>
            </a:r>
            <a:r>
              <a:rPr lang="it-IT" sz="2000" b="1"/>
              <a:t>au contraire de l’italien</a:t>
            </a:r>
            <a:r>
              <a:rPr lang="it-IT" sz="2000"/>
              <a:t>) sont suivis de l’indicatif en français. Mais si le verbe est négatif ou interrogatif, la complétive sera conjugué au subjonctif.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Exemples :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crois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a</a:t>
            </a:r>
            <a:r>
              <a:rPr lang="it-IT" sz="1800"/>
              <a:t> rendez-vous mardi.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ne crois pas </a:t>
            </a:r>
            <a:r>
              <a:rPr lang="it-IT" sz="1800"/>
              <a:t>qu’il </a:t>
            </a:r>
            <a:r>
              <a:rPr lang="it-IT" sz="1800">
                <a:solidFill>
                  <a:srgbClr val="FF0000"/>
                </a:solidFill>
              </a:rPr>
              <a:t>ait</a:t>
            </a:r>
            <a:r>
              <a:rPr lang="it-IT" sz="1800"/>
              <a:t> un rendez-vous.</a:t>
            </a:r>
          </a:p>
          <a:p>
            <a:pPr lvl="1"/>
            <a:r>
              <a:rPr lang="it-IT" sz="1800" b="1"/>
              <a:t>Croyez-vous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ait</a:t>
            </a:r>
            <a:r>
              <a:rPr lang="it-IT" sz="1800"/>
              <a:t> un rendez-vous ?</a:t>
            </a:r>
          </a:p>
          <a:p>
            <a:pPr lvl="1"/>
            <a:r>
              <a:rPr lang="it-IT" sz="1800"/>
              <a:t>Nous </a:t>
            </a:r>
            <a:r>
              <a:rPr lang="it-IT" sz="1800" b="1"/>
              <a:t>pensons</a:t>
            </a:r>
            <a:r>
              <a:rPr lang="it-IT" sz="1800"/>
              <a:t> qu’elle </a:t>
            </a:r>
            <a:r>
              <a:rPr lang="it-IT" sz="1800">
                <a:solidFill>
                  <a:srgbClr val="FF0000"/>
                </a:solidFill>
              </a:rPr>
              <a:t>peut </a:t>
            </a:r>
            <a:r>
              <a:rPr lang="it-IT" sz="1800"/>
              <a:t>améliorer la situation.</a:t>
            </a:r>
          </a:p>
          <a:p>
            <a:pPr lvl="1"/>
            <a:r>
              <a:rPr lang="it-IT" sz="1800"/>
              <a:t>Nous </a:t>
            </a:r>
            <a:r>
              <a:rPr lang="it-IT" sz="1800" b="1"/>
              <a:t>ne pensons pas </a:t>
            </a:r>
            <a:r>
              <a:rPr lang="it-IT" sz="1800"/>
              <a:t>qu’elle </a:t>
            </a:r>
            <a:r>
              <a:rPr lang="it-IT" sz="1800">
                <a:solidFill>
                  <a:srgbClr val="FF0000"/>
                </a:solidFill>
              </a:rPr>
              <a:t>puisse </a:t>
            </a:r>
            <a:r>
              <a:rPr lang="it-IT" sz="1800"/>
              <a:t>améliorer la situation.</a:t>
            </a:r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643C81-963F-4E30-9840-88181954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8 novembre 2022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74CA40-305B-4B97-BC19-DC6C9E6F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9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091F9DE-FF46-4ACE-B2EF-C8E41932E5F0}"/>
              </a:ext>
            </a:extLst>
          </p:cNvPr>
          <p:cNvCxnSpPr/>
          <p:nvPr/>
        </p:nvCxnSpPr>
        <p:spPr>
          <a:xfrm flipV="1">
            <a:off x="878889" y="1740023"/>
            <a:ext cx="7474998" cy="71022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797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1161</Words>
  <Application>Microsoft Office PowerPoint</Application>
  <PresentationFormat>Widescreen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Emplois du subjonctif</vt:lpstr>
      <vt:lpstr>Impératif </vt:lpstr>
      <vt:lpstr>Subordonnée au début de la phrase</vt:lpstr>
      <vt:lpstr>Proposition complétive</vt:lpstr>
      <vt:lpstr>Rappel conjugaison</vt:lpstr>
      <vt:lpstr>Vouloir </vt:lpstr>
      <vt:lpstr>Sentiment </vt:lpstr>
      <vt:lpstr>Incertitude </vt:lpstr>
      <vt:lpstr>Opinion </vt:lpstr>
      <vt:lpstr>Nuances </vt:lpstr>
      <vt:lpstr>Attention 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Emploi du subjonctif</dc:title>
  <dc:creator>laura.kreyder</dc:creator>
  <cp:lastModifiedBy>laura.kreyder@unimib.it</cp:lastModifiedBy>
  <cp:revision>30</cp:revision>
  <dcterms:created xsi:type="dcterms:W3CDTF">2020-11-06T11:04:41Z</dcterms:created>
  <dcterms:modified xsi:type="dcterms:W3CDTF">2022-11-06T11:42:21Z</dcterms:modified>
</cp:coreProperties>
</file>