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58" r:id="rId4"/>
    <p:sldId id="269" r:id="rId5"/>
    <p:sldId id="261" r:id="rId6"/>
    <p:sldId id="262" r:id="rId7"/>
    <p:sldId id="270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>
        <p:scale>
          <a:sx n="109" d="100"/>
          <a:sy n="109" d="100"/>
        </p:scale>
        <p:origin x="62" y="-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073C8-1E23-436C-8F49-AD504EC519E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C65BFC-F749-44C6-BF61-883A308CA388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L’adjectif possessif est un déterminant du nom (en français il remplace l’article) :</a:t>
          </a:r>
          <a:endParaRPr lang="en-US"/>
        </a:p>
      </dgm:t>
    </dgm:pt>
    <dgm:pt modelId="{0DBF5C68-587A-4AD4-B34B-BD88D62879B8}" type="parTrans" cxnId="{9831500E-3FD6-49F4-B209-DB70F367E590}">
      <dgm:prSet/>
      <dgm:spPr/>
      <dgm:t>
        <a:bodyPr/>
        <a:lstStyle/>
        <a:p>
          <a:endParaRPr lang="en-US"/>
        </a:p>
      </dgm:t>
    </dgm:pt>
    <dgm:pt modelId="{0C35FE50-5CBE-4C7A-A64A-CB505484005F}" type="sibTrans" cxnId="{9831500E-3FD6-49F4-B209-DB70F367E590}">
      <dgm:prSet/>
      <dgm:spPr/>
      <dgm:t>
        <a:bodyPr/>
        <a:lstStyle/>
        <a:p>
          <a:endParaRPr lang="en-US"/>
        </a:p>
      </dgm:t>
    </dgm:pt>
    <dgm:pt modelId="{AB51FE2D-9198-43F9-97BF-0C9D67B8E5C2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C’est un livre, le livre que nous lisons, </a:t>
          </a:r>
          <a:r>
            <a:rPr lang="fr-FR">
              <a:solidFill>
                <a:srgbClr val="FF0000"/>
              </a:solidFill>
            </a:rPr>
            <a:t>notre</a:t>
          </a:r>
          <a:r>
            <a:rPr lang="fr-FR"/>
            <a:t> livre.</a:t>
          </a:r>
          <a:endParaRPr lang="en-US"/>
        </a:p>
      </dgm:t>
    </dgm:pt>
    <dgm:pt modelId="{69BB941B-F520-4E00-BF26-7BFBC8614731}" type="parTrans" cxnId="{D766B332-3938-4521-A39D-1E219735608B}">
      <dgm:prSet/>
      <dgm:spPr/>
      <dgm:t>
        <a:bodyPr/>
        <a:lstStyle/>
        <a:p>
          <a:endParaRPr lang="en-US"/>
        </a:p>
      </dgm:t>
    </dgm:pt>
    <dgm:pt modelId="{E13CB7BD-733C-4D52-BA62-D7FEBB0937B5}" type="sibTrans" cxnId="{D766B332-3938-4521-A39D-1E219735608B}">
      <dgm:prSet/>
      <dgm:spPr/>
      <dgm:t>
        <a:bodyPr/>
        <a:lstStyle/>
        <a:p>
          <a:endParaRPr lang="en-US"/>
        </a:p>
      </dgm:t>
    </dgm:pt>
    <dgm:pt modelId="{84B77405-19C3-44D7-BF2D-934AED65E823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Le pronom possessif remplace un nom et son adjectif possessif (mais pas l’article) :</a:t>
          </a:r>
          <a:endParaRPr lang="en-US"/>
        </a:p>
      </dgm:t>
    </dgm:pt>
    <dgm:pt modelId="{1E8DC149-D6A0-4CF4-8DB7-88E2A4943C1F}" type="parTrans" cxnId="{5699E77F-43B8-41B5-AE7E-48DA1854EA3D}">
      <dgm:prSet/>
      <dgm:spPr/>
      <dgm:t>
        <a:bodyPr/>
        <a:lstStyle/>
        <a:p>
          <a:endParaRPr lang="en-US"/>
        </a:p>
      </dgm:t>
    </dgm:pt>
    <dgm:pt modelId="{C1E71F7B-0BF5-40E7-B434-B38B0C73522E}" type="sibTrans" cxnId="{5699E77F-43B8-41B5-AE7E-48DA1854EA3D}">
      <dgm:prSet/>
      <dgm:spPr/>
      <dgm:t>
        <a:bodyPr/>
        <a:lstStyle/>
        <a:p>
          <a:endParaRPr lang="en-US"/>
        </a:p>
      </dgm:t>
    </dgm:pt>
    <dgm:pt modelId="{A49D6F81-D85F-4F2F-ADEC-3095F0B02208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C’est notre livre, pas </a:t>
          </a:r>
          <a:r>
            <a:rPr lang="fr-FR" b="1">
              <a:solidFill>
                <a:srgbClr val="FF0000"/>
              </a:solidFill>
            </a:rPr>
            <a:t>le</a:t>
          </a:r>
          <a:r>
            <a:rPr lang="fr-FR">
              <a:solidFill>
                <a:srgbClr val="FF0000"/>
              </a:solidFill>
            </a:rPr>
            <a:t> vôtre </a:t>
          </a:r>
          <a:r>
            <a:rPr lang="fr-FR"/>
            <a:t>(votre livre)</a:t>
          </a:r>
          <a:endParaRPr lang="en-US"/>
        </a:p>
      </dgm:t>
    </dgm:pt>
    <dgm:pt modelId="{9AC5050C-475D-4F8A-88B7-AB3A32C313C3}" type="parTrans" cxnId="{EE182CF0-08DB-4FFF-B566-9138C97C7395}">
      <dgm:prSet/>
      <dgm:spPr/>
      <dgm:t>
        <a:bodyPr/>
        <a:lstStyle/>
        <a:p>
          <a:endParaRPr lang="en-US"/>
        </a:p>
      </dgm:t>
    </dgm:pt>
    <dgm:pt modelId="{20A34AEB-7DD7-4D49-A9E0-E889DB3C7495}" type="sibTrans" cxnId="{EE182CF0-08DB-4FFF-B566-9138C97C7395}">
      <dgm:prSet/>
      <dgm:spPr/>
      <dgm:t>
        <a:bodyPr/>
        <a:lstStyle/>
        <a:p>
          <a:endParaRPr lang="en-US"/>
        </a:p>
      </dgm:t>
    </dgm:pt>
    <dgm:pt modelId="{FCBBBBE5-6058-4644-B342-6DBD806433CF}" type="pres">
      <dgm:prSet presAssocID="{0FB073C8-1E23-436C-8F49-AD504EC519E4}" presName="root" presStyleCnt="0">
        <dgm:presLayoutVars>
          <dgm:dir/>
          <dgm:resizeHandles val="exact"/>
        </dgm:presLayoutVars>
      </dgm:prSet>
      <dgm:spPr/>
    </dgm:pt>
    <dgm:pt modelId="{1518658E-4668-46BE-AA8C-FB2237E3D947}" type="pres">
      <dgm:prSet presAssocID="{76C65BFC-F749-44C6-BF61-883A308CA388}" presName="compNode" presStyleCnt="0"/>
      <dgm:spPr/>
    </dgm:pt>
    <dgm:pt modelId="{5F3BAAB1-3CD2-4296-8836-623A32B8B93E}" type="pres">
      <dgm:prSet presAssocID="{76C65BFC-F749-44C6-BF61-883A308CA388}" presName="bgRect" presStyleLbl="bgShp" presStyleIdx="0" presStyleCnt="2"/>
      <dgm:spPr/>
    </dgm:pt>
    <dgm:pt modelId="{21189DF6-8AAA-406C-9012-CFF955B1E5CB}" type="pres">
      <dgm:prSet presAssocID="{76C65BFC-F749-44C6-BF61-883A308CA388}" presName="iconRect" presStyleLbl="node1" presStyleIdx="0" presStyleCnt="2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B64B86EC-4EDB-4976-AC3D-C9AD717AC253}" type="pres">
      <dgm:prSet presAssocID="{76C65BFC-F749-44C6-BF61-883A308CA388}" presName="spaceRect" presStyleCnt="0"/>
      <dgm:spPr/>
    </dgm:pt>
    <dgm:pt modelId="{0D1C7B66-EE98-455A-B4C9-AED5F343B8FC}" type="pres">
      <dgm:prSet presAssocID="{76C65BFC-F749-44C6-BF61-883A308CA388}" presName="parTx" presStyleLbl="revTx" presStyleIdx="0" presStyleCnt="4">
        <dgm:presLayoutVars>
          <dgm:chMax val="0"/>
          <dgm:chPref val="0"/>
        </dgm:presLayoutVars>
      </dgm:prSet>
      <dgm:spPr/>
    </dgm:pt>
    <dgm:pt modelId="{DEFBF48B-AAE9-4EBC-B14F-A9F4EC72438A}" type="pres">
      <dgm:prSet presAssocID="{76C65BFC-F749-44C6-BF61-883A308CA388}" presName="desTx" presStyleLbl="revTx" presStyleIdx="1" presStyleCnt="4">
        <dgm:presLayoutVars/>
      </dgm:prSet>
      <dgm:spPr/>
    </dgm:pt>
    <dgm:pt modelId="{E3D778EC-D95A-49F7-B1A7-7F80FC2CFA9C}" type="pres">
      <dgm:prSet presAssocID="{0C35FE50-5CBE-4C7A-A64A-CB505484005F}" presName="sibTrans" presStyleCnt="0"/>
      <dgm:spPr/>
    </dgm:pt>
    <dgm:pt modelId="{8B360F04-EEBC-4B72-B4D8-DEF609C52065}" type="pres">
      <dgm:prSet presAssocID="{84B77405-19C3-44D7-BF2D-934AED65E823}" presName="compNode" presStyleCnt="0"/>
      <dgm:spPr/>
    </dgm:pt>
    <dgm:pt modelId="{2523138A-FAEE-417C-A340-41B11AE8FC30}" type="pres">
      <dgm:prSet presAssocID="{84B77405-19C3-44D7-BF2D-934AED65E823}" presName="bgRect" presStyleLbl="bgShp" presStyleIdx="1" presStyleCnt="2"/>
      <dgm:spPr/>
    </dgm:pt>
    <dgm:pt modelId="{EF01E979-34E1-40BE-9DFA-64EBAB56E84D}" type="pres">
      <dgm:prSet presAssocID="{84B77405-19C3-44D7-BF2D-934AED65E823}" presName="iconRect" presStyleLbl="nod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84271828-CD66-4654-A71A-1CAAF3966E23}" type="pres">
      <dgm:prSet presAssocID="{84B77405-19C3-44D7-BF2D-934AED65E823}" presName="spaceRect" presStyleCnt="0"/>
      <dgm:spPr/>
    </dgm:pt>
    <dgm:pt modelId="{C9F608BD-7DBF-4EC6-BEE9-0CE1C2B22D7F}" type="pres">
      <dgm:prSet presAssocID="{84B77405-19C3-44D7-BF2D-934AED65E823}" presName="parTx" presStyleLbl="revTx" presStyleIdx="2" presStyleCnt="4">
        <dgm:presLayoutVars>
          <dgm:chMax val="0"/>
          <dgm:chPref val="0"/>
        </dgm:presLayoutVars>
      </dgm:prSet>
      <dgm:spPr/>
    </dgm:pt>
    <dgm:pt modelId="{DD180327-76FA-4647-A150-CB29389B0F43}" type="pres">
      <dgm:prSet presAssocID="{84B77405-19C3-44D7-BF2D-934AED65E823}" presName="desTx" presStyleLbl="revTx" presStyleIdx="3" presStyleCnt="4">
        <dgm:presLayoutVars/>
      </dgm:prSet>
      <dgm:spPr/>
    </dgm:pt>
  </dgm:ptLst>
  <dgm:cxnLst>
    <dgm:cxn modelId="{9831500E-3FD6-49F4-B209-DB70F367E590}" srcId="{0FB073C8-1E23-436C-8F49-AD504EC519E4}" destId="{76C65BFC-F749-44C6-BF61-883A308CA388}" srcOrd="0" destOrd="0" parTransId="{0DBF5C68-587A-4AD4-B34B-BD88D62879B8}" sibTransId="{0C35FE50-5CBE-4C7A-A64A-CB505484005F}"/>
    <dgm:cxn modelId="{D766B332-3938-4521-A39D-1E219735608B}" srcId="{76C65BFC-F749-44C6-BF61-883A308CA388}" destId="{AB51FE2D-9198-43F9-97BF-0C9D67B8E5C2}" srcOrd="0" destOrd="0" parTransId="{69BB941B-F520-4E00-BF26-7BFBC8614731}" sibTransId="{E13CB7BD-733C-4D52-BA62-D7FEBB0937B5}"/>
    <dgm:cxn modelId="{2E46B372-01C8-4C83-940F-B888A5DD7172}" type="presOf" srcId="{84B77405-19C3-44D7-BF2D-934AED65E823}" destId="{C9F608BD-7DBF-4EC6-BEE9-0CE1C2B22D7F}" srcOrd="0" destOrd="0" presId="urn:microsoft.com/office/officeart/2018/2/layout/IconVerticalSolidList"/>
    <dgm:cxn modelId="{5699E77F-43B8-41B5-AE7E-48DA1854EA3D}" srcId="{0FB073C8-1E23-436C-8F49-AD504EC519E4}" destId="{84B77405-19C3-44D7-BF2D-934AED65E823}" srcOrd="1" destOrd="0" parTransId="{1E8DC149-D6A0-4CF4-8DB7-88E2A4943C1F}" sibTransId="{C1E71F7B-0BF5-40E7-B434-B38B0C73522E}"/>
    <dgm:cxn modelId="{B6D1649E-F7F9-4777-A31F-AD26EE2427C9}" type="presOf" srcId="{A49D6F81-D85F-4F2F-ADEC-3095F0B02208}" destId="{DD180327-76FA-4647-A150-CB29389B0F43}" srcOrd="0" destOrd="0" presId="urn:microsoft.com/office/officeart/2018/2/layout/IconVerticalSolidList"/>
    <dgm:cxn modelId="{EC61ECA0-7860-4D06-A1B0-BFF645A037D5}" type="presOf" srcId="{0FB073C8-1E23-436C-8F49-AD504EC519E4}" destId="{FCBBBBE5-6058-4644-B342-6DBD806433CF}" srcOrd="0" destOrd="0" presId="urn:microsoft.com/office/officeart/2018/2/layout/IconVerticalSolidList"/>
    <dgm:cxn modelId="{922D6BAC-8C6A-4277-84A2-DCF193802346}" type="presOf" srcId="{AB51FE2D-9198-43F9-97BF-0C9D67B8E5C2}" destId="{DEFBF48B-AAE9-4EBC-B14F-A9F4EC72438A}" srcOrd="0" destOrd="0" presId="urn:microsoft.com/office/officeart/2018/2/layout/IconVerticalSolidList"/>
    <dgm:cxn modelId="{EE182CF0-08DB-4FFF-B566-9138C97C7395}" srcId="{84B77405-19C3-44D7-BF2D-934AED65E823}" destId="{A49D6F81-D85F-4F2F-ADEC-3095F0B02208}" srcOrd="0" destOrd="0" parTransId="{9AC5050C-475D-4F8A-88B7-AB3A32C313C3}" sibTransId="{20A34AEB-7DD7-4D49-A9E0-E889DB3C7495}"/>
    <dgm:cxn modelId="{47420CF1-7E45-4556-97AC-B1C22E30283D}" type="presOf" srcId="{76C65BFC-F749-44C6-BF61-883A308CA388}" destId="{0D1C7B66-EE98-455A-B4C9-AED5F343B8FC}" srcOrd="0" destOrd="0" presId="urn:microsoft.com/office/officeart/2018/2/layout/IconVerticalSolidList"/>
    <dgm:cxn modelId="{0414ED06-0F4F-488C-88BF-2C89526F57EC}" type="presParOf" srcId="{FCBBBBE5-6058-4644-B342-6DBD806433CF}" destId="{1518658E-4668-46BE-AA8C-FB2237E3D947}" srcOrd="0" destOrd="0" presId="urn:microsoft.com/office/officeart/2018/2/layout/IconVerticalSolidList"/>
    <dgm:cxn modelId="{6C5DD89C-C52B-4E2E-9EE3-603A5902FFA8}" type="presParOf" srcId="{1518658E-4668-46BE-AA8C-FB2237E3D947}" destId="{5F3BAAB1-3CD2-4296-8836-623A32B8B93E}" srcOrd="0" destOrd="0" presId="urn:microsoft.com/office/officeart/2018/2/layout/IconVerticalSolidList"/>
    <dgm:cxn modelId="{D90141F1-F1BC-4CF6-AE35-82984BF98784}" type="presParOf" srcId="{1518658E-4668-46BE-AA8C-FB2237E3D947}" destId="{21189DF6-8AAA-406C-9012-CFF955B1E5CB}" srcOrd="1" destOrd="0" presId="urn:microsoft.com/office/officeart/2018/2/layout/IconVerticalSolidList"/>
    <dgm:cxn modelId="{77D2161F-D58D-4927-BA08-93E1B1997641}" type="presParOf" srcId="{1518658E-4668-46BE-AA8C-FB2237E3D947}" destId="{B64B86EC-4EDB-4976-AC3D-C9AD717AC253}" srcOrd="2" destOrd="0" presId="urn:microsoft.com/office/officeart/2018/2/layout/IconVerticalSolidList"/>
    <dgm:cxn modelId="{F349F11C-26DE-4747-B92E-339D23B413E1}" type="presParOf" srcId="{1518658E-4668-46BE-AA8C-FB2237E3D947}" destId="{0D1C7B66-EE98-455A-B4C9-AED5F343B8FC}" srcOrd="3" destOrd="0" presId="urn:microsoft.com/office/officeart/2018/2/layout/IconVerticalSolidList"/>
    <dgm:cxn modelId="{93E48E93-4F41-40CD-80C1-363D6BCDEB68}" type="presParOf" srcId="{1518658E-4668-46BE-AA8C-FB2237E3D947}" destId="{DEFBF48B-AAE9-4EBC-B14F-A9F4EC72438A}" srcOrd="4" destOrd="0" presId="urn:microsoft.com/office/officeart/2018/2/layout/IconVerticalSolidList"/>
    <dgm:cxn modelId="{1D3A0C5C-BF28-44E4-B7ED-72A8F9A8C56B}" type="presParOf" srcId="{FCBBBBE5-6058-4644-B342-6DBD806433CF}" destId="{E3D778EC-D95A-49F7-B1A7-7F80FC2CFA9C}" srcOrd="1" destOrd="0" presId="urn:microsoft.com/office/officeart/2018/2/layout/IconVerticalSolidList"/>
    <dgm:cxn modelId="{9FB31B9B-95B9-4B00-AFA7-8D2176665D8C}" type="presParOf" srcId="{FCBBBBE5-6058-4644-B342-6DBD806433CF}" destId="{8B360F04-EEBC-4B72-B4D8-DEF609C52065}" srcOrd="2" destOrd="0" presId="urn:microsoft.com/office/officeart/2018/2/layout/IconVerticalSolidList"/>
    <dgm:cxn modelId="{EF667A55-AF08-4890-A5CA-08037F64748F}" type="presParOf" srcId="{8B360F04-EEBC-4B72-B4D8-DEF609C52065}" destId="{2523138A-FAEE-417C-A340-41B11AE8FC30}" srcOrd="0" destOrd="0" presId="urn:microsoft.com/office/officeart/2018/2/layout/IconVerticalSolidList"/>
    <dgm:cxn modelId="{0AAEE0AE-1417-491C-8B06-8ED05450979E}" type="presParOf" srcId="{8B360F04-EEBC-4B72-B4D8-DEF609C52065}" destId="{EF01E979-34E1-40BE-9DFA-64EBAB56E84D}" srcOrd="1" destOrd="0" presId="urn:microsoft.com/office/officeart/2018/2/layout/IconVerticalSolidList"/>
    <dgm:cxn modelId="{8BC10F4F-C3DC-4475-81E6-16C83680E3CE}" type="presParOf" srcId="{8B360F04-EEBC-4B72-B4D8-DEF609C52065}" destId="{84271828-CD66-4654-A71A-1CAAF3966E23}" srcOrd="2" destOrd="0" presId="urn:microsoft.com/office/officeart/2018/2/layout/IconVerticalSolidList"/>
    <dgm:cxn modelId="{E46FB015-E192-4EFE-B631-B50D3D38B514}" type="presParOf" srcId="{8B360F04-EEBC-4B72-B4D8-DEF609C52065}" destId="{C9F608BD-7DBF-4EC6-BEE9-0CE1C2B22D7F}" srcOrd="3" destOrd="0" presId="urn:microsoft.com/office/officeart/2018/2/layout/IconVerticalSolidList"/>
    <dgm:cxn modelId="{B87C1C16-EF5D-4D07-BE30-3B77A1C5D806}" type="presParOf" srcId="{8B360F04-EEBC-4B72-B4D8-DEF609C52065}" destId="{DD180327-76FA-4647-A150-CB29389B0F4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BAAB1-3CD2-4296-8836-623A32B8B93E}">
      <dsp:nvSpPr>
        <dsp:cNvPr id="0" name=""/>
        <dsp:cNvSpPr/>
      </dsp:nvSpPr>
      <dsp:spPr>
        <a:xfrm>
          <a:off x="0" y="570351"/>
          <a:ext cx="10545932" cy="10529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89DF6-8AAA-406C-9012-CFF955B1E5CB}">
      <dsp:nvSpPr>
        <dsp:cNvPr id="0" name=""/>
        <dsp:cNvSpPr/>
      </dsp:nvSpPr>
      <dsp:spPr>
        <a:xfrm>
          <a:off x="318519" y="807266"/>
          <a:ext cx="579126" cy="579126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C7B66-EE98-455A-B4C9-AED5F343B8FC}">
      <dsp:nvSpPr>
        <dsp:cNvPr id="0" name=""/>
        <dsp:cNvSpPr/>
      </dsp:nvSpPr>
      <dsp:spPr>
        <a:xfrm>
          <a:off x="1216164" y="570351"/>
          <a:ext cx="4745669" cy="1052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38" tIns="111438" rIns="111438" bIns="11143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L’adjectif possessif est un déterminant du nom (en français il remplace l’article) :</a:t>
          </a:r>
          <a:endParaRPr lang="en-US" sz="2100" kern="1200"/>
        </a:p>
      </dsp:txBody>
      <dsp:txXfrm>
        <a:off x="1216164" y="570351"/>
        <a:ext cx="4745669" cy="1052956"/>
      </dsp:txXfrm>
    </dsp:sp>
    <dsp:sp modelId="{DEFBF48B-AAE9-4EBC-B14F-A9F4EC72438A}">
      <dsp:nvSpPr>
        <dsp:cNvPr id="0" name=""/>
        <dsp:cNvSpPr/>
      </dsp:nvSpPr>
      <dsp:spPr>
        <a:xfrm>
          <a:off x="5961834" y="570351"/>
          <a:ext cx="4584097" cy="1052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38" tIns="111438" rIns="111438" bIns="111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C’est un livre, le livre que nous lisons, </a:t>
          </a:r>
          <a:r>
            <a:rPr lang="fr-FR" sz="1600" kern="1200">
              <a:solidFill>
                <a:srgbClr val="FF0000"/>
              </a:solidFill>
            </a:rPr>
            <a:t>notre</a:t>
          </a:r>
          <a:r>
            <a:rPr lang="fr-FR" sz="1600" kern="1200"/>
            <a:t> livre.</a:t>
          </a:r>
          <a:endParaRPr lang="en-US" sz="1600" kern="1200"/>
        </a:p>
      </dsp:txBody>
      <dsp:txXfrm>
        <a:off x="5961834" y="570351"/>
        <a:ext cx="4584097" cy="1052956"/>
      </dsp:txXfrm>
    </dsp:sp>
    <dsp:sp modelId="{2523138A-FAEE-417C-A340-41B11AE8FC30}">
      <dsp:nvSpPr>
        <dsp:cNvPr id="0" name=""/>
        <dsp:cNvSpPr/>
      </dsp:nvSpPr>
      <dsp:spPr>
        <a:xfrm>
          <a:off x="0" y="1886547"/>
          <a:ext cx="10545932" cy="105295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1E979-34E1-40BE-9DFA-64EBAB56E84D}">
      <dsp:nvSpPr>
        <dsp:cNvPr id="0" name=""/>
        <dsp:cNvSpPr/>
      </dsp:nvSpPr>
      <dsp:spPr>
        <a:xfrm>
          <a:off x="318519" y="2123462"/>
          <a:ext cx="579126" cy="57912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608BD-7DBF-4EC6-BEE9-0CE1C2B22D7F}">
      <dsp:nvSpPr>
        <dsp:cNvPr id="0" name=""/>
        <dsp:cNvSpPr/>
      </dsp:nvSpPr>
      <dsp:spPr>
        <a:xfrm>
          <a:off x="1216164" y="1886547"/>
          <a:ext cx="4745669" cy="1052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38" tIns="111438" rIns="111438" bIns="111438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Le pronom possessif remplace un nom et son adjectif possessif (mais pas l’article) :</a:t>
          </a:r>
          <a:endParaRPr lang="en-US" sz="2100" kern="1200"/>
        </a:p>
      </dsp:txBody>
      <dsp:txXfrm>
        <a:off x="1216164" y="1886547"/>
        <a:ext cx="4745669" cy="1052956"/>
      </dsp:txXfrm>
    </dsp:sp>
    <dsp:sp modelId="{DD180327-76FA-4647-A150-CB29389B0F43}">
      <dsp:nvSpPr>
        <dsp:cNvPr id="0" name=""/>
        <dsp:cNvSpPr/>
      </dsp:nvSpPr>
      <dsp:spPr>
        <a:xfrm>
          <a:off x="5961834" y="1886547"/>
          <a:ext cx="4584097" cy="1052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38" tIns="111438" rIns="111438" bIns="111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C’est notre livre, pas </a:t>
          </a:r>
          <a:r>
            <a:rPr lang="fr-FR" sz="1600" b="1" kern="1200">
              <a:solidFill>
                <a:srgbClr val="FF0000"/>
              </a:solidFill>
            </a:rPr>
            <a:t>le</a:t>
          </a:r>
          <a:r>
            <a:rPr lang="fr-FR" sz="1600" kern="1200">
              <a:solidFill>
                <a:srgbClr val="FF0000"/>
              </a:solidFill>
            </a:rPr>
            <a:t> vôtre </a:t>
          </a:r>
          <a:r>
            <a:rPr lang="fr-FR" sz="1600" kern="1200"/>
            <a:t>(votre livre)</a:t>
          </a:r>
          <a:endParaRPr lang="en-US" sz="1600" kern="1200"/>
        </a:p>
      </dsp:txBody>
      <dsp:txXfrm>
        <a:off x="5961834" y="1886547"/>
        <a:ext cx="4584097" cy="1052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2EE0CC6-D923-4B78-959B-B991685D87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EC773DB-51EF-4906-8310-6C2078DC89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60EFC-B3AB-490C-84D3-01D2300C155B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62DA71-D458-4663-9A53-384DCD346F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7BA250-DFE0-4C43-AB99-35BA65258C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91623-6568-4FC1-8748-8869DA8E3CC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741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1CCA9-9404-489D-8360-DE3BF885DA5B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E26F6-F151-429D-9B23-C8A5073A9B8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777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A34D-CAC0-4CC6-8EB5-AC3FBC20BF02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61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D70E-9D30-4AFE-9CFE-AFCEE8B395F8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11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FE38-6C12-45FE-851B-AEEE38B0A9D4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88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6CB9-1EA5-4F24-BE33-9A108A189DA7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4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BC53-F461-4D73-8835-EF04C50363F3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63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6DC5-A9EB-4D25-BE2A-8FAF4F279B9D}" type="datetime1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73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94BF-3DCE-499E-82A4-7B4FA372C8E7}" type="datetime1">
              <a:rPr lang="it-IT" smtClean="0"/>
              <a:t>07/11/2022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1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0F95-4306-4082-89CE-2B3CC82B9801}" type="datetime1">
              <a:rPr lang="it-IT" smtClean="0"/>
              <a:t>07/11/2022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54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6CF4-975A-429A-AD76-E7481B3E1E15}" type="datetime1">
              <a:rPr lang="it-IT" smtClean="0"/>
              <a:t>07/11/2022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66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CFA7-3ED6-4255-BB2C-912454B4FF75}" type="datetime1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84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AE40-9E19-46F3-A287-5CAF98755843}" type="datetime1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71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5AD93-D312-4538-ADFD-42014A1DA571}" type="datetime1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B38FD-3C52-4D8B-96FF-A400C5207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37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Les possessifs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Adjectifs et pronoms</a:t>
            </a:r>
          </a:p>
          <a:p>
            <a:endParaRPr lang="it-IT"/>
          </a:p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149" y="4334697"/>
            <a:ext cx="1139972" cy="1109973"/>
          </a:xfrm>
          <a:prstGeom prst="rect">
            <a:avLst/>
          </a:prstGeom>
        </p:spPr>
      </p:pic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B2940F-E386-4194-8C59-2D12BD3A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6E0FE-5206-4098-8729-7926436A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983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/>
              <a:t>Pronom démonstratif + de + nom (rappel)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5350" y="2768600"/>
            <a:ext cx="10401300" cy="2422525"/>
          </a:xfrm>
        </p:spPr>
        <p:txBody>
          <a:bodyPr>
            <a:normAutofit/>
          </a:bodyPr>
          <a:lstStyle/>
          <a:p>
            <a:r>
              <a:rPr lang="it-IT" sz="2000"/>
              <a:t>La possession s’exprime également en employant le </a:t>
            </a:r>
            <a:r>
              <a:rPr lang="it-IT" sz="2000" b="1"/>
              <a:t>pronom démonstratif + de + nom</a:t>
            </a:r>
          </a:p>
          <a:p>
            <a:endParaRPr lang="it-IT" sz="2000"/>
          </a:p>
          <a:p>
            <a:r>
              <a:rPr lang="it-IT" sz="2000"/>
              <a:t>Exemples : C’est ta voiture ? – Non, c’est </a:t>
            </a:r>
            <a:r>
              <a:rPr lang="it-IT" sz="2000">
                <a:solidFill>
                  <a:srgbClr val="FF0000"/>
                </a:solidFill>
              </a:rPr>
              <a:t>celle de Gabriel</a:t>
            </a:r>
            <a:r>
              <a:rPr lang="it-IT" sz="2000"/>
              <a:t>.</a:t>
            </a:r>
          </a:p>
          <a:p>
            <a:pPr marL="0" indent="0">
              <a:buNone/>
            </a:pPr>
            <a:r>
              <a:rPr lang="it-IT" sz="2000"/>
              <a:t>	        Ce grand immeuble, c’est </a:t>
            </a:r>
            <a:r>
              <a:rPr lang="it-IT" sz="2000">
                <a:solidFill>
                  <a:srgbClr val="FF0000"/>
                </a:solidFill>
              </a:rPr>
              <a:t>celui de la mairie</a:t>
            </a:r>
            <a:r>
              <a:rPr lang="it-IT" sz="2000"/>
              <a:t>.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66EBEA6-8F52-4289-B4E5-95F286C225DC}"/>
              </a:ext>
            </a:extLst>
          </p:cNvPr>
          <p:cNvCxnSpPr/>
          <p:nvPr/>
        </p:nvCxnSpPr>
        <p:spPr>
          <a:xfrm>
            <a:off x="876300" y="1685925"/>
            <a:ext cx="9058275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0C43D6-F5FD-47DD-8B73-D1D2B334C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816FF4-EB55-46E9-A1F5-D144914C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50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Exercices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2500EF3-28C2-4262-9579-9E4AE938540F}"/>
              </a:ext>
            </a:extLst>
          </p:cNvPr>
          <p:cNvSpPr txBox="1"/>
          <p:nvPr/>
        </p:nvSpPr>
        <p:spPr>
          <a:xfrm>
            <a:off x="2405786" y="2389332"/>
            <a:ext cx="7541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/>
              <a:t>Complétez avec les possessifs manquants. Continuez librement.</a:t>
            </a:r>
          </a:p>
          <a:p>
            <a:r>
              <a:rPr lang="fr-FR"/>
              <a:t>Ex. : Prête-moi </a:t>
            </a:r>
            <a:r>
              <a:rPr lang="fr-FR">
                <a:solidFill>
                  <a:srgbClr val="FF0000"/>
                </a:solidFill>
              </a:rPr>
              <a:t>ton</a:t>
            </a:r>
            <a:r>
              <a:rPr lang="fr-FR"/>
              <a:t> stylo, </a:t>
            </a:r>
            <a:r>
              <a:rPr lang="fr-FR">
                <a:solidFill>
                  <a:srgbClr val="FF0000"/>
                </a:solidFill>
              </a:rPr>
              <a:t>le mien </a:t>
            </a:r>
            <a:r>
              <a:rPr lang="fr-FR"/>
              <a:t>est cassé.</a:t>
            </a:r>
          </a:p>
          <a:p>
            <a:endParaRPr lang="fr-FR"/>
          </a:p>
          <a:p>
            <a:r>
              <a:rPr lang="fr-FR"/>
              <a:t>1. Prête-moi ……… appareil photo, ……………….… ne marche pas.</a:t>
            </a:r>
          </a:p>
          <a:p>
            <a:r>
              <a:rPr lang="fr-FR"/>
              <a:t>2. Prête-moi ……… briquet, mes amis ont perdu ……………….</a:t>
            </a:r>
          </a:p>
          <a:p>
            <a:r>
              <a:rPr lang="fr-FR"/>
              <a:t>3. Prêtez-moi ……..… livre, mon frère a oublié  ………………..</a:t>
            </a:r>
          </a:p>
          <a:p>
            <a:r>
              <a:rPr lang="fr-FR"/>
              <a:t>4. Prête-lui .……… robe, ……………… est au pressing</a:t>
            </a:r>
          </a:p>
          <a:p>
            <a:r>
              <a:rPr lang="fr-FR"/>
              <a:t>5. Prêtez-leur ………. notes, ils ne trouvent plus ………………….</a:t>
            </a:r>
          </a:p>
          <a:p>
            <a:r>
              <a:rPr lang="fr-FR"/>
              <a:t>6. Prêtez-nous  ………. portable, …………………. n’a plus de batterie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3606B0-D5A3-4BA8-B85F-3F33BC4E7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CB9D29-7439-472A-91D0-A533BBF7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12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66BBE-C72A-4B04-882A-1C455C4C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Définition</a:t>
            </a:r>
            <a:endParaRPr lang="fr-FR"/>
          </a:p>
        </p:txBody>
      </p:sp>
      <p:graphicFrame>
        <p:nvGraphicFramePr>
          <p:cNvPr id="9" name="Segnaposto contenuto 6">
            <a:extLst>
              <a:ext uri="{FF2B5EF4-FFF2-40B4-BE49-F238E27FC236}">
                <a16:creationId xmlns:a16="http://schemas.microsoft.com/office/drawing/2014/main" id="{34C26329-3375-4CDE-BF0F-D686B0CBE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017691"/>
              </p:ext>
            </p:extLst>
          </p:nvPr>
        </p:nvGraphicFramePr>
        <p:xfrm>
          <a:off x="816746" y="1932157"/>
          <a:ext cx="10545932" cy="3509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1AEB51-BA86-4C18-81CF-27774B27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9E18E1-6F6A-4B72-A2D7-39565B7F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80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5955" y="844520"/>
            <a:ext cx="9992558" cy="1010913"/>
          </a:xfrm>
        </p:spPr>
        <p:txBody>
          <a:bodyPr>
            <a:normAutofit/>
          </a:bodyPr>
          <a:lstStyle/>
          <a:p>
            <a:r>
              <a:rPr lang="it-IT" sz="2000">
                <a:latin typeface="+mn-lt"/>
              </a:rPr>
              <a:t>Le possessif dépend de </a:t>
            </a:r>
            <a:r>
              <a:rPr lang="it-IT" sz="2000" b="1">
                <a:latin typeface="+mn-lt"/>
              </a:rPr>
              <a:t>la personne qui possède </a:t>
            </a:r>
            <a:r>
              <a:rPr lang="it-IT" sz="2000">
                <a:latin typeface="+mn-lt"/>
              </a:rPr>
              <a:t>et de son nombre, et de </a:t>
            </a:r>
            <a:r>
              <a:rPr lang="it-IT" sz="2000">
                <a:solidFill>
                  <a:srgbClr val="FF0000"/>
                </a:solidFill>
                <a:latin typeface="+mn-lt"/>
              </a:rPr>
              <a:t>l’objet possédé </a:t>
            </a:r>
            <a:r>
              <a:rPr lang="it-IT" sz="2000">
                <a:latin typeface="+mn-lt"/>
              </a:rPr>
              <a:t>(s’il y en a un ou plusieurs, s’il est du genre féminin ou masculin).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717" y="2054330"/>
            <a:ext cx="7521858" cy="3059567"/>
          </a:xfr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B77391-3F92-485B-88A8-59B2E29F33B4}"/>
              </a:ext>
            </a:extLst>
          </p:cNvPr>
          <p:cNvSpPr txBox="1"/>
          <p:nvPr/>
        </p:nvSpPr>
        <p:spPr>
          <a:xfrm>
            <a:off x="967666" y="5557421"/>
            <a:ext cx="10138299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ATTENTION</a:t>
            </a:r>
            <a:r>
              <a:rPr kumimoji="0" lang="it-IT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à bien distinguer </a:t>
            </a: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leur</a:t>
            </a:r>
            <a:r>
              <a:rPr kumimoji="0" lang="it-IT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(il y a plusieurs possesseurs, l’objet est 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singulier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de </a:t>
            </a: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leurs</a:t>
            </a:r>
            <a:r>
              <a:rPr kumimoji="0" lang="it-IT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(il y a plusieurs possesseurs, l’objet est 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pluriel</a:t>
            </a: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91D03A-8B3D-4D85-BF17-F6608E99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AF79A3-4B0D-41CF-9657-1206EA65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65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0C5C7-1306-48F8-853B-2824C548F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Prononciation et particularités</a:t>
            </a:r>
            <a:endParaRPr lang="fr-FR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7A147B4-B976-4224-BAF2-AD7B4133FE9C}"/>
              </a:ext>
            </a:extLst>
          </p:cNvPr>
          <p:cNvSpPr/>
          <p:nvPr/>
        </p:nvSpPr>
        <p:spPr>
          <a:xfrm>
            <a:off x="1356852" y="1868129"/>
            <a:ext cx="8740877" cy="194678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Segnaposto contenuto 4">
            <a:extLst>
              <a:ext uri="{FF2B5EF4-FFF2-40B4-BE49-F238E27FC236}">
                <a16:creationId xmlns:a16="http://schemas.microsoft.com/office/drawing/2014/main" id="{6A2BA08D-03B3-4A58-8840-A5A6C8FE9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90" y="2047898"/>
            <a:ext cx="8311640" cy="164430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3DDCCF-7411-4F3A-BABF-0EF6763940EE}"/>
              </a:ext>
            </a:extLst>
          </p:cNvPr>
          <p:cNvSpPr txBox="1"/>
          <p:nvPr/>
        </p:nvSpPr>
        <p:spPr>
          <a:xfrm>
            <a:off x="1345076" y="4240677"/>
            <a:ext cx="9353550" cy="185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1800"/>
              <a:t>Adjectif possessif devant </a:t>
            </a:r>
            <a:r>
              <a:rPr lang="it-IT" sz="1800">
                <a:solidFill>
                  <a:srgbClr val="FF0000"/>
                </a:solidFill>
              </a:rPr>
              <a:t>h non-muet →</a:t>
            </a:r>
            <a:r>
              <a:rPr lang="it-IT" sz="1800"/>
              <a:t> </a:t>
            </a:r>
            <a:r>
              <a:rPr lang="it-IT" sz="1800" b="1"/>
              <a:t>ma,ta, sa        </a:t>
            </a:r>
            <a:r>
              <a:rPr lang="it-IT" sz="1800">
                <a:solidFill>
                  <a:srgbClr val="FF0000"/>
                </a:solidFill>
              </a:rPr>
              <a:t>sa</a:t>
            </a:r>
            <a:r>
              <a:rPr lang="it-IT" sz="1800"/>
              <a:t> </a:t>
            </a:r>
            <a:r>
              <a:rPr lang="it-IT" sz="1800" b="1"/>
              <a:t>h</a:t>
            </a:r>
            <a:r>
              <a:rPr lang="it-IT" sz="1800"/>
              <a:t>ausse, </a:t>
            </a:r>
            <a:r>
              <a:rPr lang="it-IT" sz="1800">
                <a:solidFill>
                  <a:srgbClr val="FF0000"/>
                </a:solidFill>
              </a:rPr>
              <a:t>ta</a:t>
            </a:r>
            <a:r>
              <a:rPr lang="it-IT" sz="1800"/>
              <a:t> </a:t>
            </a:r>
            <a:r>
              <a:rPr lang="it-IT" sz="1800" b="1"/>
              <a:t>h</a:t>
            </a:r>
            <a:r>
              <a:rPr lang="it-IT" sz="1800"/>
              <a:t>auteur, </a:t>
            </a:r>
            <a:r>
              <a:rPr lang="it-IT" sz="1800">
                <a:solidFill>
                  <a:srgbClr val="FF0000"/>
                </a:solidFill>
              </a:rPr>
              <a:t>ma</a:t>
            </a:r>
            <a:r>
              <a:rPr lang="it-IT" sz="1800"/>
              <a:t> </a:t>
            </a:r>
            <a:r>
              <a:rPr lang="it-IT" sz="1800" b="1"/>
              <a:t>h</a:t>
            </a:r>
            <a:r>
              <a:rPr lang="it-IT" sz="1800"/>
              <a:t>onte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/>
              <a:t>Adjectif possessif féminin devant </a:t>
            </a:r>
            <a:r>
              <a:rPr lang="it-IT">
                <a:solidFill>
                  <a:srgbClr val="FF0000"/>
                </a:solidFill>
              </a:rPr>
              <a:t>h muet →</a:t>
            </a:r>
            <a:r>
              <a:rPr lang="it-IT"/>
              <a:t> </a:t>
            </a:r>
            <a:r>
              <a:rPr lang="it-IT" b="1"/>
              <a:t>mon, ton, son     </a:t>
            </a:r>
            <a:r>
              <a:rPr lang="it-IT">
                <a:solidFill>
                  <a:srgbClr val="FF0000"/>
                </a:solidFill>
              </a:rPr>
              <a:t>son</a:t>
            </a:r>
            <a:r>
              <a:rPr lang="it-IT"/>
              <a:t> </a:t>
            </a:r>
            <a:r>
              <a:rPr lang="it-IT" b="1"/>
              <a:t>h</a:t>
            </a:r>
            <a:r>
              <a:rPr lang="it-IT"/>
              <a:t>abileté, </a:t>
            </a:r>
            <a:r>
              <a:rPr lang="it-IT">
                <a:solidFill>
                  <a:srgbClr val="FF0000"/>
                </a:solidFill>
              </a:rPr>
              <a:t>ton</a:t>
            </a:r>
            <a:r>
              <a:rPr lang="it-IT"/>
              <a:t> </a:t>
            </a:r>
            <a:r>
              <a:rPr lang="it-IT" b="1"/>
              <a:t>h</a:t>
            </a:r>
            <a:r>
              <a:rPr lang="it-IT"/>
              <a:t>umeur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kumimoji="0" lang="it-IT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/ 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nos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Ce soir </a:t>
            </a:r>
            <a:r>
              <a:rPr kumimoji="0" lang="it-IT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rendez-vous avec 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nos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amis australiens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Quand </a:t>
            </a:r>
            <a:r>
              <a:rPr kumimoji="0" lang="it-IT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 jeune, on pense à 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</a:t>
            </a:r>
            <a:r>
              <a:rPr kumimoji="0" lang="it-IT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futur, mais pas tout le temps !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D3BFCC-3EF9-4401-94DA-FD9C6DBE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CE5452-2EEC-44D9-80F1-CD3DD01B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7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Exemples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/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J’ai un sac. C’est </a:t>
            </a:r>
            <a:r>
              <a:rPr lang="fr-FR" sz="2000">
                <a:solidFill>
                  <a:srgbClr val="FF0000"/>
                </a:solidFill>
              </a:rPr>
              <a:t>mon</a:t>
            </a:r>
            <a:r>
              <a:rPr lang="fr-FR" sz="2000"/>
              <a:t> sac.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Elle a une voiture. C’est </a:t>
            </a:r>
            <a:r>
              <a:rPr lang="fr-FR" sz="2000">
                <a:solidFill>
                  <a:srgbClr val="FF0000"/>
                </a:solidFill>
              </a:rPr>
              <a:t>sa</a:t>
            </a:r>
            <a:r>
              <a:rPr lang="fr-FR" sz="2000"/>
              <a:t> voiture.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Il a une moto. C’est </a:t>
            </a:r>
            <a:r>
              <a:rPr lang="fr-FR" sz="2000">
                <a:solidFill>
                  <a:srgbClr val="FF0000"/>
                </a:solidFill>
              </a:rPr>
              <a:t>sa</a:t>
            </a:r>
            <a:r>
              <a:rPr lang="fr-FR" sz="2000"/>
              <a:t> moto.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Il a beaucoup de livres. Ce sont </a:t>
            </a:r>
            <a:r>
              <a:rPr lang="fr-FR" sz="2000">
                <a:solidFill>
                  <a:srgbClr val="FF0000"/>
                </a:solidFill>
              </a:rPr>
              <a:t>ses</a:t>
            </a:r>
            <a:r>
              <a:rPr lang="fr-FR" sz="2000"/>
              <a:t> livres.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Tu as trois enfants. Ce sont </a:t>
            </a:r>
            <a:r>
              <a:rPr lang="fr-FR" sz="2000">
                <a:solidFill>
                  <a:srgbClr val="FF0000"/>
                </a:solidFill>
              </a:rPr>
              <a:t>tes</a:t>
            </a:r>
            <a:r>
              <a:rPr lang="fr-FR" sz="2000"/>
              <a:t> enfants.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Vous avez une jolie photo. C’est </a:t>
            </a:r>
            <a:r>
              <a:rPr lang="fr-FR" sz="2000">
                <a:solidFill>
                  <a:srgbClr val="FF0000"/>
                </a:solidFill>
              </a:rPr>
              <a:t>votre</a:t>
            </a:r>
            <a:r>
              <a:rPr lang="fr-FR" sz="2000"/>
              <a:t> photo.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Nous avons quatre stylos. Ce sont </a:t>
            </a:r>
            <a:r>
              <a:rPr lang="fr-FR" sz="2000">
                <a:solidFill>
                  <a:srgbClr val="FF0000"/>
                </a:solidFill>
              </a:rPr>
              <a:t>nos</a:t>
            </a:r>
            <a:r>
              <a:rPr lang="fr-FR" sz="2000"/>
              <a:t> stylos.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fr-FR" sz="2000"/>
              <a:t>Elles ont des bouteilles. Ce sont </a:t>
            </a:r>
            <a:r>
              <a:rPr lang="fr-FR" sz="2000">
                <a:solidFill>
                  <a:srgbClr val="FF0000"/>
                </a:solidFill>
              </a:rPr>
              <a:t>leurs</a:t>
            </a:r>
            <a:r>
              <a:rPr lang="fr-FR" sz="2000"/>
              <a:t> bouteilles.</a:t>
            </a:r>
            <a:endParaRPr lang="it-IT" sz="200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819C22A-E5ED-4CC6-AC29-063BDD660A48}"/>
              </a:ext>
            </a:extLst>
          </p:cNvPr>
          <p:cNvCxnSpPr/>
          <p:nvPr/>
        </p:nvCxnSpPr>
        <p:spPr>
          <a:xfrm>
            <a:off x="971550" y="1762125"/>
            <a:ext cx="9534525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79F74D-552F-4433-A25D-6DA6F311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A276D6-51BD-4EE4-927A-32A3A0A1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195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pronom possessif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345" y="1932317"/>
            <a:ext cx="7914757" cy="3856991"/>
          </a:xfr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B54F473-F94C-48B9-B6BF-1CBEADAB7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86BE8AF-71F6-423D-9406-C007DEA4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21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0563E-AF1B-4F99-B951-19733DFA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mot LEUR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635E75-5790-4B44-B2E0-BF23C8B18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1459"/>
            <a:ext cx="10551850" cy="3815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Le mot </a:t>
            </a:r>
            <a:r>
              <a:rPr lang="it-IT" sz="2200">
                <a:solidFill>
                  <a:srgbClr val="FF0000"/>
                </a:solidFill>
              </a:rPr>
              <a:t>leur</a:t>
            </a:r>
            <a:r>
              <a:rPr lang="it-IT" sz="2200"/>
              <a:t> peut être 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/>
              <a:t>Un </a:t>
            </a:r>
            <a:r>
              <a:rPr lang="it-IT" sz="2200" b="1"/>
              <a:t>pronom personnel </a:t>
            </a:r>
            <a:r>
              <a:rPr lang="it-IT" sz="1800"/>
              <a:t>→</a:t>
            </a:r>
            <a:r>
              <a:rPr lang="it-IT" sz="2200"/>
              <a:t> il est invariable</a:t>
            </a:r>
          </a:p>
          <a:p>
            <a:pPr marL="457200" lvl="1" indent="0">
              <a:buNone/>
            </a:pPr>
            <a:r>
              <a:rPr lang="it-IT" sz="2200"/>
              <a:t>	Ex. : Je </a:t>
            </a:r>
            <a:r>
              <a:rPr lang="it-IT" sz="2200">
                <a:solidFill>
                  <a:srgbClr val="FF0000"/>
                </a:solidFill>
              </a:rPr>
              <a:t>leur</a:t>
            </a:r>
            <a:r>
              <a:rPr lang="it-IT" sz="2200"/>
              <a:t> offre un cadeau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/>
              <a:t>Un </a:t>
            </a:r>
            <a:r>
              <a:rPr lang="it-IT" sz="2200" b="1"/>
              <a:t>adjectif possessif </a:t>
            </a:r>
            <a:r>
              <a:rPr lang="it-IT" sz="1800"/>
              <a:t>→</a:t>
            </a:r>
            <a:r>
              <a:rPr lang="it-IT" sz="2200"/>
              <a:t> il s’accorde en nombre avec le nom qui le suit (objet possédé)</a:t>
            </a:r>
          </a:p>
          <a:p>
            <a:pPr marL="457200" lvl="1" indent="0">
              <a:buNone/>
            </a:pPr>
            <a:r>
              <a:rPr lang="it-IT" sz="2200"/>
              <a:t>	Ex. : C’est </a:t>
            </a:r>
            <a:r>
              <a:rPr lang="it-IT" sz="2200">
                <a:solidFill>
                  <a:srgbClr val="FF0000"/>
                </a:solidFill>
              </a:rPr>
              <a:t>leur</a:t>
            </a:r>
            <a:r>
              <a:rPr lang="it-IT" sz="2200"/>
              <a:t> </a:t>
            </a:r>
            <a:r>
              <a:rPr lang="it-IT" sz="2200">
                <a:solidFill>
                  <a:srgbClr val="0070C0"/>
                </a:solidFill>
              </a:rPr>
              <a:t>maison</a:t>
            </a:r>
          </a:p>
          <a:p>
            <a:pPr marL="457200" lvl="1" indent="0">
              <a:buNone/>
            </a:pPr>
            <a:r>
              <a:rPr lang="it-IT" sz="2200">
                <a:solidFill>
                  <a:srgbClr val="0070C0"/>
                </a:solidFill>
              </a:rPr>
              <a:t>	        </a:t>
            </a:r>
            <a:r>
              <a:rPr lang="it-IT" sz="2200"/>
              <a:t>Ce sont </a:t>
            </a:r>
            <a:r>
              <a:rPr lang="it-IT" sz="2200">
                <a:solidFill>
                  <a:srgbClr val="FF0000"/>
                </a:solidFill>
              </a:rPr>
              <a:t>leur</a:t>
            </a:r>
            <a:r>
              <a:rPr lang="it-IT" sz="2200" u="sng">
                <a:solidFill>
                  <a:srgbClr val="FF0000"/>
                </a:solidFill>
              </a:rPr>
              <a:t>s</a:t>
            </a:r>
            <a:r>
              <a:rPr lang="it-IT" sz="2200"/>
              <a:t> </a:t>
            </a:r>
            <a:r>
              <a:rPr lang="it-IT" sz="2200">
                <a:solidFill>
                  <a:srgbClr val="0070C0"/>
                </a:solidFill>
              </a:rPr>
              <a:t>ami</a:t>
            </a:r>
            <a:r>
              <a:rPr lang="it-IT" sz="2200" u="sng">
                <a:solidFill>
                  <a:srgbClr val="0070C0"/>
                </a:solidFill>
              </a:rPr>
              <a:t>s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/>
              <a:t>Un </a:t>
            </a:r>
            <a:r>
              <a:rPr lang="it-IT" sz="2200" b="1"/>
              <a:t>pronom possessif </a:t>
            </a:r>
            <a:r>
              <a:rPr lang="it-IT" sz="1800"/>
              <a:t>→</a:t>
            </a:r>
            <a:r>
              <a:rPr lang="it-IT" sz="2200"/>
              <a:t> il s’accorde avec l’article qui le précède (objet possédé)</a:t>
            </a:r>
          </a:p>
          <a:p>
            <a:pPr marL="457200" lvl="1" indent="0">
              <a:buNone/>
            </a:pPr>
            <a:r>
              <a:rPr lang="it-IT" sz="2200"/>
              <a:t>	Ex. : C’est </a:t>
            </a:r>
            <a:r>
              <a:rPr lang="it-IT" sz="2200">
                <a:solidFill>
                  <a:srgbClr val="0070C0"/>
                </a:solidFill>
              </a:rPr>
              <a:t>la</a:t>
            </a:r>
            <a:r>
              <a:rPr lang="it-IT" sz="2200"/>
              <a:t> </a:t>
            </a:r>
            <a:r>
              <a:rPr lang="it-IT" sz="2200">
                <a:solidFill>
                  <a:srgbClr val="FF0000"/>
                </a:solidFill>
              </a:rPr>
              <a:t>leur</a:t>
            </a:r>
          </a:p>
          <a:p>
            <a:pPr marL="457200" lvl="1" indent="0">
              <a:buNone/>
            </a:pPr>
            <a:r>
              <a:rPr lang="it-IT" sz="2200">
                <a:solidFill>
                  <a:srgbClr val="FF0000"/>
                </a:solidFill>
              </a:rPr>
              <a:t>	         </a:t>
            </a:r>
            <a:r>
              <a:rPr lang="it-IT" sz="2200"/>
              <a:t>Ce sont </a:t>
            </a:r>
            <a:r>
              <a:rPr lang="it-IT" sz="2200">
                <a:solidFill>
                  <a:srgbClr val="0070C0"/>
                </a:solidFill>
              </a:rPr>
              <a:t>le</a:t>
            </a:r>
            <a:r>
              <a:rPr lang="it-IT" sz="2200" u="sng">
                <a:solidFill>
                  <a:srgbClr val="0070C0"/>
                </a:solidFill>
              </a:rPr>
              <a:t>s</a:t>
            </a:r>
            <a:r>
              <a:rPr lang="it-IT" sz="2200"/>
              <a:t> </a:t>
            </a:r>
            <a:r>
              <a:rPr lang="it-IT" sz="2200">
                <a:solidFill>
                  <a:srgbClr val="FF0000"/>
                </a:solidFill>
              </a:rPr>
              <a:t>leur</a:t>
            </a:r>
            <a:r>
              <a:rPr lang="it-IT" sz="2200" u="sng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0A6F94-6190-44AE-9A4A-8AF7A5D6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17DFFC-EAE5-4EF4-8685-732E1712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7</a:t>
            </a:fld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2F3DB34-1B56-4A64-A8B5-A3C68F98AF54}"/>
              </a:ext>
            </a:extLst>
          </p:cNvPr>
          <p:cNvCxnSpPr>
            <a:cxnSpLocks/>
          </p:cNvCxnSpPr>
          <p:nvPr/>
        </p:nvCxnSpPr>
        <p:spPr>
          <a:xfrm>
            <a:off x="1029810" y="1837678"/>
            <a:ext cx="8007658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438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Remarques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2155" y="2509206"/>
            <a:ext cx="10341746" cy="3500977"/>
          </a:xfrm>
        </p:spPr>
        <p:txBody>
          <a:bodyPr/>
          <a:lstStyle/>
          <a:p>
            <a:r>
              <a:rPr lang="it-IT" sz="2200"/>
              <a:t>Remarquez l’accent circonflexe sur les pronoms possessifs </a:t>
            </a:r>
            <a:r>
              <a:rPr lang="it-IT" sz="2200" b="1"/>
              <a:t>nôtre</a:t>
            </a:r>
            <a:r>
              <a:rPr lang="it-IT" sz="2200"/>
              <a:t> et </a:t>
            </a:r>
            <a:r>
              <a:rPr lang="it-IT" sz="2200" b="1"/>
              <a:t>vôtre </a:t>
            </a:r>
            <a:r>
              <a:rPr lang="it-IT" sz="2200"/>
              <a:t>qui les distingue des adjectifs possessifs </a:t>
            </a:r>
            <a:r>
              <a:rPr lang="it-IT" sz="2200" b="1"/>
              <a:t>notre</a:t>
            </a:r>
            <a:r>
              <a:rPr lang="it-IT" sz="2200"/>
              <a:t> et </a:t>
            </a:r>
            <a:r>
              <a:rPr lang="it-IT" sz="2200" b="1"/>
              <a:t>votre</a:t>
            </a:r>
            <a:r>
              <a:rPr lang="it-IT" sz="2200"/>
              <a:t>.</a:t>
            </a:r>
          </a:p>
          <a:p>
            <a:endParaRPr lang="it-IT" sz="2200" b="1"/>
          </a:p>
          <a:p>
            <a:r>
              <a:rPr lang="it-IT" sz="2200"/>
              <a:t>Remarquez la différence de prononciation: </a:t>
            </a:r>
            <a:r>
              <a:rPr lang="it-IT" sz="2200" b="1"/>
              <a:t>notre</a:t>
            </a:r>
            <a:r>
              <a:rPr lang="it-IT" sz="2200"/>
              <a:t>, </a:t>
            </a:r>
            <a:r>
              <a:rPr lang="it-IT" sz="2200" b="1"/>
              <a:t>votre</a:t>
            </a:r>
            <a:r>
              <a:rPr lang="it-IT" sz="2200"/>
              <a:t> (adjectifs) → </a:t>
            </a:r>
            <a:r>
              <a:rPr lang="it-IT" sz="2200">
                <a:solidFill>
                  <a:srgbClr val="FF0000"/>
                </a:solidFill>
              </a:rPr>
              <a:t>o ouvert </a:t>
            </a:r>
            <a:r>
              <a:rPr lang="it-IT" sz="2200"/>
              <a:t>; </a:t>
            </a:r>
            <a:r>
              <a:rPr lang="it-IT" sz="2200" b="1"/>
              <a:t>nôtre</a:t>
            </a:r>
            <a:r>
              <a:rPr lang="it-IT" sz="2200"/>
              <a:t> et </a:t>
            </a:r>
            <a:r>
              <a:rPr lang="it-IT" sz="2200" b="1"/>
              <a:t>vôtre</a:t>
            </a:r>
            <a:r>
              <a:rPr lang="it-IT" sz="2200"/>
              <a:t> (pronoms) → </a:t>
            </a:r>
            <a:r>
              <a:rPr lang="it-IT" sz="2200">
                <a:solidFill>
                  <a:srgbClr val="FF0000"/>
                </a:solidFill>
              </a:rPr>
              <a:t>o fermé</a:t>
            </a:r>
            <a:r>
              <a:rPr lang="it-IT" sz="2200"/>
              <a:t>.</a:t>
            </a:r>
          </a:p>
          <a:p>
            <a:endParaRPr lang="it-IT" sz="2200"/>
          </a:p>
          <a:p>
            <a:r>
              <a:rPr lang="it-IT" sz="2200"/>
              <a:t>Quand le pronom possessif est précédé des prépositions</a:t>
            </a:r>
            <a:r>
              <a:rPr lang="it-IT" sz="2200" b="1"/>
              <a:t> à </a:t>
            </a:r>
            <a:r>
              <a:rPr lang="it-IT" sz="2200"/>
              <a:t>ou </a:t>
            </a:r>
            <a:r>
              <a:rPr lang="it-IT" sz="2200" b="1"/>
              <a:t>de</a:t>
            </a:r>
            <a:r>
              <a:rPr lang="it-IT" sz="2200"/>
              <a:t>, le pronom s’articule : </a:t>
            </a:r>
            <a:r>
              <a:rPr lang="it-IT" sz="2200">
                <a:solidFill>
                  <a:srgbClr val="FF0000"/>
                </a:solidFill>
              </a:rPr>
              <a:t>le</a:t>
            </a:r>
            <a:r>
              <a:rPr lang="it-IT" sz="2200"/>
              <a:t> mien, </a:t>
            </a:r>
            <a:r>
              <a:rPr lang="it-IT" sz="2200">
                <a:solidFill>
                  <a:srgbClr val="FF0000"/>
                </a:solidFill>
              </a:rPr>
              <a:t>au</a:t>
            </a:r>
            <a:r>
              <a:rPr lang="it-IT" sz="2200"/>
              <a:t> mien, </a:t>
            </a:r>
            <a:r>
              <a:rPr lang="it-IT" sz="2200">
                <a:solidFill>
                  <a:srgbClr val="FF0000"/>
                </a:solidFill>
              </a:rPr>
              <a:t>du</a:t>
            </a:r>
            <a:r>
              <a:rPr lang="it-IT" sz="2200"/>
              <a:t> mien…</a:t>
            </a:r>
          </a:p>
          <a:p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8B2D5C7-E74F-4778-BC37-2DC7CAB03E65}"/>
              </a:ext>
            </a:extLst>
          </p:cNvPr>
          <p:cNvCxnSpPr/>
          <p:nvPr/>
        </p:nvCxnSpPr>
        <p:spPr>
          <a:xfrm>
            <a:off x="1038225" y="1857375"/>
            <a:ext cx="85344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DAD066B-59DA-45EE-8263-04945D56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BC47C5-A264-476E-AA30-2BA19929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22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Être à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7250" y="2692401"/>
            <a:ext cx="10153650" cy="2508250"/>
          </a:xfrm>
        </p:spPr>
        <p:txBody>
          <a:bodyPr/>
          <a:lstStyle/>
          <a:p>
            <a:r>
              <a:rPr lang="it-IT" sz="2000"/>
              <a:t>Pour exprimer la possession, on emploie aussi </a:t>
            </a:r>
            <a:r>
              <a:rPr lang="it-IT" sz="2000" b="1"/>
              <a:t>être + à + nom / pronom tonique</a:t>
            </a:r>
            <a:r>
              <a:rPr lang="it-IT" sz="2000"/>
              <a:t>*</a:t>
            </a:r>
          </a:p>
          <a:p>
            <a:r>
              <a:rPr lang="it-IT" sz="2000"/>
              <a:t>Exemple : Ce livre est à Corinne ? – Non, il </a:t>
            </a:r>
            <a:r>
              <a:rPr lang="it-IT" sz="2000">
                <a:solidFill>
                  <a:srgbClr val="FF0000"/>
                </a:solidFill>
              </a:rPr>
              <a:t>est à moi</a:t>
            </a:r>
            <a:r>
              <a:rPr lang="it-IT" sz="2000"/>
              <a:t>.</a:t>
            </a:r>
          </a:p>
          <a:p>
            <a:pPr marL="0" indent="0">
              <a:buNone/>
            </a:pPr>
            <a:r>
              <a:rPr lang="it-IT" sz="2000"/>
              <a:t>	       Ces dessins </a:t>
            </a:r>
            <a:r>
              <a:rPr lang="it-IT" sz="2000">
                <a:solidFill>
                  <a:srgbClr val="FF0000"/>
                </a:solidFill>
              </a:rPr>
              <a:t>sont à eux </a:t>
            </a:r>
            <a:r>
              <a:rPr lang="it-IT" sz="2000"/>
              <a:t>? – Non, ils sont à mon frère.</a:t>
            </a:r>
          </a:p>
          <a:p>
            <a:pPr marL="0" indent="0">
              <a:buNone/>
            </a:pPr>
            <a:endParaRPr lang="it-IT" sz="2000"/>
          </a:p>
          <a:p>
            <a:pPr marL="0" indent="0">
              <a:buNone/>
            </a:pPr>
            <a:r>
              <a:rPr lang="it-IT"/>
              <a:t>*</a:t>
            </a:r>
            <a:r>
              <a:rPr lang="it-IT" sz="1600"/>
              <a:t>les pronoms toniques sont : </a:t>
            </a:r>
            <a:r>
              <a:rPr lang="it-IT" sz="1600" b="1"/>
              <a:t>moi, toi, elle, lui, nous, vous, eux, elles</a:t>
            </a:r>
            <a:r>
              <a:rPr lang="it-IT" sz="1600"/>
              <a:t>.</a:t>
            </a:r>
          </a:p>
          <a:p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7B8DEF9E-5E51-4514-81D5-DC419D28B814}"/>
              </a:ext>
            </a:extLst>
          </p:cNvPr>
          <p:cNvCxnSpPr/>
          <p:nvPr/>
        </p:nvCxnSpPr>
        <p:spPr>
          <a:xfrm>
            <a:off x="781050" y="1724025"/>
            <a:ext cx="9296400" cy="0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34BE165-3ADD-4EBF-9E62-86591EA9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A8D7EA-BC0A-471B-9F56-E4C6B1B5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B38FD-3C52-4D8B-96FF-A400C5207A6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374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777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Les possessifs</vt:lpstr>
      <vt:lpstr>Définition</vt:lpstr>
      <vt:lpstr>Le possessif dépend de la personne qui possède et de son nombre, et de l’objet possédé (s’il y en a un ou plusieurs, s’il est du genre féminin ou masculin).</vt:lpstr>
      <vt:lpstr>Prononciation et particularités</vt:lpstr>
      <vt:lpstr>Exemples </vt:lpstr>
      <vt:lpstr>Le pronom possessif</vt:lpstr>
      <vt:lpstr>Le mot LEUR</vt:lpstr>
      <vt:lpstr>Remarques</vt:lpstr>
      <vt:lpstr>Être à </vt:lpstr>
      <vt:lpstr>Pronom démonstratif + de + nom (rappel)</vt:lpstr>
      <vt:lpstr>Exercices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possessifs</dc:title>
  <dc:creator>laura.kreyder</dc:creator>
  <cp:lastModifiedBy>laura.kreyder@unimib.it</cp:lastModifiedBy>
  <cp:revision>26</cp:revision>
  <dcterms:created xsi:type="dcterms:W3CDTF">2020-10-24T21:19:51Z</dcterms:created>
  <dcterms:modified xsi:type="dcterms:W3CDTF">2022-11-07T11:48:22Z</dcterms:modified>
</cp:coreProperties>
</file>