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64" r:id="rId3"/>
    <p:sldId id="258" r:id="rId4"/>
    <p:sldId id="353" r:id="rId5"/>
    <p:sldId id="256" r:id="rId6"/>
    <p:sldId id="361" r:id="rId7"/>
    <p:sldId id="259" r:id="rId8"/>
    <p:sldId id="362" r:id="rId9"/>
    <p:sldId id="355" r:id="rId10"/>
    <p:sldId id="354" r:id="rId11"/>
    <p:sldId id="367" r:id="rId12"/>
    <p:sldId id="358" r:id="rId13"/>
    <p:sldId id="368" r:id="rId14"/>
    <p:sldId id="356" r:id="rId15"/>
    <p:sldId id="359" r:id="rId16"/>
    <p:sldId id="357" r:id="rId17"/>
    <p:sldId id="369" r:id="rId18"/>
    <p:sldId id="360" r:id="rId19"/>
    <p:sldId id="363" r:id="rId20"/>
    <p:sldId id="365" r:id="rId21"/>
    <p:sldId id="366" r:id="rId22"/>
    <p:sldId id="370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7"/>
    <p:restoredTop sz="95853"/>
  </p:normalViewPr>
  <p:slideViewPr>
    <p:cSldViewPr snapToGrid="0" snapToObjects="1">
      <p:cViewPr varScale="1">
        <p:scale>
          <a:sx n="131" d="100"/>
          <a:sy n="131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D8B3-6C13-AD47-9C8A-B0DE1DD6E9AC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0CD8B-01AE-6643-90C8-159BD4C84E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37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EA0F4-8B6F-864F-9FA2-3AAB34C10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EE1CD8-54C9-ED41-9216-AC7ECFD89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D35D09-11E7-A64D-8E9A-4A1FBE4F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0F5C-94B5-1D4A-95C1-BAD7188D3E8E}" type="datetime1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6B2DE2-986F-2E43-B32B-6D3BB395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A00AFD-895A-4748-8D2C-DC79F440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6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FD4DC-6A4F-8248-B589-9900AA32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64F2F2-145D-FD42-B223-80F94D70B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240D8-4697-5844-BDFB-E1A41E96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E4B3-57D9-BC43-B094-2F91EA6CE03E}" type="datetime1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5E3A98-F0D9-8E46-BA80-7C961CA3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C8C13-F1D1-F344-ABDB-45C743E9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53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2CCCB90-F864-E242-A6B9-4F5089A98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4DC869-F757-824C-8FCB-1FB40E60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6CD07D-A6A8-7546-97F6-51EB9471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F409-4742-AA40-B2F9-266455F300FA}" type="datetime1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129E79-DA3D-7B42-BEAA-9BA04D4B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8FA37-44E2-E44F-9E97-A7FA7043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08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8781F-2AE4-F840-943D-D0FC3E83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A6B008-E222-1C4D-B849-C8730E65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26E7F0-2959-BE4F-A7E9-BBCD0474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E66A-297F-1241-9826-604783DFB2A5}" type="datetime1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B5EC65-CF9A-3B4E-9628-5B10E563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F3A2C6-B370-ED4D-ADE3-023AA6DB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28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50DB4-ED2E-5D4A-9A60-39AD64E9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4023AA-3869-D641-90E4-47B750C3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2DA7CE-7264-0B48-8550-C552CC42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42E1-F093-BB42-B048-2FDC0B981664}" type="datetime1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75F485-1367-D440-BA92-F81668CB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4BE64C-FCFE-4648-BD2B-DA0CD4C5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51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2C0769-6DC1-A841-BCF4-2B262FAF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5C9B3-E112-DB45-878E-34954DDDC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599F5E-6DEF-B34B-8B82-87869F4C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FED4CE-4F99-D148-8923-0689057A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57CDF-1BF9-A543-8D87-8E088F8115D9}" type="datetime1">
              <a:rPr lang="it-IT" smtClean="0"/>
              <a:t>07/11/22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11B950-86CB-0A4D-B547-421C6433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89BC78-B524-6F4C-BCE0-387E4D3B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67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FE6FA-DF8C-3045-81AF-26D1F345F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EAF3F8-AC34-6941-8950-51B54088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15D641-75BD-0D47-9982-D1FC415AF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03411C-481C-3F45-99DA-072C73D25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420B-857C-8E4A-A217-15250EAF2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0B251E-6854-714E-B005-7E6042EF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9F270-62D8-9541-B115-4ECD314A81E6}" type="datetime1">
              <a:rPr lang="it-IT" smtClean="0"/>
              <a:t>07/11/22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0F8F88-0A00-414C-BB98-EA2E6EBCE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EC7820-EBD6-C340-8182-70B6584A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6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19DD5-1009-AA43-B822-B5E24FE3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1AF847-3763-3240-AF19-338F1D9C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1056-6F08-7B42-B217-771F66D06010}" type="datetime1">
              <a:rPr lang="it-IT" smtClean="0"/>
              <a:t>07/11/22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3E4FC8-C9EF-FB43-B178-ADBC705E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1AF440-C8A5-CE41-907A-1E13DB35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2D8B6F7-6A05-B847-88DB-7C5DB827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EB22-DF08-4547-974E-172646A3E129}" type="datetime1">
              <a:rPr lang="it-IT" smtClean="0"/>
              <a:t>07/11/22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E44480-C1B5-5945-8A44-18F76BC3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5F4467-6CFA-9343-AD0B-FA1A5A92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12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4E7A2-4FDA-8248-894D-ACC94210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A46E96-A7DC-9F4F-8030-04FD1A36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C9F36F-2F02-0F4B-BF31-DBE0AAF25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8110BF-5D68-C540-9C55-3663E02F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1E46-8E8C-594F-9710-555C98848F4F}" type="datetime1">
              <a:rPr lang="it-IT" smtClean="0"/>
              <a:t>07/11/22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4ED5BB-DEA2-824E-BA8F-F6CEE5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BB7E1D-655E-3242-A63F-DB77D02D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15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D240B2-D1B6-5C4D-912D-DEDC2EDF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17E813-3945-8F4A-BF06-621F8AC17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C7073D-EAD4-6C49-865D-B3EB9656A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0BB38C-F342-6342-99AD-80EFABC8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F16-A6A7-5E4D-BD97-90ED690ADAD3}" type="datetime1">
              <a:rPr lang="it-IT" smtClean="0"/>
              <a:t>07/11/22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F9EA69-F5D8-7649-A291-16251B90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477FC9-9FC1-DA4D-A8EA-2ACBA56D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86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A0F9B1-25EE-9D46-A20F-75F1B5CF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8A638B-7D59-C348-ABDE-01F893D2A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674F0D-D2CA-054A-B120-E73AFE962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483A-74BB-984B-85F5-BD4E64DCAD2D}" type="datetime1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618045-D8E0-F349-A441-162731A95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8990A-3684-F94F-8B77-76A0BF6E0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344D-C5ED-414F-A5DA-97D14A61F1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7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C1C0EFCD-CF59-8848-BE93-6688D408C23F}"/>
              </a:ext>
            </a:extLst>
          </p:cNvPr>
          <p:cNvGrpSpPr/>
          <p:nvPr/>
        </p:nvGrpSpPr>
        <p:grpSpPr>
          <a:xfrm>
            <a:off x="469900" y="901700"/>
            <a:ext cx="6527800" cy="5600700"/>
            <a:chOff x="368300" y="165100"/>
            <a:chExt cx="8407400" cy="643890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745F637D-9C99-BC40-85D8-F74893938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92" t="2036" r="6398" b="2964"/>
            <a:stretch/>
          </p:blipFill>
          <p:spPr>
            <a:xfrm>
              <a:off x="845257" y="1257300"/>
              <a:ext cx="7524044" cy="4724400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5350112-7565-244D-B838-1C2D9FD4059C}"/>
                </a:ext>
              </a:extLst>
            </p:cNvPr>
            <p:cNvSpPr/>
            <p:nvPr/>
          </p:nvSpPr>
          <p:spPr>
            <a:xfrm>
              <a:off x="4607278" y="6294556"/>
              <a:ext cx="3207707" cy="283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dirty="0" err="1">
                  <a:latin typeface="AdvOT65f8a23b.I"/>
                </a:rPr>
                <a:t>J</a:t>
              </a:r>
              <a:r>
                <a:rPr lang="it-IT" sz="1000" dirty="0">
                  <a:latin typeface="AdvOT65f8a23b.I"/>
                </a:rPr>
                <a:t> Sci </a:t>
              </a:r>
              <a:r>
                <a:rPr lang="it-IT" sz="1000" dirty="0" err="1">
                  <a:latin typeface="AdvOT65f8a23b.I"/>
                </a:rPr>
                <a:t>Food</a:t>
              </a:r>
              <a:r>
                <a:rPr lang="it-IT" sz="1000" dirty="0">
                  <a:latin typeface="AdvOT65f8a23b.I"/>
                </a:rPr>
                <a:t> </a:t>
              </a:r>
              <a:r>
                <a:rPr lang="it-IT" sz="1000" dirty="0" err="1">
                  <a:latin typeface="AdvOT65f8a23b.I"/>
                </a:rPr>
                <a:t>Agric</a:t>
              </a:r>
              <a:r>
                <a:rPr lang="it-IT" sz="1000" dirty="0">
                  <a:latin typeface="AdvOT65f8a23b.I"/>
                </a:rPr>
                <a:t> </a:t>
              </a:r>
              <a:r>
                <a:rPr lang="it-IT" sz="1000" dirty="0">
                  <a:latin typeface="AdvOT46dcae81"/>
                </a:rPr>
                <a:t>2021; </a:t>
              </a:r>
              <a:r>
                <a:rPr lang="it-IT" sz="1000" dirty="0">
                  <a:latin typeface="AdvOT3b30f6db.B"/>
                </a:rPr>
                <a:t>101</a:t>
              </a:r>
              <a:r>
                <a:rPr lang="it-IT" sz="1000" dirty="0">
                  <a:latin typeface="AdvOT46dcae81"/>
                </a:rPr>
                <a:t>: 5747</a:t>
              </a:r>
              <a:r>
                <a:rPr lang="it-IT" sz="1000" dirty="0">
                  <a:latin typeface="AdvOT46dcae81+20"/>
                </a:rPr>
                <a:t>–</a:t>
              </a:r>
              <a:r>
                <a:rPr lang="it-IT" sz="1000" dirty="0">
                  <a:latin typeface="AdvOT46dcae81"/>
                </a:rPr>
                <a:t>5762 </a:t>
              </a:r>
              <a:endParaRPr lang="it-IT" sz="1000" dirty="0"/>
            </a:p>
          </p:txBody>
        </p:sp>
        <p:sp>
          <p:nvSpPr>
            <p:cNvPr id="7" name="Rettangolo arrotondato 6">
              <a:extLst>
                <a:ext uri="{FF2B5EF4-FFF2-40B4-BE49-F238E27FC236}">
                  <a16:creationId xmlns:a16="http://schemas.microsoft.com/office/drawing/2014/main" id="{C78FC90C-C1C2-FC41-B617-D345F3784183}"/>
                </a:ext>
              </a:extLst>
            </p:cNvPr>
            <p:cNvSpPr/>
            <p:nvPr/>
          </p:nvSpPr>
          <p:spPr>
            <a:xfrm>
              <a:off x="368300" y="165100"/>
              <a:ext cx="8407400" cy="64389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3B98497A-5B43-8C4B-94C9-425D70812853}"/>
              </a:ext>
            </a:extLst>
          </p:cNvPr>
          <p:cNvSpPr/>
          <p:nvPr/>
        </p:nvSpPr>
        <p:spPr>
          <a:xfrm>
            <a:off x="1092200" y="180469"/>
            <a:ext cx="101429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 err="1">
                <a:solidFill>
                  <a:srgbClr val="002060"/>
                </a:solidFill>
              </a:rPr>
              <a:t>Curcumin</a:t>
            </a:r>
            <a:r>
              <a:rPr lang="it-IT" sz="2600" b="1" dirty="0">
                <a:solidFill>
                  <a:srgbClr val="002060"/>
                </a:solidFill>
              </a:rPr>
              <a:t>: the </a:t>
            </a:r>
            <a:r>
              <a:rPr lang="it-IT" sz="2600" b="1" dirty="0" err="1">
                <a:solidFill>
                  <a:srgbClr val="002060"/>
                </a:solidFill>
              </a:rPr>
              <a:t>active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  <a:r>
              <a:rPr lang="it-IT" sz="2600" b="1" dirty="0" err="1">
                <a:solidFill>
                  <a:srgbClr val="002060"/>
                </a:solidFill>
              </a:rPr>
              <a:t>substance</a:t>
            </a:r>
            <a:r>
              <a:rPr lang="it-IT" sz="2600" b="1" dirty="0">
                <a:solidFill>
                  <a:srgbClr val="002060"/>
                </a:solidFill>
              </a:rPr>
              <a:t> of </a:t>
            </a:r>
            <a:r>
              <a:rPr lang="it-IT" sz="2600" b="1" dirty="0" err="1">
                <a:solidFill>
                  <a:srgbClr val="002060"/>
                </a:solidFill>
              </a:rPr>
              <a:t>turmeric</a:t>
            </a:r>
            <a:r>
              <a:rPr lang="it-IT" sz="2600" b="1" dirty="0">
                <a:solidFill>
                  <a:srgbClr val="002060"/>
                </a:solidFill>
              </a:rPr>
              <a:t> and </a:t>
            </a:r>
            <a:r>
              <a:rPr lang="it-IT" sz="2600" b="1" dirty="0" err="1">
                <a:solidFill>
                  <a:srgbClr val="002060"/>
                </a:solidFill>
              </a:rPr>
              <a:t>its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  <a:r>
              <a:rPr lang="it-IT" sz="2600" b="1" dirty="0" err="1">
                <a:solidFill>
                  <a:srgbClr val="002060"/>
                </a:solidFill>
              </a:rPr>
              <a:t>effects</a:t>
            </a:r>
            <a:r>
              <a:rPr lang="it-IT" sz="2600" b="1" dirty="0">
                <a:solidFill>
                  <a:srgbClr val="002060"/>
                </a:solidFill>
              </a:rPr>
              <a:t> on </a:t>
            </a:r>
            <a:r>
              <a:rPr lang="it-IT" sz="2600" b="1" dirty="0" err="1">
                <a:solidFill>
                  <a:srgbClr val="002060"/>
                </a:solidFill>
              </a:rPr>
              <a:t>health</a:t>
            </a:r>
            <a:r>
              <a:rPr lang="it-IT" sz="2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640F9E-4C7C-0D46-ABBF-76341A94073C}"/>
              </a:ext>
            </a:extLst>
          </p:cNvPr>
          <p:cNvSpPr/>
          <p:nvPr/>
        </p:nvSpPr>
        <p:spPr>
          <a:xfrm>
            <a:off x="7204883" y="1310325"/>
            <a:ext cx="44918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>
                <a:latin typeface="AdvOT46dcae81"/>
              </a:rPr>
              <a:t>Turmeric</a:t>
            </a:r>
            <a:r>
              <a:rPr lang="it-IT" dirty="0">
                <a:latin typeface="AdvOT46dcae81"/>
              </a:rPr>
              <a:t> (</a:t>
            </a:r>
            <a:r>
              <a:rPr lang="it-IT" i="1" dirty="0">
                <a:latin typeface="AdvOT65f8a23b.I"/>
              </a:rPr>
              <a:t>Curcuma longa </a:t>
            </a:r>
            <a:r>
              <a:rPr lang="it-IT" dirty="0">
                <a:latin typeface="AdvOT46dcae81"/>
              </a:rPr>
              <a:t>L.) </a:t>
            </a:r>
            <a:r>
              <a:rPr lang="it-IT" dirty="0" err="1">
                <a:latin typeface="AdvOT46dcae81"/>
              </a:rPr>
              <a:t>is</a:t>
            </a:r>
            <a:r>
              <a:rPr lang="it-IT" dirty="0">
                <a:latin typeface="AdvOT46dcae81"/>
              </a:rPr>
              <a:t> a </a:t>
            </a:r>
            <a:r>
              <a:rPr lang="it-IT" dirty="0" err="1">
                <a:latin typeface="AdvOT46dcae81"/>
              </a:rPr>
              <a:t>perennial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herbaceous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herb</a:t>
            </a:r>
            <a:r>
              <a:rPr lang="it-IT" dirty="0">
                <a:latin typeface="AdvOT46dcae81"/>
              </a:rPr>
              <a:t> with </a:t>
            </a:r>
            <a:r>
              <a:rPr lang="it-IT" dirty="0" err="1">
                <a:latin typeface="AdvOT46dcae81"/>
              </a:rPr>
              <a:t>yellow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+fb"/>
              </a:rPr>
              <a:t>fl</a:t>
            </a:r>
            <a:r>
              <a:rPr lang="it-IT" dirty="0" err="1">
                <a:latin typeface="AdvOT46dcae81"/>
              </a:rPr>
              <a:t>owers</a:t>
            </a:r>
            <a:r>
              <a:rPr lang="it-IT" dirty="0">
                <a:latin typeface="AdvOT46dcae81"/>
              </a:rPr>
              <a:t>, </a:t>
            </a:r>
            <a:r>
              <a:rPr lang="it-IT" dirty="0" err="1">
                <a:latin typeface="AdvOT46dcae81"/>
              </a:rPr>
              <a:t>belonging</a:t>
            </a:r>
            <a:r>
              <a:rPr lang="it-IT" dirty="0">
                <a:latin typeface="AdvOT46dcae81"/>
              </a:rPr>
              <a:t> to the </a:t>
            </a:r>
            <a:r>
              <a:rPr lang="it-IT" dirty="0" err="1">
                <a:latin typeface="AdvOT46dcae81"/>
              </a:rPr>
              <a:t>Zingiberaceae</a:t>
            </a:r>
            <a:r>
              <a:rPr lang="it-IT" dirty="0">
                <a:latin typeface="AdvOT46dcae81"/>
              </a:rPr>
              <a:t> family.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AdvOT46dcae81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>
                <a:latin typeface="AdvOT46dcae81"/>
              </a:rPr>
              <a:t>It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grows</a:t>
            </a:r>
            <a:r>
              <a:rPr lang="it-IT" dirty="0">
                <a:latin typeface="AdvOT46dcae81"/>
              </a:rPr>
              <a:t> in the </a:t>
            </a:r>
            <a:r>
              <a:rPr lang="it-IT" dirty="0" err="1">
                <a:latin typeface="AdvOT46dcae81"/>
              </a:rPr>
              <a:t>tropics</a:t>
            </a:r>
            <a:r>
              <a:rPr lang="it-IT" dirty="0">
                <a:latin typeface="AdvOT46dcae81"/>
              </a:rPr>
              <a:t> and </a:t>
            </a:r>
            <a:r>
              <a:rPr lang="it-IT" dirty="0" err="1">
                <a:latin typeface="AdvOT46dcae81"/>
              </a:rPr>
              <a:t>subtropics</a:t>
            </a:r>
            <a:r>
              <a:rPr lang="it-IT" dirty="0">
                <a:latin typeface="AdvOT46dcae81"/>
              </a:rPr>
              <a:t> of Asia, </a:t>
            </a:r>
            <a:r>
              <a:rPr lang="it-IT" dirty="0" err="1">
                <a:latin typeface="AdvOT46dcae81"/>
              </a:rPr>
              <a:t>especially</a:t>
            </a:r>
            <a:r>
              <a:rPr lang="it-IT" dirty="0">
                <a:latin typeface="AdvOT46dcae81"/>
              </a:rPr>
              <a:t> in India, China, Indonesia, Jamaica, Peru, and Pakistan. </a:t>
            </a:r>
          </a:p>
          <a:p>
            <a:pPr marL="285750" indent="-285750">
              <a:buFont typeface="Wingdings" pitchFamily="2" charset="2"/>
              <a:buChar char="Ø"/>
            </a:pPr>
            <a:endParaRPr lang="it-IT" dirty="0">
              <a:latin typeface="AdvOT46dcae81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latin typeface="AdvOT46dcae81"/>
              </a:rPr>
              <a:t>The </a:t>
            </a:r>
            <a:r>
              <a:rPr lang="it-IT" dirty="0" err="1">
                <a:latin typeface="AdvOT46dcae81"/>
              </a:rPr>
              <a:t>plant's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primary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roots</a:t>
            </a:r>
            <a:r>
              <a:rPr lang="it-IT" dirty="0">
                <a:latin typeface="AdvOT46dcae81"/>
              </a:rPr>
              <a:t> under the </a:t>
            </a:r>
            <a:r>
              <a:rPr lang="it-IT" dirty="0" err="1">
                <a:latin typeface="AdvOT46dcae81"/>
              </a:rPr>
              <a:t>earth</a:t>
            </a:r>
            <a:r>
              <a:rPr lang="it-IT" dirty="0">
                <a:latin typeface="AdvOT46dcae81"/>
              </a:rPr>
              <a:t> are </a:t>
            </a:r>
            <a:r>
              <a:rPr lang="it-IT" dirty="0" err="1">
                <a:latin typeface="AdvOT46dcae81"/>
              </a:rPr>
              <a:t>shaped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like</a:t>
            </a:r>
            <a:r>
              <a:rPr lang="it-IT" dirty="0">
                <a:latin typeface="AdvOT46dcae81"/>
              </a:rPr>
              <a:t> </a:t>
            </a:r>
            <a:r>
              <a:rPr lang="it-IT" dirty="0"/>
              <a:t> </a:t>
            </a:r>
            <a:r>
              <a:rPr lang="it-IT" dirty="0" err="1">
                <a:latin typeface="AdvOT46dcae81"/>
              </a:rPr>
              <a:t>eggs</a:t>
            </a:r>
            <a:r>
              <a:rPr lang="it-IT" dirty="0">
                <a:latin typeface="AdvOT46dcae81"/>
              </a:rPr>
              <a:t> and </a:t>
            </a:r>
            <a:r>
              <a:rPr lang="it-IT" dirty="0" err="1">
                <a:latin typeface="AdvOT46dcae81"/>
              </a:rPr>
              <a:t>pears</a:t>
            </a:r>
            <a:r>
              <a:rPr lang="it-IT" dirty="0">
                <a:latin typeface="AdvOT46dcae81"/>
              </a:rPr>
              <a:t>, and the </a:t>
            </a:r>
            <a:r>
              <a:rPr lang="it-IT" dirty="0" err="1">
                <a:latin typeface="AdvOT46dcae81"/>
              </a:rPr>
              <a:t>lateral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roots</a:t>
            </a:r>
            <a:r>
              <a:rPr lang="it-IT" dirty="0">
                <a:latin typeface="AdvOT46dcae81"/>
              </a:rPr>
              <a:t> are </a:t>
            </a:r>
            <a:r>
              <a:rPr lang="it-IT" dirty="0" err="1">
                <a:latin typeface="AdvOT46dcae81"/>
              </a:rPr>
              <a:t>shaped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like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tubers</a:t>
            </a:r>
            <a:r>
              <a:rPr lang="it-IT" dirty="0">
                <a:latin typeface="AdvOT46dcae81"/>
              </a:rPr>
              <a:t> (</a:t>
            </a:r>
            <a:r>
              <a:rPr lang="it-IT" dirty="0" err="1">
                <a:latin typeface="AdvOT46dcae81"/>
              </a:rPr>
              <a:t>rhizomes</a:t>
            </a:r>
            <a:r>
              <a:rPr lang="it-IT" dirty="0">
                <a:latin typeface="AdvOT46dcae81"/>
              </a:rPr>
              <a:t>) </a:t>
            </a:r>
            <a:r>
              <a:rPr lang="it-IT" dirty="0" err="1">
                <a:latin typeface="AdvOT46dcae81"/>
              </a:rPr>
              <a:t>where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there</a:t>
            </a:r>
            <a:r>
              <a:rPr lang="it-IT" dirty="0">
                <a:latin typeface="AdvOT46dcae81"/>
              </a:rPr>
              <a:t> are the </a:t>
            </a:r>
            <a:r>
              <a:rPr lang="it-IT" dirty="0" err="1">
                <a:latin typeface="AdvOT46dcae81"/>
              </a:rPr>
              <a:t>yellow</a:t>
            </a:r>
            <a:r>
              <a:rPr lang="it-IT" dirty="0">
                <a:latin typeface="AdvOT46dcae81"/>
              </a:rPr>
              <a:t> </a:t>
            </a:r>
            <a:r>
              <a:rPr lang="it-IT" dirty="0" err="1">
                <a:latin typeface="AdvOT46dcae81"/>
              </a:rPr>
              <a:t>pigments</a:t>
            </a:r>
            <a:r>
              <a:rPr lang="it-IT" dirty="0">
                <a:latin typeface="AdvOT46dcae81"/>
              </a:rPr>
              <a:t>.</a:t>
            </a:r>
          </a:p>
          <a:p>
            <a:endParaRPr lang="it-IT" dirty="0">
              <a:latin typeface="AdvOT46dcae81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pigment</a:t>
            </a:r>
            <a:r>
              <a:rPr lang="it-IT" dirty="0"/>
              <a:t> </a:t>
            </a: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derivative of </a:t>
            </a:r>
            <a:r>
              <a:rPr lang="it-IT" dirty="0" err="1"/>
              <a:t>turmeric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bioactive</a:t>
            </a:r>
            <a:r>
              <a:rPr lang="it-IT" dirty="0"/>
              <a:t>, </a:t>
            </a:r>
            <a:r>
              <a:rPr lang="it-IT" dirty="0" err="1"/>
              <a:t>hydrophobic</a:t>
            </a:r>
            <a:r>
              <a:rPr lang="it-IT" dirty="0"/>
              <a:t> and </a:t>
            </a:r>
            <a:r>
              <a:rPr lang="it-IT" dirty="0" err="1"/>
              <a:t>polyphenolic</a:t>
            </a:r>
            <a:r>
              <a:rPr lang="it-IT" dirty="0"/>
              <a:t> compound </a:t>
            </a:r>
          </a:p>
          <a:p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8418B401-1EA0-EE4A-A88E-C799F60E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40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B60F3-E87D-694A-AA9A-5BC9AAB9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75177"/>
            <a:ext cx="10515600" cy="549275"/>
          </a:xfrm>
        </p:spPr>
        <p:txBody>
          <a:bodyPr>
            <a:noAutofit/>
          </a:bodyPr>
          <a:lstStyle/>
          <a:p>
            <a:pPr algn="ctr"/>
            <a:br>
              <a:rPr lang="it-IT" sz="3200" b="1" dirty="0">
                <a:solidFill>
                  <a:srgbClr val="002060"/>
                </a:solidFill>
                <a:latin typeface="+mn-lt"/>
              </a:rPr>
            </a:b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Curcumin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antibacterial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activity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it-IT" sz="3200" b="1" dirty="0">
                <a:solidFill>
                  <a:srgbClr val="002060"/>
                </a:solidFill>
                <a:latin typeface="+mn-lt"/>
              </a:rPr>
            </a:br>
            <a:endParaRPr lang="it-IT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B27E08-6E1A-5E4B-B58F-B618F418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808037"/>
            <a:ext cx="10947400" cy="573087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wide </a:t>
            </a:r>
            <a:r>
              <a:rPr lang="it-IT" dirty="0" err="1"/>
              <a:t>spectrum</a:t>
            </a:r>
            <a:r>
              <a:rPr lang="it-IT" dirty="0"/>
              <a:t> of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</a:t>
            </a:r>
            <a:r>
              <a:rPr lang="it-IT" dirty="0" err="1"/>
              <a:t>bacteria,viruses</a:t>
            </a:r>
            <a:r>
              <a:rPr lang="it-IT" dirty="0"/>
              <a:t> and fungi 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inhibits</a:t>
            </a:r>
            <a:r>
              <a:rPr lang="it-IT" dirty="0"/>
              <a:t> the </a:t>
            </a:r>
            <a:r>
              <a:rPr lang="it-IT" dirty="0" err="1"/>
              <a:t>growth</a:t>
            </a:r>
            <a:r>
              <a:rPr lang="it-IT" dirty="0"/>
              <a:t> of </a:t>
            </a:r>
            <a:r>
              <a:rPr lang="it-IT" i="1" dirty="0" err="1"/>
              <a:t>Streptococcus</a:t>
            </a:r>
            <a:r>
              <a:rPr lang="it-IT" i="1" dirty="0"/>
              <a:t> </a:t>
            </a:r>
            <a:r>
              <a:rPr lang="it-IT" i="1" dirty="0" err="1"/>
              <a:t>mutans</a:t>
            </a:r>
            <a:r>
              <a:rPr lang="it-IT" dirty="0"/>
              <a:t>, </a:t>
            </a:r>
            <a:r>
              <a:rPr lang="it-IT" i="1" dirty="0" err="1"/>
              <a:t>Actinomyces</a:t>
            </a:r>
            <a:r>
              <a:rPr lang="it-IT" i="1" dirty="0"/>
              <a:t> </a:t>
            </a:r>
            <a:r>
              <a:rPr lang="it-IT" i="1" dirty="0" err="1"/>
              <a:t>viscosus</a:t>
            </a:r>
            <a:r>
              <a:rPr lang="it-IT" dirty="0"/>
              <a:t>, </a:t>
            </a:r>
            <a:r>
              <a:rPr lang="it-IT" i="1" dirty="0" err="1"/>
              <a:t>Lactobacillus</a:t>
            </a:r>
            <a:r>
              <a:rPr lang="it-IT" i="1" dirty="0"/>
              <a:t> casei</a:t>
            </a:r>
            <a:r>
              <a:rPr lang="it-IT" dirty="0"/>
              <a:t>, </a:t>
            </a:r>
            <a:r>
              <a:rPr lang="it-IT" i="1" dirty="0" err="1"/>
              <a:t>Porphyromonas</a:t>
            </a:r>
            <a:r>
              <a:rPr lang="it-IT" i="1" dirty="0"/>
              <a:t> </a:t>
            </a:r>
            <a:r>
              <a:rPr lang="it-IT" i="1" dirty="0" err="1"/>
              <a:t>gingivalis</a:t>
            </a:r>
            <a:r>
              <a:rPr lang="it-IT" dirty="0"/>
              <a:t>, </a:t>
            </a:r>
            <a:r>
              <a:rPr lang="it-IT" i="1" dirty="0" err="1"/>
              <a:t>Prevotella</a:t>
            </a:r>
            <a:r>
              <a:rPr lang="it-IT" i="1" dirty="0"/>
              <a:t> intermedia</a:t>
            </a:r>
            <a:r>
              <a:rPr lang="it-IT" dirty="0"/>
              <a:t>, and </a:t>
            </a:r>
            <a:r>
              <a:rPr lang="it-IT" i="1" dirty="0" err="1"/>
              <a:t>Enterococcus</a:t>
            </a:r>
            <a:r>
              <a:rPr lang="it-IT" i="1" dirty="0"/>
              <a:t> </a:t>
            </a:r>
            <a:r>
              <a:rPr lang="it-IT" i="1" dirty="0" err="1"/>
              <a:t>faecalis</a:t>
            </a:r>
            <a:r>
              <a:rPr lang="it-IT" dirty="0"/>
              <a:t>, (with minimum </a:t>
            </a:r>
            <a:r>
              <a:rPr lang="it-IT" dirty="0" err="1"/>
              <a:t>inhibitory</a:t>
            </a:r>
            <a:r>
              <a:rPr lang="it-IT" dirty="0"/>
              <a:t> </a:t>
            </a:r>
            <a:r>
              <a:rPr lang="it-IT" dirty="0" err="1"/>
              <a:t>concentration</a:t>
            </a:r>
            <a:r>
              <a:rPr lang="it-IT" dirty="0"/>
              <a:t> (MIC) </a:t>
            </a:r>
            <a:r>
              <a:rPr lang="it-IT" dirty="0" err="1"/>
              <a:t>values</a:t>
            </a:r>
            <a:r>
              <a:rPr lang="it-IT" dirty="0"/>
              <a:t> of 333.33, 167.67, 125, 125, and 208.33 mg L</a:t>
            </a:r>
            <a:r>
              <a:rPr lang="it-IT" baseline="30000" dirty="0"/>
              <a:t>−1 </a:t>
            </a:r>
            <a:r>
              <a:rPr lang="it-IT" dirty="0"/>
              <a:t>, </a:t>
            </a:r>
            <a:r>
              <a:rPr lang="it-IT" dirty="0" err="1"/>
              <a:t>respectvely</a:t>
            </a:r>
            <a:r>
              <a:rPr lang="it-IT" dirty="0"/>
              <a:t>).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ia</a:t>
            </a:r>
            <a:r>
              <a:rPr lang="it-IT" dirty="0"/>
              <a:t>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on </a:t>
            </a:r>
            <a:r>
              <a:rPr lang="it-IT" i="1" dirty="0"/>
              <a:t>Listeria </a:t>
            </a:r>
            <a:r>
              <a:rPr lang="it-IT" i="1" dirty="0" err="1"/>
              <a:t>monocytogenes</a:t>
            </a:r>
            <a:r>
              <a:rPr lang="it-IT" dirty="0"/>
              <a:t> and </a:t>
            </a:r>
            <a:r>
              <a:rPr lang="it-IT" i="1" dirty="0"/>
              <a:t>Salmonella </a:t>
            </a:r>
            <a:r>
              <a:rPr lang="it-IT" i="1" dirty="0" err="1"/>
              <a:t>typhimurium</a:t>
            </a:r>
            <a:r>
              <a:rPr lang="it-IT" i="1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Moreover</a:t>
            </a:r>
            <a:r>
              <a:rPr lang="it-IT" dirty="0"/>
              <a:t>, </a:t>
            </a: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32-fold more </a:t>
            </a:r>
            <a:r>
              <a:rPr lang="it-IT" dirty="0" err="1"/>
              <a:t>powerful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fluconazole</a:t>
            </a:r>
            <a:r>
              <a:rPr lang="it-IT" dirty="0"/>
              <a:t> (</a:t>
            </a:r>
            <a:r>
              <a:rPr lang="it-IT" dirty="0" err="1"/>
              <a:t>antifungal</a:t>
            </a:r>
            <a:r>
              <a:rPr lang="it-IT" dirty="0"/>
              <a:t> agent) in the </a:t>
            </a:r>
            <a:r>
              <a:rPr lang="it-IT" dirty="0" err="1"/>
              <a:t>reticence</a:t>
            </a:r>
            <a:r>
              <a:rPr lang="it-IT" dirty="0"/>
              <a:t> of the </a:t>
            </a:r>
            <a:r>
              <a:rPr lang="it-IT" dirty="0" err="1"/>
              <a:t>growth</a:t>
            </a:r>
            <a:r>
              <a:rPr lang="it-IT" dirty="0"/>
              <a:t> of </a:t>
            </a:r>
            <a:r>
              <a:rPr lang="it-IT" i="1" dirty="0" err="1"/>
              <a:t>Paracoccidioides</a:t>
            </a:r>
            <a:r>
              <a:rPr lang="it-IT" i="1" dirty="0"/>
              <a:t> </a:t>
            </a:r>
            <a:r>
              <a:rPr lang="it-IT" i="1" dirty="0" err="1"/>
              <a:t>brasiliensis</a:t>
            </a:r>
            <a:r>
              <a:rPr lang="it-IT" dirty="0" err="1"/>
              <a:t>,which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pathogen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triggers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prevalent</a:t>
            </a:r>
            <a:r>
              <a:rPr lang="it-IT" dirty="0"/>
              <a:t> </a:t>
            </a:r>
            <a:r>
              <a:rPr lang="it-IT" dirty="0" err="1"/>
              <a:t>systemic</a:t>
            </a:r>
            <a:r>
              <a:rPr lang="it-IT" dirty="0"/>
              <a:t> </a:t>
            </a:r>
            <a:r>
              <a:rPr lang="it-IT" dirty="0" err="1"/>
              <a:t>mycoses</a:t>
            </a:r>
            <a:r>
              <a:rPr lang="it-IT" dirty="0"/>
              <a:t> in Latin America , </a:t>
            </a:r>
            <a:r>
              <a:rPr lang="it-IT" dirty="0" err="1"/>
              <a:t>paracoccidioidomycosis</a:t>
            </a:r>
            <a:r>
              <a:rPr lang="it-IT" dirty="0"/>
              <a:t>.</a:t>
            </a:r>
          </a:p>
          <a:p>
            <a:pPr marL="0" indent="0" algn="ctr">
              <a:buNone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i="1" dirty="0"/>
          </a:p>
          <a:p>
            <a:pPr algn="ctr">
              <a:buFont typeface="Wingdings" pitchFamily="2" charset="2"/>
              <a:buChar char="Ø"/>
            </a:pPr>
            <a:endParaRPr lang="it-IT" i="1" dirty="0"/>
          </a:p>
          <a:p>
            <a:pPr algn="ctr">
              <a:buFont typeface="Wingdings" pitchFamily="2" charset="2"/>
              <a:buChar char="Ø"/>
            </a:pPr>
            <a:endParaRPr lang="it-IT" i="1" dirty="0"/>
          </a:p>
          <a:p>
            <a:pPr algn="ctr">
              <a:buFont typeface="Wingdings" pitchFamily="2" charset="2"/>
              <a:buChar char="Ø"/>
            </a:pPr>
            <a:r>
              <a:rPr lang="it-IT" i="1" dirty="0"/>
              <a:t> </a:t>
            </a:r>
          </a:p>
          <a:p>
            <a:pPr algn="ctr">
              <a:buFont typeface="Wingdings" pitchFamily="2" charset="2"/>
              <a:buChar char="Ø"/>
            </a:pPr>
            <a:br>
              <a:rPr lang="it-IT" dirty="0"/>
            </a:b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9BFF67-3BD5-4948-A501-4C331B6A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9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B60F3-E87D-694A-AA9A-5BC9AAB9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75177"/>
            <a:ext cx="10515600" cy="549275"/>
          </a:xfrm>
        </p:spPr>
        <p:txBody>
          <a:bodyPr>
            <a:noAutofit/>
          </a:bodyPr>
          <a:lstStyle/>
          <a:p>
            <a:pPr algn="ctr"/>
            <a:br>
              <a:rPr lang="it-IT" sz="3200" b="1" dirty="0">
                <a:solidFill>
                  <a:srgbClr val="002060"/>
                </a:solidFill>
                <a:latin typeface="+mn-lt"/>
              </a:rPr>
            </a:b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Curcumin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antibacterial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activity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it-IT" sz="3200" b="1" dirty="0">
                <a:solidFill>
                  <a:srgbClr val="002060"/>
                </a:solidFill>
                <a:latin typeface="+mn-lt"/>
              </a:rPr>
            </a:br>
            <a:endParaRPr lang="it-IT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B27E08-6E1A-5E4B-B58F-B618F418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990600"/>
            <a:ext cx="10947400" cy="573087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to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</a:t>
            </a:r>
            <a:r>
              <a:rPr lang="it-IT" dirty="0" err="1"/>
              <a:t>efflux</a:t>
            </a:r>
            <a:r>
              <a:rPr lang="it-IT" dirty="0"/>
              <a:t> </a:t>
            </a:r>
            <a:r>
              <a:rPr lang="it-IT" dirty="0" err="1"/>
              <a:t>pump</a:t>
            </a:r>
            <a:r>
              <a:rPr lang="it-IT" dirty="0"/>
              <a:t> </a:t>
            </a:r>
            <a:r>
              <a:rPr lang="it-IT" dirty="0" err="1"/>
              <a:t>inhibitor</a:t>
            </a:r>
            <a:r>
              <a:rPr lang="it-IT" dirty="0"/>
              <a:t> in </a:t>
            </a:r>
            <a:r>
              <a:rPr lang="it-IT" dirty="0" err="1"/>
              <a:t>multidrug-resistant</a:t>
            </a:r>
            <a:r>
              <a:rPr lang="it-IT" dirty="0"/>
              <a:t> </a:t>
            </a:r>
            <a:r>
              <a:rPr lang="it-IT" i="1" dirty="0"/>
              <a:t>P. </a:t>
            </a:r>
            <a:r>
              <a:rPr lang="it-IT" i="1" dirty="0" err="1"/>
              <a:t>aeruginosa</a:t>
            </a:r>
            <a:endParaRPr lang="it-IT" i="1" dirty="0"/>
          </a:p>
          <a:p>
            <a:pPr algn="ctr">
              <a:buFont typeface="Wingdings" pitchFamily="2" charset="2"/>
              <a:buChar char="Ø"/>
            </a:pPr>
            <a:endParaRPr lang="it-IT" i="1" dirty="0"/>
          </a:p>
          <a:p>
            <a:pPr algn="ctr">
              <a:buFont typeface="Wingdings" pitchFamily="2" charset="2"/>
              <a:buChar char="Ø"/>
            </a:pPr>
            <a:r>
              <a:rPr lang="it-IT" dirty="0"/>
              <a:t>Gene </a:t>
            </a:r>
            <a:r>
              <a:rPr lang="it-IT" dirty="0" err="1"/>
              <a:t>expression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the </a:t>
            </a:r>
            <a:r>
              <a:rPr lang="it-IT" dirty="0" err="1"/>
              <a:t>extracellular</a:t>
            </a:r>
            <a:r>
              <a:rPr lang="it-IT" dirty="0"/>
              <a:t> </a:t>
            </a:r>
            <a:r>
              <a:rPr lang="it-IT" dirty="0" err="1"/>
              <a:t>metabolism</a:t>
            </a:r>
            <a:r>
              <a:rPr lang="it-IT" dirty="0"/>
              <a:t> of </a:t>
            </a:r>
            <a:r>
              <a:rPr lang="it-IT" dirty="0" err="1"/>
              <a:t>polysaccharides</a:t>
            </a:r>
            <a:r>
              <a:rPr lang="it-IT" dirty="0"/>
              <a:t> and </a:t>
            </a:r>
            <a:r>
              <a:rPr lang="it-IT" dirty="0" err="1"/>
              <a:t>carbohydrates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adherence</a:t>
            </a:r>
            <a:r>
              <a:rPr lang="it-IT" dirty="0"/>
              <a:t>, </a:t>
            </a:r>
            <a:r>
              <a:rPr lang="it-IT" dirty="0" err="1"/>
              <a:t>decrease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curcumin</a:t>
            </a:r>
            <a:r>
              <a:rPr lang="it-IT" dirty="0"/>
              <a:t> treatment (</a:t>
            </a:r>
            <a:r>
              <a:rPr lang="it-IT" i="1" dirty="0"/>
              <a:t>E. coli </a:t>
            </a:r>
            <a:r>
              <a:rPr lang="it-IT" dirty="0"/>
              <a:t>and</a:t>
            </a:r>
            <a:r>
              <a:rPr lang="it-IT" i="1" dirty="0"/>
              <a:t> B. </a:t>
            </a:r>
            <a:r>
              <a:rPr lang="it-IT" i="1" dirty="0" err="1"/>
              <a:t>subtilis</a:t>
            </a:r>
            <a:r>
              <a:rPr lang="it-IT" dirty="0"/>
              <a:t>)</a:t>
            </a:r>
            <a:r>
              <a:rPr lang="it-IT" i="1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i="1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Nanocurcumin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deemed</a:t>
            </a:r>
            <a:r>
              <a:rPr lang="it-IT" dirty="0"/>
              <a:t> an alternative to </a:t>
            </a:r>
            <a:r>
              <a:rPr lang="it-IT" dirty="0" err="1"/>
              <a:t>enhance</a:t>
            </a:r>
            <a:r>
              <a:rPr lang="it-IT" dirty="0"/>
              <a:t> </a:t>
            </a:r>
            <a:r>
              <a:rPr lang="it-IT" dirty="0" err="1"/>
              <a:t>curcumin’s</a:t>
            </a:r>
            <a:r>
              <a:rPr lang="it-IT" dirty="0"/>
              <a:t> </a:t>
            </a:r>
            <a:r>
              <a:rPr lang="it-IT" dirty="0" err="1"/>
              <a:t>bioavailability</a:t>
            </a:r>
            <a:r>
              <a:rPr lang="it-IT" dirty="0"/>
              <a:t>. </a:t>
            </a: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nanoparticles</a:t>
            </a:r>
            <a:r>
              <a:rPr lang="it-IT" dirty="0"/>
              <a:t> (2-40nm) </a:t>
            </a:r>
            <a:r>
              <a:rPr lang="it-IT" dirty="0" err="1"/>
              <a:t>exhibit</a:t>
            </a:r>
            <a:r>
              <a:rPr lang="it-IT" dirty="0"/>
              <a:t> a strong </a:t>
            </a:r>
            <a:r>
              <a:rPr lang="it-IT" dirty="0" err="1"/>
              <a:t>antimicrobial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</a:t>
            </a:r>
            <a:r>
              <a:rPr lang="it-IT" i="1" dirty="0"/>
              <a:t>S. </a:t>
            </a:r>
            <a:r>
              <a:rPr lang="it-IT" i="1" dirty="0" err="1"/>
              <a:t>aureus</a:t>
            </a:r>
            <a:r>
              <a:rPr lang="it-IT" dirty="0"/>
              <a:t>, </a:t>
            </a:r>
            <a:r>
              <a:rPr lang="it-IT" i="1" dirty="0"/>
              <a:t>E. coli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i="1" dirty="0"/>
              <a:t>P. </a:t>
            </a:r>
            <a:r>
              <a:rPr lang="it-IT" i="1" dirty="0" err="1"/>
              <a:t>aeruginosa</a:t>
            </a:r>
            <a:r>
              <a:rPr lang="it-IT" i="1" dirty="0"/>
              <a:t>.</a:t>
            </a: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i="1" dirty="0"/>
          </a:p>
          <a:p>
            <a:pPr algn="ctr">
              <a:buFont typeface="Wingdings" pitchFamily="2" charset="2"/>
              <a:buChar char="Ø"/>
            </a:pPr>
            <a:endParaRPr lang="it-IT" i="1" dirty="0"/>
          </a:p>
          <a:p>
            <a:pPr algn="ctr">
              <a:buFont typeface="Wingdings" pitchFamily="2" charset="2"/>
              <a:buChar char="Ø"/>
            </a:pPr>
            <a:endParaRPr lang="it-IT" i="1" dirty="0"/>
          </a:p>
          <a:p>
            <a:pPr algn="ctr">
              <a:buFont typeface="Wingdings" pitchFamily="2" charset="2"/>
              <a:buChar char="Ø"/>
            </a:pPr>
            <a:r>
              <a:rPr lang="it-IT" i="1" dirty="0"/>
              <a:t> </a:t>
            </a:r>
          </a:p>
          <a:p>
            <a:pPr algn="ctr">
              <a:buFont typeface="Wingdings" pitchFamily="2" charset="2"/>
              <a:buChar char="Ø"/>
            </a:pPr>
            <a:br>
              <a:rPr lang="it-IT" dirty="0"/>
            </a:b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9BFF67-3BD5-4948-A501-4C331B6A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2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8E36BB-54A2-884B-AA6C-A751E6F8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071639"/>
            <a:ext cx="10604500" cy="5467273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exhibits</a:t>
            </a:r>
            <a:r>
              <a:rPr lang="it-IT" dirty="0"/>
              <a:t> a </a:t>
            </a:r>
            <a:r>
              <a:rPr lang="it-IT" dirty="0" err="1"/>
              <a:t>variety</a:t>
            </a:r>
            <a:r>
              <a:rPr lang="it-IT" dirty="0"/>
              <a:t> of </a:t>
            </a:r>
            <a:r>
              <a:rPr lang="it-IT" dirty="0" err="1"/>
              <a:t>beneficial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and </a:t>
            </a:r>
            <a:r>
              <a:rPr lang="it-IT" dirty="0" err="1"/>
              <a:t>appears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in the treatment of multiple </a:t>
            </a:r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a </a:t>
            </a:r>
            <a:r>
              <a:rPr lang="it-IT" dirty="0" err="1"/>
              <a:t>result</a:t>
            </a:r>
            <a:r>
              <a:rPr lang="it-IT" dirty="0"/>
              <a:t> of </a:t>
            </a:r>
            <a:r>
              <a:rPr lang="it-IT" dirty="0" err="1"/>
              <a:t>oxidative</a:t>
            </a:r>
            <a:r>
              <a:rPr lang="it-IT" dirty="0"/>
              <a:t> stress. 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protective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of </a:t>
            </a:r>
            <a:r>
              <a:rPr lang="it-IT" dirty="0" err="1"/>
              <a:t>curcumin</a:t>
            </a:r>
            <a:r>
              <a:rPr lang="it-IT" dirty="0"/>
              <a:t> are </a:t>
            </a:r>
            <a:r>
              <a:rPr lang="it-IT" dirty="0" err="1"/>
              <a:t>attributed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antioxidant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and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exploited</a:t>
            </a:r>
            <a:r>
              <a:rPr lang="it-IT" dirty="0"/>
              <a:t> to </a:t>
            </a:r>
            <a:r>
              <a:rPr lang="it-IT" dirty="0" err="1"/>
              <a:t>develop</a:t>
            </a:r>
            <a:r>
              <a:rPr lang="it-IT" dirty="0"/>
              <a:t>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drugs</a:t>
            </a:r>
            <a:r>
              <a:rPr lang="it-IT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Dietary</a:t>
            </a:r>
            <a:r>
              <a:rPr lang="it-IT" dirty="0"/>
              <a:t> </a:t>
            </a:r>
            <a:r>
              <a:rPr lang="it-IT" dirty="0" err="1"/>
              <a:t>supplementation</a:t>
            </a:r>
            <a:r>
              <a:rPr lang="it-IT" dirty="0"/>
              <a:t> with </a:t>
            </a: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beneficial</a:t>
            </a:r>
            <a:r>
              <a:rPr lang="it-IT" dirty="0"/>
              <a:t> in neurodegenerative </a:t>
            </a:r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Alzheimer's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/>
              <a:t> In a </a:t>
            </a:r>
            <a:r>
              <a:rPr lang="it-IT" dirty="0" err="1"/>
              <a:t>focal</a:t>
            </a:r>
            <a:r>
              <a:rPr lang="it-IT" dirty="0"/>
              <a:t> </a:t>
            </a:r>
            <a:r>
              <a:rPr lang="it-IT" dirty="0" err="1"/>
              <a:t>cerebral</a:t>
            </a:r>
            <a:r>
              <a:rPr lang="it-IT" dirty="0"/>
              <a:t> ischemia model of </a:t>
            </a:r>
            <a:r>
              <a:rPr lang="it-IT" dirty="0" err="1"/>
              <a:t>rats</a:t>
            </a:r>
            <a:r>
              <a:rPr lang="it-IT" dirty="0"/>
              <a:t>, </a:t>
            </a: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offered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neuroprotection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inhibition</a:t>
            </a:r>
            <a:r>
              <a:rPr lang="it-IT" dirty="0"/>
              <a:t> of </a:t>
            </a:r>
            <a:r>
              <a:rPr lang="it-IT" dirty="0" err="1"/>
              <a:t>lipid</a:t>
            </a:r>
            <a:r>
              <a:rPr lang="it-IT" dirty="0"/>
              <a:t> </a:t>
            </a:r>
            <a:r>
              <a:rPr lang="it-IT" dirty="0" err="1"/>
              <a:t>peroxidation</a:t>
            </a:r>
            <a:r>
              <a:rPr lang="it-IT" dirty="0"/>
              <a:t>, </a:t>
            </a:r>
            <a:r>
              <a:rPr lang="it-IT" dirty="0" err="1"/>
              <a:t>increase</a:t>
            </a:r>
            <a:r>
              <a:rPr lang="it-IT" dirty="0"/>
              <a:t> in </a:t>
            </a:r>
            <a:r>
              <a:rPr lang="it-IT" dirty="0" err="1"/>
              <a:t>endogenous</a:t>
            </a:r>
            <a:r>
              <a:rPr lang="it-IT" dirty="0"/>
              <a:t> </a:t>
            </a:r>
            <a:r>
              <a:rPr lang="it-IT" dirty="0" err="1"/>
              <a:t>antioxidant</a:t>
            </a:r>
            <a:r>
              <a:rPr lang="it-IT" dirty="0"/>
              <a:t> defense </a:t>
            </a:r>
            <a:r>
              <a:rPr lang="it-IT" dirty="0" err="1"/>
              <a:t>enzymes</a:t>
            </a:r>
            <a:r>
              <a:rPr lang="it-IT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E4AECC-13CF-6444-B8A4-45B038CC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12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DBF35B1-73DB-7F4C-ADE6-E124EB0F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75177"/>
            <a:ext cx="10515600" cy="549275"/>
          </a:xfrm>
        </p:spPr>
        <p:txBody>
          <a:bodyPr>
            <a:noAutofit/>
          </a:bodyPr>
          <a:lstStyle/>
          <a:p>
            <a:pPr algn="ctr"/>
            <a:br>
              <a:rPr lang="it-IT" sz="3200" b="1" dirty="0">
                <a:solidFill>
                  <a:srgbClr val="002060"/>
                </a:solidFill>
                <a:latin typeface="+mn-lt"/>
              </a:rPr>
            </a:b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Curcumin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neuroprotective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activity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it-IT" sz="3200" b="1" dirty="0">
                <a:solidFill>
                  <a:srgbClr val="002060"/>
                </a:solidFill>
                <a:latin typeface="+mn-lt"/>
              </a:rPr>
            </a:br>
            <a:endParaRPr lang="it-IT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380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8E36BB-54A2-884B-AA6C-A751E6F8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889077"/>
            <a:ext cx="10604500" cy="5467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Animal</a:t>
            </a:r>
            <a:r>
              <a:rPr lang="it-IT" dirty="0"/>
              <a:t> model of AD </a:t>
            </a:r>
            <a:r>
              <a:rPr lang="it-IT" dirty="0" err="1"/>
              <a:t>showed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-dose </a:t>
            </a: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suppresses</a:t>
            </a:r>
            <a:r>
              <a:rPr lang="it-IT" dirty="0"/>
              <a:t>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cytokine</a:t>
            </a:r>
            <a:r>
              <a:rPr lang="it-IT" dirty="0"/>
              <a:t> IL-1 and </a:t>
            </a:r>
            <a:r>
              <a:rPr lang="it-IT" dirty="0" err="1"/>
              <a:t>astrocytic</a:t>
            </a:r>
            <a:r>
              <a:rPr lang="it-IT" dirty="0"/>
              <a:t> marker </a:t>
            </a:r>
            <a:r>
              <a:rPr lang="it-IT" dirty="0" err="1"/>
              <a:t>glial</a:t>
            </a:r>
            <a:r>
              <a:rPr lang="it-IT" dirty="0"/>
              <a:t> </a:t>
            </a:r>
            <a:r>
              <a:rPr lang="it-IT" dirty="0" err="1"/>
              <a:t>fibrillary</a:t>
            </a:r>
            <a:r>
              <a:rPr lang="it-IT" dirty="0"/>
              <a:t> </a:t>
            </a:r>
            <a:r>
              <a:rPr lang="it-IT" dirty="0" err="1"/>
              <a:t>acidic</a:t>
            </a:r>
            <a:r>
              <a:rPr lang="it-IT" dirty="0"/>
              <a:t> </a:t>
            </a:r>
            <a:r>
              <a:rPr lang="it-IT" dirty="0" err="1"/>
              <a:t>protein</a:t>
            </a:r>
            <a:r>
              <a:rPr lang="it-IT" dirty="0"/>
              <a:t> and </a:t>
            </a:r>
            <a:r>
              <a:rPr lang="it-IT" dirty="0" err="1"/>
              <a:t>reduces</a:t>
            </a:r>
            <a:r>
              <a:rPr lang="it-IT" dirty="0"/>
              <a:t> </a:t>
            </a:r>
            <a:r>
              <a:rPr lang="it-IT" dirty="0" err="1"/>
              <a:t>oxidative</a:t>
            </a:r>
            <a:r>
              <a:rPr lang="it-IT" dirty="0"/>
              <a:t> </a:t>
            </a:r>
            <a:r>
              <a:rPr lang="it-IT" dirty="0" err="1"/>
              <a:t>damage</a:t>
            </a:r>
            <a:r>
              <a:rPr lang="it-IT" dirty="0"/>
              <a:t>, with a </a:t>
            </a:r>
            <a:r>
              <a:rPr lang="it-IT" dirty="0" err="1"/>
              <a:t>consistent</a:t>
            </a:r>
            <a:r>
              <a:rPr lang="it-IT" dirty="0"/>
              <a:t> </a:t>
            </a:r>
            <a:r>
              <a:rPr lang="it-IT" dirty="0" err="1"/>
              <a:t>decrease</a:t>
            </a:r>
            <a:r>
              <a:rPr lang="it-IT" dirty="0"/>
              <a:t> of </a:t>
            </a:r>
            <a:r>
              <a:rPr lang="it-IT" dirty="0" err="1"/>
              <a:t>insoluble</a:t>
            </a:r>
            <a:r>
              <a:rPr lang="it-IT" dirty="0"/>
              <a:t> </a:t>
            </a:r>
            <a:r>
              <a:rPr lang="it-IT" dirty="0" err="1"/>
              <a:t>amyloids</a:t>
            </a:r>
            <a:r>
              <a:rPr lang="it-IT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Curcumin</a:t>
            </a:r>
            <a:r>
              <a:rPr lang="it-IT" dirty="0"/>
              <a:t> can </a:t>
            </a:r>
            <a:r>
              <a:rPr lang="it-IT" dirty="0" err="1"/>
              <a:t>minimize</a:t>
            </a:r>
            <a:r>
              <a:rPr lang="it-IT" dirty="0"/>
              <a:t> </a:t>
            </a:r>
            <a:r>
              <a:rPr lang="it-IT" dirty="0" err="1"/>
              <a:t>oxidative</a:t>
            </a:r>
            <a:r>
              <a:rPr lang="it-IT" dirty="0"/>
              <a:t> </a:t>
            </a:r>
            <a:r>
              <a:rPr lang="it-IT" dirty="0" err="1"/>
              <a:t>damage</a:t>
            </a:r>
            <a:r>
              <a:rPr lang="it-IT" dirty="0"/>
              <a:t> and </a:t>
            </a:r>
            <a:r>
              <a:rPr lang="it-IT" dirty="0" err="1"/>
              <a:t>mitochondrial</a:t>
            </a:r>
            <a:r>
              <a:rPr lang="it-IT" dirty="0"/>
              <a:t> </a:t>
            </a:r>
            <a:r>
              <a:rPr lang="it-IT" dirty="0" err="1"/>
              <a:t>dysfunction</a:t>
            </a:r>
            <a:r>
              <a:rPr lang="it-IT" dirty="0"/>
              <a:t> and </a:t>
            </a:r>
            <a:r>
              <a:rPr lang="it-IT" dirty="0" err="1"/>
              <a:t>inhibits</a:t>
            </a:r>
            <a:r>
              <a:rPr lang="it-IT" dirty="0"/>
              <a:t> </a:t>
            </a:r>
            <a:r>
              <a:rPr lang="it-IT" dirty="0" err="1"/>
              <a:t>neuronal</a:t>
            </a:r>
            <a:r>
              <a:rPr lang="it-IT" dirty="0"/>
              <a:t> </a:t>
            </a:r>
            <a:r>
              <a:rPr lang="it-IT" dirty="0" err="1"/>
              <a:t>apoptosis</a:t>
            </a:r>
            <a:r>
              <a:rPr lang="it-IT" dirty="0"/>
              <a:t> and </a:t>
            </a:r>
            <a:r>
              <a:rPr lang="it-IT" dirty="0" err="1"/>
              <a:t>microglial</a:t>
            </a:r>
            <a:r>
              <a:rPr lang="it-IT" dirty="0"/>
              <a:t> </a:t>
            </a:r>
            <a:r>
              <a:rPr lang="it-IT" dirty="0" err="1"/>
              <a:t>activation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E4AECC-13CF-6444-B8A4-45B038CC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13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DBF35B1-73DB-7F4C-ADE6-E124EB0F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75177"/>
            <a:ext cx="10515600" cy="549275"/>
          </a:xfrm>
        </p:spPr>
        <p:txBody>
          <a:bodyPr>
            <a:noAutofit/>
          </a:bodyPr>
          <a:lstStyle/>
          <a:p>
            <a:pPr algn="ctr"/>
            <a:br>
              <a:rPr lang="it-IT" sz="3200" b="1" dirty="0">
                <a:solidFill>
                  <a:srgbClr val="002060"/>
                </a:solidFill>
                <a:latin typeface="+mn-lt"/>
              </a:rPr>
            </a:b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Curcumin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neuroprotective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activity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br>
              <a:rPr lang="it-IT" sz="3200" b="1" dirty="0">
                <a:solidFill>
                  <a:srgbClr val="002060"/>
                </a:solidFill>
                <a:latin typeface="+mn-lt"/>
              </a:rPr>
            </a:br>
            <a:endParaRPr lang="it-IT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57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538C74-65B1-0A47-8CBA-505AA5FA2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108114"/>
            <a:ext cx="10769600" cy="5430798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 err="1"/>
              <a:t>Turmeric</a:t>
            </a:r>
            <a:r>
              <a:rPr lang="it-IT" dirty="0"/>
              <a:t> </a:t>
            </a:r>
            <a:r>
              <a:rPr lang="it-IT" dirty="0" err="1"/>
              <a:t>decreases</a:t>
            </a:r>
            <a:r>
              <a:rPr lang="it-IT" dirty="0"/>
              <a:t> </a:t>
            </a:r>
            <a:r>
              <a:rPr lang="it-IT" dirty="0" err="1"/>
              <a:t>cholesterol</a:t>
            </a:r>
            <a:r>
              <a:rPr lang="it-IT" dirty="0"/>
              <a:t> and </a:t>
            </a:r>
            <a:r>
              <a:rPr lang="it-IT" dirty="0" err="1"/>
              <a:t>triglyceride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, </a:t>
            </a:r>
            <a:r>
              <a:rPr lang="it-IT" dirty="0" err="1"/>
              <a:t>reduces</a:t>
            </a:r>
            <a:r>
              <a:rPr lang="it-IT" dirty="0"/>
              <a:t> </a:t>
            </a:r>
            <a:r>
              <a:rPr lang="it-IT" dirty="0" err="1"/>
              <a:t>lipoprotein</a:t>
            </a:r>
            <a:r>
              <a:rPr lang="it-IT" dirty="0"/>
              <a:t> LDL </a:t>
            </a:r>
            <a:r>
              <a:rPr lang="it-IT" dirty="0" err="1"/>
              <a:t>susceptibility</a:t>
            </a:r>
            <a:r>
              <a:rPr lang="it-IT" dirty="0"/>
              <a:t> to </a:t>
            </a:r>
            <a:r>
              <a:rPr lang="it-IT" dirty="0" err="1"/>
              <a:t>lipid</a:t>
            </a:r>
            <a:r>
              <a:rPr lang="it-IT" dirty="0"/>
              <a:t> </a:t>
            </a:r>
            <a:r>
              <a:rPr lang="it-IT" dirty="0" err="1"/>
              <a:t>peroxidation</a:t>
            </a:r>
            <a:r>
              <a:rPr lang="it-IT" dirty="0"/>
              <a:t> and </a:t>
            </a:r>
            <a:r>
              <a:rPr lang="it-IT" dirty="0" err="1"/>
              <a:t>inhibits</a:t>
            </a:r>
            <a:r>
              <a:rPr lang="it-IT" dirty="0"/>
              <a:t> </a:t>
            </a:r>
            <a:r>
              <a:rPr lang="it-IT" dirty="0" err="1"/>
              <a:t>platelet</a:t>
            </a:r>
            <a:r>
              <a:rPr lang="it-IT" dirty="0"/>
              <a:t> </a:t>
            </a:r>
            <a:r>
              <a:rPr lang="it-IT" dirty="0" err="1"/>
              <a:t>aggregation</a:t>
            </a:r>
            <a:r>
              <a:rPr lang="it-IT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are </a:t>
            </a:r>
            <a:r>
              <a:rPr lang="it-IT" dirty="0" err="1"/>
              <a:t>noted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with a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turmeric</a:t>
            </a:r>
            <a:r>
              <a:rPr lang="it-IT" dirty="0"/>
              <a:t> dose. The LDL </a:t>
            </a:r>
            <a:r>
              <a:rPr lang="it-IT" dirty="0" err="1"/>
              <a:t>susceptibility</a:t>
            </a:r>
            <a:r>
              <a:rPr lang="it-IT" dirty="0"/>
              <a:t> to </a:t>
            </a:r>
            <a:r>
              <a:rPr lang="it-IT" dirty="0" err="1"/>
              <a:t>lipid</a:t>
            </a:r>
            <a:r>
              <a:rPr lang="it-IT" dirty="0"/>
              <a:t> </a:t>
            </a:r>
            <a:r>
              <a:rPr lang="it-IT" dirty="0" err="1"/>
              <a:t>peroxidation</a:t>
            </a:r>
            <a:r>
              <a:rPr lang="it-IT" dirty="0"/>
              <a:t> in </a:t>
            </a:r>
            <a:r>
              <a:rPr lang="it-IT" dirty="0" err="1"/>
              <a:t>addition</a:t>
            </a:r>
            <a:r>
              <a:rPr lang="it-IT" dirty="0"/>
              <a:t> to </a:t>
            </a:r>
            <a:r>
              <a:rPr lang="it-IT" dirty="0" err="1"/>
              <a:t>low</a:t>
            </a:r>
            <a:r>
              <a:rPr lang="it-IT" dirty="0"/>
              <a:t> plasma </a:t>
            </a:r>
            <a:r>
              <a:rPr lang="it-IT" dirty="0" err="1"/>
              <a:t>cholesterol</a:t>
            </a:r>
            <a:r>
              <a:rPr lang="it-IT" dirty="0"/>
              <a:t> and </a:t>
            </a:r>
            <a:r>
              <a:rPr lang="it-IT" dirty="0" err="1"/>
              <a:t>triglyceride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demonstrated</a:t>
            </a:r>
            <a:r>
              <a:rPr lang="it-IT" dirty="0"/>
              <a:t> to </a:t>
            </a:r>
            <a:r>
              <a:rPr lang="it-IT" dirty="0" err="1"/>
              <a:t>decrease</a:t>
            </a:r>
            <a:r>
              <a:rPr lang="it-IT" dirty="0"/>
              <a:t> in a </a:t>
            </a:r>
            <a:r>
              <a:rPr lang="it-IT" dirty="0" err="1"/>
              <a:t>study</a:t>
            </a:r>
            <a:r>
              <a:rPr lang="it-IT" dirty="0"/>
              <a:t> of </a:t>
            </a:r>
            <a:r>
              <a:rPr lang="it-IT" dirty="0" err="1"/>
              <a:t>atherosclerotic</a:t>
            </a:r>
            <a:r>
              <a:rPr lang="it-IT" dirty="0"/>
              <a:t> </a:t>
            </a:r>
            <a:r>
              <a:rPr lang="it-IT" dirty="0" err="1"/>
              <a:t>rabbits</a:t>
            </a:r>
            <a:r>
              <a:rPr lang="it-IT" dirty="0"/>
              <a:t> </a:t>
            </a:r>
            <a:r>
              <a:rPr lang="it-IT" dirty="0" err="1"/>
              <a:t>given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-dose </a:t>
            </a:r>
            <a:r>
              <a:rPr lang="it-IT" dirty="0" err="1"/>
              <a:t>turmeric</a:t>
            </a:r>
            <a:r>
              <a:rPr lang="it-IT" dirty="0"/>
              <a:t> </a:t>
            </a:r>
            <a:r>
              <a:rPr lang="it-IT" dirty="0" err="1"/>
              <a:t>extract</a:t>
            </a:r>
            <a:r>
              <a:rPr lang="it-IT" dirty="0"/>
              <a:t> (1.6–3.2 mg kg−1 body </a:t>
            </a:r>
            <a:r>
              <a:rPr lang="it-IT" dirty="0" err="1"/>
              <a:t>weight</a:t>
            </a:r>
            <a:r>
              <a:rPr lang="it-IT" dirty="0"/>
              <a:t> per </a:t>
            </a:r>
            <a:r>
              <a:rPr lang="it-IT" dirty="0" err="1"/>
              <a:t>day</a:t>
            </a:r>
            <a:r>
              <a:rPr lang="it-IT" dirty="0"/>
              <a:t>).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turmeric</a:t>
            </a:r>
            <a:r>
              <a:rPr lang="it-IT" dirty="0"/>
              <a:t> </a:t>
            </a:r>
            <a:r>
              <a:rPr lang="it-IT" dirty="0" err="1"/>
              <a:t>extract</a:t>
            </a:r>
            <a:r>
              <a:rPr lang="it-IT" dirty="0"/>
              <a:t> on </a:t>
            </a:r>
            <a:r>
              <a:rPr lang="it-IT" dirty="0" err="1"/>
              <a:t>cholesterol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can be </a:t>
            </a:r>
            <a:r>
              <a:rPr lang="it-IT" dirty="0" err="1"/>
              <a:t>attributed</a:t>
            </a:r>
            <a:r>
              <a:rPr lang="it-IT" dirty="0"/>
              <a:t> to </a:t>
            </a:r>
            <a:r>
              <a:rPr lang="it-IT" dirty="0" err="1"/>
              <a:t>decreased</a:t>
            </a:r>
            <a:r>
              <a:rPr lang="it-IT" dirty="0"/>
              <a:t> </a:t>
            </a:r>
            <a:r>
              <a:rPr lang="it-IT" dirty="0" err="1"/>
              <a:t>intestinal</a:t>
            </a:r>
            <a:r>
              <a:rPr lang="it-IT" dirty="0"/>
              <a:t> </a:t>
            </a:r>
            <a:r>
              <a:rPr lang="it-IT" dirty="0" err="1"/>
              <a:t>cholesterol</a:t>
            </a:r>
            <a:r>
              <a:rPr lang="it-IT" dirty="0"/>
              <a:t> </a:t>
            </a:r>
            <a:r>
              <a:rPr lang="it-IT" dirty="0" err="1"/>
              <a:t>intake</a:t>
            </a:r>
            <a:r>
              <a:rPr lang="it-IT" dirty="0"/>
              <a:t> and an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cholesterol</a:t>
            </a:r>
            <a:r>
              <a:rPr lang="it-IT" dirty="0"/>
              <a:t> </a:t>
            </a:r>
            <a:r>
              <a:rPr lang="it-IT" dirty="0" err="1"/>
              <a:t>conversion</a:t>
            </a:r>
            <a:r>
              <a:rPr lang="it-IT" dirty="0"/>
              <a:t> to bile </a:t>
            </a:r>
            <a:r>
              <a:rPr lang="it-IT" dirty="0" err="1"/>
              <a:t>cids</a:t>
            </a:r>
            <a:r>
              <a:rPr lang="it-IT" dirty="0"/>
              <a:t> in the </a:t>
            </a:r>
            <a:r>
              <a:rPr lang="it-IT" dirty="0" err="1"/>
              <a:t>liver</a:t>
            </a:r>
            <a:r>
              <a:rPr lang="it-IT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01A348-B37B-8C4E-8236-E885A0AC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97C31BD-AE15-6443-AB7B-2B11309085AE}"/>
              </a:ext>
            </a:extLst>
          </p:cNvPr>
          <p:cNvSpPr/>
          <p:nvPr/>
        </p:nvSpPr>
        <p:spPr>
          <a:xfrm>
            <a:off x="2526673" y="413482"/>
            <a:ext cx="7666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>
                <a:solidFill>
                  <a:srgbClr val="002060"/>
                </a:solidFill>
              </a:rPr>
              <a:t>Hypocholesterolemic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  <a:r>
              <a:rPr lang="it-IT" sz="3200" b="1" dirty="0" err="1">
                <a:solidFill>
                  <a:srgbClr val="002060"/>
                </a:solidFill>
              </a:rPr>
              <a:t>function</a:t>
            </a:r>
            <a:r>
              <a:rPr lang="it-IT" sz="3200" b="1" dirty="0">
                <a:solidFill>
                  <a:srgbClr val="002060"/>
                </a:solidFill>
              </a:rPr>
              <a:t>  of </a:t>
            </a:r>
            <a:r>
              <a:rPr lang="it-IT" sz="3200" b="1" dirty="0" err="1">
                <a:solidFill>
                  <a:srgbClr val="002060"/>
                </a:solidFill>
              </a:rPr>
              <a:t>curcumin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8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41088A5-78DB-A54B-A1DD-DC5F9A2F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FEA088B-188F-E54E-81A8-B85A28937945}"/>
              </a:ext>
            </a:extLst>
          </p:cNvPr>
          <p:cNvSpPr/>
          <p:nvPr/>
        </p:nvSpPr>
        <p:spPr>
          <a:xfrm>
            <a:off x="713678" y="1089164"/>
            <a:ext cx="110012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800" dirty="0" err="1"/>
              <a:t>Curcumin</a:t>
            </a:r>
            <a:r>
              <a:rPr lang="it-IT" sz="2800" dirty="0"/>
              <a:t> </a:t>
            </a:r>
            <a:r>
              <a:rPr lang="it-IT" sz="2800" dirty="0" err="1"/>
              <a:t>has</a:t>
            </a:r>
            <a:r>
              <a:rPr lang="it-IT" sz="2800" dirty="0"/>
              <a:t> </a:t>
            </a:r>
            <a:r>
              <a:rPr lang="it-IT" sz="2800" dirty="0" err="1"/>
              <a:t>been</a:t>
            </a:r>
            <a:r>
              <a:rPr lang="it-IT" sz="2800" dirty="0"/>
              <a:t> </a:t>
            </a:r>
            <a:r>
              <a:rPr lang="it-IT" sz="2800" dirty="0" err="1"/>
              <a:t>beneficial</a:t>
            </a:r>
            <a:r>
              <a:rPr lang="it-IT" sz="2800" dirty="0"/>
              <a:t> in </a:t>
            </a:r>
            <a:r>
              <a:rPr lang="it-IT" sz="2800" dirty="0" err="1"/>
              <a:t>many</a:t>
            </a:r>
            <a:r>
              <a:rPr lang="it-IT" sz="2800" dirty="0"/>
              <a:t> </a:t>
            </a:r>
            <a:r>
              <a:rPr lang="it-IT" sz="2800" dirty="0" err="1"/>
              <a:t>models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regulator</a:t>
            </a:r>
            <a:r>
              <a:rPr lang="it-IT" sz="2800" dirty="0"/>
              <a:t> of </a:t>
            </a:r>
            <a:r>
              <a:rPr lang="it-IT" sz="2800" dirty="0" err="1"/>
              <a:t>uncontrolled</a:t>
            </a:r>
            <a:r>
              <a:rPr lang="it-IT" sz="2800" dirty="0"/>
              <a:t> </a:t>
            </a:r>
            <a:r>
              <a:rPr lang="it-IT" sz="2800" dirty="0" err="1"/>
              <a:t>angiogenesis</a:t>
            </a:r>
            <a:r>
              <a:rPr lang="it-IT" sz="2800" dirty="0"/>
              <a:t>.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minimizes</a:t>
            </a:r>
            <a:r>
              <a:rPr lang="it-IT" sz="2800" dirty="0"/>
              <a:t> the </a:t>
            </a:r>
            <a:r>
              <a:rPr lang="it-IT" sz="2800" dirty="0" err="1"/>
              <a:t>overexpression</a:t>
            </a:r>
            <a:r>
              <a:rPr lang="it-IT" sz="2800" dirty="0"/>
              <a:t> of </a:t>
            </a:r>
            <a:r>
              <a:rPr lang="it-IT" sz="2800" dirty="0" err="1"/>
              <a:t>genes</a:t>
            </a:r>
            <a:r>
              <a:rPr lang="it-IT" sz="2800" dirty="0"/>
              <a:t> </a:t>
            </a:r>
            <a:r>
              <a:rPr lang="it-IT" sz="2800" dirty="0" err="1"/>
              <a:t>associated</a:t>
            </a:r>
            <a:r>
              <a:rPr lang="it-IT" sz="2800" dirty="0"/>
              <a:t> with </a:t>
            </a:r>
            <a:r>
              <a:rPr lang="it-IT" sz="2800" dirty="0" err="1"/>
              <a:t>angiogenesis</a:t>
            </a:r>
            <a:r>
              <a:rPr lang="it-IT" sz="2800" dirty="0"/>
              <a:t>.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inhibits</a:t>
            </a:r>
            <a:r>
              <a:rPr lang="it-IT" sz="2800" dirty="0"/>
              <a:t> </a:t>
            </a:r>
            <a:r>
              <a:rPr lang="it-IT" sz="2800" dirty="0" err="1"/>
              <a:t>metalloproteinases</a:t>
            </a:r>
            <a:r>
              <a:rPr lang="it-IT" sz="2800" dirty="0"/>
              <a:t> and </a:t>
            </a:r>
            <a:r>
              <a:rPr lang="it-IT" sz="2800" dirty="0" err="1"/>
              <a:t>reduces</a:t>
            </a:r>
            <a:r>
              <a:rPr lang="it-IT" sz="2800" dirty="0"/>
              <a:t> </a:t>
            </a:r>
            <a:r>
              <a:rPr lang="it-IT" sz="2800" dirty="0" err="1"/>
              <a:t>tumor</a:t>
            </a:r>
            <a:r>
              <a:rPr lang="it-IT" sz="2800" dirty="0"/>
              <a:t> </a:t>
            </a:r>
            <a:r>
              <a:rPr lang="it-IT" sz="2800" dirty="0" err="1"/>
              <a:t>tissue</a:t>
            </a:r>
            <a:r>
              <a:rPr lang="it-IT" sz="2800" dirty="0"/>
              <a:t> </a:t>
            </a:r>
            <a:r>
              <a:rPr lang="it-IT" sz="2800" dirty="0" err="1"/>
              <a:t>angiogenesis</a:t>
            </a:r>
            <a:r>
              <a:rPr lang="it-IT" sz="2800" dirty="0"/>
              <a:t>. </a:t>
            </a:r>
            <a:r>
              <a:rPr lang="it-IT" sz="2800" dirty="0" err="1"/>
              <a:t>These</a:t>
            </a:r>
            <a:r>
              <a:rPr lang="it-IT" sz="2800" dirty="0"/>
              <a:t> </a:t>
            </a:r>
            <a:r>
              <a:rPr lang="it-IT" sz="2800" dirty="0" err="1"/>
              <a:t>effects</a:t>
            </a:r>
            <a:r>
              <a:rPr lang="it-IT" sz="2800" dirty="0"/>
              <a:t> of </a:t>
            </a:r>
            <a:r>
              <a:rPr lang="it-IT" sz="2800" dirty="0" err="1"/>
              <a:t>curcumin</a:t>
            </a:r>
            <a:r>
              <a:rPr lang="it-IT" sz="2800" dirty="0"/>
              <a:t> </a:t>
            </a:r>
            <a:r>
              <a:rPr lang="it-IT" sz="2800" dirty="0" err="1"/>
              <a:t>analogs</a:t>
            </a:r>
            <a:r>
              <a:rPr lang="it-IT" sz="2800" dirty="0"/>
              <a:t> </a:t>
            </a:r>
            <a:r>
              <a:rPr lang="it-IT" sz="2800" dirty="0" err="1"/>
              <a:t>were</a:t>
            </a:r>
            <a:r>
              <a:rPr lang="it-IT" sz="2800" dirty="0"/>
              <a:t> </a:t>
            </a:r>
            <a:r>
              <a:rPr lang="it-IT" sz="2800" dirty="0" err="1"/>
              <a:t>shown</a:t>
            </a:r>
            <a:r>
              <a:rPr lang="it-IT" sz="2800" dirty="0"/>
              <a:t> to be due to </a:t>
            </a:r>
            <a:r>
              <a:rPr lang="it-IT" sz="2800" dirty="0" err="1"/>
              <a:t>decrease</a:t>
            </a:r>
            <a:r>
              <a:rPr lang="it-IT" sz="2800" dirty="0"/>
              <a:t> </a:t>
            </a:r>
            <a:r>
              <a:rPr lang="it-IT" sz="2800" dirty="0" err="1"/>
              <a:t>expression</a:t>
            </a:r>
            <a:r>
              <a:rPr lang="it-IT" sz="2800" dirty="0"/>
              <a:t> of </a:t>
            </a:r>
            <a:r>
              <a:rPr lang="it-IT" sz="2800" dirty="0" err="1"/>
              <a:t>angiogenesis-associated</a:t>
            </a:r>
            <a:r>
              <a:rPr lang="it-IT" sz="2800" dirty="0"/>
              <a:t> </a:t>
            </a:r>
            <a:r>
              <a:rPr lang="it-IT" sz="2800" dirty="0" err="1"/>
              <a:t>genes</a:t>
            </a:r>
            <a:r>
              <a:rPr lang="it-IT" sz="2800" dirty="0"/>
              <a:t>, </a:t>
            </a:r>
            <a:r>
              <a:rPr lang="it-IT" sz="2800" dirty="0" err="1"/>
              <a:t>vascular</a:t>
            </a:r>
            <a:r>
              <a:rPr lang="it-IT" sz="2800" dirty="0"/>
              <a:t> </a:t>
            </a:r>
            <a:r>
              <a:rPr lang="it-IT" sz="2800" dirty="0" err="1"/>
              <a:t>endothelial</a:t>
            </a:r>
            <a:r>
              <a:rPr lang="it-IT" sz="2800" dirty="0"/>
              <a:t> </a:t>
            </a:r>
            <a:r>
              <a:rPr lang="it-IT" sz="2800" dirty="0" err="1"/>
              <a:t>growth</a:t>
            </a:r>
            <a:r>
              <a:rPr lang="it-IT" sz="2800" dirty="0"/>
              <a:t> </a:t>
            </a:r>
            <a:r>
              <a:rPr lang="it-IT" sz="2800" dirty="0" err="1"/>
              <a:t>factor</a:t>
            </a:r>
            <a:r>
              <a:rPr lang="it-IT" sz="2800" dirty="0"/>
              <a:t> (VEGF) and MMP9. </a:t>
            </a:r>
          </a:p>
          <a:p>
            <a:pPr algn="ctr"/>
            <a:endParaRPr lang="it-IT" sz="28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800" dirty="0"/>
              <a:t>The </a:t>
            </a:r>
            <a:r>
              <a:rPr lang="it-IT" sz="2800" dirty="0" err="1"/>
              <a:t>molecular</a:t>
            </a:r>
            <a:r>
              <a:rPr lang="it-IT" sz="2800" dirty="0"/>
              <a:t> </a:t>
            </a:r>
            <a:r>
              <a:rPr lang="it-IT" sz="2800" dirty="0" err="1"/>
              <a:t>basis</a:t>
            </a:r>
            <a:r>
              <a:rPr lang="it-IT" sz="2800" dirty="0"/>
              <a:t> of </a:t>
            </a:r>
            <a:r>
              <a:rPr lang="it-IT" sz="2800" dirty="0" err="1"/>
              <a:t>anticarcinogenic</a:t>
            </a:r>
            <a:r>
              <a:rPr lang="it-IT" sz="2800" dirty="0"/>
              <a:t> and </a:t>
            </a:r>
            <a:r>
              <a:rPr lang="it-IT" sz="2800" dirty="0" err="1"/>
              <a:t>chemopreventive</a:t>
            </a:r>
            <a:r>
              <a:rPr lang="it-IT" sz="2800" dirty="0"/>
              <a:t> </a:t>
            </a:r>
            <a:r>
              <a:rPr lang="it-IT" sz="2800" dirty="0" err="1"/>
              <a:t>effects</a:t>
            </a:r>
            <a:r>
              <a:rPr lang="it-IT" sz="2800" dirty="0"/>
              <a:t> of </a:t>
            </a:r>
            <a:r>
              <a:rPr lang="it-IT" sz="2800" dirty="0" err="1"/>
              <a:t>curcumin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attributed</a:t>
            </a:r>
            <a:r>
              <a:rPr lang="it-IT" sz="2800" dirty="0"/>
              <a:t> to </a:t>
            </a: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effect</a:t>
            </a:r>
            <a:r>
              <a:rPr lang="it-IT" sz="2800" dirty="0"/>
              <a:t> on </a:t>
            </a:r>
            <a:r>
              <a:rPr lang="it-IT" sz="2800" dirty="0" err="1"/>
              <a:t>several</a:t>
            </a:r>
            <a:r>
              <a:rPr lang="it-IT" sz="2800" dirty="0"/>
              <a:t> targets </a:t>
            </a:r>
            <a:r>
              <a:rPr lang="it-IT" sz="2800" dirty="0" err="1"/>
              <a:t>including</a:t>
            </a:r>
            <a:r>
              <a:rPr lang="it-IT" sz="2800" dirty="0"/>
              <a:t> </a:t>
            </a:r>
            <a:r>
              <a:rPr lang="it-IT" sz="2800" dirty="0" err="1"/>
              <a:t>transcription</a:t>
            </a:r>
            <a:r>
              <a:rPr lang="it-IT" sz="2800" dirty="0"/>
              <a:t> </a:t>
            </a:r>
            <a:r>
              <a:rPr lang="it-IT" sz="2800" dirty="0" err="1"/>
              <a:t>factors</a:t>
            </a:r>
            <a:r>
              <a:rPr lang="it-IT" sz="2800" dirty="0"/>
              <a:t>, </a:t>
            </a:r>
            <a:r>
              <a:rPr lang="it-IT" sz="2800" dirty="0" err="1"/>
              <a:t>growth</a:t>
            </a:r>
            <a:r>
              <a:rPr lang="it-IT" sz="2800" dirty="0"/>
              <a:t> </a:t>
            </a:r>
            <a:r>
              <a:rPr lang="it-IT" sz="2800" dirty="0" err="1"/>
              <a:t>regulators</a:t>
            </a:r>
            <a:r>
              <a:rPr lang="it-IT" sz="2800" dirty="0"/>
              <a:t>, </a:t>
            </a:r>
            <a:r>
              <a:rPr lang="it-IT" sz="2800" dirty="0" err="1"/>
              <a:t>adhesion</a:t>
            </a:r>
            <a:r>
              <a:rPr lang="it-IT" sz="2800" dirty="0"/>
              <a:t> </a:t>
            </a:r>
            <a:r>
              <a:rPr lang="it-IT" sz="2800" dirty="0" err="1"/>
              <a:t>molecules</a:t>
            </a:r>
            <a:r>
              <a:rPr lang="it-IT" sz="2800" dirty="0"/>
              <a:t>, </a:t>
            </a:r>
            <a:r>
              <a:rPr lang="it-IT" sz="2800" dirty="0" err="1"/>
              <a:t>apoptotic</a:t>
            </a:r>
            <a:r>
              <a:rPr lang="it-IT" sz="2800" dirty="0"/>
              <a:t> </a:t>
            </a:r>
            <a:r>
              <a:rPr lang="it-IT" sz="2800" dirty="0" err="1"/>
              <a:t>genes</a:t>
            </a:r>
            <a:r>
              <a:rPr lang="it-IT" sz="2800" dirty="0"/>
              <a:t>, </a:t>
            </a:r>
            <a:r>
              <a:rPr lang="it-IT" sz="2800" dirty="0" err="1"/>
              <a:t>angiogenesis</a:t>
            </a:r>
            <a:r>
              <a:rPr lang="it-IT" sz="2800" dirty="0"/>
              <a:t> </a:t>
            </a:r>
            <a:r>
              <a:rPr lang="it-IT" sz="2800" dirty="0" err="1"/>
              <a:t>regulators</a:t>
            </a:r>
            <a:r>
              <a:rPr lang="it-IT" sz="2800" dirty="0"/>
              <a:t> and </a:t>
            </a:r>
            <a:r>
              <a:rPr lang="it-IT" sz="2800" dirty="0" err="1"/>
              <a:t>cellular</a:t>
            </a:r>
            <a:r>
              <a:rPr lang="it-IT" sz="2800" dirty="0"/>
              <a:t> </a:t>
            </a:r>
            <a:r>
              <a:rPr lang="it-IT" sz="2800" dirty="0" err="1"/>
              <a:t>signaling</a:t>
            </a:r>
            <a:r>
              <a:rPr lang="it-IT" sz="2800" dirty="0"/>
              <a:t> </a:t>
            </a:r>
            <a:r>
              <a:rPr lang="it-IT" sz="2800" dirty="0" err="1"/>
              <a:t>molecules</a:t>
            </a:r>
            <a:r>
              <a:rPr lang="it-IT" sz="2800" dirty="0"/>
              <a:t>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AB07F31-2AB2-FC48-A106-041C64339308}"/>
              </a:ext>
            </a:extLst>
          </p:cNvPr>
          <p:cNvSpPr/>
          <p:nvPr/>
        </p:nvSpPr>
        <p:spPr>
          <a:xfrm>
            <a:off x="3131087" y="279667"/>
            <a:ext cx="5479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Anti-</a:t>
            </a:r>
            <a:r>
              <a:rPr lang="it-IT" sz="3200" b="1" dirty="0" err="1">
                <a:solidFill>
                  <a:srgbClr val="002060"/>
                </a:solidFill>
              </a:rPr>
              <a:t>cancer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  <a:r>
              <a:rPr lang="it-IT" sz="3200" b="1" dirty="0" err="1">
                <a:solidFill>
                  <a:srgbClr val="002060"/>
                </a:solidFill>
              </a:rPr>
              <a:t>effects</a:t>
            </a:r>
            <a:r>
              <a:rPr lang="it-IT" sz="3200" b="1" dirty="0">
                <a:solidFill>
                  <a:srgbClr val="002060"/>
                </a:solidFill>
              </a:rPr>
              <a:t> of </a:t>
            </a:r>
            <a:r>
              <a:rPr lang="it-IT" sz="3200" b="1" dirty="0" err="1">
                <a:solidFill>
                  <a:srgbClr val="002060"/>
                </a:solidFill>
              </a:rPr>
              <a:t>curcumin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4BF17D-560C-FE41-B9CF-F8F2CF6D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48" y="752295"/>
            <a:ext cx="10688606" cy="578661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to down </a:t>
            </a:r>
            <a:r>
              <a:rPr lang="it-IT" dirty="0" err="1"/>
              <a:t>regulate</a:t>
            </a:r>
            <a:r>
              <a:rPr lang="it-IT" dirty="0"/>
              <a:t> the production of pro-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cytokines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necrosis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-α (TNF-α), IL-1β and </a:t>
            </a:r>
            <a:r>
              <a:rPr lang="it-IT" dirty="0" err="1"/>
              <a:t>inhibit</a:t>
            </a:r>
            <a:r>
              <a:rPr lang="it-IT" dirty="0"/>
              <a:t> the </a:t>
            </a:r>
            <a:r>
              <a:rPr lang="it-IT" dirty="0" err="1"/>
              <a:t>activation</a:t>
            </a:r>
            <a:r>
              <a:rPr lang="it-IT" dirty="0"/>
              <a:t> of </a:t>
            </a:r>
            <a:r>
              <a:rPr lang="it-IT" dirty="0" err="1"/>
              <a:t>transcription</a:t>
            </a:r>
            <a:r>
              <a:rPr lang="it-IT" dirty="0"/>
              <a:t> </a:t>
            </a:r>
            <a:r>
              <a:rPr lang="it-IT" dirty="0" err="1"/>
              <a:t>factors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</a:t>
            </a:r>
            <a:r>
              <a:rPr lang="it-IT" dirty="0" err="1"/>
              <a:t>factor-κB</a:t>
            </a:r>
            <a:r>
              <a:rPr lang="it-IT" dirty="0"/>
              <a:t> (NF-</a:t>
            </a:r>
            <a:r>
              <a:rPr lang="it-IT" dirty="0" err="1"/>
              <a:t>κB</a:t>
            </a:r>
            <a:r>
              <a:rPr lang="it-IT" dirty="0"/>
              <a:t>) and </a:t>
            </a:r>
            <a:r>
              <a:rPr lang="it-IT" dirty="0" err="1"/>
              <a:t>activator</a:t>
            </a:r>
            <a:r>
              <a:rPr lang="it-IT" dirty="0"/>
              <a:t> protein-1 (AP-1)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Suppression</a:t>
            </a:r>
            <a:r>
              <a:rPr lang="it-IT" dirty="0"/>
              <a:t> of AP-1 </a:t>
            </a:r>
            <a:r>
              <a:rPr lang="it-IT" dirty="0" err="1"/>
              <a:t>was</a:t>
            </a:r>
            <a:r>
              <a:rPr lang="it-IT" dirty="0"/>
              <a:t> due to a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interaction</a:t>
            </a:r>
            <a:r>
              <a:rPr lang="it-IT" dirty="0"/>
              <a:t> of </a:t>
            </a:r>
            <a:r>
              <a:rPr lang="it-IT" dirty="0" err="1"/>
              <a:t>curcumin</a:t>
            </a:r>
            <a:r>
              <a:rPr lang="it-IT" dirty="0"/>
              <a:t> with AP-1 </a:t>
            </a:r>
            <a:r>
              <a:rPr lang="it-IT" dirty="0" err="1"/>
              <a:t>binding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DNA </a:t>
            </a:r>
            <a:r>
              <a:rPr lang="it-IT" dirty="0" err="1"/>
              <a:t>binding</a:t>
            </a:r>
            <a:r>
              <a:rPr lang="it-IT" dirty="0"/>
              <a:t> </a:t>
            </a:r>
            <a:r>
              <a:rPr lang="it-IT" dirty="0" err="1"/>
              <a:t>motif</a:t>
            </a:r>
            <a:r>
              <a:rPr lang="it-IT" dirty="0"/>
              <a:t>  and </a:t>
            </a:r>
            <a:r>
              <a:rPr lang="it-IT" dirty="0" err="1"/>
              <a:t>also</a:t>
            </a:r>
            <a:r>
              <a:rPr lang="it-IT" dirty="0"/>
              <a:t> due to </a:t>
            </a:r>
            <a:r>
              <a:rPr lang="it-IT" dirty="0" err="1"/>
              <a:t>inhibition</a:t>
            </a:r>
            <a:r>
              <a:rPr lang="it-IT" dirty="0"/>
              <a:t> of </a:t>
            </a:r>
            <a:r>
              <a:rPr lang="it-IT" i="1" dirty="0"/>
              <a:t>c-</a:t>
            </a:r>
            <a:r>
              <a:rPr lang="it-IT" i="1" dirty="0" err="1"/>
              <a:t>Jun</a:t>
            </a:r>
            <a:r>
              <a:rPr lang="it-IT" dirty="0"/>
              <a:t> and </a:t>
            </a:r>
            <a:r>
              <a:rPr lang="it-IT" i="1" dirty="0"/>
              <a:t>c-</a:t>
            </a:r>
            <a:r>
              <a:rPr lang="it-IT" i="1" dirty="0" err="1"/>
              <a:t>fos</a:t>
            </a:r>
            <a:r>
              <a:rPr lang="it-IT" dirty="0"/>
              <a:t>, </a:t>
            </a:r>
            <a:r>
              <a:rPr lang="it-IT" dirty="0" err="1"/>
              <a:t>components</a:t>
            </a:r>
            <a:r>
              <a:rPr lang="it-IT" dirty="0"/>
              <a:t> of AP-1 .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DFC7D5-FC3F-6844-B452-AFA15813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05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4BF17D-560C-FE41-B9CF-F8F2CF6D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48" y="752295"/>
            <a:ext cx="10688606" cy="578661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widely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</a:t>
            </a:r>
            <a:r>
              <a:rPr lang="it-IT" dirty="0" err="1"/>
              <a:t>cancer</a:t>
            </a:r>
            <a:r>
              <a:rPr lang="it-IT" dirty="0"/>
              <a:t> treatment due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ability</a:t>
            </a:r>
            <a:r>
              <a:rPr lang="it-IT" dirty="0"/>
              <a:t> to trigger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death</a:t>
            </a:r>
            <a:r>
              <a:rPr lang="it-IT" dirty="0"/>
              <a:t> and </a:t>
            </a:r>
            <a:r>
              <a:rPr lang="it-IT" dirty="0" err="1"/>
              <a:t>suppress</a:t>
            </a:r>
            <a:r>
              <a:rPr lang="it-IT" dirty="0"/>
              <a:t> </a:t>
            </a:r>
            <a:r>
              <a:rPr lang="it-IT" dirty="0" err="1"/>
              <a:t>metastasis</a:t>
            </a:r>
            <a:r>
              <a:rPr lang="it-IT" dirty="0"/>
              <a:t>. </a:t>
            </a:r>
          </a:p>
          <a:p>
            <a:pPr algn="ctr">
              <a:buFont typeface="Wingdings" pitchFamily="2" charset="2"/>
              <a:buChar char="Ø"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pre-clinical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, </a:t>
            </a: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administration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beneficial</a:t>
            </a:r>
            <a:r>
              <a:rPr lang="it-IT" dirty="0"/>
              <a:t> in the treatment of </a:t>
            </a:r>
            <a:r>
              <a:rPr lang="it-IT" dirty="0" err="1"/>
              <a:t>urological</a:t>
            </a:r>
            <a:r>
              <a:rPr lang="it-IT" dirty="0"/>
              <a:t> </a:t>
            </a:r>
            <a:r>
              <a:rPr lang="it-IT" dirty="0" err="1"/>
              <a:t>cancers</a:t>
            </a:r>
            <a:r>
              <a:rPr lang="it-IT" dirty="0"/>
              <a:t> and future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applications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upon</a:t>
            </a:r>
            <a:r>
              <a:rPr lang="it-IT" dirty="0"/>
              <a:t> </a:t>
            </a:r>
            <a:r>
              <a:rPr lang="it-IT" dirty="0" err="1"/>
              <a:t>solving</a:t>
            </a:r>
            <a:r>
              <a:rPr lang="it-IT" dirty="0"/>
              <a:t> </a:t>
            </a:r>
            <a:r>
              <a:rPr lang="it-IT" dirty="0" err="1"/>
              <a:t>problems</a:t>
            </a:r>
            <a:r>
              <a:rPr lang="it-IT" dirty="0"/>
              <a:t> </a:t>
            </a:r>
            <a:r>
              <a:rPr lang="it-IT" dirty="0" err="1"/>
              <a:t>related</a:t>
            </a:r>
            <a:r>
              <a:rPr lang="it-IT" dirty="0"/>
              <a:t> to the </a:t>
            </a:r>
            <a:r>
              <a:rPr lang="it-IT" dirty="0" err="1"/>
              <a:t>poor</a:t>
            </a:r>
            <a:r>
              <a:rPr lang="it-IT" dirty="0"/>
              <a:t> </a:t>
            </a:r>
            <a:r>
              <a:rPr lang="it-IT" dirty="0" err="1"/>
              <a:t>bioavailability</a:t>
            </a:r>
            <a:r>
              <a:rPr lang="it-IT" dirty="0"/>
              <a:t> of the compound. To </a:t>
            </a:r>
            <a:r>
              <a:rPr lang="it-IT" dirty="0" err="1"/>
              <a:t>improve</a:t>
            </a:r>
            <a:r>
              <a:rPr lang="it-IT" dirty="0"/>
              <a:t> the </a:t>
            </a:r>
            <a:r>
              <a:rPr lang="it-IT" dirty="0" err="1"/>
              <a:t>bioavailability</a:t>
            </a:r>
            <a:r>
              <a:rPr lang="it-IT" dirty="0"/>
              <a:t> of </a:t>
            </a:r>
            <a:r>
              <a:rPr lang="it-IT" dirty="0" err="1"/>
              <a:t>curcumin</a:t>
            </a:r>
            <a:r>
              <a:rPr lang="it-IT" dirty="0"/>
              <a:t> and </a:t>
            </a:r>
            <a:r>
              <a:rPr lang="it-IT" dirty="0" err="1"/>
              <a:t>increase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index</a:t>
            </a:r>
            <a:r>
              <a:rPr lang="it-IT" dirty="0"/>
              <a:t> in </a:t>
            </a:r>
            <a:r>
              <a:rPr lang="it-IT" dirty="0" err="1"/>
              <a:t>urological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suppression</a:t>
            </a:r>
            <a:r>
              <a:rPr lang="it-IT" dirty="0"/>
              <a:t>, </a:t>
            </a:r>
            <a:r>
              <a:rPr lang="it-IT" dirty="0" err="1"/>
              <a:t>nanostructures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developed</a:t>
            </a:r>
            <a:r>
              <a:rPr lang="it-IT" dirty="0"/>
              <a:t> to </a:t>
            </a:r>
            <a:r>
              <a:rPr lang="it-IT" dirty="0" err="1"/>
              <a:t>favor</a:t>
            </a:r>
            <a:r>
              <a:rPr lang="it-IT" dirty="0"/>
              <a:t> </a:t>
            </a:r>
            <a:r>
              <a:rPr lang="it-IT" dirty="0" err="1"/>
              <a:t>targeted</a:t>
            </a:r>
            <a:r>
              <a:rPr lang="it-IT" dirty="0"/>
              <a:t> delivery.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DFC7D5-FC3F-6844-B452-AFA15813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59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8232E6F-D038-3644-9311-7373BA62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FBCD31B-5884-A043-A503-6EED9ABA7218}"/>
              </a:ext>
            </a:extLst>
          </p:cNvPr>
          <p:cNvSpPr/>
          <p:nvPr/>
        </p:nvSpPr>
        <p:spPr>
          <a:xfrm>
            <a:off x="2057113" y="234434"/>
            <a:ext cx="825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Common </a:t>
            </a:r>
            <a:r>
              <a:rPr lang="it-IT" sz="3200" b="1" dirty="0" err="1">
                <a:solidFill>
                  <a:srgbClr val="002060"/>
                </a:solidFill>
              </a:rPr>
              <a:t>methods</a:t>
            </a:r>
            <a:r>
              <a:rPr lang="it-IT" sz="3200" b="1" dirty="0">
                <a:solidFill>
                  <a:srgbClr val="002060"/>
                </a:solidFill>
              </a:rPr>
              <a:t> for </a:t>
            </a:r>
            <a:r>
              <a:rPr lang="it-IT" sz="3200" b="1" dirty="0" err="1">
                <a:solidFill>
                  <a:srgbClr val="002060"/>
                </a:solidFill>
              </a:rPr>
              <a:t>curcumin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  <a:r>
              <a:rPr lang="it-IT" sz="3200" b="1" dirty="0" err="1">
                <a:solidFill>
                  <a:srgbClr val="002060"/>
                </a:solidFill>
              </a:rPr>
              <a:t>encapsulation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850DBE-4A66-2846-98CA-F67652EE9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" t="4472" r="3646" b="14471"/>
          <a:stretch/>
        </p:blipFill>
        <p:spPr>
          <a:xfrm>
            <a:off x="1376151" y="3371618"/>
            <a:ext cx="8939313" cy="307288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07476CF-290D-2A41-B5C8-906A089C3CA3}"/>
              </a:ext>
            </a:extLst>
          </p:cNvPr>
          <p:cNvSpPr/>
          <p:nvPr/>
        </p:nvSpPr>
        <p:spPr>
          <a:xfrm>
            <a:off x="7732924" y="6415801"/>
            <a:ext cx="2490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latin typeface="AdvOT65f8a23b.I"/>
              </a:rPr>
              <a:t>J</a:t>
            </a:r>
            <a:r>
              <a:rPr lang="it-IT" sz="1000" dirty="0">
                <a:latin typeface="AdvOT65f8a23b.I"/>
              </a:rPr>
              <a:t> Sci </a:t>
            </a:r>
            <a:r>
              <a:rPr lang="it-IT" sz="1000" dirty="0" err="1">
                <a:latin typeface="AdvOT65f8a23b.I"/>
              </a:rPr>
              <a:t>Food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 err="1">
                <a:latin typeface="AdvOT65f8a23b.I"/>
              </a:rPr>
              <a:t>Agric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>
                <a:latin typeface="AdvOT46dcae81"/>
              </a:rPr>
              <a:t>2021; </a:t>
            </a:r>
            <a:r>
              <a:rPr lang="it-IT" sz="1000" dirty="0">
                <a:latin typeface="AdvOT3b30f6db.B"/>
              </a:rPr>
              <a:t>101</a:t>
            </a:r>
            <a:r>
              <a:rPr lang="it-IT" sz="1000" dirty="0">
                <a:latin typeface="AdvOT46dcae81"/>
              </a:rPr>
              <a:t>: 5747</a:t>
            </a:r>
            <a:r>
              <a:rPr lang="it-IT" sz="1000" dirty="0">
                <a:latin typeface="AdvOT46dcae81+20"/>
              </a:rPr>
              <a:t>–</a:t>
            </a:r>
            <a:r>
              <a:rPr lang="it-IT" sz="1000" dirty="0">
                <a:latin typeface="AdvOT46dcae81"/>
              </a:rPr>
              <a:t>5762 </a:t>
            </a:r>
            <a:endParaRPr lang="it-IT" sz="1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45A3B0-D413-7943-8D94-1B67244463C4}"/>
              </a:ext>
            </a:extLst>
          </p:cNvPr>
          <p:cNvSpPr/>
          <p:nvPr/>
        </p:nvSpPr>
        <p:spPr>
          <a:xfrm>
            <a:off x="352962" y="878660"/>
            <a:ext cx="11176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Despite</a:t>
            </a:r>
            <a:r>
              <a:rPr lang="it-IT" sz="2200" dirty="0"/>
              <a:t> </a:t>
            </a:r>
            <a:r>
              <a:rPr lang="it-IT" sz="2200" dirty="0" err="1"/>
              <a:t>various</a:t>
            </a:r>
            <a:r>
              <a:rPr lang="it-IT" sz="2200" dirty="0"/>
              <a:t> </a:t>
            </a:r>
            <a:r>
              <a:rPr lang="it-IT" sz="2200" dirty="0" err="1"/>
              <a:t>biological</a:t>
            </a:r>
            <a:r>
              <a:rPr lang="it-IT" sz="2200" dirty="0"/>
              <a:t> </a:t>
            </a:r>
            <a:r>
              <a:rPr lang="it-IT" sz="2200" dirty="0" err="1"/>
              <a:t>attributes</a:t>
            </a:r>
            <a:r>
              <a:rPr lang="it-IT" sz="2200" dirty="0"/>
              <a:t> and </a:t>
            </a:r>
            <a:r>
              <a:rPr lang="it-IT" sz="2200" dirty="0" err="1"/>
              <a:t>bioactivity</a:t>
            </a:r>
            <a:r>
              <a:rPr lang="it-IT" sz="2200" dirty="0"/>
              <a:t>, </a:t>
            </a:r>
            <a:r>
              <a:rPr lang="it-IT" sz="2200" dirty="0" err="1"/>
              <a:t>curcumin</a:t>
            </a:r>
            <a:r>
              <a:rPr lang="it-IT" sz="2200" dirty="0"/>
              <a:t> </a:t>
            </a:r>
            <a:r>
              <a:rPr lang="it-IT" sz="2200" dirty="0" err="1"/>
              <a:t>has</a:t>
            </a:r>
            <a:r>
              <a:rPr lang="it-IT" sz="2200" dirty="0"/>
              <a:t> </a:t>
            </a:r>
            <a:r>
              <a:rPr lang="it-IT" sz="2200" dirty="0" err="1"/>
              <a:t>limited</a:t>
            </a:r>
            <a:r>
              <a:rPr lang="it-IT" sz="2200" dirty="0"/>
              <a:t> </a:t>
            </a:r>
            <a:r>
              <a:rPr lang="it-IT" sz="2200" dirty="0" err="1"/>
              <a:t>applications</a:t>
            </a:r>
            <a:r>
              <a:rPr lang="it-IT" sz="2200" dirty="0"/>
              <a:t> in </a:t>
            </a:r>
            <a:r>
              <a:rPr lang="it-IT" sz="2200" dirty="0" err="1"/>
              <a:t>food</a:t>
            </a:r>
            <a:r>
              <a:rPr lang="it-IT" sz="2200" dirty="0"/>
              <a:t> </a:t>
            </a:r>
            <a:r>
              <a:rPr lang="it-IT" sz="2200" dirty="0" err="1"/>
              <a:t>products</a:t>
            </a:r>
            <a:r>
              <a:rPr lang="it-IT" sz="2200" dirty="0"/>
              <a:t> </a:t>
            </a:r>
            <a:r>
              <a:rPr lang="it-IT" sz="2200" dirty="0" err="1"/>
              <a:t>because</a:t>
            </a:r>
            <a:r>
              <a:rPr lang="it-IT" sz="2200" dirty="0"/>
              <a:t> of </a:t>
            </a:r>
            <a:r>
              <a:rPr lang="it-IT" sz="2200" dirty="0" err="1"/>
              <a:t>its</a:t>
            </a:r>
            <a:r>
              <a:rPr lang="it-IT" sz="2200" dirty="0"/>
              <a:t> </a:t>
            </a:r>
            <a:r>
              <a:rPr lang="it-IT" sz="2200" dirty="0" err="1"/>
              <a:t>extremely</a:t>
            </a:r>
            <a:r>
              <a:rPr lang="it-IT" sz="2200" dirty="0"/>
              <a:t> </a:t>
            </a:r>
            <a:r>
              <a:rPr lang="it-IT" sz="2200" dirty="0" err="1"/>
              <a:t>low</a:t>
            </a:r>
            <a:r>
              <a:rPr lang="it-IT" sz="2200" dirty="0"/>
              <a:t> </a:t>
            </a:r>
            <a:r>
              <a:rPr lang="it-IT" sz="2200" dirty="0" err="1"/>
              <a:t>bioavailability</a:t>
            </a:r>
            <a:r>
              <a:rPr lang="it-IT" sz="2200" dirty="0"/>
              <a:t>, </a:t>
            </a:r>
            <a:r>
              <a:rPr lang="it-IT" sz="2200" dirty="0" err="1"/>
              <a:t>caused</a:t>
            </a:r>
            <a:r>
              <a:rPr lang="it-IT" sz="2200" dirty="0"/>
              <a:t> by </a:t>
            </a:r>
            <a:r>
              <a:rPr lang="it-IT" sz="2200" dirty="0" err="1"/>
              <a:t>poor</a:t>
            </a:r>
            <a:r>
              <a:rPr lang="it-IT" sz="2200" dirty="0"/>
              <a:t> </a:t>
            </a:r>
            <a:r>
              <a:rPr lang="it-IT" sz="2200" dirty="0" err="1"/>
              <a:t>chemical</a:t>
            </a:r>
            <a:r>
              <a:rPr lang="it-IT" sz="2200" dirty="0"/>
              <a:t> </a:t>
            </a:r>
            <a:r>
              <a:rPr lang="it-IT" sz="2200" dirty="0" err="1"/>
              <a:t>stability</a:t>
            </a:r>
            <a:r>
              <a:rPr lang="it-IT" sz="2200" dirty="0"/>
              <a:t>, </a:t>
            </a:r>
            <a:r>
              <a:rPr lang="it-IT" sz="2200" dirty="0" err="1"/>
              <a:t>low</a:t>
            </a:r>
            <a:r>
              <a:rPr lang="it-IT" sz="2200" dirty="0"/>
              <a:t> water </a:t>
            </a:r>
            <a:r>
              <a:rPr lang="it-IT" sz="2200" dirty="0" err="1"/>
              <a:t>solubility</a:t>
            </a:r>
            <a:r>
              <a:rPr lang="it-IT" sz="2200" dirty="0"/>
              <a:t> and </a:t>
            </a:r>
            <a:r>
              <a:rPr lang="it-IT" sz="2200" dirty="0" err="1"/>
              <a:t>rapid</a:t>
            </a:r>
            <a:r>
              <a:rPr lang="it-IT" sz="2200" dirty="0"/>
              <a:t> </a:t>
            </a:r>
            <a:r>
              <a:rPr lang="it-IT" sz="2200" dirty="0" err="1"/>
              <a:t>metabolism</a:t>
            </a:r>
            <a:r>
              <a:rPr lang="it-IT" sz="22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Encapsulation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suggested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 </a:t>
            </a:r>
            <a:r>
              <a:rPr lang="it-IT" sz="2200" dirty="0" err="1"/>
              <a:t>promising</a:t>
            </a:r>
            <a:r>
              <a:rPr lang="it-IT" sz="2200" dirty="0"/>
              <a:t> </a:t>
            </a:r>
            <a:r>
              <a:rPr lang="it-IT" sz="2200" dirty="0" err="1"/>
              <a:t>method</a:t>
            </a:r>
            <a:r>
              <a:rPr lang="it-IT" sz="2200" dirty="0"/>
              <a:t> to </a:t>
            </a:r>
            <a:r>
              <a:rPr lang="it-IT" sz="2200" dirty="0" err="1"/>
              <a:t>improve</a:t>
            </a:r>
            <a:r>
              <a:rPr lang="it-IT" sz="2200" dirty="0"/>
              <a:t> </a:t>
            </a:r>
            <a:r>
              <a:rPr lang="it-IT" sz="2200" dirty="0" err="1"/>
              <a:t>curcumin's</a:t>
            </a:r>
            <a:r>
              <a:rPr lang="it-IT" sz="2200" dirty="0"/>
              <a:t> </a:t>
            </a:r>
            <a:r>
              <a:rPr lang="it-IT" sz="2200" dirty="0" err="1"/>
              <a:t>aqueous</a:t>
            </a:r>
            <a:r>
              <a:rPr lang="it-IT" sz="2200" dirty="0"/>
              <a:t> </a:t>
            </a:r>
            <a:r>
              <a:rPr lang="it-IT" sz="2200" dirty="0" err="1"/>
              <a:t>solubility</a:t>
            </a:r>
            <a:r>
              <a:rPr lang="it-IT" sz="2200" dirty="0"/>
              <a:t> and </a:t>
            </a:r>
            <a:r>
              <a:rPr lang="it-IT" sz="2200" dirty="0" err="1"/>
              <a:t>stability</a:t>
            </a:r>
            <a:r>
              <a:rPr lang="it-IT" sz="22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1464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8232E6F-D038-3644-9311-7373BA62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19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FBCD31B-5884-A043-A503-6EED9ABA7218}"/>
              </a:ext>
            </a:extLst>
          </p:cNvPr>
          <p:cNvSpPr/>
          <p:nvPr/>
        </p:nvSpPr>
        <p:spPr>
          <a:xfrm>
            <a:off x="2057113" y="234434"/>
            <a:ext cx="825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Common </a:t>
            </a:r>
            <a:r>
              <a:rPr lang="it-IT" sz="3200" b="1" dirty="0" err="1">
                <a:solidFill>
                  <a:srgbClr val="002060"/>
                </a:solidFill>
              </a:rPr>
              <a:t>methods</a:t>
            </a:r>
            <a:r>
              <a:rPr lang="it-IT" sz="3200" b="1" dirty="0">
                <a:solidFill>
                  <a:srgbClr val="002060"/>
                </a:solidFill>
              </a:rPr>
              <a:t> for </a:t>
            </a:r>
            <a:r>
              <a:rPr lang="it-IT" sz="3200" b="1" dirty="0" err="1">
                <a:solidFill>
                  <a:srgbClr val="002060"/>
                </a:solidFill>
              </a:rPr>
              <a:t>curcumin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  <a:r>
              <a:rPr lang="it-IT" sz="3200" b="1" dirty="0" err="1">
                <a:solidFill>
                  <a:srgbClr val="002060"/>
                </a:solidFill>
              </a:rPr>
              <a:t>encapsulation</a:t>
            </a:r>
            <a:r>
              <a:rPr lang="it-IT" sz="32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850DBE-4A66-2846-98CA-F67652EE9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" t="4472" r="3646" b="14471"/>
          <a:stretch/>
        </p:blipFill>
        <p:spPr>
          <a:xfrm>
            <a:off x="1490451" y="3380962"/>
            <a:ext cx="8939313" cy="307288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07476CF-290D-2A41-B5C8-906A089C3CA3}"/>
              </a:ext>
            </a:extLst>
          </p:cNvPr>
          <p:cNvSpPr/>
          <p:nvPr/>
        </p:nvSpPr>
        <p:spPr>
          <a:xfrm>
            <a:off x="7732924" y="6415801"/>
            <a:ext cx="2490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latin typeface="AdvOT65f8a23b.I"/>
              </a:rPr>
              <a:t>J</a:t>
            </a:r>
            <a:r>
              <a:rPr lang="it-IT" sz="1000" dirty="0">
                <a:latin typeface="AdvOT65f8a23b.I"/>
              </a:rPr>
              <a:t> Sci </a:t>
            </a:r>
            <a:r>
              <a:rPr lang="it-IT" sz="1000" dirty="0" err="1">
                <a:latin typeface="AdvOT65f8a23b.I"/>
              </a:rPr>
              <a:t>Food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 err="1">
                <a:latin typeface="AdvOT65f8a23b.I"/>
              </a:rPr>
              <a:t>Agric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>
                <a:latin typeface="AdvOT46dcae81"/>
              </a:rPr>
              <a:t>2021; </a:t>
            </a:r>
            <a:r>
              <a:rPr lang="it-IT" sz="1000" dirty="0">
                <a:latin typeface="AdvOT3b30f6db.B"/>
              </a:rPr>
              <a:t>101</a:t>
            </a:r>
            <a:r>
              <a:rPr lang="it-IT" sz="1000" dirty="0">
                <a:latin typeface="AdvOT46dcae81"/>
              </a:rPr>
              <a:t>: 5747</a:t>
            </a:r>
            <a:r>
              <a:rPr lang="it-IT" sz="1000" dirty="0">
                <a:latin typeface="AdvOT46dcae81+20"/>
              </a:rPr>
              <a:t>–</a:t>
            </a:r>
            <a:r>
              <a:rPr lang="it-IT" sz="1000" dirty="0">
                <a:latin typeface="AdvOT46dcae81"/>
              </a:rPr>
              <a:t>5762 </a:t>
            </a:r>
            <a:endParaRPr lang="it-IT" sz="1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45A3B0-D413-7943-8D94-1B67244463C4}"/>
              </a:ext>
            </a:extLst>
          </p:cNvPr>
          <p:cNvSpPr/>
          <p:nvPr/>
        </p:nvSpPr>
        <p:spPr>
          <a:xfrm>
            <a:off x="367990" y="878660"/>
            <a:ext cx="11396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>
                <a:latin typeface="AdvOT46dcae81"/>
              </a:rPr>
              <a:t>Curcumin’s</a:t>
            </a:r>
            <a:r>
              <a:rPr lang="it-IT" sz="2000" dirty="0">
                <a:latin typeface="AdvOT46dcae81"/>
              </a:rPr>
              <a:t> </a:t>
            </a:r>
            <a:r>
              <a:rPr lang="it-IT" sz="2000" dirty="0" err="1">
                <a:latin typeface="AdvOT46dcae81"/>
              </a:rPr>
              <a:t>nanocomplex</a:t>
            </a:r>
            <a:r>
              <a:rPr lang="it-IT" sz="2000" dirty="0">
                <a:latin typeface="AdvOT46dcae81"/>
              </a:rPr>
              <a:t> with </a:t>
            </a:r>
            <a:r>
              <a:rPr lang="it-IT" sz="2000" dirty="0" err="1">
                <a:latin typeface="AdvOT46dcae81"/>
              </a:rPr>
              <a:t>biopolymers</a:t>
            </a:r>
            <a:r>
              <a:rPr lang="it-IT" sz="2000" dirty="0">
                <a:latin typeface="AdvOT46dcae81"/>
              </a:rPr>
              <a:t> (e.g., </a:t>
            </a:r>
            <a:r>
              <a:rPr lang="it-IT" sz="2000" dirty="0" err="1">
                <a:latin typeface="AdvOT46dcae81"/>
              </a:rPr>
              <a:t>proteins</a:t>
            </a:r>
            <a:r>
              <a:rPr lang="it-IT" sz="2000" dirty="0">
                <a:latin typeface="AdvOT46dcae81"/>
              </a:rPr>
              <a:t>) </a:t>
            </a:r>
            <a:r>
              <a:rPr lang="it-IT" sz="2000" dirty="0" err="1">
                <a:latin typeface="AdvOT46dcae81"/>
              </a:rPr>
              <a:t>provides</a:t>
            </a:r>
            <a:r>
              <a:rPr lang="it-IT" sz="2000" dirty="0">
                <a:latin typeface="AdvOT46dcae81"/>
              </a:rPr>
              <a:t> a way to </a:t>
            </a:r>
            <a:r>
              <a:rPr lang="it-IT" sz="2000" dirty="0" err="1">
                <a:latin typeface="AdvOT46dcae81"/>
              </a:rPr>
              <a:t>encapsulate</a:t>
            </a:r>
            <a:r>
              <a:rPr lang="it-IT" sz="2000" dirty="0">
                <a:latin typeface="AdvOT46dcae81"/>
              </a:rPr>
              <a:t> </a:t>
            </a:r>
            <a:r>
              <a:rPr lang="it-IT" sz="2000" dirty="0" err="1">
                <a:latin typeface="AdvOT46dcae81"/>
              </a:rPr>
              <a:t>it</a:t>
            </a:r>
            <a:r>
              <a:rPr lang="it-IT" sz="2000" dirty="0">
                <a:latin typeface="AdvOT46dcae81"/>
              </a:rPr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>
              <a:latin typeface="AdvOT46dcae81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Curcumin's</a:t>
            </a:r>
            <a:r>
              <a:rPr lang="it-IT" sz="2000" dirty="0"/>
              <a:t> </a:t>
            </a:r>
            <a:r>
              <a:rPr lang="it-IT" sz="2000" dirty="0" err="1"/>
              <a:t>aqueous</a:t>
            </a:r>
            <a:r>
              <a:rPr lang="it-IT" sz="2000" dirty="0"/>
              <a:t> </a:t>
            </a:r>
            <a:r>
              <a:rPr lang="it-IT" sz="2000" dirty="0" err="1"/>
              <a:t>solubility</a:t>
            </a:r>
            <a:r>
              <a:rPr lang="it-IT" sz="2000" dirty="0"/>
              <a:t> </a:t>
            </a:r>
            <a:r>
              <a:rPr lang="it-IT" sz="2000" dirty="0" err="1"/>
              <a:t>increased</a:t>
            </a:r>
            <a:r>
              <a:rPr lang="it-IT" sz="2000" dirty="0"/>
              <a:t> 812-fold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soy</a:t>
            </a:r>
            <a:r>
              <a:rPr lang="it-IT" sz="2000" dirty="0"/>
              <a:t>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nanocomplexing</a:t>
            </a:r>
            <a:r>
              <a:rPr lang="it-IT" sz="20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Moreover</a:t>
            </a:r>
            <a:r>
              <a:rPr lang="it-IT" sz="2000" dirty="0"/>
              <a:t>, the </a:t>
            </a:r>
            <a:r>
              <a:rPr lang="it-IT" sz="2000" dirty="0" err="1"/>
              <a:t>complexation</a:t>
            </a:r>
            <a:r>
              <a:rPr lang="it-IT" sz="2000" dirty="0"/>
              <a:t> </a:t>
            </a:r>
            <a:r>
              <a:rPr lang="it-IT" sz="2000" dirty="0" err="1"/>
              <a:t>improved</a:t>
            </a:r>
            <a:r>
              <a:rPr lang="it-IT" sz="2000" dirty="0"/>
              <a:t> the </a:t>
            </a:r>
            <a:r>
              <a:rPr lang="it-IT" sz="2000" dirty="0" err="1"/>
              <a:t>stability</a:t>
            </a:r>
            <a:r>
              <a:rPr lang="it-IT" sz="2000" dirty="0"/>
              <a:t> and </a:t>
            </a:r>
            <a:r>
              <a:rPr lang="it-IT" sz="2000" dirty="0" err="1"/>
              <a:t>antioxidant</a:t>
            </a:r>
            <a:r>
              <a:rPr lang="it-IT" sz="2000" dirty="0"/>
              <a:t> </a:t>
            </a:r>
            <a:r>
              <a:rPr lang="it-IT" sz="2000" dirty="0" err="1"/>
              <a:t>activity</a:t>
            </a:r>
            <a:r>
              <a:rPr lang="it-IT" sz="2000" dirty="0"/>
              <a:t> of </a:t>
            </a:r>
            <a:r>
              <a:rPr lang="it-IT" sz="2000" dirty="0" err="1"/>
              <a:t>curcumin</a:t>
            </a:r>
            <a:r>
              <a:rPr lang="it-IT" sz="20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Ovalbumin</a:t>
            </a:r>
            <a:r>
              <a:rPr lang="it-IT" sz="2000" dirty="0"/>
              <a:t> </a:t>
            </a:r>
            <a:r>
              <a:rPr lang="it-IT" sz="2000" dirty="0" err="1"/>
              <a:t>nanocomplexation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increased</a:t>
            </a:r>
            <a:r>
              <a:rPr lang="it-IT" sz="2000" dirty="0"/>
              <a:t> </a:t>
            </a:r>
            <a:r>
              <a:rPr lang="it-IT" sz="2000" dirty="0" err="1"/>
              <a:t>curcumin</a:t>
            </a:r>
            <a:r>
              <a:rPr lang="it-IT" sz="2000" dirty="0"/>
              <a:t> </a:t>
            </a:r>
            <a:r>
              <a:rPr lang="it-IT" sz="2000" dirty="0" err="1"/>
              <a:t>solubility</a:t>
            </a:r>
            <a:r>
              <a:rPr lang="it-IT" sz="2000" dirty="0"/>
              <a:t> 370 </a:t>
            </a:r>
            <a:r>
              <a:rPr lang="it-IT" sz="2000" dirty="0" err="1"/>
              <a:t>times</a:t>
            </a:r>
            <a:r>
              <a:rPr lang="it-IT" sz="2000" dirty="0"/>
              <a:t> </a:t>
            </a:r>
            <a:r>
              <a:rPr lang="it-IT" sz="2000" dirty="0" err="1"/>
              <a:t>compared</a:t>
            </a:r>
            <a:r>
              <a:rPr lang="it-IT" sz="2000" dirty="0"/>
              <a:t> with free </a:t>
            </a:r>
            <a:r>
              <a:rPr lang="it-IT" sz="2000" dirty="0" err="1"/>
              <a:t>curcumin</a:t>
            </a:r>
            <a:r>
              <a:rPr lang="it-IT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80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58CD6D-14B5-4649-8075-1235C314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9E1A01-8863-8C43-BDDF-79246DE3D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9"/>
          <a:stretch/>
        </p:blipFill>
        <p:spPr>
          <a:xfrm>
            <a:off x="4069492" y="470927"/>
            <a:ext cx="3848100" cy="5878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D4AB74F-0F79-E04B-BD8B-412C4A4DF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8" b="1695"/>
          <a:stretch/>
        </p:blipFill>
        <p:spPr>
          <a:xfrm>
            <a:off x="201485" y="470927"/>
            <a:ext cx="3683000" cy="5878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FDA0DAA-1638-DB42-BCD0-CA7F57B37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599" y="546527"/>
            <a:ext cx="40132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27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E912ED-6FCD-DB48-A598-68C7FC2E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20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1490ED-2156-DB44-A218-13F0154A2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" r="20971" b="3423"/>
          <a:stretch/>
        </p:blipFill>
        <p:spPr>
          <a:xfrm>
            <a:off x="691979" y="803883"/>
            <a:ext cx="6040394" cy="573502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09CD645-CA05-E741-B170-82555C2D2D4B}"/>
              </a:ext>
            </a:extLst>
          </p:cNvPr>
          <p:cNvSpPr/>
          <p:nvPr/>
        </p:nvSpPr>
        <p:spPr>
          <a:xfrm>
            <a:off x="6845642" y="1407136"/>
            <a:ext cx="49612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In </a:t>
            </a:r>
            <a:r>
              <a:rPr lang="it-IT" sz="2400" i="1" dirty="0"/>
              <a:t>vitro</a:t>
            </a:r>
            <a:r>
              <a:rPr lang="it-IT" sz="2400" dirty="0"/>
              <a:t> model of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cell</a:t>
            </a:r>
            <a:r>
              <a:rPr lang="it-IT" sz="2400" dirty="0"/>
              <a:t> </a:t>
            </a:r>
            <a:r>
              <a:rPr lang="it-IT" sz="2400" dirty="0" err="1"/>
              <a:t>lines</a:t>
            </a:r>
            <a:endParaRPr lang="it-IT" sz="2400" dirty="0"/>
          </a:p>
          <a:p>
            <a:pPr algn="ctr"/>
            <a:endParaRPr lang="it-IT" sz="24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400" dirty="0" err="1"/>
              <a:t>Curcumin</a:t>
            </a:r>
            <a:r>
              <a:rPr lang="it-IT" sz="2400" dirty="0"/>
              <a:t> </a:t>
            </a:r>
            <a:r>
              <a:rPr lang="it-IT" sz="2400" dirty="0" err="1"/>
              <a:t>limits</a:t>
            </a:r>
            <a:r>
              <a:rPr lang="it-IT" sz="2400" dirty="0"/>
              <a:t> prostate </a:t>
            </a:r>
            <a:r>
              <a:rPr lang="it-IT" sz="2400" dirty="0" err="1"/>
              <a:t>cancer</a:t>
            </a:r>
            <a:r>
              <a:rPr lang="it-IT" sz="2400" dirty="0"/>
              <a:t> </a:t>
            </a:r>
            <a:r>
              <a:rPr lang="it-IT" sz="2400" dirty="0" err="1"/>
              <a:t>metastasis</a:t>
            </a:r>
            <a:r>
              <a:rPr lang="it-IT" sz="2400" dirty="0"/>
              <a:t> by </a:t>
            </a:r>
            <a:r>
              <a:rPr lang="it-IT" sz="2400" dirty="0" err="1"/>
              <a:t>downregulating</a:t>
            </a:r>
            <a:r>
              <a:rPr lang="it-IT" sz="2400" dirty="0"/>
              <a:t> </a:t>
            </a:r>
            <a:r>
              <a:rPr lang="it-IT" sz="2400" dirty="0" err="1"/>
              <a:t>MMPs</a:t>
            </a:r>
            <a:r>
              <a:rPr lang="it-IT" sz="2400" dirty="0"/>
              <a:t> and by </a:t>
            </a:r>
            <a:r>
              <a:rPr lang="it-IT" sz="2400" dirty="0" err="1"/>
              <a:t>inhibiting</a:t>
            </a:r>
            <a:r>
              <a:rPr lang="it-IT" sz="2400" dirty="0"/>
              <a:t> </a:t>
            </a:r>
            <a:r>
              <a:rPr lang="it-IT" sz="2400" dirty="0" err="1"/>
              <a:t>angiogenesis</a:t>
            </a:r>
            <a:r>
              <a:rPr lang="it-IT" sz="2400" dirty="0"/>
              <a:t>.</a:t>
            </a:r>
          </a:p>
          <a:p>
            <a:pPr marL="457200" indent="-457200" algn="ctr">
              <a:buFont typeface="Wingdings" pitchFamily="2" charset="2"/>
              <a:buChar char="Ø"/>
            </a:pPr>
            <a:endParaRPr lang="it-IT" sz="24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400" dirty="0" err="1"/>
              <a:t>Curcumin</a:t>
            </a:r>
            <a:r>
              <a:rPr lang="it-IT" sz="2400" dirty="0"/>
              <a:t> </a:t>
            </a:r>
            <a:r>
              <a:rPr lang="it-IT" sz="2400" dirty="0" err="1"/>
              <a:t>decreases</a:t>
            </a:r>
            <a:r>
              <a:rPr lang="it-IT" sz="2400" dirty="0"/>
              <a:t> the </a:t>
            </a:r>
            <a:r>
              <a:rPr lang="it-IT" sz="2400" dirty="0" err="1"/>
              <a:t>expression</a:t>
            </a:r>
            <a:r>
              <a:rPr lang="it-IT" sz="2400" dirty="0"/>
              <a:t> of Bcl-2 to induce </a:t>
            </a:r>
            <a:r>
              <a:rPr lang="it-IT" sz="2400" dirty="0" err="1"/>
              <a:t>apoptosis</a:t>
            </a:r>
            <a:endParaRPr lang="it-IT" sz="2400" dirty="0"/>
          </a:p>
          <a:p>
            <a:pPr marL="457200" indent="-457200" algn="ctr">
              <a:buFont typeface="Wingdings" pitchFamily="2" charset="2"/>
              <a:buChar char="Ø"/>
            </a:pPr>
            <a:endParaRPr lang="it-IT" sz="2400" dirty="0"/>
          </a:p>
          <a:p>
            <a:pPr marL="457200" indent="-457200" algn="ctr">
              <a:buFont typeface="Wingdings" pitchFamily="2" charset="2"/>
              <a:buChar char="Ø"/>
            </a:pPr>
            <a:r>
              <a:rPr lang="it-IT" sz="2400" dirty="0" err="1"/>
              <a:t>Curcumin</a:t>
            </a:r>
            <a:r>
              <a:rPr lang="it-IT" sz="2400" dirty="0"/>
              <a:t> can </a:t>
            </a:r>
            <a:r>
              <a:rPr lang="it-IT" sz="2400" dirty="0" err="1"/>
              <a:t>affect</a:t>
            </a:r>
            <a:r>
              <a:rPr lang="it-IT" sz="2400" dirty="0"/>
              <a:t> </a:t>
            </a:r>
            <a:r>
              <a:rPr lang="it-IT" sz="2400" dirty="0" err="1"/>
              <a:t>autophagy</a:t>
            </a:r>
            <a:r>
              <a:rPr lang="it-IT" sz="2400" dirty="0"/>
              <a:t>.</a:t>
            </a:r>
          </a:p>
          <a:p>
            <a:pPr marL="457200" indent="-457200" algn="ctr">
              <a:buFont typeface="Wingdings" pitchFamily="2" charset="2"/>
              <a:buChar char="Ø"/>
            </a:pPr>
            <a:endParaRPr lang="it-IT" sz="2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12E7EF3-F933-8B40-863C-31844418A58C}"/>
              </a:ext>
            </a:extLst>
          </p:cNvPr>
          <p:cNvSpPr/>
          <p:nvPr/>
        </p:nvSpPr>
        <p:spPr>
          <a:xfrm>
            <a:off x="2108524" y="259149"/>
            <a:ext cx="695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err="1">
                <a:solidFill>
                  <a:srgbClr val="002060"/>
                </a:solidFill>
              </a:rPr>
              <a:t>Curcumin</a:t>
            </a:r>
            <a:r>
              <a:rPr lang="it-IT" sz="3200" b="1" dirty="0">
                <a:solidFill>
                  <a:srgbClr val="002060"/>
                </a:solidFill>
              </a:rPr>
              <a:t> in prostate </a:t>
            </a:r>
            <a:r>
              <a:rPr lang="it-IT" sz="3200" b="1" dirty="0" err="1">
                <a:solidFill>
                  <a:srgbClr val="002060"/>
                </a:solidFill>
              </a:rPr>
              <a:t>cancer</a:t>
            </a:r>
            <a:r>
              <a:rPr lang="it-IT" sz="3200" b="1" dirty="0">
                <a:solidFill>
                  <a:srgbClr val="002060"/>
                </a:solidFill>
              </a:rPr>
              <a:t> treatment 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703195D-11F1-284C-9237-A380E7934F01}"/>
              </a:ext>
            </a:extLst>
          </p:cNvPr>
          <p:cNvSpPr/>
          <p:nvPr/>
        </p:nvSpPr>
        <p:spPr>
          <a:xfrm>
            <a:off x="578710" y="6300783"/>
            <a:ext cx="1951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err="1">
                <a:latin typeface="CharisSIL"/>
              </a:rPr>
              <a:t>https</a:t>
            </a:r>
            <a:r>
              <a:rPr lang="it-IT" sz="800" dirty="0">
                <a:latin typeface="CharisSIL"/>
              </a:rPr>
              <a:t>://</a:t>
            </a:r>
            <a:r>
              <a:rPr lang="it-IT" sz="800" dirty="0" err="1">
                <a:latin typeface="CharisSIL"/>
              </a:rPr>
              <a:t>doi.org</a:t>
            </a:r>
            <a:r>
              <a:rPr lang="it-IT" sz="800" dirty="0">
                <a:latin typeface="CharisSIL"/>
              </a:rPr>
              <a:t>/10.1016/j.lfs.2022.120984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51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E912ED-6FCD-DB48-A598-68C7FC2E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21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1490ED-2156-DB44-A218-13F0154A2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" r="20971" b="3423"/>
          <a:stretch/>
        </p:blipFill>
        <p:spPr>
          <a:xfrm>
            <a:off x="210065" y="803883"/>
            <a:ext cx="6040394" cy="573502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09CD645-CA05-E741-B170-82555C2D2D4B}"/>
              </a:ext>
            </a:extLst>
          </p:cNvPr>
          <p:cNvSpPr/>
          <p:nvPr/>
        </p:nvSpPr>
        <p:spPr>
          <a:xfrm>
            <a:off x="6250459" y="819904"/>
            <a:ext cx="56552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Nanostructures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for the delivery of </a:t>
            </a:r>
            <a:r>
              <a:rPr lang="it-IT" sz="2000" dirty="0" err="1"/>
              <a:t>curcumin</a:t>
            </a:r>
            <a:r>
              <a:rPr lang="it-IT" sz="2000" dirty="0"/>
              <a:t> in prostate </a:t>
            </a:r>
            <a:r>
              <a:rPr lang="it-IT" sz="2000" dirty="0" err="1"/>
              <a:t>cancer</a:t>
            </a:r>
            <a:r>
              <a:rPr lang="it-IT" sz="2000" dirty="0"/>
              <a:t> </a:t>
            </a:r>
            <a:r>
              <a:rPr lang="it-IT" sz="2000" dirty="0" err="1"/>
              <a:t>therapy</a:t>
            </a:r>
            <a:r>
              <a:rPr lang="it-IT" sz="2000" dirty="0"/>
              <a:t> .</a:t>
            </a:r>
          </a:p>
          <a:p>
            <a:pPr algn="ctr"/>
            <a:r>
              <a:rPr lang="it-IT" sz="2000" dirty="0"/>
              <a:t>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Curcumin-loaded</a:t>
            </a:r>
            <a:r>
              <a:rPr lang="it-IT" sz="2000" dirty="0"/>
              <a:t> </a:t>
            </a:r>
            <a:r>
              <a:rPr lang="it-IT" sz="2000" dirty="0" err="1"/>
              <a:t>nanostructures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to </a:t>
            </a:r>
            <a:r>
              <a:rPr lang="it-IT" sz="2000" dirty="0" err="1"/>
              <a:t>suppress</a:t>
            </a:r>
            <a:r>
              <a:rPr lang="it-IT" sz="2000" dirty="0"/>
              <a:t> the </a:t>
            </a:r>
            <a:r>
              <a:rPr lang="it-IT" sz="2000" dirty="0" err="1"/>
              <a:t>progression</a:t>
            </a:r>
            <a:r>
              <a:rPr lang="it-IT" sz="2000" dirty="0"/>
              <a:t> of </a:t>
            </a:r>
            <a:r>
              <a:rPr lang="it-IT" sz="2000" dirty="0" err="1"/>
              <a:t>docetaxel-resistant</a:t>
            </a:r>
            <a:r>
              <a:rPr lang="it-IT" sz="2000" dirty="0"/>
              <a:t> prostate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.</a:t>
            </a:r>
          </a:p>
          <a:p>
            <a:pPr algn="ctr"/>
            <a:r>
              <a:rPr lang="it-IT" sz="2000" dirty="0"/>
              <a:t>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lipid-based</a:t>
            </a:r>
            <a:r>
              <a:rPr lang="it-IT" sz="2000" dirty="0"/>
              <a:t> </a:t>
            </a:r>
            <a:r>
              <a:rPr lang="it-IT" sz="2000" dirty="0" err="1"/>
              <a:t>nanoparticles</a:t>
            </a:r>
            <a:r>
              <a:rPr lang="it-IT" sz="2000" dirty="0"/>
              <a:t> </a:t>
            </a:r>
            <a:r>
              <a:rPr lang="it-IT" sz="2000" dirty="0" err="1"/>
              <a:t>had</a:t>
            </a:r>
            <a:r>
              <a:rPr lang="it-IT" sz="2000" dirty="0"/>
              <a:t> </a:t>
            </a:r>
            <a:r>
              <a:rPr lang="it-IT" sz="2000" dirty="0" err="1"/>
              <a:t>curcumin</a:t>
            </a:r>
            <a:r>
              <a:rPr lang="it-IT" sz="2000" dirty="0"/>
              <a:t> </a:t>
            </a:r>
            <a:r>
              <a:rPr lang="it-IT" sz="2000" dirty="0" err="1"/>
              <a:t>encapsulated</a:t>
            </a:r>
            <a:r>
              <a:rPr lang="it-IT" sz="2000" dirty="0"/>
              <a:t> and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had</a:t>
            </a:r>
            <a:r>
              <a:rPr lang="it-IT" sz="2000" dirty="0"/>
              <a:t> a </a:t>
            </a: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/>
              <a:t>size</a:t>
            </a:r>
            <a:r>
              <a:rPr lang="it-IT" sz="2000" dirty="0"/>
              <a:t> of 150 nm or </a:t>
            </a:r>
            <a:r>
              <a:rPr lang="it-IT" sz="2000" dirty="0" err="1"/>
              <a:t>less</a:t>
            </a:r>
            <a:r>
              <a:rPr lang="it-IT" sz="20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loading</a:t>
            </a:r>
            <a:r>
              <a:rPr lang="it-IT" sz="2000" dirty="0"/>
              <a:t> </a:t>
            </a:r>
            <a:r>
              <a:rPr lang="it-IT" sz="2000" dirty="0" err="1"/>
              <a:t>efficiency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7.5 % and </a:t>
            </a:r>
            <a:r>
              <a:rPr lang="it-IT" sz="2000" dirty="0" err="1"/>
              <a:t>entrapment</a:t>
            </a:r>
            <a:r>
              <a:rPr lang="it-IT" sz="2000" dirty="0"/>
              <a:t> </a:t>
            </a:r>
            <a:r>
              <a:rPr lang="it-IT" sz="2000" dirty="0" err="1"/>
              <a:t>efficiency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90 %.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curcumin-loaded</a:t>
            </a:r>
            <a:r>
              <a:rPr lang="it-IT" sz="2000" dirty="0"/>
              <a:t> </a:t>
            </a:r>
            <a:r>
              <a:rPr lang="it-IT" sz="2000" dirty="0" err="1"/>
              <a:t>nanoparticles</a:t>
            </a:r>
            <a:r>
              <a:rPr lang="it-IT" sz="2000" dirty="0"/>
              <a:t> </a:t>
            </a:r>
            <a:r>
              <a:rPr lang="it-IT" sz="2000" dirty="0" err="1"/>
              <a:t>demonstrated</a:t>
            </a:r>
            <a:r>
              <a:rPr lang="it-IT" sz="2000" dirty="0"/>
              <a:t> </a:t>
            </a:r>
            <a:r>
              <a:rPr lang="it-IT" sz="2000" dirty="0" err="1"/>
              <a:t>superior</a:t>
            </a:r>
            <a:r>
              <a:rPr lang="it-IT" sz="2000" dirty="0"/>
              <a:t> </a:t>
            </a:r>
            <a:r>
              <a:rPr lang="it-IT" sz="2000" dirty="0" err="1"/>
              <a:t>cytotoxicity</a:t>
            </a:r>
            <a:r>
              <a:rPr lang="it-IT" sz="2000" dirty="0"/>
              <a:t> </a:t>
            </a:r>
            <a:r>
              <a:rPr lang="it-IT" sz="2000" dirty="0" err="1"/>
              <a:t>against</a:t>
            </a:r>
            <a:r>
              <a:rPr lang="it-IT" sz="2000" dirty="0"/>
              <a:t> prostate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and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effectively</a:t>
            </a:r>
            <a:r>
              <a:rPr lang="it-IT" sz="2000" dirty="0"/>
              <a:t> </a:t>
            </a:r>
            <a:r>
              <a:rPr lang="it-IT" sz="2000" dirty="0" err="1"/>
              <a:t>inhibited</a:t>
            </a:r>
            <a:r>
              <a:rPr lang="it-IT" sz="2000" dirty="0"/>
              <a:t> </a:t>
            </a:r>
            <a:r>
              <a:rPr lang="it-IT" sz="2000" dirty="0" err="1"/>
              <a:t>cancer</a:t>
            </a:r>
            <a:r>
              <a:rPr lang="it-IT" sz="2000" dirty="0"/>
              <a:t> </a:t>
            </a:r>
            <a:r>
              <a:rPr lang="it-IT" sz="2000" dirty="0" err="1"/>
              <a:t>progression</a:t>
            </a:r>
            <a:r>
              <a:rPr lang="it-IT" sz="2000" dirty="0"/>
              <a:t>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12E7EF3-F933-8B40-863C-31844418A58C}"/>
              </a:ext>
            </a:extLst>
          </p:cNvPr>
          <p:cNvSpPr/>
          <p:nvPr/>
        </p:nvSpPr>
        <p:spPr>
          <a:xfrm>
            <a:off x="3378543" y="135581"/>
            <a:ext cx="453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err="1">
                <a:solidFill>
                  <a:srgbClr val="002060"/>
                </a:solidFill>
              </a:rPr>
              <a:t>Curcumin’s</a:t>
            </a:r>
            <a:r>
              <a:rPr lang="it-IT" sz="3200" b="1" dirty="0">
                <a:solidFill>
                  <a:srgbClr val="002060"/>
                </a:solidFill>
              </a:rPr>
              <a:t>  </a:t>
            </a:r>
            <a:r>
              <a:rPr lang="it-IT" sz="3200" b="1" dirty="0" err="1">
                <a:solidFill>
                  <a:srgbClr val="002060"/>
                </a:solidFill>
              </a:rPr>
              <a:t>nanocomplex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F03666F-9AE6-864A-9307-EE99F5524702}"/>
              </a:ext>
            </a:extLst>
          </p:cNvPr>
          <p:cNvSpPr/>
          <p:nvPr/>
        </p:nvSpPr>
        <p:spPr>
          <a:xfrm>
            <a:off x="578710" y="6300783"/>
            <a:ext cx="1951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err="1">
                <a:latin typeface="CharisSIL"/>
              </a:rPr>
              <a:t>https</a:t>
            </a:r>
            <a:r>
              <a:rPr lang="it-IT" sz="800" dirty="0">
                <a:latin typeface="CharisSIL"/>
              </a:rPr>
              <a:t>://</a:t>
            </a:r>
            <a:r>
              <a:rPr lang="it-IT" sz="800" dirty="0" err="1">
                <a:latin typeface="CharisSIL"/>
              </a:rPr>
              <a:t>doi.org</a:t>
            </a:r>
            <a:r>
              <a:rPr lang="it-IT" sz="800" dirty="0">
                <a:latin typeface="CharisSIL"/>
              </a:rPr>
              <a:t>/10.1016/j.lfs.2022.120984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154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1E912ED-6FCD-DB48-A598-68C7FC2E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22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1490ED-2156-DB44-A218-13F0154A2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1" r="20971" b="3423"/>
          <a:stretch/>
        </p:blipFill>
        <p:spPr>
          <a:xfrm>
            <a:off x="210065" y="803883"/>
            <a:ext cx="6040394" cy="573502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09CD645-CA05-E741-B170-82555C2D2D4B}"/>
              </a:ext>
            </a:extLst>
          </p:cNvPr>
          <p:cNvSpPr/>
          <p:nvPr/>
        </p:nvSpPr>
        <p:spPr>
          <a:xfrm>
            <a:off x="6250459" y="1013948"/>
            <a:ext cx="56552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In </a:t>
            </a:r>
            <a:r>
              <a:rPr lang="it-IT" sz="2000" dirty="0" err="1"/>
              <a:t>another</a:t>
            </a:r>
            <a:r>
              <a:rPr lang="it-IT" sz="2000" dirty="0"/>
              <a:t> </a:t>
            </a:r>
            <a:r>
              <a:rPr lang="it-IT" sz="2000" dirty="0" err="1"/>
              <a:t>study</a:t>
            </a:r>
            <a:r>
              <a:rPr lang="it-IT" sz="2000" dirty="0"/>
              <a:t>, </a:t>
            </a:r>
            <a:r>
              <a:rPr lang="it-IT" sz="2000" dirty="0" err="1"/>
              <a:t>curcumin</a:t>
            </a:r>
            <a:r>
              <a:rPr lang="it-IT" sz="2000" dirty="0"/>
              <a:t>- and </a:t>
            </a:r>
            <a:r>
              <a:rPr lang="it-IT" sz="2000" dirty="0" err="1"/>
              <a:t>cabazitaxel</a:t>
            </a:r>
            <a:r>
              <a:rPr lang="it-IT" sz="2000" dirty="0"/>
              <a:t>-</a:t>
            </a:r>
            <a:r>
              <a:rPr lang="it-IT" sz="2000" i="1" dirty="0"/>
              <a:t>co</a:t>
            </a:r>
            <a:r>
              <a:rPr lang="it-IT" sz="2000" dirty="0"/>
              <a:t>-</a:t>
            </a:r>
            <a:r>
              <a:rPr lang="it-IT" sz="2000" dirty="0" err="1"/>
              <a:t>loaded</a:t>
            </a:r>
            <a:r>
              <a:rPr lang="it-IT" sz="2000" dirty="0"/>
              <a:t> </a:t>
            </a:r>
            <a:r>
              <a:rPr lang="it-IT" sz="2000" dirty="0" err="1"/>
              <a:t>lipid-polymer</a:t>
            </a:r>
            <a:r>
              <a:rPr lang="it-IT" sz="2000" dirty="0"/>
              <a:t> </a:t>
            </a:r>
            <a:r>
              <a:rPr lang="it-IT" sz="2000" dirty="0" err="1"/>
              <a:t>hybrid</a:t>
            </a:r>
            <a:r>
              <a:rPr lang="it-IT" sz="2000" dirty="0"/>
              <a:t> </a:t>
            </a:r>
            <a:r>
              <a:rPr lang="it-IT" sz="2000" dirty="0" err="1"/>
              <a:t>nanostructures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developed</a:t>
            </a:r>
            <a:r>
              <a:rPr lang="it-IT" sz="20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had</a:t>
            </a:r>
            <a:r>
              <a:rPr lang="it-IT" sz="2000" dirty="0"/>
              <a:t> </a:t>
            </a:r>
            <a:r>
              <a:rPr lang="it-IT" sz="2000" dirty="0" err="1"/>
              <a:t>particle</a:t>
            </a:r>
            <a:r>
              <a:rPr lang="it-IT" sz="2000" dirty="0"/>
              <a:t> </a:t>
            </a:r>
            <a:r>
              <a:rPr lang="it-IT" sz="2000" dirty="0" err="1"/>
              <a:t>size</a:t>
            </a:r>
            <a:r>
              <a:rPr lang="it-IT" sz="2000" dirty="0"/>
              <a:t> of 121.3 nm and </a:t>
            </a:r>
            <a:r>
              <a:rPr lang="it-IT" sz="2000" dirty="0" err="1"/>
              <a:t>effectively</a:t>
            </a:r>
            <a:r>
              <a:rPr lang="it-IT" sz="2000" dirty="0"/>
              <a:t> </a:t>
            </a:r>
            <a:r>
              <a:rPr lang="it-IT" sz="2000" dirty="0" err="1"/>
              <a:t>accumulated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dirty="0" err="1"/>
              <a:t>tumor</a:t>
            </a:r>
            <a:r>
              <a:rPr lang="it-IT" sz="20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 err="1"/>
              <a:t>Based</a:t>
            </a:r>
            <a:r>
              <a:rPr lang="it-IT" sz="2000" dirty="0"/>
              <a:t> on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investigations</a:t>
            </a:r>
            <a:r>
              <a:rPr lang="it-IT" sz="2000" dirty="0"/>
              <a:t>, the </a:t>
            </a:r>
            <a:r>
              <a:rPr lang="it-IT" sz="2000" dirty="0" err="1"/>
              <a:t>potential</a:t>
            </a:r>
            <a:r>
              <a:rPr lang="it-IT" sz="2000" dirty="0"/>
              <a:t> of </a:t>
            </a:r>
            <a:r>
              <a:rPr lang="it-IT" sz="2000" dirty="0" err="1"/>
              <a:t>curcumin</a:t>
            </a:r>
            <a:r>
              <a:rPr lang="it-IT" sz="2000" dirty="0"/>
              <a:t> in prostate </a:t>
            </a:r>
            <a:r>
              <a:rPr lang="it-IT" sz="2000" dirty="0" err="1"/>
              <a:t>cancer</a:t>
            </a:r>
            <a:r>
              <a:rPr lang="it-IT" sz="2000" dirty="0"/>
              <a:t> </a:t>
            </a:r>
            <a:r>
              <a:rPr lang="it-IT" sz="2000" dirty="0" err="1"/>
              <a:t>suppression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validated</a:t>
            </a:r>
            <a:r>
              <a:rPr lang="it-IT" sz="2000" dirty="0"/>
              <a:t> in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i="1" dirty="0"/>
              <a:t>in vitro </a:t>
            </a:r>
            <a:r>
              <a:rPr lang="it-IT" sz="2000" dirty="0" err="1"/>
              <a:t>studies</a:t>
            </a:r>
            <a:r>
              <a:rPr lang="it-IT" sz="20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000" dirty="0"/>
              <a:t>Future </a:t>
            </a:r>
            <a:r>
              <a:rPr lang="it-IT" sz="2000" dirty="0" err="1"/>
              <a:t>studies</a:t>
            </a:r>
            <a:r>
              <a:rPr lang="it-IT" sz="2000" dirty="0"/>
              <a:t> </a:t>
            </a:r>
            <a:r>
              <a:rPr lang="it-IT" sz="2000" dirty="0" err="1"/>
              <a:t>should</a:t>
            </a:r>
            <a:r>
              <a:rPr lang="it-IT" sz="2000" dirty="0"/>
              <a:t> </a:t>
            </a:r>
            <a:r>
              <a:rPr lang="it-IT" sz="2000" dirty="0" err="1"/>
              <a:t>evaluate</a:t>
            </a:r>
            <a:r>
              <a:rPr lang="it-IT" sz="2000" dirty="0"/>
              <a:t> the </a:t>
            </a:r>
            <a:r>
              <a:rPr lang="it-IT" sz="2000" dirty="0" err="1"/>
              <a:t>role</a:t>
            </a:r>
            <a:r>
              <a:rPr lang="it-IT" sz="2000" dirty="0"/>
              <a:t> of </a:t>
            </a:r>
            <a:r>
              <a:rPr lang="it-IT" sz="2000" dirty="0" err="1"/>
              <a:t>curcumin</a:t>
            </a:r>
            <a:r>
              <a:rPr lang="it-IT" sz="2000" dirty="0"/>
              <a:t> in the treatment of prostate </a:t>
            </a:r>
            <a:r>
              <a:rPr lang="it-IT" sz="2000" dirty="0" err="1"/>
              <a:t>cancer</a:t>
            </a:r>
            <a:r>
              <a:rPr lang="it-IT" sz="2000" dirty="0"/>
              <a:t> </a:t>
            </a:r>
            <a:r>
              <a:rPr lang="it-IT" sz="2000" dirty="0" err="1"/>
              <a:t>patients</a:t>
            </a:r>
            <a:r>
              <a:rPr lang="it-IT" sz="20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  <a:p>
            <a:pPr marL="285750" indent="-285750" algn="ctr">
              <a:buFont typeface="Wingdings" pitchFamily="2" charset="2"/>
              <a:buChar char="Ø"/>
            </a:pPr>
            <a:endParaRPr lang="it-IT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12E7EF3-F933-8B40-863C-31844418A58C}"/>
              </a:ext>
            </a:extLst>
          </p:cNvPr>
          <p:cNvSpPr/>
          <p:nvPr/>
        </p:nvSpPr>
        <p:spPr>
          <a:xfrm>
            <a:off x="3378543" y="135581"/>
            <a:ext cx="4536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 err="1">
                <a:solidFill>
                  <a:srgbClr val="002060"/>
                </a:solidFill>
              </a:rPr>
              <a:t>Curcumin’s</a:t>
            </a:r>
            <a:r>
              <a:rPr lang="it-IT" sz="3200" b="1" dirty="0">
                <a:solidFill>
                  <a:srgbClr val="002060"/>
                </a:solidFill>
              </a:rPr>
              <a:t>  </a:t>
            </a:r>
            <a:r>
              <a:rPr lang="it-IT" sz="3200" b="1" dirty="0" err="1">
                <a:solidFill>
                  <a:srgbClr val="002060"/>
                </a:solidFill>
              </a:rPr>
              <a:t>nanocomplex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573183C-DF37-1E43-AF7D-519FB9D9D382}"/>
              </a:ext>
            </a:extLst>
          </p:cNvPr>
          <p:cNvSpPr/>
          <p:nvPr/>
        </p:nvSpPr>
        <p:spPr>
          <a:xfrm>
            <a:off x="578710" y="6300783"/>
            <a:ext cx="19511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err="1">
                <a:latin typeface="CharisSIL"/>
              </a:rPr>
              <a:t>https</a:t>
            </a:r>
            <a:r>
              <a:rPr lang="it-IT" sz="800" dirty="0">
                <a:latin typeface="CharisSIL"/>
              </a:rPr>
              <a:t>://</a:t>
            </a:r>
            <a:r>
              <a:rPr lang="it-IT" sz="800" dirty="0" err="1">
                <a:latin typeface="CharisSIL"/>
              </a:rPr>
              <a:t>doi.org</a:t>
            </a:r>
            <a:r>
              <a:rPr lang="it-IT" sz="800" dirty="0">
                <a:latin typeface="CharisSIL"/>
              </a:rPr>
              <a:t>/10.1016/j.lfs.2022.120984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401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B08FFB-EFB5-E74B-AA34-ED8D7B7D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700"/>
            <a:ext cx="11125200" cy="65913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sz="2200" dirty="0" err="1"/>
              <a:t>Old</a:t>
            </a:r>
            <a:r>
              <a:rPr lang="it-IT" sz="2200" dirty="0"/>
              <a:t> </a:t>
            </a:r>
            <a:r>
              <a:rPr lang="it-IT" sz="2200" dirty="0" err="1"/>
              <a:t>scriptures</a:t>
            </a:r>
            <a:r>
              <a:rPr lang="it-IT" sz="2200" dirty="0"/>
              <a:t> </a:t>
            </a:r>
            <a:r>
              <a:rPr lang="it-IT" sz="2200" dirty="0" err="1"/>
              <a:t>described</a:t>
            </a:r>
            <a:r>
              <a:rPr lang="it-IT" sz="2200" dirty="0"/>
              <a:t> </a:t>
            </a:r>
            <a:r>
              <a:rPr lang="it-IT" sz="2200" dirty="0" err="1"/>
              <a:t>turmeric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an </a:t>
            </a:r>
            <a:r>
              <a:rPr lang="it-IT" sz="2200" dirty="0" err="1"/>
              <a:t>essential</a:t>
            </a:r>
            <a:r>
              <a:rPr lang="it-IT" sz="2200" dirty="0"/>
              <a:t> </a:t>
            </a:r>
            <a:r>
              <a:rPr lang="it-IT" sz="2200" dirty="0" err="1"/>
              <a:t>plant</a:t>
            </a:r>
            <a:r>
              <a:rPr lang="it-IT" sz="2200" dirty="0"/>
              <a:t>. </a:t>
            </a:r>
            <a:r>
              <a:rPr lang="it-IT" sz="2200" dirty="0" err="1"/>
              <a:t>Turmeric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described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‘</a:t>
            </a:r>
            <a:r>
              <a:rPr lang="it-IT" sz="2200" dirty="0" err="1"/>
              <a:t>Indian</a:t>
            </a:r>
            <a:r>
              <a:rPr lang="it-IT" sz="2200" dirty="0"/>
              <a:t> </a:t>
            </a:r>
            <a:r>
              <a:rPr lang="it-IT" sz="2200" dirty="0" err="1"/>
              <a:t>saffron</a:t>
            </a:r>
            <a:r>
              <a:rPr lang="it-IT" sz="2200" dirty="0"/>
              <a:t>’.</a:t>
            </a:r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also</a:t>
            </a:r>
            <a:r>
              <a:rPr lang="it-IT" sz="2200" dirty="0"/>
              <a:t> </a:t>
            </a:r>
            <a:r>
              <a:rPr lang="it-IT" sz="2200" dirty="0" err="1"/>
              <a:t>prevalent</a:t>
            </a:r>
            <a:r>
              <a:rPr lang="it-IT" sz="2200" dirty="0"/>
              <a:t> in </a:t>
            </a:r>
            <a:r>
              <a:rPr lang="it-IT" sz="2200" dirty="0" err="1"/>
              <a:t>ancient</a:t>
            </a:r>
            <a:r>
              <a:rPr lang="it-IT" sz="2200" dirty="0"/>
              <a:t> </a:t>
            </a:r>
            <a:r>
              <a:rPr lang="it-IT" sz="2200" dirty="0" err="1"/>
              <a:t>Indian</a:t>
            </a:r>
            <a:r>
              <a:rPr lang="it-IT" sz="2200" dirty="0"/>
              <a:t> medicine, Ayurveda. </a:t>
            </a:r>
            <a:r>
              <a:rPr lang="it-IT" sz="2200" dirty="0" err="1"/>
              <a:t>Indeed</a:t>
            </a:r>
            <a:r>
              <a:rPr lang="it-IT" sz="2200" dirty="0"/>
              <a:t>, the use of </a:t>
            </a:r>
            <a:r>
              <a:rPr lang="it-IT" sz="2200" dirty="0" err="1"/>
              <a:t>turmeric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paint</a:t>
            </a:r>
            <a:r>
              <a:rPr lang="it-IT" sz="2200" dirty="0"/>
              <a:t>, a </a:t>
            </a:r>
            <a:r>
              <a:rPr lang="it-IT" sz="2200" dirty="0" err="1"/>
              <a:t>condiment</a:t>
            </a:r>
            <a:r>
              <a:rPr lang="it-IT" sz="2200" dirty="0"/>
              <a:t>, and medicine </a:t>
            </a:r>
            <a:r>
              <a:rPr lang="it-IT" sz="2200" dirty="0" err="1"/>
              <a:t>has</a:t>
            </a:r>
            <a:r>
              <a:rPr lang="it-IT" sz="2200" dirty="0"/>
              <a:t> spread to </a:t>
            </a:r>
            <a:r>
              <a:rPr lang="it-IT" sz="2200" dirty="0" err="1"/>
              <a:t>many</a:t>
            </a:r>
            <a:r>
              <a:rPr lang="it-IT" sz="2200" dirty="0"/>
              <a:t> </a:t>
            </a:r>
            <a:r>
              <a:rPr lang="it-IT" sz="2200" dirty="0" err="1"/>
              <a:t>countries</a:t>
            </a:r>
            <a:r>
              <a:rPr lang="it-IT" sz="2200" dirty="0"/>
              <a:t>. </a:t>
            </a:r>
            <a:r>
              <a:rPr lang="it-IT" sz="2200" dirty="0" err="1"/>
              <a:t>Turmeric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 </a:t>
            </a:r>
            <a:r>
              <a:rPr lang="it-IT" sz="2200" dirty="0" err="1"/>
              <a:t>also</a:t>
            </a:r>
            <a:r>
              <a:rPr lang="it-IT" sz="2200" dirty="0"/>
              <a:t> </a:t>
            </a:r>
            <a:r>
              <a:rPr lang="it-IT" sz="2200" dirty="0" err="1"/>
              <a:t>used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 </a:t>
            </a:r>
            <a:r>
              <a:rPr lang="it-IT" sz="2200" dirty="0" err="1"/>
              <a:t>flavoring</a:t>
            </a:r>
            <a:r>
              <a:rPr lang="it-IT" sz="2200" dirty="0"/>
              <a:t> agent with digestive </a:t>
            </a:r>
            <a:r>
              <a:rPr lang="it-IT" sz="2200" dirty="0" err="1"/>
              <a:t>properties</a:t>
            </a:r>
            <a:r>
              <a:rPr lang="it-IT" sz="2200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r>
              <a:rPr lang="it-IT" sz="2200" dirty="0" err="1"/>
              <a:t>Around</a:t>
            </a:r>
            <a:r>
              <a:rPr lang="it-IT" sz="2200" dirty="0"/>
              <a:t> 40  </a:t>
            </a:r>
            <a:r>
              <a:rPr lang="it-IT" sz="2200" i="1" dirty="0"/>
              <a:t>Curcuma</a:t>
            </a:r>
            <a:r>
              <a:rPr lang="it-IT" sz="2200" dirty="0"/>
              <a:t> </a:t>
            </a:r>
            <a:r>
              <a:rPr lang="it-IT" sz="2200" dirty="0" err="1"/>
              <a:t>species</a:t>
            </a:r>
            <a:r>
              <a:rPr lang="it-IT" sz="2200" dirty="0"/>
              <a:t> are native to India, </a:t>
            </a:r>
            <a:r>
              <a:rPr lang="it-IT" sz="2200" dirty="0" err="1"/>
              <a:t>suggesting</a:t>
            </a:r>
            <a:r>
              <a:rPr lang="it-IT" sz="2200" dirty="0"/>
              <a:t> </a:t>
            </a:r>
            <a:r>
              <a:rPr lang="it-IT" sz="2200" dirty="0" err="1"/>
              <a:t>their</a:t>
            </a:r>
            <a:r>
              <a:rPr lang="it-IT" sz="2200" dirty="0"/>
              <a:t> </a:t>
            </a:r>
            <a:r>
              <a:rPr lang="it-IT" sz="2200" dirty="0" err="1"/>
              <a:t>Indian</a:t>
            </a:r>
            <a:r>
              <a:rPr lang="it-IT" sz="2200" dirty="0"/>
              <a:t> </a:t>
            </a:r>
            <a:r>
              <a:rPr lang="it-IT" sz="2200" dirty="0" err="1"/>
              <a:t>origin</a:t>
            </a:r>
            <a:r>
              <a:rPr lang="it-IT" sz="2200" dirty="0"/>
              <a:t> and </a:t>
            </a:r>
            <a:r>
              <a:rPr lang="it-IT" sz="2200" dirty="0" err="1"/>
              <a:t>approximately</a:t>
            </a:r>
            <a:r>
              <a:rPr lang="it-IT" sz="2200" dirty="0"/>
              <a:t> 70–110 </a:t>
            </a:r>
            <a:r>
              <a:rPr lang="it-IT" sz="2200" dirty="0" err="1"/>
              <a:t>species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been</a:t>
            </a:r>
            <a:r>
              <a:rPr lang="it-IT" sz="2200" dirty="0"/>
              <a:t> </a:t>
            </a:r>
            <a:r>
              <a:rPr lang="it-IT" sz="2200" dirty="0" err="1"/>
              <a:t>recorded</a:t>
            </a:r>
            <a:r>
              <a:rPr lang="it-IT" sz="2200" dirty="0"/>
              <a:t> in </a:t>
            </a:r>
            <a:r>
              <a:rPr lang="it-IT" sz="2200" dirty="0" err="1"/>
              <a:t>tropical</a:t>
            </a:r>
            <a:r>
              <a:rPr lang="it-IT" sz="2200" dirty="0"/>
              <a:t> Asia, and </a:t>
            </a:r>
            <a:r>
              <a:rPr lang="it-IT" sz="2200" dirty="0" err="1"/>
              <a:t>also</a:t>
            </a:r>
            <a:r>
              <a:rPr lang="it-IT" sz="2200" dirty="0"/>
              <a:t> in China  and Australia.</a:t>
            </a:r>
          </a:p>
          <a:p>
            <a:pPr algn="ctr">
              <a:buFont typeface="Wingdings" pitchFamily="2" charset="2"/>
              <a:buChar char="Ø"/>
            </a:pPr>
            <a:r>
              <a:rPr lang="it-IT" sz="2200" dirty="0" err="1"/>
              <a:t>Curcumin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first </a:t>
            </a:r>
            <a:r>
              <a:rPr lang="it-IT" sz="2200" dirty="0" err="1"/>
              <a:t>isolated</a:t>
            </a:r>
            <a:r>
              <a:rPr lang="it-IT" sz="2200" dirty="0"/>
              <a:t> from </a:t>
            </a:r>
            <a:r>
              <a:rPr lang="it-IT" sz="2200" dirty="0" err="1"/>
              <a:t>turmeric</a:t>
            </a:r>
            <a:r>
              <a:rPr lang="it-IT" sz="2200" dirty="0"/>
              <a:t> in 1815 and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its</a:t>
            </a:r>
            <a:r>
              <a:rPr lang="it-IT" sz="2200" dirty="0"/>
              <a:t> </a:t>
            </a:r>
            <a:r>
              <a:rPr lang="it-IT" sz="2200" dirty="0" err="1"/>
              <a:t>structure</a:t>
            </a:r>
            <a:r>
              <a:rPr lang="it-IT" sz="2200" dirty="0"/>
              <a:t> </a:t>
            </a:r>
            <a:r>
              <a:rPr lang="it-IT" sz="2200" dirty="0" err="1"/>
              <a:t>identified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diferuloylmethane</a:t>
            </a:r>
            <a:r>
              <a:rPr lang="it-IT" sz="2200" dirty="0"/>
              <a:t> (</a:t>
            </a:r>
            <a:r>
              <a:rPr lang="it-IT" sz="2200" dirty="0" err="1"/>
              <a:t>curcumin</a:t>
            </a:r>
            <a:r>
              <a:rPr lang="it-IT" sz="2200" dirty="0"/>
              <a:t>) in 1910.</a:t>
            </a:r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r>
              <a:rPr lang="it-IT" sz="2200" dirty="0"/>
              <a:t>The </a:t>
            </a:r>
            <a:r>
              <a:rPr lang="it-IT" sz="2200" dirty="0" err="1"/>
              <a:t>curcumin</a:t>
            </a:r>
            <a:r>
              <a:rPr lang="it-IT" sz="2200" dirty="0"/>
              <a:t> </a:t>
            </a:r>
            <a:r>
              <a:rPr lang="it-IT" sz="2200" dirty="0" err="1"/>
              <a:t>preparations</a:t>
            </a:r>
            <a:r>
              <a:rPr lang="it-IT" sz="2200" dirty="0"/>
              <a:t> </a:t>
            </a:r>
            <a:r>
              <a:rPr lang="it-IT" sz="2200" dirty="0" err="1"/>
              <a:t>currently</a:t>
            </a:r>
            <a:r>
              <a:rPr lang="it-IT" sz="2200" dirty="0"/>
              <a:t> </a:t>
            </a:r>
            <a:r>
              <a:rPr lang="it-IT" sz="2200" dirty="0" err="1"/>
              <a:t>available</a:t>
            </a:r>
            <a:r>
              <a:rPr lang="it-IT" sz="2200" dirty="0"/>
              <a:t> </a:t>
            </a:r>
            <a:r>
              <a:rPr lang="it-IT" sz="2200" dirty="0" err="1"/>
              <a:t>contain</a:t>
            </a:r>
            <a:r>
              <a:rPr lang="it-IT" sz="2200" dirty="0"/>
              <a:t> </a:t>
            </a:r>
            <a:r>
              <a:rPr lang="it-IT" sz="2200" dirty="0" err="1"/>
              <a:t>approximately</a:t>
            </a:r>
            <a:r>
              <a:rPr lang="it-IT" sz="2200" dirty="0"/>
              <a:t> 77% </a:t>
            </a:r>
            <a:r>
              <a:rPr lang="it-IT" sz="2200" dirty="0" err="1"/>
              <a:t>diferuloylmethane</a:t>
            </a:r>
            <a:r>
              <a:rPr lang="it-IT" sz="2200" dirty="0"/>
              <a:t> (</a:t>
            </a:r>
            <a:r>
              <a:rPr lang="it-IT" sz="2200" dirty="0" err="1"/>
              <a:t>curcumin</a:t>
            </a:r>
            <a:r>
              <a:rPr lang="it-IT" sz="2200" dirty="0"/>
              <a:t>). </a:t>
            </a:r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r>
              <a:rPr lang="it-IT" sz="2200" dirty="0" err="1"/>
              <a:t>Curcumin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responsible</a:t>
            </a:r>
            <a:r>
              <a:rPr lang="it-IT" sz="2200" dirty="0"/>
              <a:t> for the </a:t>
            </a:r>
            <a:r>
              <a:rPr lang="it-IT" sz="2200" dirty="0" err="1"/>
              <a:t>main</a:t>
            </a:r>
            <a:r>
              <a:rPr lang="it-IT" sz="2200" dirty="0"/>
              <a:t> </a:t>
            </a:r>
            <a:r>
              <a:rPr lang="it-IT" sz="2200" dirty="0" err="1"/>
              <a:t>biological</a:t>
            </a:r>
            <a:r>
              <a:rPr lang="it-IT" sz="2200" dirty="0"/>
              <a:t> </a:t>
            </a:r>
            <a:r>
              <a:rPr lang="it-IT" sz="2200" dirty="0" err="1"/>
              <a:t>activity</a:t>
            </a:r>
            <a:r>
              <a:rPr lang="it-IT" sz="2200" dirty="0"/>
              <a:t> of </a:t>
            </a:r>
            <a:r>
              <a:rPr lang="it-IT" sz="2200" dirty="0" err="1"/>
              <a:t>turmeric</a:t>
            </a:r>
            <a:r>
              <a:rPr lang="it-IT" sz="2200" dirty="0"/>
              <a:t>.</a:t>
            </a:r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algn="ctr">
              <a:buFont typeface="Wingdings" pitchFamily="2" charset="2"/>
              <a:buChar char="Ø"/>
            </a:pPr>
            <a:endParaRPr lang="it-IT" sz="2200" dirty="0"/>
          </a:p>
          <a:p>
            <a:pPr marL="0" indent="0" algn="ctr">
              <a:buNone/>
            </a:pPr>
            <a:br>
              <a:rPr lang="it-IT" sz="2200" dirty="0"/>
            </a:br>
            <a:endParaRPr lang="it-IT" sz="2200" dirty="0"/>
          </a:p>
          <a:p>
            <a:endParaRPr lang="it-IT" sz="2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AB52C2-CCD6-1641-8763-D2320477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30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03" y="405404"/>
            <a:ext cx="8770597" cy="61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A013FD9-F084-D54B-BEAB-13D4E9F8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20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860F47E-E886-164B-8FA7-6ACA4F4E6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" t="6666" r="14762"/>
          <a:stretch/>
        </p:blipFill>
        <p:spPr>
          <a:xfrm>
            <a:off x="3098800" y="111539"/>
            <a:ext cx="5511800" cy="14224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06A49AF-5C2A-604E-AFC1-828FF257CD3A}"/>
              </a:ext>
            </a:extLst>
          </p:cNvPr>
          <p:cNvSpPr/>
          <p:nvPr/>
        </p:nvSpPr>
        <p:spPr>
          <a:xfrm>
            <a:off x="437322" y="1898430"/>
            <a:ext cx="109164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300" dirty="0">
                <a:latin typeface="AdvOT46dcae81"/>
              </a:rPr>
              <a:t>The </a:t>
            </a:r>
            <a:r>
              <a:rPr lang="it-IT" sz="2300" dirty="0" err="1">
                <a:latin typeface="AdvOT46dcae81"/>
              </a:rPr>
              <a:t>melting</a:t>
            </a:r>
            <a:r>
              <a:rPr lang="it-IT" sz="2300" dirty="0">
                <a:latin typeface="AdvOT46dcae81"/>
              </a:rPr>
              <a:t> </a:t>
            </a:r>
            <a:r>
              <a:rPr lang="it-IT" sz="2300" dirty="0" err="1">
                <a:latin typeface="AdvOT46dcae81"/>
              </a:rPr>
              <a:t>point</a:t>
            </a:r>
            <a:r>
              <a:rPr lang="it-IT" sz="2300" dirty="0">
                <a:latin typeface="AdvOT46dcae81"/>
              </a:rPr>
              <a:t> of </a:t>
            </a:r>
            <a:r>
              <a:rPr lang="it-IT" sz="2300" dirty="0" err="1">
                <a:latin typeface="AdvOT46dcae81"/>
              </a:rPr>
              <a:t>curcumin</a:t>
            </a:r>
            <a:r>
              <a:rPr lang="it-IT" sz="2300" dirty="0">
                <a:latin typeface="AdvOT46dcae81"/>
              </a:rPr>
              <a:t> </a:t>
            </a:r>
            <a:r>
              <a:rPr lang="it-IT" sz="2300" dirty="0" err="1">
                <a:latin typeface="AdvOT46dcae81"/>
              </a:rPr>
              <a:t>is</a:t>
            </a:r>
            <a:r>
              <a:rPr lang="it-IT" sz="2300" dirty="0">
                <a:latin typeface="AdvOT46dcae81"/>
              </a:rPr>
              <a:t> 183 </a:t>
            </a:r>
            <a:r>
              <a:rPr lang="it-IT" sz="2300" dirty="0">
                <a:latin typeface="AdvOTdbf1149a"/>
              </a:rPr>
              <a:t>°</a:t>
            </a:r>
            <a:r>
              <a:rPr lang="it-IT" sz="2300" dirty="0">
                <a:latin typeface="AdvOT46dcae81"/>
              </a:rPr>
              <a:t>C; </a:t>
            </a:r>
            <a:r>
              <a:rPr lang="it-IT" sz="2300" dirty="0" err="1">
                <a:latin typeface="AdvOT46dcae81"/>
              </a:rPr>
              <a:t>its</a:t>
            </a:r>
            <a:r>
              <a:rPr lang="it-IT" sz="2300" dirty="0">
                <a:latin typeface="AdvOT46dcae81"/>
              </a:rPr>
              <a:t> </a:t>
            </a:r>
            <a:r>
              <a:rPr lang="it-IT" sz="2300" dirty="0" err="1">
                <a:latin typeface="AdvOT46dcae81"/>
              </a:rPr>
              <a:t>molecular</a:t>
            </a:r>
            <a:r>
              <a:rPr lang="it-IT" sz="2300" dirty="0">
                <a:latin typeface="AdvOT46dcae81"/>
              </a:rPr>
              <a:t> </a:t>
            </a:r>
            <a:r>
              <a:rPr lang="it-IT" sz="2300" dirty="0" err="1">
                <a:latin typeface="AdvOT46dcae81"/>
              </a:rPr>
              <a:t>weight</a:t>
            </a:r>
            <a:r>
              <a:rPr lang="it-IT" sz="2300" dirty="0">
                <a:latin typeface="AdvOT46dcae81"/>
              </a:rPr>
              <a:t> </a:t>
            </a:r>
            <a:r>
              <a:rPr lang="it-IT" sz="2300" dirty="0" err="1">
                <a:latin typeface="AdvOT46dcae81"/>
              </a:rPr>
              <a:t>is</a:t>
            </a:r>
            <a:r>
              <a:rPr lang="it-IT" sz="2300" dirty="0">
                <a:latin typeface="AdvOT46dcae81"/>
              </a:rPr>
              <a:t> 368.38 Da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300" dirty="0">
              <a:latin typeface="AdvOT46dcae81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300" dirty="0" err="1"/>
              <a:t>Its</a:t>
            </a:r>
            <a:r>
              <a:rPr lang="it-IT" sz="2300" dirty="0"/>
              <a:t> </a:t>
            </a:r>
            <a:r>
              <a:rPr lang="it-IT" sz="2300" dirty="0" err="1"/>
              <a:t>poor</a:t>
            </a:r>
            <a:r>
              <a:rPr lang="it-IT" sz="2300" dirty="0"/>
              <a:t> </a:t>
            </a:r>
            <a:r>
              <a:rPr lang="it-IT" sz="2300" dirty="0" err="1"/>
              <a:t>bioavailability</a:t>
            </a:r>
            <a:r>
              <a:rPr lang="it-IT" sz="2300" dirty="0"/>
              <a:t> </a:t>
            </a:r>
            <a:r>
              <a:rPr lang="it-IT" sz="2300" dirty="0" err="1"/>
              <a:t>is</a:t>
            </a:r>
            <a:r>
              <a:rPr lang="it-IT" sz="2300" dirty="0"/>
              <a:t> </a:t>
            </a:r>
            <a:r>
              <a:rPr lang="it-IT" sz="2300" dirty="0" err="1"/>
              <a:t>one</a:t>
            </a:r>
            <a:r>
              <a:rPr lang="it-IT" sz="2300" dirty="0"/>
              <a:t> of the </a:t>
            </a:r>
            <a:r>
              <a:rPr lang="it-IT" sz="2300" dirty="0" err="1"/>
              <a:t>greatest</a:t>
            </a:r>
            <a:r>
              <a:rPr lang="it-IT" sz="2300" dirty="0"/>
              <a:t> </a:t>
            </a:r>
            <a:r>
              <a:rPr lang="it-IT" sz="2300" dirty="0" err="1"/>
              <a:t>issues</a:t>
            </a:r>
            <a:r>
              <a:rPr lang="it-IT" sz="2300" dirty="0"/>
              <a:t> in </a:t>
            </a:r>
            <a:r>
              <a:rPr lang="it-IT" sz="2300" dirty="0" err="1"/>
              <a:t>curcumin</a:t>
            </a:r>
            <a:r>
              <a:rPr lang="it-IT" sz="2300" dirty="0"/>
              <a:t> </a:t>
            </a:r>
            <a:r>
              <a:rPr lang="it-IT" sz="2300" dirty="0" err="1"/>
              <a:t>ingestion</a:t>
            </a:r>
            <a:r>
              <a:rPr lang="it-IT" sz="2300" dirty="0"/>
              <a:t>, </a:t>
            </a:r>
            <a:r>
              <a:rPr lang="it-IT" sz="2300" dirty="0" err="1"/>
              <a:t>mainly</a:t>
            </a:r>
            <a:r>
              <a:rPr lang="it-IT" sz="2300" dirty="0"/>
              <a:t> </a:t>
            </a:r>
            <a:r>
              <a:rPr lang="it-IT" sz="2300" dirty="0" err="1"/>
              <a:t>because</a:t>
            </a:r>
            <a:r>
              <a:rPr lang="it-IT" sz="2300" dirty="0"/>
              <a:t> of </a:t>
            </a:r>
            <a:r>
              <a:rPr lang="it-IT" sz="2300" dirty="0" err="1"/>
              <a:t>poor</a:t>
            </a:r>
            <a:r>
              <a:rPr lang="it-IT" sz="2300" dirty="0"/>
              <a:t> </a:t>
            </a:r>
            <a:r>
              <a:rPr lang="it-IT" sz="2300" dirty="0" err="1"/>
              <a:t>absorption</a:t>
            </a:r>
            <a:r>
              <a:rPr lang="it-IT" sz="2300" dirty="0"/>
              <a:t>, fast </a:t>
            </a:r>
            <a:r>
              <a:rPr lang="it-IT" sz="2300" dirty="0" err="1"/>
              <a:t>metabolism</a:t>
            </a:r>
            <a:r>
              <a:rPr lang="it-IT" sz="2300" dirty="0"/>
              <a:t> and </a:t>
            </a:r>
            <a:r>
              <a:rPr lang="it-IT" sz="2300" dirty="0" err="1"/>
              <a:t>rapid</a:t>
            </a:r>
            <a:r>
              <a:rPr lang="it-IT" sz="2300" dirty="0"/>
              <a:t> </a:t>
            </a:r>
            <a:r>
              <a:rPr lang="it-IT" sz="2300" dirty="0" err="1"/>
              <a:t>removal</a:t>
            </a:r>
            <a:r>
              <a:rPr lang="it-IT" sz="2300" dirty="0"/>
              <a:t> </a:t>
            </a:r>
            <a:r>
              <a:rPr lang="it-IT" sz="2300" dirty="0" err="1"/>
              <a:t>even</a:t>
            </a:r>
            <a:r>
              <a:rPr lang="it-IT" sz="2300" dirty="0"/>
              <a:t> with the benefits </a:t>
            </a:r>
            <a:r>
              <a:rPr lang="it-IT" sz="2300" dirty="0" err="1"/>
              <a:t>provided</a:t>
            </a:r>
            <a:r>
              <a:rPr lang="it-IT" sz="2300" dirty="0"/>
              <a:t> by </a:t>
            </a:r>
            <a:r>
              <a:rPr lang="it-IT" sz="2300" dirty="0" err="1"/>
              <a:t>its</a:t>
            </a:r>
            <a:r>
              <a:rPr lang="it-IT" sz="2300" dirty="0"/>
              <a:t> anti-</a:t>
            </a:r>
            <a:r>
              <a:rPr lang="it-IT" sz="2300" dirty="0" err="1"/>
              <a:t>inflammatory</a:t>
            </a:r>
            <a:r>
              <a:rPr lang="it-IT" sz="2300" dirty="0"/>
              <a:t> and </a:t>
            </a:r>
            <a:r>
              <a:rPr lang="it-IT" sz="2300" dirty="0" err="1"/>
              <a:t>antioxidant</a:t>
            </a:r>
            <a:r>
              <a:rPr lang="it-IT" sz="2300" dirty="0"/>
              <a:t> </a:t>
            </a:r>
            <a:r>
              <a:rPr lang="it-IT" sz="2300" dirty="0" err="1"/>
              <a:t>mechanisms</a:t>
            </a:r>
            <a:r>
              <a:rPr lang="it-IT" sz="23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3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300" dirty="0"/>
              <a:t>Piperine, a </a:t>
            </a:r>
            <a:r>
              <a:rPr lang="it-IT" sz="2300" dirty="0" err="1"/>
              <a:t>known</a:t>
            </a:r>
            <a:r>
              <a:rPr lang="it-IT" sz="2300" dirty="0"/>
              <a:t> </a:t>
            </a:r>
            <a:r>
              <a:rPr lang="it-IT" sz="2300" dirty="0" err="1"/>
              <a:t>bioavailability</a:t>
            </a:r>
            <a:r>
              <a:rPr lang="it-IT" sz="2300" dirty="0"/>
              <a:t> </a:t>
            </a:r>
            <a:r>
              <a:rPr lang="it-IT" sz="2300" dirty="0" err="1"/>
              <a:t>enhancer</a:t>
            </a:r>
            <a:r>
              <a:rPr lang="it-IT" sz="2300" dirty="0"/>
              <a:t>, </a:t>
            </a:r>
            <a:r>
              <a:rPr lang="it-IT" sz="2300" dirty="0" err="1"/>
              <a:t>is</a:t>
            </a:r>
            <a:r>
              <a:rPr lang="it-IT" sz="2300" dirty="0"/>
              <a:t> the major </a:t>
            </a:r>
            <a:r>
              <a:rPr lang="it-IT" sz="2300" dirty="0" err="1"/>
              <a:t>effective</a:t>
            </a:r>
            <a:r>
              <a:rPr lang="it-IT" sz="2300" dirty="0"/>
              <a:t> component for </a:t>
            </a:r>
            <a:r>
              <a:rPr lang="it-IT" sz="2300" dirty="0" err="1"/>
              <a:t>black</a:t>
            </a:r>
            <a:r>
              <a:rPr lang="it-IT" sz="2300" dirty="0"/>
              <a:t> </a:t>
            </a:r>
            <a:r>
              <a:rPr lang="it-IT" sz="2300" dirty="0" err="1"/>
              <a:t>pepper</a:t>
            </a:r>
            <a:r>
              <a:rPr lang="it-IT" sz="2300" dirty="0"/>
              <a:t> and </a:t>
            </a:r>
            <a:r>
              <a:rPr lang="it-IT" sz="2300" dirty="0" err="1"/>
              <a:t>increases</a:t>
            </a:r>
            <a:r>
              <a:rPr lang="it-IT" sz="2300" dirty="0"/>
              <a:t> </a:t>
            </a:r>
            <a:r>
              <a:rPr lang="it-IT" sz="2300" dirty="0" err="1"/>
              <a:t>curcumin</a:t>
            </a:r>
            <a:r>
              <a:rPr lang="it-IT" sz="2300" dirty="0"/>
              <a:t> </a:t>
            </a:r>
            <a:r>
              <a:rPr lang="it-IT" sz="2300" dirty="0" err="1"/>
              <a:t>bioavailability</a:t>
            </a:r>
            <a:r>
              <a:rPr lang="it-IT" sz="2300" dirty="0"/>
              <a:t>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3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300" dirty="0" err="1"/>
              <a:t>Other</a:t>
            </a:r>
            <a:r>
              <a:rPr lang="it-IT" sz="2300" dirty="0"/>
              <a:t> </a:t>
            </a:r>
            <a:r>
              <a:rPr lang="it-IT" sz="2300" dirty="0" err="1"/>
              <a:t>techniques</a:t>
            </a:r>
            <a:r>
              <a:rPr lang="it-IT" sz="2300" dirty="0"/>
              <a:t> </a:t>
            </a:r>
            <a:r>
              <a:rPr lang="it-IT" sz="2300" dirty="0" err="1"/>
              <a:t>considered</a:t>
            </a:r>
            <a:r>
              <a:rPr lang="it-IT" sz="2300" dirty="0"/>
              <a:t> to </a:t>
            </a:r>
            <a:r>
              <a:rPr lang="it-IT" sz="2300" dirty="0" err="1"/>
              <a:t>increase</a:t>
            </a:r>
            <a:r>
              <a:rPr lang="it-IT" sz="2300" dirty="0"/>
              <a:t> </a:t>
            </a:r>
            <a:r>
              <a:rPr lang="it-IT" sz="2300" dirty="0" err="1"/>
              <a:t>curcumin's</a:t>
            </a:r>
            <a:r>
              <a:rPr lang="it-IT" sz="2300" dirty="0"/>
              <a:t> </a:t>
            </a:r>
            <a:r>
              <a:rPr lang="it-IT" sz="2300" dirty="0" err="1"/>
              <a:t>natural</a:t>
            </a:r>
            <a:r>
              <a:rPr lang="it-IT" sz="2300" dirty="0"/>
              <a:t> </a:t>
            </a:r>
            <a:r>
              <a:rPr lang="it-IT" sz="2300" dirty="0" err="1"/>
              <a:t>action</a:t>
            </a:r>
            <a:r>
              <a:rPr lang="it-IT" sz="2300" dirty="0"/>
              <a:t> include the use of </a:t>
            </a:r>
            <a:r>
              <a:rPr lang="it-IT" sz="2300" dirty="0" err="1"/>
              <a:t>adjuvants</a:t>
            </a:r>
            <a:r>
              <a:rPr lang="it-IT" sz="2300" dirty="0"/>
              <a:t>, </a:t>
            </a:r>
            <a:r>
              <a:rPr lang="it-IT" sz="2300" dirty="0" err="1"/>
              <a:t>nanoparticles</a:t>
            </a:r>
            <a:r>
              <a:rPr lang="it-IT" sz="2300" dirty="0"/>
              <a:t>, </a:t>
            </a:r>
            <a:r>
              <a:rPr lang="it-IT" sz="2300" dirty="0" err="1"/>
              <a:t>liposomes</a:t>
            </a:r>
            <a:r>
              <a:rPr lang="it-IT" sz="2300" dirty="0"/>
              <a:t>, </a:t>
            </a:r>
            <a:r>
              <a:rPr lang="it-IT" sz="2300" dirty="0" err="1"/>
              <a:t>micelles</a:t>
            </a:r>
            <a:r>
              <a:rPr lang="it-IT" sz="2300" dirty="0"/>
              <a:t>, and </a:t>
            </a:r>
            <a:r>
              <a:rPr lang="it-IT" sz="2300" dirty="0" err="1"/>
              <a:t>phospholipid</a:t>
            </a:r>
            <a:r>
              <a:rPr lang="it-IT" sz="2300" dirty="0"/>
              <a:t> </a:t>
            </a:r>
            <a:r>
              <a:rPr lang="it-IT" sz="2300" dirty="0" err="1"/>
              <a:t>complexes</a:t>
            </a:r>
            <a:r>
              <a:rPr lang="it-IT" sz="23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3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EC761C0-48E6-0B4B-8A11-DD443377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36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0A0357-4FED-8B48-9EBC-5897D1DF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2F482D8-ADC9-2446-870C-3DB01CAD9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858838"/>
            <a:ext cx="10515600" cy="30634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it-IT" dirty="0" err="1"/>
              <a:t>Curcumin</a:t>
            </a:r>
            <a:r>
              <a:rPr lang="it-IT" dirty="0"/>
              <a:t> </a:t>
            </a:r>
            <a:r>
              <a:rPr lang="it-IT" dirty="0" err="1"/>
              <a:t>capsules</a:t>
            </a:r>
            <a:r>
              <a:rPr lang="it-IT" dirty="0"/>
              <a:t>, </a:t>
            </a:r>
            <a:r>
              <a:rPr lang="it-IT" dirty="0" err="1"/>
              <a:t>tablets</a:t>
            </a:r>
            <a:r>
              <a:rPr lang="it-IT" dirty="0"/>
              <a:t>,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drinks</a:t>
            </a:r>
            <a:r>
              <a:rPr lang="it-IT" dirty="0"/>
              <a:t>, </a:t>
            </a:r>
            <a:r>
              <a:rPr lang="it-IT" dirty="0" err="1"/>
              <a:t>soaps</a:t>
            </a:r>
            <a:r>
              <a:rPr lang="it-IT" dirty="0"/>
              <a:t>, and </a:t>
            </a:r>
            <a:r>
              <a:rPr lang="it-IT" dirty="0" err="1"/>
              <a:t>cosmetics</a:t>
            </a:r>
            <a:r>
              <a:rPr lang="it-IT" dirty="0"/>
              <a:t> are some of the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of </a:t>
            </a:r>
            <a:r>
              <a:rPr lang="it-IT" dirty="0" err="1"/>
              <a:t>products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. </a:t>
            </a:r>
          </a:p>
          <a:p>
            <a:pPr marL="0" indent="0" algn="ctr">
              <a:buNone/>
            </a:pPr>
            <a:endParaRPr lang="it-IT" dirty="0"/>
          </a:p>
          <a:p>
            <a:pPr algn="ctr">
              <a:buFont typeface="Wingdings" pitchFamily="2" charset="2"/>
              <a:buChar char="Ø"/>
            </a:pPr>
            <a:r>
              <a:rPr lang="it-IT" dirty="0" err="1"/>
              <a:t>Curcuminoids</a:t>
            </a:r>
            <a:r>
              <a:rPr lang="it-IT" dirty="0"/>
              <a:t> are </a:t>
            </a:r>
            <a:r>
              <a:rPr lang="it-IT" dirty="0" err="1"/>
              <a:t>classified</a:t>
            </a:r>
            <a:r>
              <a:rPr lang="it-IT" dirty="0"/>
              <a:t> by the </a:t>
            </a:r>
            <a:r>
              <a:rPr lang="it-IT" dirty="0" err="1"/>
              <a:t>United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/>
              <a:t> </a:t>
            </a:r>
            <a:r>
              <a:rPr lang="it-IT" dirty="0" err="1"/>
              <a:t>Food</a:t>
            </a:r>
            <a:r>
              <a:rPr lang="it-IT" dirty="0"/>
              <a:t> and </a:t>
            </a:r>
            <a:r>
              <a:rPr lang="it-IT" dirty="0" err="1"/>
              <a:t>Drug</a:t>
            </a:r>
            <a:r>
              <a:rPr lang="it-IT" dirty="0"/>
              <a:t> Administration </a:t>
            </a:r>
            <a:r>
              <a:rPr lang="it-IT" dirty="0" err="1"/>
              <a:t>as</a:t>
            </a:r>
            <a:r>
              <a:rPr lang="it-IT" dirty="0"/>
              <a:t> ‘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recognized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safe</a:t>
            </a:r>
            <a:r>
              <a:rPr lang="it-IT" dirty="0"/>
              <a:t>’ </a:t>
            </a:r>
            <a:r>
              <a:rPr lang="it-IT" dirty="0" err="1"/>
              <a:t>products</a:t>
            </a:r>
            <a:r>
              <a:rPr lang="it-IT" dirty="0"/>
              <a:t>, and </a:t>
            </a:r>
            <a:r>
              <a:rPr lang="it-IT" dirty="0" err="1"/>
              <a:t>clinical</a:t>
            </a:r>
            <a:r>
              <a:rPr lang="it-IT" dirty="0"/>
              <a:t> trials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strong </a:t>
            </a:r>
            <a:r>
              <a:rPr lang="it-IT" dirty="0" err="1"/>
              <a:t>tolerability</a:t>
            </a:r>
            <a:r>
              <a:rPr lang="it-IT" dirty="0"/>
              <a:t> and </a:t>
            </a:r>
            <a:r>
              <a:rPr lang="it-IT" dirty="0" err="1"/>
              <a:t>safe</a:t>
            </a:r>
            <a:r>
              <a:rPr lang="it-IT" dirty="0"/>
              <a:t> </a:t>
            </a:r>
            <a:r>
              <a:rPr lang="it-IT" dirty="0" err="1"/>
              <a:t>profiles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 </a:t>
            </a:r>
            <a:r>
              <a:rPr lang="it-IT" dirty="0" err="1"/>
              <a:t>doses</a:t>
            </a:r>
            <a:r>
              <a:rPr lang="it-IT" dirty="0"/>
              <a:t> </a:t>
            </a:r>
            <a:r>
              <a:rPr lang="it-IT" dirty="0" err="1"/>
              <a:t>ranging</a:t>
            </a:r>
            <a:r>
              <a:rPr lang="it-IT" dirty="0"/>
              <a:t> from 4000 to 8000 mg.</a:t>
            </a:r>
          </a:p>
        </p:txBody>
      </p:sp>
    </p:spTree>
    <p:extLst>
      <p:ext uri="{BB962C8B-B14F-4D97-AF65-F5344CB8AC3E}">
        <p14:creationId xmlns:p14="http://schemas.microsoft.com/office/powerpoint/2010/main" val="1302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C667F-5BB8-0A4C-81B1-7F8E4054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88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Intracellular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antioxidant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curcumin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pathway</a:t>
            </a:r>
            <a:endParaRPr lang="it-IT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01EBA47-6559-EA44-AF5E-4D474403F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794" y="1264524"/>
            <a:ext cx="6684770" cy="4351338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A9453E-FE28-5041-98AB-17292871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7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88432DF-2B1F-114C-9433-A5557334D91A}"/>
              </a:ext>
            </a:extLst>
          </p:cNvPr>
          <p:cNvSpPr/>
          <p:nvPr/>
        </p:nvSpPr>
        <p:spPr>
          <a:xfrm>
            <a:off x="2750161" y="5615862"/>
            <a:ext cx="2490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latin typeface="AdvOT65f8a23b.I"/>
              </a:rPr>
              <a:t>J</a:t>
            </a:r>
            <a:r>
              <a:rPr lang="it-IT" sz="1000" dirty="0">
                <a:latin typeface="AdvOT65f8a23b.I"/>
              </a:rPr>
              <a:t> Sci </a:t>
            </a:r>
            <a:r>
              <a:rPr lang="it-IT" sz="1000" dirty="0" err="1">
                <a:latin typeface="AdvOT65f8a23b.I"/>
              </a:rPr>
              <a:t>Food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 err="1">
                <a:latin typeface="AdvOT65f8a23b.I"/>
              </a:rPr>
              <a:t>Agric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>
                <a:latin typeface="AdvOT46dcae81"/>
              </a:rPr>
              <a:t>2021; </a:t>
            </a:r>
            <a:r>
              <a:rPr lang="it-IT" sz="1000" dirty="0">
                <a:latin typeface="AdvOT3b30f6db.B"/>
              </a:rPr>
              <a:t>101</a:t>
            </a:r>
            <a:r>
              <a:rPr lang="it-IT" sz="1000" dirty="0">
                <a:latin typeface="AdvOT46dcae81"/>
              </a:rPr>
              <a:t>: 5747</a:t>
            </a:r>
            <a:r>
              <a:rPr lang="it-IT" sz="1000" dirty="0">
                <a:latin typeface="AdvOT46dcae81+20"/>
              </a:rPr>
              <a:t>–</a:t>
            </a:r>
            <a:r>
              <a:rPr lang="it-IT" sz="1000" dirty="0">
                <a:latin typeface="AdvOT46dcae81"/>
              </a:rPr>
              <a:t>5762 </a:t>
            </a:r>
            <a:endParaRPr lang="it-IT" sz="10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FC3324F-51B8-3543-8AE5-D9C008805F61}"/>
              </a:ext>
            </a:extLst>
          </p:cNvPr>
          <p:cNvSpPr/>
          <p:nvPr/>
        </p:nvSpPr>
        <p:spPr>
          <a:xfrm>
            <a:off x="7366845" y="1010245"/>
            <a:ext cx="473102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Its</a:t>
            </a:r>
            <a:r>
              <a:rPr lang="it-IT" sz="2200" dirty="0"/>
              <a:t> </a:t>
            </a:r>
            <a:r>
              <a:rPr lang="it-IT" sz="2200" dirty="0" err="1"/>
              <a:t>antioxidant</a:t>
            </a:r>
            <a:r>
              <a:rPr lang="it-IT" sz="2200" dirty="0"/>
              <a:t> </a:t>
            </a:r>
            <a:r>
              <a:rPr lang="it-IT" sz="2200" dirty="0" err="1"/>
              <a:t>activity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controlled</a:t>
            </a:r>
            <a:r>
              <a:rPr lang="it-IT" sz="2200" dirty="0"/>
              <a:t> by </a:t>
            </a:r>
            <a:r>
              <a:rPr lang="it-IT" sz="2200" dirty="0" err="1"/>
              <a:t>different</a:t>
            </a:r>
            <a:r>
              <a:rPr lang="it-IT" sz="2200" dirty="0"/>
              <a:t> </a:t>
            </a:r>
            <a:r>
              <a:rPr lang="it-IT" sz="2200" dirty="0" err="1"/>
              <a:t>enzymes</a:t>
            </a:r>
            <a:r>
              <a:rPr lang="it-IT" sz="2200" dirty="0"/>
              <a:t>, </a:t>
            </a:r>
            <a:r>
              <a:rPr lang="it-IT" sz="2200" dirty="0" err="1"/>
              <a:t>such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catalase</a:t>
            </a:r>
            <a:r>
              <a:rPr lang="it-IT" sz="2200" dirty="0"/>
              <a:t>, </a:t>
            </a:r>
            <a:r>
              <a:rPr lang="it-IT" sz="2200" dirty="0" err="1"/>
              <a:t>superoxide</a:t>
            </a:r>
            <a:r>
              <a:rPr lang="it-IT" sz="2200" dirty="0"/>
              <a:t> </a:t>
            </a:r>
            <a:r>
              <a:rPr lang="it-IT" sz="2200" dirty="0" err="1"/>
              <a:t>dismutase</a:t>
            </a:r>
            <a:r>
              <a:rPr lang="it-IT" sz="2200" dirty="0"/>
              <a:t>, and </a:t>
            </a:r>
            <a:r>
              <a:rPr lang="it-IT" sz="2200" dirty="0" err="1"/>
              <a:t>glutathione</a:t>
            </a:r>
            <a:r>
              <a:rPr lang="it-IT" sz="2200" dirty="0"/>
              <a:t> </a:t>
            </a:r>
            <a:r>
              <a:rPr lang="it-IT" sz="2200" dirty="0" err="1"/>
              <a:t>peroxide</a:t>
            </a:r>
            <a:r>
              <a:rPr lang="it-IT" sz="2200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b="1" dirty="0" err="1"/>
              <a:t>It</a:t>
            </a:r>
            <a:r>
              <a:rPr lang="it-IT" sz="2200" b="1" dirty="0"/>
              <a:t> </a:t>
            </a:r>
            <a:r>
              <a:rPr lang="it-IT" sz="2200" b="1" dirty="0" err="1"/>
              <a:t>exhibits</a:t>
            </a:r>
            <a:r>
              <a:rPr lang="it-IT" sz="2200" b="1" dirty="0"/>
              <a:t> </a:t>
            </a:r>
            <a:r>
              <a:rPr lang="it-IT" sz="2200" b="1" dirty="0" err="1"/>
              <a:t>ten</a:t>
            </a:r>
            <a:r>
              <a:rPr lang="it-IT" sz="2200" b="1" dirty="0"/>
              <a:t> </a:t>
            </a:r>
            <a:r>
              <a:rPr lang="it-IT" sz="2200" b="1" dirty="0" err="1"/>
              <a:t>times</a:t>
            </a:r>
            <a:r>
              <a:rPr lang="it-IT" sz="2200" b="1" dirty="0"/>
              <a:t> more </a:t>
            </a:r>
            <a:r>
              <a:rPr lang="it-IT" sz="2200" b="1" dirty="0" err="1"/>
              <a:t>antioxidant</a:t>
            </a:r>
            <a:r>
              <a:rPr lang="it-IT" sz="2200" b="1" dirty="0"/>
              <a:t> </a:t>
            </a:r>
            <a:r>
              <a:rPr lang="it-IT" sz="2200" b="1" dirty="0" err="1"/>
              <a:t>activity</a:t>
            </a:r>
            <a:r>
              <a:rPr lang="it-IT" sz="2200" b="1" dirty="0"/>
              <a:t> </a:t>
            </a:r>
            <a:r>
              <a:rPr lang="it-IT" sz="2200" b="1" dirty="0" err="1"/>
              <a:t>than</a:t>
            </a:r>
            <a:r>
              <a:rPr lang="it-IT" sz="2200" b="1" dirty="0"/>
              <a:t> </a:t>
            </a:r>
            <a:r>
              <a:rPr lang="it-IT" sz="2200" b="1" dirty="0" err="1"/>
              <a:t>vitamin</a:t>
            </a:r>
            <a:r>
              <a:rPr lang="it-IT" sz="2200" b="1" dirty="0"/>
              <a:t> E</a:t>
            </a:r>
            <a:r>
              <a:rPr lang="it-IT" sz="22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Curcumin</a:t>
            </a:r>
            <a:r>
              <a:rPr lang="it-IT" sz="2200" dirty="0"/>
              <a:t> </a:t>
            </a:r>
            <a:r>
              <a:rPr lang="it-IT" sz="2200" dirty="0" err="1"/>
              <a:t>triggers</a:t>
            </a:r>
            <a:r>
              <a:rPr lang="it-IT" sz="2200" dirty="0"/>
              <a:t> </a:t>
            </a:r>
            <a:r>
              <a:rPr lang="it-IT" sz="2200" dirty="0" err="1"/>
              <a:t>glutathione</a:t>
            </a:r>
            <a:r>
              <a:rPr lang="it-IT" sz="2200" dirty="0"/>
              <a:t> </a:t>
            </a:r>
            <a:r>
              <a:rPr lang="it-IT" sz="2200" dirty="0" err="1"/>
              <a:t>S-transferase</a:t>
            </a:r>
            <a:r>
              <a:rPr lang="it-IT" sz="2200" dirty="0"/>
              <a:t> and </a:t>
            </a:r>
            <a:r>
              <a:rPr lang="it-IT" sz="2200" dirty="0" err="1"/>
              <a:t>inhibits</a:t>
            </a:r>
            <a:r>
              <a:rPr lang="it-IT" sz="2200" dirty="0"/>
              <a:t> free radical generation, </a:t>
            </a:r>
            <a:r>
              <a:rPr lang="it-IT" sz="2200" dirty="0" err="1"/>
              <a:t>thereby</a:t>
            </a:r>
            <a:r>
              <a:rPr lang="it-IT" sz="2200" dirty="0"/>
              <a:t> </a:t>
            </a:r>
            <a:r>
              <a:rPr lang="it-IT" sz="2200" dirty="0" err="1"/>
              <a:t>acting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 free radical </a:t>
            </a:r>
            <a:r>
              <a:rPr lang="it-IT" sz="2200" dirty="0" err="1"/>
              <a:t>scavenger</a:t>
            </a:r>
            <a:r>
              <a:rPr lang="it-IT" sz="22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Its</a:t>
            </a:r>
            <a:r>
              <a:rPr lang="it-IT" sz="2200" dirty="0"/>
              <a:t> </a:t>
            </a:r>
            <a:r>
              <a:rPr lang="it-IT" sz="2200" dirty="0" err="1"/>
              <a:t>chemical</a:t>
            </a:r>
            <a:r>
              <a:rPr lang="it-IT" sz="2200" dirty="0"/>
              <a:t> </a:t>
            </a:r>
            <a:r>
              <a:rPr lang="it-IT" sz="2200" dirty="0" err="1"/>
              <a:t>composition</a:t>
            </a:r>
            <a:r>
              <a:rPr lang="it-IT" sz="2200" dirty="0"/>
              <a:t> </a:t>
            </a:r>
            <a:r>
              <a:rPr lang="it-IT" sz="2200" dirty="0" err="1"/>
              <a:t>also</a:t>
            </a:r>
            <a:r>
              <a:rPr lang="it-IT" sz="2200" dirty="0"/>
              <a:t> accounts for </a:t>
            </a:r>
            <a:r>
              <a:rPr lang="it-IT" sz="2200" dirty="0" err="1"/>
              <a:t>its</a:t>
            </a:r>
            <a:r>
              <a:rPr lang="it-IT" sz="2200" dirty="0"/>
              <a:t> anti-</a:t>
            </a:r>
            <a:r>
              <a:rPr lang="it-IT" sz="2200" dirty="0" err="1"/>
              <a:t>oxidant</a:t>
            </a:r>
            <a:r>
              <a:rPr lang="it-IT" sz="2200" dirty="0"/>
              <a:t> </a:t>
            </a:r>
            <a:r>
              <a:rPr lang="it-IT" sz="2200" dirty="0" err="1"/>
              <a:t>activities</a:t>
            </a:r>
            <a:r>
              <a:rPr lang="it-IT" sz="2200" dirty="0"/>
              <a:t>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6533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C667F-5BB8-0A4C-81B1-7F8E4054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88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Intracellular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antioxidant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curcumin</a:t>
            </a:r>
            <a:r>
              <a:rPr lang="it-IT" sz="3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+mn-lt"/>
              </a:rPr>
              <a:t>pathway</a:t>
            </a:r>
            <a:endParaRPr lang="it-IT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01EBA47-6559-EA44-AF5E-4D474403F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622" y="1399163"/>
            <a:ext cx="6477930" cy="4216699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A9453E-FE28-5041-98AB-17292871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8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88432DF-2B1F-114C-9433-A5557334D91A}"/>
              </a:ext>
            </a:extLst>
          </p:cNvPr>
          <p:cNvSpPr/>
          <p:nvPr/>
        </p:nvSpPr>
        <p:spPr>
          <a:xfrm>
            <a:off x="2723656" y="5523369"/>
            <a:ext cx="2490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latin typeface="AdvOT65f8a23b.I"/>
              </a:rPr>
              <a:t>J</a:t>
            </a:r>
            <a:r>
              <a:rPr lang="it-IT" sz="1000" dirty="0">
                <a:latin typeface="AdvOT65f8a23b.I"/>
              </a:rPr>
              <a:t> Sci </a:t>
            </a:r>
            <a:r>
              <a:rPr lang="it-IT" sz="1000" dirty="0" err="1">
                <a:latin typeface="AdvOT65f8a23b.I"/>
              </a:rPr>
              <a:t>Food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 err="1">
                <a:latin typeface="AdvOT65f8a23b.I"/>
              </a:rPr>
              <a:t>Agric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>
                <a:latin typeface="AdvOT46dcae81"/>
              </a:rPr>
              <a:t>2021; </a:t>
            </a:r>
            <a:r>
              <a:rPr lang="it-IT" sz="1000" dirty="0">
                <a:latin typeface="AdvOT3b30f6db.B"/>
              </a:rPr>
              <a:t>101</a:t>
            </a:r>
            <a:r>
              <a:rPr lang="it-IT" sz="1000" dirty="0">
                <a:latin typeface="AdvOT46dcae81"/>
              </a:rPr>
              <a:t>: 5747</a:t>
            </a:r>
            <a:r>
              <a:rPr lang="it-IT" sz="1000" dirty="0">
                <a:latin typeface="AdvOT46dcae81+20"/>
              </a:rPr>
              <a:t>–</a:t>
            </a:r>
            <a:r>
              <a:rPr lang="it-IT" sz="1000" dirty="0">
                <a:latin typeface="AdvOT46dcae81"/>
              </a:rPr>
              <a:t>5762 </a:t>
            </a:r>
            <a:endParaRPr lang="it-IT" sz="10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FC3324F-51B8-3543-8AE5-D9C008805F61}"/>
              </a:ext>
            </a:extLst>
          </p:cNvPr>
          <p:cNvSpPr/>
          <p:nvPr/>
        </p:nvSpPr>
        <p:spPr>
          <a:xfrm>
            <a:off x="7045552" y="1368545"/>
            <a:ext cx="48814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200" dirty="0" err="1"/>
              <a:t>Curcuminoids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the </a:t>
            </a:r>
            <a:r>
              <a:rPr lang="it-IT" sz="2200" dirty="0" err="1"/>
              <a:t>highest</a:t>
            </a:r>
            <a:r>
              <a:rPr lang="it-IT" sz="2200" dirty="0"/>
              <a:t> </a:t>
            </a:r>
            <a:r>
              <a:rPr lang="it-IT" sz="2200" dirty="0" err="1"/>
              <a:t>ability</a:t>
            </a:r>
            <a:r>
              <a:rPr lang="it-IT" sz="2200" dirty="0"/>
              <a:t> in </a:t>
            </a:r>
            <a:r>
              <a:rPr lang="it-IT" sz="2200" dirty="0" err="1"/>
              <a:t>macrophage</a:t>
            </a:r>
            <a:r>
              <a:rPr lang="it-IT" sz="2200" dirty="0"/>
              <a:t> </a:t>
            </a:r>
            <a:r>
              <a:rPr lang="it-IT" sz="2200" dirty="0" err="1"/>
              <a:t>activation</a:t>
            </a:r>
            <a:r>
              <a:rPr lang="it-IT" sz="2200" dirty="0"/>
              <a:t> to </a:t>
            </a:r>
            <a:r>
              <a:rPr lang="it-IT" sz="2200" dirty="0" err="1"/>
              <a:t>clean</a:t>
            </a:r>
            <a:r>
              <a:rPr lang="it-IT" sz="2200" dirty="0"/>
              <a:t> </a:t>
            </a:r>
            <a:r>
              <a:rPr lang="it-IT" sz="2200" dirty="0" err="1"/>
              <a:t>superoxide</a:t>
            </a:r>
            <a:r>
              <a:rPr lang="it-IT" sz="2200" dirty="0"/>
              <a:t> </a:t>
            </a:r>
            <a:r>
              <a:rPr lang="it-IT" sz="2200" dirty="0" err="1"/>
              <a:t>radicals</a:t>
            </a:r>
            <a:r>
              <a:rPr lang="it-IT" sz="2200" dirty="0"/>
              <a:t> (</a:t>
            </a:r>
            <a:r>
              <a:rPr lang="it-IT" sz="2200" dirty="0" err="1"/>
              <a:t>hydrogen</a:t>
            </a:r>
            <a:r>
              <a:rPr lang="it-IT" sz="2200" dirty="0"/>
              <a:t> </a:t>
            </a:r>
            <a:r>
              <a:rPr lang="it-IT" sz="2200" dirty="0" err="1"/>
              <a:t>peroxide</a:t>
            </a:r>
            <a:r>
              <a:rPr lang="it-IT" sz="2200" dirty="0"/>
              <a:t> and </a:t>
            </a:r>
            <a:r>
              <a:rPr lang="it-IT" sz="2200" dirty="0" err="1"/>
              <a:t>nitric</a:t>
            </a:r>
            <a:r>
              <a:rPr lang="it-IT" sz="2200" dirty="0"/>
              <a:t> </a:t>
            </a:r>
            <a:r>
              <a:rPr lang="it-IT" sz="2200" dirty="0" err="1"/>
              <a:t>oxide</a:t>
            </a:r>
            <a:r>
              <a:rPr lang="it-IT" sz="2200" dirty="0"/>
              <a:t>), </a:t>
            </a:r>
            <a:r>
              <a:rPr lang="it-IT" sz="2200" dirty="0" err="1"/>
              <a:t>minimize</a:t>
            </a:r>
            <a:r>
              <a:rPr lang="it-IT" sz="2200" dirty="0"/>
              <a:t> </a:t>
            </a:r>
            <a:r>
              <a:rPr lang="it-IT" sz="2200" dirty="0" err="1"/>
              <a:t>iron</a:t>
            </a:r>
            <a:r>
              <a:rPr lang="it-IT" sz="2200" dirty="0"/>
              <a:t> </a:t>
            </a:r>
            <a:r>
              <a:rPr lang="it-IT" sz="2200" dirty="0" err="1"/>
              <a:t>complex</a:t>
            </a:r>
            <a:r>
              <a:rPr lang="it-IT" sz="2200" dirty="0"/>
              <a:t> and </a:t>
            </a:r>
            <a:r>
              <a:rPr lang="it-IT" sz="2200" dirty="0" err="1"/>
              <a:t>prevent</a:t>
            </a:r>
            <a:r>
              <a:rPr lang="it-IT" sz="2200" dirty="0"/>
              <a:t> </a:t>
            </a:r>
            <a:r>
              <a:rPr lang="it-IT" sz="2200" dirty="0" err="1"/>
              <a:t>lipid</a:t>
            </a:r>
            <a:r>
              <a:rPr lang="it-IT" sz="2200" dirty="0"/>
              <a:t> </a:t>
            </a:r>
            <a:r>
              <a:rPr lang="it-IT" sz="2200" dirty="0" err="1"/>
              <a:t>peroxidation</a:t>
            </a:r>
            <a:r>
              <a:rPr lang="it-IT" sz="2200" dirty="0"/>
              <a:t>.</a:t>
            </a:r>
          </a:p>
          <a:p>
            <a:pPr algn="ctr"/>
            <a:endParaRPr lang="it-IT" sz="22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sz="2200" dirty="0" err="1"/>
              <a:t>Curcumin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a </a:t>
            </a:r>
            <a:r>
              <a:rPr lang="it-IT" sz="2200" dirty="0" err="1"/>
              <a:t>favorable</a:t>
            </a:r>
            <a:r>
              <a:rPr lang="it-IT" sz="2200" dirty="0"/>
              <a:t> </a:t>
            </a:r>
            <a:r>
              <a:rPr lang="it-IT" sz="2200" dirty="0" err="1"/>
              <a:t>bioactive</a:t>
            </a:r>
            <a:r>
              <a:rPr lang="it-IT" sz="2200" dirty="0"/>
              <a:t> </a:t>
            </a:r>
            <a:r>
              <a:rPr lang="it-IT" sz="2200" dirty="0" err="1"/>
              <a:t>molecule</a:t>
            </a:r>
            <a:r>
              <a:rPr lang="it-IT" sz="2200" dirty="0"/>
              <a:t> </a:t>
            </a:r>
            <a:r>
              <a:rPr lang="it-IT" sz="2200" dirty="0" err="1"/>
              <a:t>among</a:t>
            </a:r>
            <a:r>
              <a:rPr lang="it-IT" sz="2200" dirty="0"/>
              <a:t> </a:t>
            </a:r>
            <a:r>
              <a:rPr lang="it-IT" sz="2200" dirty="0" err="1"/>
              <a:t>many</a:t>
            </a:r>
            <a:r>
              <a:rPr lang="it-IT" sz="2200" dirty="0"/>
              <a:t> </a:t>
            </a:r>
            <a:r>
              <a:rPr lang="it-IT" sz="2200" dirty="0" err="1"/>
              <a:t>natural</a:t>
            </a:r>
            <a:r>
              <a:rPr lang="it-IT" sz="2200" dirty="0"/>
              <a:t> </a:t>
            </a:r>
            <a:r>
              <a:rPr lang="it-IT" sz="2200" dirty="0" err="1"/>
              <a:t>anticancer</a:t>
            </a:r>
            <a:r>
              <a:rPr lang="it-IT" sz="2200" dirty="0"/>
              <a:t> agents. </a:t>
            </a:r>
            <a:r>
              <a:rPr lang="it-IT" sz="2200" dirty="0" err="1"/>
              <a:t>Studies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shown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curcumin</a:t>
            </a:r>
            <a:r>
              <a:rPr lang="it-IT" sz="2200" dirty="0"/>
              <a:t> </a:t>
            </a:r>
            <a:r>
              <a:rPr lang="it-IT" sz="2200" dirty="0" err="1"/>
              <a:t>effectively</a:t>
            </a:r>
            <a:r>
              <a:rPr lang="it-IT" sz="2200" dirty="0"/>
              <a:t> </a:t>
            </a:r>
            <a:r>
              <a:rPr lang="it-IT" sz="2200" dirty="0" err="1"/>
              <a:t>induces</a:t>
            </a:r>
            <a:r>
              <a:rPr lang="it-IT" sz="2200" dirty="0"/>
              <a:t> </a:t>
            </a:r>
            <a:r>
              <a:rPr lang="it-IT" sz="2200" dirty="0" err="1"/>
              <a:t>apoptosis</a:t>
            </a:r>
            <a:r>
              <a:rPr lang="it-IT" sz="2200" dirty="0"/>
              <a:t> and </a:t>
            </a:r>
            <a:r>
              <a:rPr lang="it-IT" sz="2200" dirty="0" err="1"/>
              <a:t>prevents</a:t>
            </a:r>
            <a:r>
              <a:rPr lang="it-IT" sz="2200" dirty="0"/>
              <a:t> </a:t>
            </a:r>
            <a:r>
              <a:rPr lang="it-IT" sz="2200" dirty="0" err="1"/>
              <a:t>metastasis</a:t>
            </a:r>
            <a:r>
              <a:rPr lang="it-IT" sz="2200" dirty="0"/>
              <a:t>, </a:t>
            </a:r>
            <a:r>
              <a:rPr lang="it-IT" sz="2200" dirty="0" err="1"/>
              <a:t>invasion</a:t>
            </a:r>
            <a:r>
              <a:rPr lang="it-IT" sz="2200" dirty="0"/>
              <a:t> and </a:t>
            </a:r>
            <a:r>
              <a:rPr lang="it-IT" sz="2200" dirty="0" err="1"/>
              <a:t>angiogenesis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08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43724A4-92EA-2042-89CD-07E0C3D24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86" t="4921" r="2796"/>
          <a:stretch/>
        </p:blipFill>
        <p:spPr>
          <a:xfrm>
            <a:off x="1211796" y="1101876"/>
            <a:ext cx="9585412" cy="5101328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DACAA0-016D-9C45-A850-A92D1DDF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344D-C5ED-414F-A5DA-97D14A61F1A7}" type="slidenum">
              <a:rPr lang="it-IT" smtClean="0"/>
              <a:t>9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4B4329-3BEB-464A-9F62-EA47037C53F4}"/>
              </a:ext>
            </a:extLst>
          </p:cNvPr>
          <p:cNvSpPr/>
          <p:nvPr/>
        </p:nvSpPr>
        <p:spPr>
          <a:xfrm>
            <a:off x="3193573" y="333177"/>
            <a:ext cx="615142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400" b="1" dirty="0" err="1">
                <a:solidFill>
                  <a:srgbClr val="002060"/>
                </a:solidFill>
              </a:rPr>
              <a:t>Biological</a:t>
            </a:r>
            <a:r>
              <a:rPr lang="it-IT" sz="3400" b="1" dirty="0">
                <a:solidFill>
                  <a:srgbClr val="002060"/>
                </a:solidFill>
              </a:rPr>
              <a:t> </a:t>
            </a:r>
            <a:r>
              <a:rPr lang="it-IT" sz="3400" b="1" dirty="0" err="1">
                <a:solidFill>
                  <a:srgbClr val="002060"/>
                </a:solidFill>
              </a:rPr>
              <a:t>properties</a:t>
            </a:r>
            <a:r>
              <a:rPr lang="it-IT" sz="3400" b="1" dirty="0">
                <a:solidFill>
                  <a:srgbClr val="002060"/>
                </a:solidFill>
              </a:rPr>
              <a:t> of </a:t>
            </a:r>
            <a:r>
              <a:rPr lang="it-IT" sz="3400" b="1" dirty="0" err="1">
                <a:solidFill>
                  <a:srgbClr val="002060"/>
                </a:solidFill>
              </a:rPr>
              <a:t>curcumin</a:t>
            </a:r>
            <a:endParaRPr lang="it-IT" sz="3400" b="1" dirty="0">
              <a:solidFill>
                <a:srgbClr val="00206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12C798B-1093-BA4C-B2C8-A862EC16E850}"/>
              </a:ext>
            </a:extLst>
          </p:cNvPr>
          <p:cNvSpPr/>
          <p:nvPr/>
        </p:nvSpPr>
        <p:spPr>
          <a:xfrm>
            <a:off x="5829300" y="6227763"/>
            <a:ext cx="2490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err="1">
                <a:latin typeface="AdvOT65f8a23b.I"/>
              </a:rPr>
              <a:t>J</a:t>
            </a:r>
            <a:r>
              <a:rPr lang="it-IT" sz="1000" dirty="0">
                <a:latin typeface="AdvOT65f8a23b.I"/>
              </a:rPr>
              <a:t> Sci </a:t>
            </a:r>
            <a:r>
              <a:rPr lang="it-IT" sz="1000" dirty="0" err="1">
                <a:latin typeface="AdvOT65f8a23b.I"/>
              </a:rPr>
              <a:t>Food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 err="1">
                <a:latin typeface="AdvOT65f8a23b.I"/>
              </a:rPr>
              <a:t>Agric</a:t>
            </a:r>
            <a:r>
              <a:rPr lang="it-IT" sz="1000" dirty="0">
                <a:latin typeface="AdvOT65f8a23b.I"/>
              </a:rPr>
              <a:t> </a:t>
            </a:r>
            <a:r>
              <a:rPr lang="it-IT" sz="1000" dirty="0">
                <a:latin typeface="AdvOT46dcae81"/>
              </a:rPr>
              <a:t>2021; </a:t>
            </a:r>
            <a:r>
              <a:rPr lang="it-IT" sz="1000" dirty="0">
                <a:latin typeface="AdvOT3b30f6db.B"/>
              </a:rPr>
              <a:t>101</a:t>
            </a:r>
            <a:r>
              <a:rPr lang="it-IT" sz="1000" dirty="0">
                <a:latin typeface="AdvOT46dcae81"/>
              </a:rPr>
              <a:t>: 5747</a:t>
            </a:r>
            <a:r>
              <a:rPr lang="it-IT" sz="1000" dirty="0">
                <a:latin typeface="AdvOT46dcae81+20"/>
              </a:rPr>
              <a:t>–</a:t>
            </a:r>
            <a:r>
              <a:rPr lang="it-IT" sz="1000" dirty="0">
                <a:latin typeface="AdvOT46dcae81"/>
              </a:rPr>
              <a:t>5762 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045631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1661</Words>
  <Application>Microsoft Macintosh PowerPoint</Application>
  <PresentationFormat>Widescreen</PresentationFormat>
  <Paragraphs>178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AdvOT3b30f6db.B</vt:lpstr>
      <vt:lpstr>AdvOT46dcae81</vt:lpstr>
      <vt:lpstr>AdvOT46dcae81+20</vt:lpstr>
      <vt:lpstr>AdvOT46dcae81+fb</vt:lpstr>
      <vt:lpstr>AdvOT65f8a23b.I</vt:lpstr>
      <vt:lpstr>AdvOTdbf1149a</vt:lpstr>
      <vt:lpstr>Arial</vt:lpstr>
      <vt:lpstr>Calibri</vt:lpstr>
      <vt:lpstr>Calibri Light</vt:lpstr>
      <vt:lpstr>CharisSIL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Intracellular antioxidant curcumin pathway</vt:lpstr>
      <vt:lpstr>Intracellular antioxidant curcumin pathway</vt:lpstr>
      <vt:lpstr>Presentazione standard di PowerPoint</vt:lpstr>
      <vt:lpstr> Curcumin and antibacterial activity  </vt:lpstr>
      <vt:lpstr> Curcumin and antibacterial activity  </vt:lpstr>
      <vt:lpstr> Curcumin and neuroprotective activity  </vt:lpstr>
      <vt:lpstr> Curcumin and neuroprotective activity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paola.coccetti@unimib.it</dc:creator>
  <cp:lastModifiedBy>Microsoft Office User</cp:lastModifiedBy>
  <cp:revision>36</cp:revision>
  <dcterms:created xsi:type="dcterms:W3CDTF">2022-11-01T11:11:24Z</dcterms:created>
  <dcterms:modified xsi:type="dcterms:W3CDTF">2022-11-07T16:15:58Z</dcterms:modified>
</cp:coreProperties>
</file>