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sldIdLst>
    <p:sldId id="257" r:id="rId2"/>
    <p:sldId id="258" r:id="rId3"/>
    <p:sldId id="353" r:id="rId4"/>
    <p:sldId id="256" r:id="rId5"/>
    <p:sldId id="361" r:id="rId6"/>
    <p:sldId id="259" r:id="rId7"/>
    <p:sldId id="362" r:id="rId8"/>
    <p:sldId id="355" r:id="rId9"/>
    <p:sldId id="354" r:id="rId10"/>
    <p:sldId id="358" r:id="rId11"/>
    <p:sldId id="356" r:id="rId12"/>
    <p:sldId id="359" r:id="rId13"/>
    <p:sldId id="357" r:id="rId14"/>
    <p:sldId id="360" r:id="rId15"/>
    <p:sldId id="363" r:id="rId16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905"/>
    <p:restoredTop sz="95853"/>
  </p:normalViewPr>
  <p:slideViewPr>
    <p:cSldViewPr snapToGrid="0" snapToObjects="1">
      <p:cViewPr varScale="1">
        <p:scale>
          <a:sx n="115" d="100"/>
          <a:sy n="115" d="100"/>
        </p:scale>
        <p:origin x="680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15" d="100"/>
        <a:sy n="11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11D8B3-6C13-AD47-9C8A-B0DE1DD6E9AC}" type="datetimeFigureOut">
              <a:rPr lang="it-IT" smtClean="0"/>
              <a:t>01/11/22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D0CD8B-01AE-6643-90C8-159BD4C84E0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373770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96EA0F4-8B6F-864F-9FA2-3AAB34C1095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D2EE1CD8-54C9-ED41-9216-AC7ECFD89C3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4D35D09-11E7-A64D-8E9A-4A1FBE4F13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70F5C-94B5-1D4A-95C1-BAD7188D3E8E}" type="datetime1">
              <a:rPr lang="it-IT" smtClean="0"/>
              <a:t>01/11/22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56B2DE2-986F-2E43-B32B-6D3BB39530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EA00AFD-895A-4748-8D2C-DC79F440F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9344D-C5ED-414F-A5DA-97D14A61F1A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7667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E4FD4DC-6A4F-8248-B589-9900AA3270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FB64F2F2-145D-FD42-B223-80F94D70B9E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3E240D8-4697-5844-BDFB-E1A41E96E4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EE4B3-57D9-BC43-B094-2F91EA6CE03E}" type="datetime1">
              <a:rPr lang="it-IT" smtClean="0"/>
              <a:t>01/11/22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65E3A98-F0D9-8E46-BA80-7C961CA358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7DC8C13-F1D1-F344-ABDB-45C743E9F8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9344D-C5ED-414F-A5DA-97D14A61F1A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625322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42CCCB90-F864-E242-A6B9-4F5089A981C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494DC869-F757-824C-8FCB-1FB40E60E1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E6CD07D-A6A8-7546-97F6-51EB9471F1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FF409-4742-AA40-B2F9-266455F300FA}" type="datetime1">
              <a:rPr lang="it-IT" smtClean="0"/>
              <a:t>01/11/22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8129E79-DA3D-7B42-BEAA-9BA04D4B00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F28FA37-44E2-E44F-9E97-A7FA704367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9344D-C5ED-414F-A5DA-97D14A61F1A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16083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028781F-2AE4-F840-943D-D0FC3E8371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9A6B008-E222-1C4D-B849-C8730E650C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726E7F0-2959-BE4F-A7E9-BBCD0474A9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BE66A-297F-1241-9826-604783DFB2A5}" type="datetime1">
              <a:rPr lang="it-IT" smtClean="0"/>
              <a:t>01/11/22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9B5EC65-CF9A-3B4E-9628-5B10E563C6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EF3A2C6-B370-ED4D-ADE3-023AA6DB0C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9344D-C5ED-414F-A5DA-97D14A61F1A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962875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6C50DB4-ED2E-5D4A-9A60-39AD64E90B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744023AA-3869-D641-90E4-47B750C36B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32DA7CE-7264-0B48-8550-C552CC42EA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B42E1-F093-BB42-B048-2FDC0B981664}" type="datetime1">
              <a:rPr lang="it-IT" smtClean="0"/>
              <a:t>01/11/22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575F485-1367-D440-BA92-F81668CB91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74BE64C-FCFE-4648-BD2B-DA0CD4C517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9344D-C5ED-414F-A5DA-97D14A61F1A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055156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A2C0769-6DC1-A841-BCF4-2B262FAFBD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485C9B3-E112-DB45-878E-34954DDDC4B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24599F5E-6DEF-B34B-8B82-87869F4C996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A5FED4CE-4F99-D148-8923-0689057AF5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57CDF-1BF9-A543-8D87-8E088F8115D9}" type="datetime1">
              <a:rPr lang="it-IT" smtClean="0"/>
              <a:t>01/11/22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5011B950-86CB-0A4D-B547-421C64331A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D889BC78-B524-6F4C-BCE0-387E4D3B22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9344D-C5ED-414F-A5DA-97D14A61F1A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546784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05FE6FA-DF8C-3045-81AF-26D1F345F8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21EAF3F8-AC34-6941-8950-51B5408843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1815D641-75BD-0D47-9982-D1FC415AF9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1703411C-481C-3F45-99DA-072C73D25E8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48F420B-857C-8E4A-A217-15250EAF232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520B251E-6854-714E-B005-7E6042EFDF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9F270-62D8-9541-B115-4ECD314A81E6}" type="datetime1">
              <a:rPr lang="it-IT" smtClean="0"/>
              <a:t>01/11/22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000F8F88-0A00-414C-BB98-EA2E6EBCE3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60EC7820-EBD6-C340-8182-70B6584A5F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9344D-C5ED-414F-A5DA-97D14A61F1A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056590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A419DD5-1009-AA43-B822-B5E24FE32A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4A1AF847-3763-3240-AF19-338F1D9C5D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41056-6F08-7B42-B217-771F66D06010}" type="datetime1">
              <a:rPr lang="it-IT" smtClean="0"/>
              <a:t>01/11/22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3F3E4FC8-C9EF-FB43-B178-ADBC705EBA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1E1AF440-C8A5-CE41-907A-1E13DB3576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9344D-C5ED-414F-A5DA-97D14A61F1A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05685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C2D8B6F7-6A05-B847-88DB-7C5DB82770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7EB22-DF08-4547-974E-172646A3E129}" type="datetime1">
              <a:rPr lang="it-IT" smtClean="0"/>
              <a:t>01/11/22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B9E44480-C1B5-5945-8A44-18F76BC364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1C5F4467-6CFA-9343-AD0B-FA1A5A928A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9344D-C5ED-414F-A5DA-97D14A61F1A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371213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314E7A2-4FDA-8248-894D-ACC942107A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5A46E96-A7DC-9F4F-8030-04FD1A3654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FC9F36F-2F02-0F4B-BF31-DBE0AAF2504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98110BF-5D68-C540-9C55-3663E02F4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21E46-8E8C-594F-9710-555C98848F4F}" type="datetime1">
              <a:rPr lang="it-IT" smtClean="0"/>
              <a:t>01/11/22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054ED5BB-DEA2-824E-BA8F-F6CEE5C570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DCBB7E1D-655E-3242-A63F-DB77D02D7C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9344D-C5ED-414F-A5DA-97D14A61F1A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331588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FD240B2-D1B6-5C4D-912D-DEDC2EDF26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6417E813-3945-8F4A-BF06-621F8AC1713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29C7073D-EAD4-6C49-865D-B3EB9656AB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B0BB38C-F342-6342-99AD-80EFABC8D1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96F16-A6A7-5E4D-BD97-90ED690ADAD3}" type="datetime1">
              <a:rPr lang="it-IT" smtClean="0"/>
              <a:t>01/11/22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68F9EA69-F5D8-7649-A291-16251B90B3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16477FC9-9FC1-DA4D-A8EA-2ACBA56D26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9344D-C5ED-414F-A5DA-97D14A61F1A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788606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36A0F9B1-25EE-9D46-A20F-75F1B5CF97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338A638B-7D59-C348-ABDE-01F893D2AF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E674F0D-D2CA-054A-B120-E73AFE962E5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D483A-74BB-984B-85F5-BD4E64DCAD2D}" type="datetime1">
              <a:rPr lang="it-IT" smtClean="0"/>
              <a:t>01/11/22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618045-D8E0-F349-A441-162731A951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E68990A-3684-F94F-8B77-76A0BF6E07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59344D-C5ED-414F-A5DA-97D14A61F1A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59706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uppo 7">
            <a:extLst>
              <a:ext uri="{FF2B5EF4-FFF2-40B4-BE49-F238E27FC236}">
                <a16:creationId xmlns:a16="http://schemas.microsoft.com/office/drawing/2014/main" id="{C1C0EFCD-CF59-8848-BE93-6688D408C23F}"/>
              </a:ext>
            </a:extLst>
          </p:cNvPr>
          <p:cNvGrpSpPr/>
          <p:nvPr/>
        </p:nvGrpSpPr>
        <p:grpSpPr>
          <a:xfrm>
            <a:off x="469900" y="901700"/>
            <a:ext cx="6527800" cy="5600700"/>
            <a:chOff x="368300" y="165100"/>
            <a:chExt cx="8407400" cy="6438900"/>
          </a:xfrm>
        </p:grpSpPr>
        <p:pic>
          <p:nvPicPr>
            <p:cNvPr id="5" name="Immagine 4">
              <a:extLst>
                <a:ext uri="{FF2B5EF4-FFF2-40B4-BE49-F238E27FC236}">
                  <a16:creationId xmlns:a16="http://schemas.microsoft.com/office/drawing/2014/main" id="{745F637D-9C99-BC40-85D8-F74893938C0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6292" t="2036" r="6398" b="2964"/>
            <a:stretch/>
          </p:blipFill>
          <p:spPr>
            <a:xfrm>
              <a:off x="845257" y="1257300"/>
              <a:ext cx="7524044" cy="4724400"/>
            </a:xfrm>
            <a:prstGeom prst="rect">
              <a:avLst/>
            </a:prstGeom>
          </p:spPr>
        </p:pic>
        <p:sp>
          <p:nvSpPr>
            <p:cNvPr id="6" name="Rettangolo 5">
              <a:extLst>
                <a:ext uri="{FF2B5EF4-FFF2-40B4-BE49-F238E27FC236}">
                  <a16:creationId xmlns:a16="http://schemas.microsoft.com/office/drawing/2014/main" id="{B5350112-7565-244D-B838-1C2D9FD4059C}"/>
                </a:ext>
              </a:extLst>
            </p:cNvPr>
            <p:cNvSpPr/>
            <p:nvPr/>
          </p:nvSpPr>
          <p:spPr>
            <a:xfrm>
              <a:off x="4607278" y="6294556"/>
              <a:ext cx="3207707" cy="2830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it-IT" sz="1000" dirty="0" err="1">
                  <a:latin typeface="AdvOT65f8a23b.I"/>
                </a:rPr>
                <a:t>J</a:t>
              </a:r>
              <a:r>
                <a:rPr lang="it-IT" sz="1000" dirty="0">
                  <a:latin typeface="AdvOT65f8a23b.I"/>
                </a:rPr>
                <a:t> Sci </a:t>
              </a:r>
              <a:r>
                <a:rPr lang="it-IT" sz="1000" dirty="0" err="1">
                  <a:latin typeface="AdvOT65f8a23b.I"/>
                </a:rPr>
                <a:t>Food</a:t>
              </a:r>
              <a:r>
                <a:rPr lang="it-IT" sz="1000" dirty="0">
                  <a:latin typeface="AdvOT65f8a23b.I"/>
                </a:rPr>
                <a:t> </a:t>
              </a:r>
              <a:r>
                <a:rPr lang="it-IT" sz="1000" dirty="0" err="1">
                  <a:latin typeface="AdvOT65f8a23b.I"/>
                </a:rPr>
                <a:t>Agric</a:t>
              </a:r>
              <a:r>
                <a:rPr lang="it-IT" sz="1000" dirty="0">
                  <a:latin typeface="AdvOT65f8a23b.I"/>
                </a:rPr>
                <a:t> </a:t>
              </a:r>
              <a:r>
                <a:rPr lang="it-IT" sz="1000" dirty="0">
                  <a:latin typeface="AdvOT46dcae81"/>
                </a:rPr>
                <a:t>2021; </a:t>
              </a:r>
              <a:r>
                <a:rPr lang="it-IT" sz="1000" dirty="0">
                  <a:latin typeface="AdvOT3b30f6db.B"/>
                </a:rPr>
                <a:t>101</a:t>
              </a:r>
              <a:r>
                <a:rPr lang="it-IT" sz="1000" dirty="0">
                  <a:latin typeface="AdvOT46dcae81"/>
                </a:rPr>
                <a:t>: 5747</a:t>
              </a:r>
              <a:r>
                <a:rPr lang="it-IT" sz="1000" dirty="0">
                  <a:latin typeface="AdvOT46dcae81+20"/>
                </a:rPr>
                <a:t>–</a:t>
              </a:r>
              <a:r>
                <a:rPr lang="it-IT" sz="1000" dirty="0">
                  <a:latin typeface="AdvOT46dcae81"/>
                </a:rPr>
                <a:t>5762 </a:t>
              </a:r>
              <a:endParaRPr lang="it-IT" sz="1000" dirty="0"/>
            </a:p>
          </p:txBody>
        </p:sp>
        <p:sp>
          <p:nvSpPr>
            <p:cNvPr id="7" name="Rettangolo arrotondato 6">
              <a:extLst>
                <a:ext uri="{FF2B5EF4-FFF2-40B4-BE49-F238E27FC236}">
                  <a16:creationId xmlns:a16="http://schemas.microsoft.com/office/drawing/2014/main" id="{C78FC90C-C1C2-FC41-B617-D345F3784183}"/>
                </a:ext>
              </a:extLst>
            </p:cNvPr>
            <p:cNvSpPr/>
            <p:nvPr/>
          </p:nvSpPr>
          <p:spPr>
            <a:xfrm>
              <a:off x="368300" y="165100"/>
              <a:ext cx="8407400" cy="6438900"/>
            </a:xfrm>
            <a:prstGeom prst="roundRect">
              <a:avLst/>
            </a:prstGeom>
            <a:noFill/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9" name="Rettangolo 8">
            <a:extLst>
              <a:ext uri="{FF2B5EF4-FFF2-40B4-BE49-F238E27FC236}">
                <a16:creationId xmlns:a16="http://schemas.microsoft.com/office/drawing/2014/main" id="{3B98497A-5B43-8C4B-94C9-425D70812853}"/>
              </a:ext>
            </a:extLst>
          </p:cNvPr>
          <p:cNvSpPr/>
          <p:nvPr/>
        </p:nvSpPr>
        <p:spPr>
          <a:xfrm>
            <a:off x="1092200" y="180469"/>
            <a:ext cx="10142907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600" b="1" dirty="0" err="1">
                <a:solidFill>
                  <a:srgbClr val="002060"/>
                </a:solidFill>
              </a:rPr>
              <a:t>Curcumin</a:t>
            </a:r>
            <a:r>
              <a:rPr lang="it-IT" sz="2600" b="1" dirty="0">
                <a:solidFill>
                  <a:srgbClr val="002060"/>
                </a:solidFill>
              </a:rPr>
              <a:t>: the </a:t>
            </a:r>
            <a:r>
              <a:rPr lang="it-IT" sz="2600" b="1" dirty="0" err="1">
                <a:solidFill>
                  <a:srgbClr val="002060"/>
                </a:solidFill>
              </a:rPr>
              <a:t>active</a:t>
            </a:r>
            <a:r>
              <a:rPr lang="it-IT" sz="2600" b="1" dirty="0">
                <a:solidFill>
                  <a:srgbClr val="002060"/>
                </a:solidFill>
              </a:rPr>
              <a:t> </a:t>
            </a:r>
            <a:r>
              <a:rPr lang="it-IT" sz="2600" b="1" dirty="0" err="1">
                <a:solidFill>
                  <a:srgbClr val="002060"/>
                </a:solidFill>
              </a:rPr>
              <a:t>substance</a:t>
            </a:r>
            <a:r>
              <a:rPr lang="it-IT" sz="2600" b="1" dirty="0">
                <a:solidFill>
                  <a:srgbClr val="002060"/>
                </a:solidFill>
              </a:rPr>
              <a:t> of </a:t>
            </a:r>
            <a:r>
              <a:rPr lang="it-IT" sz="2600" b="1" dirty="0" err="1">
                <a:solidFill>
                  <a:srgbClr val="002060"/>
                </a:solidFill>
              </a:rPr>
              <a:t>turmeric</a:t>
            </a:r>
            <a:r>
              <a:rPr lang="it-IT" sz="2600" b="1" dirty="0">
                <a:solidFill>
                  <a:srgbClr val="002060"/>
                </a:solidFill>
              </a:rPr>
              <a:t> and </a:t>
            </a:r>
            <a:r>
              <a:rPr lang="it-IT" sz="2600" b="1" dirty="0" err="1">
                <a:solidFill>
                  <a:srgbClr val="002060"/>
                </a:solidFill>
              </a:rPr>
              <a:t>its</a:t>
            </a:r>
            <a:r>
              <a:rPr lang="it-IT" sz="2600" b="1" dirty="0">
                <a:solidFill>
                  <a:srgbClr val="002060"/>
                </a:solidFill>
              </a:rPr>
              <a:t> </a:t>
            </a:r>
            <a:r>
              <a:rPr lang="it-IT" sz="2600" b="1" dirty="0" err="1">
                <a:solidFill>
                  <a:srgbClr val="002060"/>
                </a:solidFill>
              </a:rPr>
              <a:t>effects</a:t>
            </a:r>
            <a:r>
              <a:rPr lang="it-IT" sz="2600" b="1" dirty="0">
                <a:solidFill>
                  <a:srgbClr val="002060"/>
                </a:solidFill>
              </a:rPr>
              <a:t> on </a:t>
            </a:r>
            <a:r>
              <a:rPr lang="it-IT" sz="2600" b="1" dirty="0" err="1">
                <a:solidFill>
                  <a:srgbClr val="002060"/>
                </a:solidFill>
              </a:rPr>
              <a:t>health</a:t>
            </a:r>
            <a:r>
              <a:rPr lang="it-IT" sz="2600" b="1" dirty="0">
                <a:solidFill>
                  <a:srgbClr val="002060"/>
                </a:solidFill>
              </a:rPr>
              <a:t> </a:t>
            </a:r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97640F9E-4C7C-0D46-ABBF-76341A94073C}"/>
              </a:ext>
            </a:extLst>
          </p:cNvPr>
          <p:cNvSpPr/>
          <p:nvPr/>
        </p:nvSpPr>
        <p:spPr>
          <a:xfrm>
            <a:off x="7204883" y="1310325"/>
            <a:ext cx="4491817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it-IT" dirty="0" err="1">
                <a:latin typeface="AdvOT46dcae81"/>
              </a:rPr>
              <a:t>Turmeric</a:t>
            </a:r>
            <a:r>
              <a:rPr lang="it-IT" dirty="0">
                <a:latin typeface="AdvOT46dcae81"/>
              </a:rPr>
              <a:t> (</a:t>
            </a:r>
            <a:r>
              <a:rPr lang="it-IT" i="1" dirty="0">
                <a:latin typeface="AdvOT65f8a23b.I"/>
              </a:rPr>
              <a:t>Curcuma longa </a:t>
            </a:r>
            <a:r>
              <a:rPr lang="it-IT" dirty="0">
                <a:latin typeface="AdvOT46dcae81"/>
              </a:rPr>
              <a:t>L.) </a:t>
            </a:r>
            <a:r>
              <a:rPr lang="it-IT" dirty="0" err="1">
                <a:latin typeface="AdvOT46dcae81"/>
              </a:rPr>
              <a:t>is</a:t>
            </a:r>
            <a:r>
              <a:rPr lang="it-IT" dirty="0">
                <a:latin typeface="AdvOT46dcae81"/>
              </a:rPr>
              <a:t> a </a:t>
            </a:r>
            <a:r>
              <a:rPr lang="it-IT" dirty="0" err="1">
                <a:latin typeface="AdvOT46dcae81"/>
              </a:rPr>
              <a:t>perennial</a:t>
            </a:r>
            <a:r>
              <a:rPr lang="it-IT" dirty="0">
                <a:latin typeface="AdvOT46dcae81"/>
              </a:rPr>
              <a:t> </a:t>
            </a:r>
            <a:r>
              <a:rPr lang="it-IT" dirty="0" err="1">
                <a:latin typeface="AdvOT46dcae81"/>
              </a:rPr>
              <a:t>herbaceous</a:t>
            </a:r>
            <a:r>
              <a:rPr lang="it-IT" dirty="0">
                <a:latin typeface="AdvOT46dcae81"/>
              </a:rPr>
              <a:t> </a:t>
            </a:r>
            <a:r>
              <a:rPr lang="it-IT" dirty="0" err="1">
                <a:latin typeface="AdvOT46dcae81"/>
              </a:rPr>
              <a:t>herb</a:t>
            </a:r>
            <a:r>
              <a:rPr lang="it-IT" dirty="0">
                <a:latin typeface="AdvOT46dcae81"/>
              </a:rPr>
              <a:t> with </a:t>
            </a:r>
            <a:r>
              <a:rPr lang="it-IT" dirty="0" err="1">
                <a:latin typeface="AdvOT46dcae81"/>
              </a:rPr>
              <a:t>yellow</a:t>
            </a:r>
            <a:r>
              <a:rPr lang="it-IT" dirty="0">
                <a:latin typeface="AdvOT46dcae81"/>
              </a:rPr>
              <a:t> </a:t>
            </a:r>
            <a:r>
              <a:rPr lang="it-IT" dirty="0" err="1">
                <a:latin typeface="AdvOT46dcae81+fb"/>
              </a:rPr>
              <a:t>fl</a:t>
            </a:r>
            <a:r>
              <a:rPr lang="it-IT" dirty="0" err="1">
                <a:latin typeface="AdvOT46dcae81"/>
              </a:rPr>
              <a:t>owers</a:t>
            </a:r>
            <a:r>
              <a:rPr lang="it-IT" dirty="0">
                <a:latin typeface="AdvOT46dcae81"/>
              </a:rPr>
              <a:t>, </a:t>
            </a:r>
            <a:r>
              <a:rPr lang="it-IT" dirty="0" err="1">
                <a:latin typeface="AdvOT46dcae81"/>
              </a:rPr>
              <a:t>belonging</a:t>
            </a:r>
            <a:r>
              <a:rPr lang="it-IT" dirty="0">
                <a:latin typeface="AdvOT46dcae81"/>
              </a:rPr>
              <a:t> to the </a:t>
            </a:r>
            <a:r>
              <a:rPr lang="it-IT" dirty="0" err="1">
                <a:latin typeface="AdvOT46dcae81"/>
              </a:rPr>
              <a:t>Zingiberaceae</a:t>
            </a:r>
            <a:r>
              <a:rPr lang="it-IT" dirty="0">
                <a:latin typeface="AdvOT46dcae81"/>
              </a:rPr>
              <a:t> family. </a:t>
            </a:r>
          </a:p>
          <a:p>
            <a:pPr marL="285750" indent="-285750">
              <a:buFont typeface="Wingdings" pitchFamily="2" charset="2"/>
              <a:buChar char="Ø"/>
            </a:pPr>
            <a:endParaRPr lang="it-IT" dirty="0">
              <a:latin typeface="AdvOT46dcae81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it-IT" dirty="0" err="1">
                <a:latin typeface="AdvOT46dcae81"/>
              </a:rPr>
              <a:t>It</a:t>
            </a:r>
            <a:r>
              <a:rPr lang="it-IT" dirty="0">
                <a:latin typeface="AdvOT46dcae81"/>
              </a:rPr>
              <a:t> </a:t>
            </a:r>
            <a:r>
              <a:rPr lang="it-IT" dirty="0" err="1">
                <a:latin typeface="AdvOT46dcae81"/>
              </a:rPr>
              <a:t>grows</a:t>
            </a:r>
            <a:r>
              <a:rPr lang="it-IT" dirty="0">
                <a:latin typeface="AdvOT46dcae81"/>
              </a:rPr>
              <a:t> in the </a:t>
            </a:r>
            <a:r>
              <a:rPr lang="it-IT" dirty="0" err="1">
                <a:latin typeface="AdvOT46dcae81"/>
              </a:rPr>
              <a:t>tropics</a:t>
            </a:r>
            <a:r>
              <a:rPr lang="it-IT" dirty="0">
                <a:latin typeface="AdvOT46dcae81"/>
              </a:rPr>
              <a:t> and </a:t>
            </a:r>
            <a:r>
              <a:rPr lang="it-IT" dirty="0" err="1">
                <a:latin typeface="AdvOT46dcae81"/>
              </a:rPr>
              <a:t>subtropics</a:t>
            </a:r>
            <a:r>
              <a:rPr lang="it-IT" dirty="0">
                <a:latin typeface="AdvOT46dcae81"/>
              </a:rPr>
              <a:t> of Asia, </a:t>
            </a:r>
            <a:r>
              <a:rPr lang="it-IT" dirty="0" err="1">
                <a:latin typeface="AdvOT46dcae81"/>
              </a:rPr>
              <a:t>especially</a:t>
            </a:r>
            <a:r>
              <a:rPr lang="it-IT" dirty="0">
                <a:latin typeface="AdvOT46dcae81"/>
              </a:rPr>
              <a:t> in India, China, Indonesia, Jamaica, Peru, and Pakistan. </a:t>
            </a:r>
          </a:p>
          <a:p>
            <a:pPr marL="285750" indent="-285750">
              <a:buFont typeface="Wingdings" pitchFamily="2" charset="2"/>
              <a:buChar char="Ø"/>
            </a:pPr>
            <a:endParaRPr lang="it-IT" dirty="0">
              <a:latin typeface="AdvOT46dcae81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it-IT" dirty="0">
                <a:latin typeface="AdvOT46dcae81"/>
              </a:rPr>
              <a:t>The </a:t>
            </a:r>
            <a:r>
              <a:rPr lang="it-IT" dirty="0" err="1">
                <a:latin typeface="AdvOT46dcae81"/>
              </a:rPr>
              <a:t>plant's</a:t>
            </a:r>
            <a:r>
              <a:rPr lang="it-IT" dirty="0">
                <a:latin typeface="AdvOT46dcae81"/>
              </a:rPr>
              <a:t> </a:t>
            </a:r>
            <a:r>
              <a:rPr lang="it-IT" dirty="0" err="1">
                <a:latin typeface="AdvOT46dcae81"/>
              </a:rPr>
              <a:t>primary</a:t>
            </a:r>
            <a:r>
              <a:rPr lang="it-IT" dirty="0">
                <a:latin typeface="AdvOT46dcae81"/>
              </a:rPr>
              <a:t> </a:t>
            </a:r>
            <a:r>
              <a:rPr lang="it-IT" dirty="0" err="1">
                <a:latin typeface="AdvOT46dcae81"/>
              </a:rPr>
              <a:t>roots</a:t>
            </a:r>
            <a:r>
              <a:rPr lang="it-IT" dirty="0">
                <a:latin typeface="AdvOT46dcae81"/>
              </a:rPr>
              <a:t> under the </a:t>
            </a:r>
            <a:r>
              <a:rPr lang="it-IT" dirty="0" err="1">
                <a:latin typeface="AdvOT46dcae81"/>
              </a:rPr>
              <a:t>earth</a:t>
            </a:r>
            <a:r>
              <a:rPr lang="it-IT" dirty="0">
                <a:latin typeface="AdvOT46dcae81"/>
              </a:rPr>
              <a:t> are </a:t>
            </a:r>
            <a:r>
              <a:rPr lang="it-IT" dirty="0" err="1">
                <a:latin typeface="AdvOT46dcae81"/>
              </a:rPr>
              <a:t>shaped</a:t>
            </a:r>
            <a:r>
              <a:rPr lang="it-IT" dirty="0">
                <a:latin typeface="AdvOT46dcae81"/>
              </a:rPr>
              <a:t> </a:t>
            </a:r>
            <a:r>
              <a:rPr lang="it-IT" dirty="0" err="1">
                <a:latin typeface="AdvOT46dcae81"/>
              </a:rPr>
              <a:t>like</a:t>
            </a:r>
            <a:r>
              <a:rPr lang="it-IT" dirty="0">
                <a:latin typeface="AdvOT46dcae81"/>
              </a:rPr>
              <a:t> </a:t>
            </a:r>
            <a:r>
              <a:rPr lang="it-IT" dirty="0"/>
              <a:t> </a:t>
            </a:r>
            <a:r>
              <a:rPr lang="it-IT" dirty="0" err="1">
                <a:latin typeface="AdvOT46dcae81"/>
              </a:rPr>
              <a:t>eggs</a:t>
            </a:r>
            <a:r>
              <a:rPr lang="it-IT" dirty="0">
                <a:latin typeface="AdvOT46dcae81"/>
              </a:rPr>
              <a:t> and </a:t>
            </a:r>
            <a:r>
              <a:rPr lang="it-IT" dirty="0" err="1">
                <a:latin typeface="AdvOT46dcae81"/>
              </a:rPr>
              <a:t>pears</a:t>
            </a:r>
            <a:r>
              <a:rPr lang="it-IT" dirty="0">
                <a:latin typeface="AdvOT46dcae81"/>
              </a:rPr>
              <a:t>, and the </a:t>
            </a:r>
            <a:r>
              <a:rPr lang="it-IT" dirty="0" err="1">
                <a:latin typeface="AdvOT46dcae81"/>
              </a:rPr>
              <a:t>lateral</a:t>
            </a:r>
            <a:r>
              <a:rPr lang="it-IT" dirty="0">
                <a:latin typeface="AdvOT46dcae81"/>
              </a:rPr>
              <a:t> </a:t>
            </a:r>
            <a:r>
              <a:rPr lang="it-IT" dirty="0" err="1">
                <a:latin typeface="AdvOT46dcae81"/>
              </a:rPr>
              <a:t>roots</a:t>
            </a:r>
            <a:r>
              <a:rPr lang="it-IT" dirty="0">
                <a:latin typeface="AdvOT46dcae81"/>
              </a:rPr>
              <a:t> are </a:t>
            </a:r>
            <a:r>
              <a:rPr lang="it-IT" dirty="0" err="1">
                <a:latin typeface="AdvOT46dcae81"/>
              </a:rPr>
              <a:t>shaped</a:t>
            </a:r>
            <a:r>
              <a:rPr lang="it-IT" dirty="0">
                <a:latin typeface="AdvOT46dcae81"/>
              </a:rPr>
              <a:t> </a:t>
            </a:r>
            <a:r>
              <a:rPr lang="it-IT" dirty="0" err="1">
                <a:latin typeface="AdvOT46dcae81"/>
              </a:rPr>
              <a:t>like</a:t>
            </a:r>
            <a:r>
              <a:rPr lang="it-IT" dirty="0">
                <a:latin typeface="AdvOT46dcae81"/>
              </a:rPr>
              <a:t> </a:t>
            </a:r>
            <a:r>
              <a:rPr lang="it-IT" dirty="0" err="1">
                <a:latin typeface="AdvOT46dcae81"/>
              </a:rPr>
              <a:t>tubers</a:t>
            </a:r>
            <a:r>
              <a:rPr lang="it-IT" dirty="0">
                <a:latin typeface="AdvOT46dcae81"/>
              </a:rPr>
              <a:t> (</a:t>
            </a:r>
            <a:r>
              <a:rPr lang="it-IT" dirty="0" err="1">
                <a:latin typeface="AdvOT46dcae81"/>
              </a:rPr>
              <a:t>rhizomes</a:t>
            </a:r>
            <a:r>
              <a:rPr lang="it-IT" dirty="0">
                <a:latin typeface="AdvOT46dcae81"/>
              </a:rPr>
              <a:t>) </a:t>
            </a:r>
            <a:r>
              <a:rPr lang="it-IT" dirty="0" err="1">
                <a:latin typeface="AdvOT46dcae81"/>
              </a:rPr>
              <a:t>where</a:t>
            </a:r>
            <a:r>
              <a:rPr lang="it-IT" dirty="0">
                <a:latin typeface="AdvOT46dcae81"/>
              </a:rPr>
              <a:t> </a:t>
            </a:r>
            <a:r>
              <a:rPr lang="it-IT" dirty="0" err="1">
                <a:latin typeface="AdvOT46dcae81"/>
              </a:rPr>
              <a:t>there</a:t>
            </a:r>
            <a:r>
              <a:rPr lang="it-IT" dirty="0">
                <a:latin typeface="AdvOT46dcae81"/>
              </a:rPr>
              <a:t> are the </a:t>
            </a:r>
            <a:r>
              <a:rPr lang="it-IT" dirty="0" err="1">
                <a:latin typeface="AdvOT46dcae81"/>
              </a:rPr>
              <a:t>yellow</a:t>
            </a:r>
            <a:r>
              <a:rPr lang="it-IT" dirty="0">
                <a:latin typeface="AdvOT46dcae81"/>
              </a:rPr>
              <a:t> </a:t>
            </a:r>
            <a:r>
              <a:rPr lang="it-IT" dirty="0" err="1">
                <a:latin typeface="AdvOT46dcae81"/>
              </a:rPr>
              <a:t>pigments</a:t>
            </a:r>
            <a:r>
              <a:rPr lang="it-IT" dirty="0">
                <a:latin typeface="AdvOT46dcae81"/>
              </a:rPr>
              <a:t>.</a:t>
            </a:r>
          </a:p>
          <a:p>
            <a:endParaRPr lang="it-IT" dirty="0">
              <a:latin typeface="AdvOT46dcae81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it-IT" dirty="0"/>
              <a:t>The </a:t>
            </a:r>
            <a:r>
              <a:rPr lang="it-IT" dirty="0" err="1"/>
              <a:t>pigment</a:t>
            </a:r>
            <a:r>
              <a:rPr lang="it-IT" dirty="0"/>
              <a:t> </a:t>
            </a:r>
            <a:r>
              <a:rPr lang="it-IT" dirty="0" err="1"/>
              <a:t>curcumin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the </a:t>
            </a:r>
            <a:r>
              <a:rPr lang="it-IT" dirty="0" err="1"/>
              <a:t>main</a:t>
            </a:r>
            <a:r>
              <a:rPr lang="it-IT" dirty="0"/>
              <a:t> derivative of </a:t>
            </a:r>
            <a:r>
              <a:rPr lang="it-IT" dirty="0" err="1"/>
              <a:t>turmeric</a:t>
            </a:r>
            <a:r>
              <a:rPr lang="it-IT" dirty="0"/>
              <a:t> and </a:t>
            </a:r>
            <a:r>
              <a:rPr lang="it-IT" dirty="0" err="1"/>
              <a:t>is</a:t>
            </a:r>
            <a:r>
              <a:rPr lang="it-IT" dirty="0"/>
              <a:t> a </a:t>
            </a:r>
            <a:r>
              <a:rPr lang="it-IT" dirty="0" err="1"/>
              <a:t>bioactive</a:t>
            </a:r>
            <a:r>
              <a:rPr lang="it-IT" dirty="0"/>
              <a:t>, </a:t>
            </a:r>
            <a:r>
              <a:rPr lang="it-IT" dirty="0" err="1"/>
              <a:t>hydrophobic</a:t>
            </a:r>
            <a:r>
              <a:rPr lang="it-IT" dirty="0"/>
              <a:t> and </a:t>
            </a:r>
            <a:r>
              <a:rPr lang="it-IT" dirty="0" err="1"/>
              <a:t>polyphenolic</a:t>
            </a:r>
            <a:r>
              <a:rPr lang="it-IT" dirty="0"/>
              <a:t> compound, </a:t>
            </a:r>
          </a:p>
          <a:p>
            <a:endParaRPr lang="it-IT" dirty="0"/>
          </a:p>
        </p:txBody>
      </p:sp>
      <p:sp>
        <p:nvSpPr>
          <p:cNvPr id="11" name="Segnaposto numero diapositiva 10">
            <a:extLst>
              <a:ext uri="{FF2B5EF4-FFF2-40B4-BE49-F238E27FC236}">
                <a16:creationId xmlns:a16="http://schemas.microsoft.com/office/drawing/2014/main" id="{8418B401-1EA0-EE4A-A88E-C799F60E83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9344D-C5ED-414F-A5DA-97D14A61F1A7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654067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E8E36BB-54A2-884B-AA6C-A751E6F88E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9300" y="889077"/>
            <a:ext cx="10604500" cy="5467273"/>
          </a:xfrm>
        </p:spPr>
        <p:txBody>
          <a:bodyPr>
            <a:normAutofit fontScale="77500" lnSpcReduction="20000"/>
          </a:bodyPr>
          <a:lstStyle/>
          <a:p>
            <a:pPr algn="ctr">
              <a:buFont typeface="Wingdings" pitchFamily="2" charset="2"/>
              <a:buChar char="Ø"/>
            </a:pPr>
            <a:r>
              <a:rPr lang="it-IT" dirty="0" err="1"/>
              <a:t>Curcumin</a:t>
            </a:r>
            <a:r>
              <a:rPr lang="it-IT" dirty="0"/>
              <a:t> </a:t>
            </a:r>
            <a:r>
              <a:rPr lang="it-IT" dirty="0" err="1"/>
              <a:t>exhibits</a:t>
            </a:r>
            <a:r>
              <a:rPr lang="it-IT" dirty="0"/>
              <a:t> a </a:t>
            </a:r>
            <a:r>
              <a:rPr lang="it-IT" dirty="0" err="1"/>
              <a:t>variety</a:t>
            </a:r>
            <a:r>
              <a:rPr lang="it-IT" dirty="0"/>
              <a:t> of </a:t>
            </a:r>
            <a:r>
              <a:rPr lang="it-IT" dirty="0" err="1"/>
              <a:t>beneficial</a:t>
            </a:r>
            <a:r>
              <a:rPr lang="it-IT" dirty="0"/>
              <a:t> </a:t>
            </a:r>
            <a:r>
              <a:rPr lang="it-IT" dirty="0" err="1"/>
              <a:t>effects</a:t>
            </a:r>
            <a:r>
              <a:rPr lang="it-IT" dirty="0"/>
              <a:t> and </a:t>
            </a:r>
            <a:r>
              <a:rPr lang="it-IT" dirty="0" err="1"/>
              <a:t>appears</a:t>
            </a:r>
            <a:r>
              <a:rPr lang="it-IT" dirty="0"/>
              <a:t> to </a:t>
            </a:r>
            <a:r>
              <a:rPr lang="it-IT" dirty="0" err="1"/>
              <a:t>have</a:t>
            </a:r>
            <a:r>
              <a:rPr lang="it-IT" dirty="0"/>
              <a:t> a </a:t>
            </a:r>
            <a:r>
              <a:rPr lang="it-IT" dirty="0" err="1"/>
              <a:t>significant</a:t>
            </a:r>
            <a:r>
              <a:rPr lang="it-IT" dirty="0"/>
              <a:t> </a:t>
            </a:r>
            <a:r>
              <a:rPr lang="it-IT" dirty="0" err="1"/>
              <a:t>potential</a:t>
            </a:r>
            <a:r>
              <a:rPr lang="it-IT" dirty="0"/>
              <a:t> in the </a:t>
            </a:r>
            <a:r>
              <a:rPr lang="it-IT" dirty="0" err="1"/>
              <a:t>treat</a:t>
            </a:r>
            <a:r>
              <a:rPr lang="it-IT" dirty="0"/>
              <a:t>- </a:t>
            </a:r>
            <a:r>
              <a:rPr lang="it-IT" dirty="0" err="1"/>
              <a:t>ment</a:t>
            </a:r>
            <a:r>
              <a:rPr lang="it-IT" dirty="0"/>
              <a:t> of multiple </a:t>
            </a:r>
            <a:r>
              <a:rPr lang="it-IT" dirty="0" err="1"/>
              <a:t>diseases</a:t>
            </a:r>
            <a:r>
              <a:rPr lang="it-IT" dirty="0"/>
              <a:t> </a:t>
            </a:r>
            <a:r>
              <a:rPr lang="it-IT" dirty="0" err="1"/>
              <a:t>that</a:t>
            </a:r>
            <a:r>
              <a:rPr lang="it-IT" dirty="0"/>
              <a:t> are a </a:t>
            </a:r>
            <a:r>
              <a:rPr lang="it-IT" dirty="0" err="1"/>
              <a:t>result</a:t>
            </a:r>
            <a:r>
              <a:rPr lang="it-IT" dirty="0"/>
              <a:t> of </a:t>
            </a:r>
            <a:r>
              <a:rPr lang="it-IT" dirty="0" err="1"/>
              <a:t>oxidative</a:t>
            </a:r>
            <a:r>
              <a:rPr lang="it-IT" dirty="0"/>
              <a:t> stress. </a:t>
            </a:r>
            <a:r>
              <a:rPr lang="it-IT" dirty="0" err="1"/>
              <a:t>These</a:t>
            </a:r>
            <a:r>
              <a:rPr lang="it-IT" dirty="0"/>
              <a:t> </a:t>
            </a:r>
            <a:r>
              <a:rPr lang="it-IT" dirty="0" err="1"/>
              <a:t>protective</a:t>
            </a:r>
            <a:r>
              <a:rPr lang="it-IT" dirty="0"/>
              <a:t> </a:t>
            </a:r>
            <a:r>
              <a:rPr lang="it-IT" dirty="0" err="1"/>
              <a:t>effects</a:t>
            </a:r>
            <a:r>
              <a:rPr lang="it-IT" dirty="0"/>
              <a:t> of </a:t>
            </a:r>
            <a:r>
              <a:rPr lang="it-IT" dirty="0" err="1"/>
              <a:t>curcumin</a:t>
            </a:r>
            <a:r>
              <a:rPr lang="it-IT" dirty="0"/>
              <a:t> are </a:t>
            </a:r>
            <a:r>
              <a:rPr lang="it-IT" dirty="0" err="1"/>
              <a:t>attributed</a:t>
            </a:r>
            <a:r>
              <a:rPr lang="it-IT" dirty="0"/>
              <a:t> </a:t>
            </a:r>
            <a:r>
              <a:rPr lang="it-IT" dirty="0" err="1"/>
              <a:t>mainly</a:t>
            </a:r>
            <a:r>
              <a:rPr lang="it-IT" dirty="0"/>
              <a:t> to </a:t>
            </a:r>
            <a:r>
              <a:rPr lang="it-IT" dirty="0" err="1"/>
              <a:t>its</a:t>
            </a:r>
            <a:r>
              <a:rPr lang="it-IT" dirty="0"/>
              <a:t> </a:t>
            </a:r>
            <a:r>
              <a:rPr lang="it-IT" dirty="0" err="1"/>
              <a:t>antioxidant</a:t>
            </a:r>
            <a:r>
              <a:rPr lang="it-IT" dirty="0"/>
              <a:t> </a:t>
            </a:r>
            <a:r>
              <a:rPr lang="it-IT" dirty="0" err="1"/>
              <a:t>properties</a:t>
            </a:r>
            <a:r>
              <a:rPr lang="it-IT" dirty="0"/>
              <a:t> and </a:t>
            </a:r>
            <a:r>
              <a:rPr lang="it-IT" dirty="0" err="1"/>
              <a:t>should</a:t>
            </a:r>
            <a:r>
              <a:rPr lang="it-IT" dirty="0"/>
              <a:t> be </a:t>
            </a:r>
            <a:r>
              <a:rPr lang="it-IT" dirty="0" err="1"/>
              <a:t>further</a:t>
            </a:r>
            <a:r>
              <a:rPr lang="it-IT" dirty="0"/>
              <a:t> </a:t>
            </a:r>
            <a:r>
              <a:rPr lang="it-IT" dirty="0" err="1"/>
              <a:t>exploited</a:t>
            </a:r>
            <a:r>
              <a:rPr lang="it-IT" dirty="0"/>
              <a:t> to </a:t>
            </a:r>
            <a:r>
              <a:rPr lang="it-IT" dirty="0" err="1"/>
              <a:t>develop</a:t>
            </a:r>
            <a:r>
              <a:rPr lang="it-IT" dirty="0"/>
              <a:t> </a:t>
            </a:r>
            <a:r>
              <a:rPr lang="it-IT" dirty="0" err="1"/>
              <a:t>novel</a:t>
            </a:r>
            <a:r>
              <a:rPr lang="it-IT" dirty="0"/>
              <a:t> </a:t>
            </a:r>
            <a:r>
              <a:rPr lang="it-IT" dirty="0" err="1"/>
              <a:t>drugs</a:t>
            </a:r>
            <a:r>
              <a:rPr lang="it-IT" dirty="0"/>
              <a:t>. </a:t>
            </a:r>
          </a:p>
          <a:p>
            <a:pPr algn="ctr">
              <a:buFont typeface="Wingdings" pitchFamily="2" charset="2"/>
              <a:buChar char="Ø"/>
            </a:pPr>
            <a:endParaRPr lang="it-IT" dirty="0"/>
          </a:p>
          <a:p>
            <a:pPr algn="ctr">
              <a:buFont typeface="Wingdings" pitchFamily="2" charset="2"/>
              <a:buChar char="Ø"/>
            </a:pPr>
            <a:r>
              <a:rPr lang="it-IT" dirty="0" err="1"/>
              <a:t>Dietary</a:t>
            </a:r>
            <a:r>
              <a:rPr lang="it-IT" dirty="0"/>
              <a:t> </a:t>
            </a:r>
            <a:r>
              <a:rPr lang="it-IT" dirty="0" err="1"/>
              <a:t>supplementation</a:t>
            </a:r>
            <a:r>
              <a:rPr lang="it-IT" dirty="0"/>
              <a:t> with </a:t>
            </a:r>
            <a:r>
              <a:rPr lang="it-IT" dirty="0" err="1"/>
              <a:t>curcumin</a:t>
            </a:r>
            <a:r>
              <a:rPr lang="it-IT" dirty="0"/>
              <a:t> </a:t>
            </a:r>
            <a:r>
              <a:rPr lang="it-IT" dirty="0" err="1"/>
              <a:t>may</a:t>
            </a:r>
            <a:r>
              <a:rPr lang="it-IT" dirty="0"/>
              <a:t> be </a:t>
            </a:r>
            <a:r>
              <a:rPr lang="it-IT" dirty="0" err="1"/>
              <a:t>beneficial</a:t>
            </a:r>
            <a:r>
              <a:rPr lang="it-IT" dirty="0"/>
              <a:t> in neurodegenerative </a:t>
            </a:r>
            <a:r>
              <a:rPr lang="it-IT" dirty="0" err="1"/>
              <a:t>diseases</a:t>
            </a:r>
            <a:r>
              <a:rPr lang="it-IT" dirty="0"/>
              <a:t> </a:t>
            </a:r>
            <a:r>
              <a:rPr lang="it-IT" dirty="0" err="1"/>
              <a:t>such</a:t>
            </a:r>
            <a:r>
              <a:rPr lang="it-IT" dirty="0"/>
              <a:t> </a:t>
            </a:r>
            <a:r>
              <a:rPr lang="it-IT" dirty="0" err="1"/>
              <a:t>as</a:t>
            </a:r>
            <a:r>
              <a:rPr lang="it-IT" dirty="0"/>
              <a:t> </a:t>
            </a:r>
            <a:r>
              <a:rPr lang="it-IT" dirty="0" err="1"/>
              <a:t>Alzheimer's</a:t>
            </a:r>
            <a:r>
              <a:rPr lang="it-IT" dirty="0"/>
              <a:t> </a:t>
            </a:r>
            <a:r>
              <a:rPr lang="it-IT" dirty="0" err="1"/>
              <a:t>disease</a:t>
            </a:r>
            <a:r>
              <a:rPr lang="it-IT" dirty="0"/>
              <a:t>.</a:t>
            </a:r>
          </a:p>
          <a:p>
            <a:pPr algn="ctr">
              <a:buFont typeface="Wingdings" pitchFamily="2" charset="2"/>
              <a:buChar char="Ø"/>
            </a:pPr>
            <a:endParaRPr lang="it-IT" dirty="0"/>
          </a:p>
          <a:p>
            <a:pPr algn="ctr">
              <a:buFont typeface="Wingdings" pitchFamily="2" charset="2"/>
              <a:buChar char="Ø"/>
            </a:pPr>
            <a:r>
              <a:rPr lang="it-IT" dirty="0"/>
              <a:t> In a </a:t>
            </a:r>
            <a:r>
              <a:rPr lang="it-IT" dirty="0" err="1"/>
              <a:t>focal</a:t>
            </a:r>
            <a:r>
              <a:rPr lang="it-IT" dirty="0"/>
              <a:t> </a:t>
            </a:r>
            <a:r>
              <a:rPr lang="it-IT" dirty="0" err="1"/>
              <a:t>cerebral</a:t>
            </a:r>
            <a:r>
              <a:rPr lang="it-IT" dirty="0"/>
              <a:t> ischemia model of </a:t>
            </a:r>
            <a:r>
              <a:rPr lang="it-IT" dirty="0" err="1"/>
              <a:t>rats</a:t>
            </a:r>
            <a:r>
              <a:rPr lang="it-IT" dirty="0"/>
              <a:t>, </a:t>
            </a:r>
            <a:r>
              <a:rPr lang="it-IT" dirty="0" err="1"/>
              <a:t>curcumin</a:t>
            </a:r>
            <a:r>
              <a:rPr lang="it-IT" dirty="0"/>
              <a:t> </a:t>
            </a:r>
            <a:r>
              <a:rPr lang="it-IT" dirty="0" err="1"/>
              <a:t>offered</a:t>
            </a:r>
            <a:r>
              <a:rPr lang="it-IT" dirty="0"/>
              <a:t> </a:t>
            </a:r>
            <a:r>
              <a:rPr lang="it-IT" dirty="0" err="1"/>
              <a:t>significant</a:t>
            </a:r>
            <a:r>
              <a:rPr lang="it-IT" dirty="0"/>
              <a:t> </a:t>
            </a:r>
            <a:r>
              <a:rPr lang="it-IT" dirty="0" err="1"/>
              <a:t>neuroprotection</a:t>
            </a:r>
            <a:r>
              <a:rPr lang="it-IT" dirty="0"/>
              <a:t> </a:t>
            </a:r>
            <a:r>
              <a:rPr lang="it-IT" dirty="0" err="1"/>
              <a:t>through</a:t>
            </a:r>
            <a:r>
              <a:rPr lang="it-IT" dirty="0"/>
              <a:t> </a:t>
            </a:r>
            <a:r>
              <a:rPr lang="it-IT" dirty="0" err="1"/>
              <a:t>inhibition</a:t>
            </a:r>
            <a:r>
              <a:rPr lang="it-IT" dirty="0"/>
              <a:t> of </a:t>
            </a:r>
            <a:r>
              <a:rPr lang="it-IT" dirty="0" err="1"/>
              <a:t>lipid</a:t>
            </a:r>
            <a:r>
              <a:rPr lang="it-IT" dirty="0"/>
              <a:t> </a:t>
            </a:r>
            <a:r>
              <a:rPr lang="it-IT" dirty="0" err="1"/>
              <a:t>peroxidation</a:t>
            </a:r>
            <a:r>
              <a:rPr lang="it-IT" dirty="0"/>
              <a:t>, </a:t>
            </a:r>
            <a:r>
              <a:rPr lang="it-IT" dirty="0" err="1"/>
              <a:t>increase</a:t>
            </a:r>
            <a:r>
              <a:rPr lang="it-IT" dirty="0"/>
              <a:t> in </a:t>
            </a:r>
            <a:r>
              <a:rPr lang="it-IT" dirty="0" err="1"/>
              <a:t>endogenous</a:t>
            </a:r>
            <a:r>
              <a:rPr lang="it-IT" dirty="0"/>
              <a:t> </a:t>
            </a:r>
            <a:r>
              <a:rPr lang="it-IT" dirty="0" err="1"/>
              <a:t>antioxidant</a:t>
            </a:r>
            <a:r>
              <a:rPr lang="it-IT" dirty="0"/>
              <a:t> defense </a:t>
            </a:r>
            <a:r>
              <a:rPr lang="it-IT" dirty="0" err="1"/>
              <a:t>enzymes</a:t>
            </a:r>
            <a:r>
              <a:rPr lang="it-IT" dirty="0"/>
              <a:t>. </a:t>
            </a:r>
          </a:p>
          <a:p>
            <a:pPr algn="ctr">
              <a:buFont typeface="Wingdings" pitchFamily="2" charset="2"/>
              <a:buChar char="Ø"/>
            </a:pPr>
            <a:endParaRPr lang="it-IT" dirty="0"/>
          </a:p>
          <a:p>
            <a:pPr algn="ctr">
              <a:buFont typeface="Wingdings" pitchFamily="2" charset="2"/>
              <a:buChar char="Ø"/>
            </a:pPr>
            <a:r>
              <a:rPr lang="it-IT" dirty="0" err="1"/>
              <a:t>Animal</a:t>
            </a:r>
            <a:r>
              <a:rPr lang="it-IT" dirty="0"/>
              <a:t> model of AD </a:t>
            </a:r>
            <a:r>
              <a:rPr lang="it-IT" dirty="0" err="1"/>
              <a:t>showed</a:t>
            </a:r>
            <a:r>
              <a:rPr lang="it-IT" dirty="0"/>
              <a:t> </a:t>
            </a:r>
            <a:r>
              <a:rPr lang="it-IT" dirty="0" err="1"/>
              <a:t>that</a:t>
            </a:r>
            <a:r>
              <a:rPr lang="it-IT" dirty="0"/>
              <a:t> </a:t>
            </a:r>
            <a:r>
              <a:rPr lang="it-IT" dirty="0" err="1"/>
              <a:t>low</a:t>
            </a:r>
            <a:r>
              <a:rPr lang="it-IT" dirty="0"/>
              <a:t>-dose </a:t>
            </a:r>
            <a:r>
              <a:rPr lang="it-IT" dirty="0" err="1"/>
              <a:t>curcumin</a:t>
            </a:r>
            <a:r>
              <a:rPr lang="it-IT" dirty="0"/>
              <a:t> </a:t>
            </a:r>
            <a:r>
              <a:rPr lang="it-IT" dirty="0" err="1"/>
              <a:t>significantly</a:t>
            </a:r>
            <a:r>
              <a:rPr lang="it-IT" dirty="0"/>
              <a:t> </a:t>
            </a:r>
            <a:r>
              <a:rPr lang="it-IT" dirty="0" err="1"/>
              <a:t>suppresses</a:t>
            </a:r>
            <a:r>
              <a:rPr lang="it-IT" dirty="0"/>
              <a:t> </a:t>
            </a:r>
            <a:r>
              <a:rPr lang="it-IT" dirty="0" err="1"/>
              <a:t>inflammatory</a:t>
            </a:r>
            <a:r>
              <a:rPr lang="it-IT" dirty="0"/>
              <a:t> </a:t>
            </a:r>
            <a:r>
              <a:rPr lang="it-IT" dirty="0" err="1"/>
              <a:t>cytokine</a:t>
            </a:r>
            <a:r>
              <a:rPr lang="it-IT" dirty="0"/>
              <a:t> IL-1 and </a:t>
            </a:r>
            <a:r>
              <a:rPr lang="it-IT" dirty="0" err="1"/>
              <a:t>astrocytic</a:t>
            </a:r>
            <a:r>
              <a:rPr lang="it-IT" dirty="0"/>
              <a:t> marker </a:t>
            </a:r>
            <a:r>
              <a:rPr lang="it-IT" dirty="0" err="1"/>
              <a:t>glial</a:t>
            </a:r>
            <a:r>
              <a:rPr lang="it-IT" dirty="0"/>
              <a:t> </a:t>
            </a:r>
            <a:r>
              <a:rPr lang="it-IT" dirty="0" err="1"/>
              <a:t>fibrillary</a:t>
            </a:r>
            <a:r>
              <a:rPr lang="it-IT" dirty="0"/>
              <a:t> </a:t>
            </a:r>
            <a:r>
              <a:rPr lang="it-IT" dirty="0" err="1"/>
              <a:t>acidic</a:t>
            </a:r>
            <a:r>
              <a:rPr lang="it-IT" dirty="0"/>
              <a:t> </a:t>
            </a:r>
            <a:r>
              <a:rPr lang="it-IT" dirty="0" err="1"/>
              <a:t>protein</a:t>
            </a:r>
            <a:r>
              <a:rPr lang="it-IT" dirty="0"/>
              <a:t> and </a:t>
            </a:r>
            <a:r>
              <a:rPr lang="it-IT" dirty="0" err="1"/>
              <a:t>reduces</a:t>
            </a:r>
            <a:r>
              <a:rPr lang="it-IT" dirty="0"/>
              <a:t> </a:t>
            </a:r>
            <a:r>
              <a:rPr lang="it-IT" dirty="0" err="1"/>
              <a:t>oxidative</a:t>
            </a:r>
            <a:r>
              <a:rPr lang="it-IT" dirty="0"/>
              <a:t> </a:t>
            </a:r>
            <a:r>
              <a:rPr lang="it-IT" dirty="0" err="1"/>
              <a:t>damage</a:t>
            </a:r>
            <a:r>
              <a:rPr lang="it-IT" dirty="0"/>
              <a:t>, with a </a:t>
            </a:r>
            <a:r>
              <a:rPr lang="it-IT" dirty="0" err="1"/>
              <a:t>consistent</a:t>
            </a:r>
            <a:r>
              <a:rPr lang="it-IT" dirty="0"/>
              <a:t> </a:t>
            </a:r>
            <a:r>
              <a:rPr lang="it-IT" dirty="0" err="1"/>
              <a:t>decrease</a:t>
            </a:r>
            <a:r>
              <a:rPr lang="it-IT" dirty="0"/>
              <a:t> of </a:t>
            </a:r>
            <a:r>
              <a:rPr lang="it-IT" dirty="0" err="1"/>
              <a:t>insoluble</a:t>
            </a:r>
            <a:r>
              <a:rPr lang="it-IT" dirty="0"/>
              <a:t> </a:t>
            </a:r>
            <a:r>
              <a:rPr lang="it-IT" dirty="0" err="1"/>
              <a:t>amyloids</a:t>
            </a:r>
            <a:r>
              <a:rPr lang="it-IT" dirty="0"/>
              <a:t>.</a:t>
            </a:r>
          </a:p>
          <a:p>
            <a:pPr algn="ctr">
              <a:buFont typeface="Wingdings" pitchFamily="2" charset="2"/>
              <a:buChar char="Ø"/>
            </a:pPr>
            <a:endParaRPr lang="it-IT" dirty="0"/>
          </a:p>
          <a:p>
            <a:pPr algn="ctr">
              <a:buFont typeface="Wingdings" pitchFamily="2" charset="2"/>
              <a:buChar char="Ø"/>
            </a:pPr>
            <a:r>
              <a:rPr lang="it-IT" dirty="0" err="1"/>
              <a:t>Curcumin</a:t>
            </a:r>
            <a:r>
              <a:rPr lang="it-IT" dirty="0"/>
              <a:t> can </a:t>
            </a:r>
            <a:r>
              <a:rPr lang="it-IT" dirty="0" err="1"/>
              <a:t>minimize</a:t>
            </a:r>
            <a:r>
              <a:rPr lang="it-IT" dirty="0"/>
              <a:t> </a:t>
            </a:r>
            <a:r>
              <a:rPr lang="it-IT" dirty="0" err="1"/>
              <a:t>oxidative</a:t>
            </a:r>
            <a:r>
              <a:rPr lang="it-IT" dirty="0"/>
              <a:t> </a:t>
            </a:r>
            <a:r>
              <a:rPr lang="it-IT" dirty="0" err="1"/>
              <a:t>damage</a:t>
            </a:r>
            <a:r>
              <a:rPr lang="it-IT" dirty="0"/>
              <a:t> and </a:t>
            </a:r>
            <a:r>
              <a:rPr lang="it-IT" dirty="0" err="1"/>
              <a:t>mitochondrial</a:t>
            </a:r>
            <a:r>
              <a:rPr lang="it-IT" dirty="0"/>
              <a:t> </a:t>
            </a:r>
            <a:r>
              <a:rPr lang="it-IT" dirty="0" err="1"/>
              <a:t>dysfunction</a:t>
            </a:r>
            <a:r>
              <a:rPr lang="it-IT" dirty="0"/>
              <a:t> and </a:t>
            </a:r>
            <a:r>
              <a:rPr lang="it-IT" dirty="0" err="1"/>
              <a:t>inhibit</a:t>
            </a:r>
            <a:r>
              <a:rPr lang="it-IT" dirty="0"/>
              <a:t> </a:t>
            </a:r>
            <a:r>
              <a:rPr lang="it-IT" dirty="0" err="1"/>
              <a:t>neuronal</a:t>
            </a:r>
            <a:r>
              <a:rPr lang="it-IT" dirty="0"/>
              <a:t> </a:t>
            </a:r>
            <a:r>
              <a:rPr lang="it-IT" dirty="0" err="1"/>
              <a:t>apoptosis</a:t>
            </a:r>
            <a:r>
              <a:rPr lang="it-IT" dirty="0"/>
              <a:t> and </a:t>
            </a:r>
            <a:r>
              <a:rPr lang="it-IT" dirty="0" err="1"/>
              <a:t>microglial</a:t>
            </a:r>
            <a:r>
              <a:rPr lang="it-IT" dirty="0"/>
              <a:t> </a:t>
            </a:r>
            <a:r>
              <a:rPr lang="it-IT" dirty="0" err="1"/>
              <a:t>activation</a:t>
            </a:r>
            <a:endParaRPr lang="it-IT" dirty="0"/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DFE4AECC-13CF-6444-B8A4-45B038CC0C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9344D-C5ED-414F-A5DA-97D14A61F1A7}" type="slidenum">
              <a:rPr lang="it-IT" smtClean="0"/>
              <a:t>10</a:t>
            </a:fld>
            <a:endParaRPr lang="it-IT"/>
          </a:p>
        </p:txBody>
      </p:sp>
      <p:sp>
        <p:nvSpPr>
          <p:cNvPr id="5" name="Titolo 1">
            <a:extLst>
              <a:ext uri="{FF2B5EF4-FFF2-40B4-BE49-F238E27FC236}">
                <a16:creationId xmlns:a16="http://schemas.microsoft.com/office/drawing/2014/main" id="{4DBF35B1-73DB-7F4C-ADE6-E124EB0F19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7100" y="175177"/>
            <a:ext cx="10515600" cy="549275"/>
          </a:xfrm>
        </p:spPr>
        <p:txBody>
          <a:bodyPr>
            <a:noAutofit/>
          </a:bodyPr>
          <a:lstStyle/>
          <a:p>
            <a:pPr algn="ctr"/>
            <a:br>
              <a:rPr lang="it-IT" sz="3200" b="1" dirty="0">
                <a:solidFill>
                  <a:srgbClr val="002060"/>
                </a:solidFill>
                <a:latin typeface="+mn-lt"/>
              </a:rPr>
            </a:br>
            <a:r>
              <a:rPr lang="it-IT" sz="3200" b="1" dirty="0" err="1">
                <a:solidFill>
                  <a:srgbClr val="002060"/>
                </a:solidFill>
                <a:latin typeface="+mn-lt"/>
              </a:rPr>
              <a:t>Curcumin</a:t>
            </a:r>
            <a:r>
              <a:rPr lang="it-IT" sz="3200" b="1" dirty="0">
                <a:solidFill>
                  <a:srgbClr val="002060"/>
                </a:solidFill>
                <a:latin typeface="+mn-lt"/>
              </a:rPr>
              <a:t> and </a:t>
            </a:r>
            <a:r>
              <a:rPr lang="it-IT" sz="3200" b="1" dirty="0" err="1">
                <a:solidFill>
                  <a:srgbClr val="002060"/>
                </a:solidFill>
                <a:latin typeface="+mn-lt"/>
              </a:rPr>
              <a:t>neuroprotective</a:t>
            </a:r>
            <a:r>
              <a:rPr lang="it-IT" sz="3200" b="1" dirty="0">
                <a:solidFill>
                  <a:srgbClr val="002060"/>
                </a:solidFill>
                <a:latin typeface="+mn-lt"/>
              </a:rPr>
              <a:t> </a:t>
            </a:r>
            <a:r>
              <a:rPr lang="it-IT" sz="3200" b="1" dirty="0" err="1">
                <a:solidFill>
                  <a:srgbClr val="002060"/>
                </a:solidFill>
                <a:latin typeface="+mn-lt"/>
              </a:rPr>
              <a:t>activity</a:t>
            </a:r>
            <a:r>
              <a:rPr lang="it-IT" sz="3200" b="1" dirty="0">
                <a:solidFill>
                  <a:srgbClr val="002060"/>
                </a:solidFill>
                <a:latin typeface="+mn-lt"/>
              </a:rPr>
              <a:t> </a:t>
            </a:r>
            <a:br>
              <a:rPr lang="it-IT" sz="3200" b="1" dirty="0">
                <a:solidFill>
                  <a:srgbClr val="002060"/>
                </a:solidFill>
                <a:latin typeface="+mn-lt"/>
              </a:rPr>
            </a:br>
            <a:endParaRPr lang="it-IT" sz="3200" b="1" dirty="0">
              <a:solidFill>
                <a:srgbClr val="00206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138005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2538C74-65B1-0A47-8CBA-505AA5FA20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4200" y="1543011"/>
            <a:ext cx="10769600" cy="5430798"/>
          </a:xfrm>
        </p:spPr>
        <p:txBody>
          <a:bodyPr>
            <a:noAutofit/>
          </a:bodyPr>
          <a:lstStyle/>
          <a:p>
            <a:pPr algn="ctr">
              <a:buFont typeface="Wingdings" pitchFamily="2" charset="2"/>
              <a:buChar char="Ø"/>
            </a:pPr>
            <a:r>
              <a:rPr lang="it-IT" sz="2400" dirty="0" err="1"/>
              <a:t>Turmeric</a:t>
            </a:r>
            <a:r>
              <a:rPr lang="it-IT" sz="2400" dirty="0"/>
              <a:t> </a:t>
            </a:r>
            <a:r>
              <a:rPr lang="it-IT" sz="2400" dirty="0" err="1"/>
              <a:t>decreases</a:t>
            </a:r>
            <a:r>
              <a:rPr lang="it-IT" sz="2400" dirty="0"/>
              <a:t> </a:t>
            </a:r>
            <a:r>
              <a:rPr lang="it-IT" sz="2400" dirty="0" err="1"/>
              <a:t>cholesterol</a:t>
            </a:r>
            <a:r>
              <a:rPr lang="it-IT" sz="2400" dirty="0"/>
              <a:t> and </a:t>
            </a:r>
            <a:r>
              <a:rPr lang="it-IT" sz="2400" dirty="0" err="1"/>
              <a:t>triglyceride</a:t>
            </a:r>
            <a:r>
              <a:rPr lang="it-IT" sz="2400" dirty="0"/>
              <a:t> </a:t>
            </a:r>
            <a:r>
              <a:rPr lang="it-IT" sz="2400" dirty="0" err="1"/>
              <a:t>levels</a:t>
            </a:r>
            <a:r>
              <a:rPr lang="it-IT" sz="2400" dirty="0"/>
              <a:t>, </a:t>
            </a:r>
            <a:r>
              <a:rPr lang="it-IT" sz="2400" dirty="0" err="1"/>
              <a:t>reduces</a:t>
            </a:r>
            <a:r>
              <a:rPr lang="it-IT" sz="2400" dirty="0"/>
              <a:t> </a:t>
            </a:r>
            <a:r>
              <a:rPr lang="it-IT" sz="2400" dirty="0" err="1"/>
              <a:t>lipoprotein</a:t>
            </a:r>
            <a:r>
              <a:rPr lang="it-IT" sz="2400" dirty="0"/>
              <a:t> LDL </a:t>
            </a:r>
            <a:r>
              <a:rPr lang="it-IT" sz="2400" dirty="0" err="1"/>
              <a:t>susceptibility</a:t>
            </a:r>
            <a:r>
              <a:rPr lang="it-IT" sz="2400" dirty="0"/>
              <a:t> to </a:t>
            </a:r>
            <a:r>
              <a:rPr lang="it-IT" sz="2400" dirty="0" err="1"/>
              <a:t>lipid</a:t>
            </a:r>
            <a:r>
              <a:rPr lang="it-IT" sz="2400" dirty="0"/>
              <a:t> </a:t>
            </a:r>
            <a:r>
              <a:rPr lang="it-IT" sz="2400" dirty="0" err="1"/>
              <a:t>peroxidation</a:t>
            </a:r>
            <a:r>
              <a:rPr lang="it-IT" sz="2400" dirty="0"/>
              <a:t> and </a:t>
            </a:r>
            <a:r>
              <a:rPr lang="it-IT" sz="2400" dirty="0" err="1"/>
              <a:t>inhibits</a:t>
            </a:r>
            <a:r>
              <a:rPr lang="it-IT" sz="2400" dirty="0"/>
              <a:t> </a:t>
            </a:r>
            <a:r>
              <a:rPr lang="it-IT" sz="2400" dirty="0" err="1"/>
              <a:t>platelet</a:t>
            </a:r>
            <a:r>
              <a:rPr lang="it-IT" sz="2400" dirty="0"/>
              <a:t> </a:t>
            </a:r>
            <a:r>
              <a:rPr lang="it-IT" sz="2400" dirty="0" err="1"/>
              <a:t>aggregation</a:t>
            </a:r>
            <a:r>
              <a:rPr lang="it-IT" sz="2400" dirty="0"/>
              <a:t>. </a:t>
            </a:r>
          </a:p>
          <a:p>
            <a:pPr algn="ctr">
              <a:buFont typeface="Wingdings" pitchFamily="2" charset="2"/>
              <a:buChar char="Ø"/>
            </a:pPr>
            <a:endParaRPr lang="it-IT" sz="2400" dirty="0"/>
          </a:p>
          <a:p>
            <a:pPr algn="ctr">
              <a:buFont typeface="Wingdings" pitchFamily="2" charset="2"/>
              <a:buChar char="Ø"/>
            </a:pPr>
            <a:r>
              <a:rPr lang="it-IT" sz="2400" dirty="0" err="1"/>
              <a:t>These</a:t>
            </a:r>
            <a:r>
              <a:rPr lang="it-IT" sz="2400" dirty="0"/>
              <a:t> </a:t>
            </a:r>
            <a:r>
              <a:rPr lang="it-IT" sz="2400" dirty="0" err="1"/>
              <a:t>effects</a:t>
            </a:r>
            <a:r>
              <a:rPr lang="it-IT" sz="2400" dirty="0"/>
              <a:t> are </a:t>
            </a:r>
            <a:r>
              <a:rPr lang="it-IT" sz="2400" dirty="0" err="1"/>
              <a:t>noted</a:t>
            </a:r>
            <a:r>
              <a:rPr lang="it-IT" sz="2400" dirty="0"/>
              <a:t> </a:t>
            </a:r>
            <a:r>
              <a:rPr lang="it-IT" sz="2400" dirty="0" err="1"/>
              <a:t>even</a:t>
            </a:r>
            <a:r>
              <a:rPr lang="it-IT" sz="2400" dirty="0"/>
              <a:t> with a </a:t>
            </a:r>
            <a:r>
              <a:rPr lang="it-IT" sz="2400" dirty="0" err="1"/>
              <a:t>low</a:t>
            </a:r>
            <a:r>
              <a:rPr lang="it-IT" sz="2400" dirty="0"/>
              <a:t> </a:t>
            </a:r>
            <a:r>
              <a:rPr lang="it-IT" sz="2400" dirty="0" err="1"/>
              <a:t>turmeric</a:t>
            </a:r>
            <a:r>
              <a:rPr lang="it-IT" sz="2400" dirty="0"/>
              <a:t> dose. The LDL </a:t>
            </a:r>
            <a:r>
              <a:rPr lang="it-IT" sz="2400" dirty="0" err="1"/>
              <a:t>susceptibility</a:t>
            </a:r>
            <a:r>
              <a:rPr lang="it-IT" sz="2400" dirty="0"/>
              <a:t> to </a:t>
            </a:r>
            <a:r>
              <a:rPr lang="it-IT" sz="2400" dirty="0" err="1"/>
              <a:t>lipid</a:t>
            </a:r>
            <a:r>
              <a:rPr lang="it-IT" sz="2400" dirty="0"/>
              <a:t> </a:t>
            </a:r>
            <a:r>
              <a:rPr lang="it-IT" sz="2400" dirty="0" err="1"/>
              <a:t>peroxidation</a:t>
            </a:r>
            <a:r>
              <a:rPr lang="it-IT" sz="2400" dirty="0"/>
              <a:t> in </a:t>
            </a:r>
            <a:r>
              <a:rPr lang="it-IT" sz="2400" dirty="0" err="1"/>
              <a:t>addition</a:t>
            </a:r>
            <a:r>
              <a:rPr lang="it-IT" sz="2400" dirty="0"/>
              <a:t> to </a:t>
            </a:r>
            <a:r>
              <a:rPr lang="it-IT" sz="2400" dirty="0" err="1"/>
              <a:t>low</a:t>
            </a:r>
            <a:r>
              <a:rPr lang="it-IT" sz="2400" dirty="0"/>
              <a:t> plasma </a:t>
            </a:r>
            <a:r>
              <a:rPr lang="it-IT" sz="2400" dirty="0" err="1"/>
              <a:t>cholesterol</a:t>
            </a:r>
            <a:r>
              <a:rPr lang="it-IT" sz="2400" dirty="0"/>
              <a:t> and </a:t>
            </a:r>
            <a:r>
              <a:rPr lang="it-IT" sz="2400" dirty="0" err="1"/>
              <a:t>triglyceride</a:t>
            </a:r>
            <a:r>
              <a:rPr lang="it-IT" sz="2400" dirty="0"/>
              <a:t> </a:t>
            </a:r>
            <a:r>
              <a:rPr lang="it-IT" sz="2400" dirty="0" err="1"/>
              <a:t>levels</a:t>
            </a:r>
            <a:r>
              <a:rPr lang="it-IT" sz="2400" dirty="0"/>
              <a:t> </a:t>
            </a:r>
            <a:r>
              <a:rPr lang="it-IT" sz="2400" dirty="0" err="1"/>
              <a:t>was</a:t>
            </a:r>
            <a:r>
              <a:rPr lang="it-IT" sz="2400" dirty="0"/>
              <a:t> </a:t>
            </a:r>
            <a:r>
              <a:rPr lang="it-IT" sz="2400" dirty="0" err="1"/>
              <a:t>demonstrated</a:t>
            </a:r>
            <a:r>
              <a:rPr lang="it-IT" sz="2400" dirty="0"/>
              <a:t> to </a:t>
            </a:r>
            <a:r>
              <a:rPr lang="it-IT" sz="2400" dirty="0" err="1"/>
              <a:t>decrease</a:t>
            </a:r>
            <a:r>
              <a:rPr lang="it-IT" sz="2400" dirty="0"/>
              <a:t> in a </a:t>
            </a:r>
            <a:r>
              <a:rPr lang="it-IT" sz="2400" dirty="0" err="1"/>
              <a:t>study</a:t>
            </a:r>
            <a:r>
              <a:rPr lang="it-IT" sz="2400" dirty="0"/>
              <a:t> of </a:t>
            </a:r>
            <a:r>
              <a:rPr lang="it-IT" sz="2400" dirty="0" err="1"/>
              <a:t>atherosclerotic</a:t>
            </a:r>
            <a:r>
              <a:rPr lang="it-IT" sz="2400" dirty="0"/>
              <a:t> </a:t>
            </a:r>
            <a:r>
              <a:rPr lang="it-IT" sz="2400" dirty="0" err="1"/>
              <a:t>rabbits</a:t>
            </a:r>
            <a:r>
              <a:rPr lang="it-IT" sz="2400" dirty="0"/>
              <a:t> </a:t>
            </a:r>
            <a:r>
              <a:rPr lang="it-IT" sz="2400" dirty="0" err="1"/>
              <a:t>given</a:t>
            </a:r>
            <a:r>
              <a:rPr lang="it-IT" sz="2400" dirty="0"/>
              <a:t> </a:t>
            </a:r>
            <a:r>
              <a:rPr lang="it-IT" sz="2400" dirty="0" err="1"/>
              <a:t>low</a:t>
            </a:r>
            <a:r>
              <a:rPr lang="it-IT" sz="2400" dirty="0"/>
              <a:t>-dose </a:t>
            </a:r>
            <a:r>
              <a:rPr lang="it-IT" sz="2400" dirty="0" err="1"/>
              <a:t>turmeric</a:t>
            </a:r>
            <a:r>
              <a:rPr lang="it-IT" sz="2400" dirty="0"/>
              <a:t> </a:t>
            </a:r>
            <a:r>
              <a:rPr lang="it-IT" sz="2400" dirty="0" err="1"/>
              <a:t>extract</a:t>
            </a:r>
            <a:r>
              <a:rPr lang="it-IT" sz="2400" dirty="0"/>
              <a:t> (1.6–3.2 mg kg−1 body </a:t>
            </a:r>
            <a:r>
              <a:rPr lang="it-IT" sz="2400" dirty="0" err="1"/>
              <a:t>weight</a:t>
            </a:r>
            <a:r>
              <a:rPr lang="it-IT" sz="2400" dirty="0"/>
              <a:t> per </a:t>
            </a:r>
            <a:r>
              <a:rPr lang="it-IT" sz="2400" dirty="0" err="1"/>
              <a:t>day</a:t>
            </a:r>
            <a:r>
              <a:rPr lang="it-IT" sz="2400" dirty="0"/>
              <a:t>).</a:t>
            </a:r>
          </a:p>
          <a:p>
            <a:pPr algn="ctr">
              <a:buFont typeface="Wingdings" pitchFamily="2" charset="2"/>
              <a:buChar char="Ø"/>
            </a:pPr>
            <a:endParaRPr lang="it-IT" sz="2400" dirty="0"/>
          </a:p>
          <a:p>
            <a:pPr algn="ctr">
              <a:buFont typeface="Wingdings" pitchFamily="2" charset="2"/>
              <a:buChar char="Ø"/>
            </a:pPr>
            <a:r>
              <a:rPr lang="it-IT" sz="2400" dirty="0"/>
              <a:t>The </a:t>
            </a:r>
            <a:r>
              <a:rPr lang="it-IT" sz="2400" dirty="0" err="1"/>
              <a:t>effect</a:t>
            </a:r>
            <a:r>
              <a:rPr lang="it-IT" sz="2400" dirty="0"/>
              <a:t> of </a:t>
            </a:r>
            <a:r>
              <a:rPr lang="it-IT" sz="2400" dirty="0" err="1"/>
              <a:t>turmeric</a:t>
            </a:r>
            <a:r>
              <a:rPr lang="it-IT" sz="2400" dirty="0"/>
              <a:t> </a:t>
            </a:r>
            <a:r>
              <a:rPr lang="it-IT" sz="2400" dirty="0" err="1"/>
              <a:t>extract</a:t>
            </a:r>
            <a:r>
              <a:rPr lang="it-IT" sz="2400" dirty="0"/>
              <a:t> on </a:t>
            </a:r>
            <a:r>
              <a:rPr lang="it-IT" sz="2400" dirty="0" err="1"/>
              <a:t>cholesterol</a:t>
            </a:r>
            <a:r>
              <a:rPr lang="it-IT" sz="2400" dirty="0"/>
              <a:t> </a:t>
            </a:r>
            <a:r>
              <a:rPr lang="it-IT" sz="2400" dirty="0" err="1"/>
              <a:t>levels</a:t>
            </a:r>
            <a:r>
              <a:rPr lang="it-IT" sz="2400" dirty="0"/>
              <a:t> can be </a:t>
            </a:r>
            <a:r>
              <a:rPr lang="it-IT" sz="2400" dirty="0" err="1"/>
              <a:t>attributed</a:t>
            </a:r>
            <a:r>
              <a:rPr lang="it-IT" sz="2400" dirty="0"/>
              <a:t> to </a:t>
            </a:r>
            <a:r>
              <a:rPr lang="it-IT" sz="2400" dirty="0" err="1"/>
              <a:t>decreased</a:t>
            </a:r>
            <a:r>
              <a:rPr lang="it-IT" sz="2400" dirty="0"/>
              <a:t> </a:t>
            </a:r>
            <a:r>
              <a:rPr lang="it-IT" sz="2400" dirty="0" err="1"/>
              <a:t>intestinal</a:t>
            </a:r>
            <a:r>
              <a:rPr lang="it-IT" sz="2400" dirty="0"/>
              <a:t> </a:t>
            </a:r>
            <a:r>
              <a:rPr lang="it-IT" sz="2400" dirty="0" err="1"/>
              <a:t>cholesterol</a:t>
            </a:r>
            <a:r>
              <a:rPr lang="it-IT" sz="2400" dirty="0"/>
              <a:t> </a:t>
            </a:r>
            <a:r>
              <a:rPr lang="it-IT" sz="2400" dirty="0" err="1"/>
              <a:t>intake</a:t>
            </a:r>
            <a:r>
              <a:rPr lang="it-IT" sz="2400" dirty="0"/>
              <a:t> and an </a:t>
            </a:r>
            <a:r>
              <a:rPr lang="it-IT" sz="2400" dirty="0" err="1"/>
              <a:t>increased</a:t>
            </a:r>
            <a:r>
              <a:rPr lang="it-IT" sz="2400" dirty="0"/>
              <a:t> </a:t>
            </a:r>
            <a:r>
              <a:rPr lang="it-IT" sz="2400" dirty="0" err="1"/>
              <a:t>cholesterol</a:t>
            </a:r>
            <a:r>
              <a:rPr lang="it-IT" sz="2400" dirty="0"/>
              <a:t> </a:t>
            </a:r>
            <a:r>
              <a:rPr lang="it-IT" sz="2400" dirty="0" err="1"/>
              <a:t>conversion</a:t>
            </a:r>
            <a:r>
              <a:rPr lang="it-IT" sz="2400" dirty="0"/>
              <a:t> to bile </a:t>
            </a:r>
            <a:r>
              <a:rPr lang="it-IT" sz="2400" dirty="0" err="1"/>
              <a:t>cids</a:t>
            </a:r>
            <a:r>
              <a:rPr lang="it-IT" sz="2400" dirty="0"/>
              <a:t> in the </a:t>
            </a:r>
            <a:r>
              <a:rPr lang="it-IT" sz="2400" dirty="0" err="1"/>
              <a:t>liver</a:t>
            </a:r>
            <a:r>
              <a:rPr lang="it-IT" sz="2400" dirty="0"/>
              <a:t>.</a:t>
            </a:r>
          </a:p>
          <a:p>
            <a:pPr algn="ctr">
              <a:buFont typeface="Wingdings" pitchFamily="2" charset="2"/>
              <a:buChar char="Ø"/>
            </a:pPr>
            <a:endParaRPr lang="it-IT" sz="2400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EA01A348-B37B-8C4E-8236-E885A0AC19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9344D-C5ED-414F-A5DA-97D14A61F1A7}" type="slidenum">
              <a:rPr lang="it-IT" smtClean="0"/>
              <a:t>11</a:t>
            </a:fld>
            <a:endParaRPr lang="it-IT"/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797C31BD-AE15-6443-AB7B-2B11309085AE}"/>
              </a:ext>
            </a:extLst>
          </p:cNvPr>
          <p:cNvSpPr/>
          <p:nvPr/>
        </p:nvSpPr>
        <p:spPr>
          <a:xfrm>
            <a:off x="2526673" y="413482"/>
            <a:ext cx="766626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3200" b="1" dirty="0" err="1">
                <a:solidFill>
                  <a:srgbClr val="002060"/>
                </a:solidFill>
              </a:rPr>
              <a:t>Hypocholesterolemic</a:t>
            </a:r>
            <a:r>
              <a:rPr lang="it-IT" sz="3200" b="1" dirty="0">
                <a:solidFill>
                  <a:srgbClr val="002060"/>
                </a:solidFill>
              </a:rPr>
              <a:t> </a:t>
            </a:r>
            <a:r>
              <a:rPr lang="it-IT" sz="3200" b="1" dirty="0" err="1">
                <a:solidFill>
                  <a:srgbClr val="002060"/>
                </a:solidFill>
              </a:rPr>
              <a:t>function</a:t>
            </a:r>
            <a:r>
              <a:rPr lang="it-IT" sz="3200" b="1" dirty="0">
                <a:solidFill>
                  <a:srgbClr val="002060"/>
                </a:solidFill>
              </a:rPr>
              <a:t>  of </a:t>
            </a:r>
            <a:r>
              <a:rPr lang="it-IT" sz="3200" b="1" dirty="0" err="1">
                <a:solidFill>
                  <a:srgbClr val="002060"/>
                </a:solidFill>
              </a:rPr>
              <a:t>curcumin</a:t>
            </a:r>
            <a:endParaRPr lang="it-IT" sz="32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84803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341088A5-78DB-A54B-A1DD-DC5F9A2F34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9344D-C5ED-414F-A5DA-97D14A61F1A7}" type="slidenum">
              <a:rPr lang="it-IT" smtClean="0"/>
              <a:t>12</a:t>
            </a:fld>
            <a:endParaRPr lang="it-IT"/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3FEA088B-188F-E54E-81A8-B85A28937945}"/>
              </a:ext>
            </a:extLst>
          </p:cNvPr>
          <p:cNvSpPr/>
          <p:nvPr/>
        </p:nvSpPr>
        <p:spPr>
          <a:xfrm>
            <a:off x="713678" y="1089164"/>
            <a:ext cx="11001297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buFont typeface="Wingdings" pitchFamily="2" charset="2"/>
              <a:buChar char="Ø"/>
            </a:pPr>
            <a:r>
              <a:rPr lang="it-IT" sz="2400" dirty="0" err="1"/>
              <a:t>Curcumin</a:t>
            </a:r>
            <a:r>
              <a:rPr lang="it-IT" sz="2400" dirty="0"/>
              <a:t> </a:t>
            </a:r>
            <a:r>
              <a:rPr lang="it-IT" sz="2400" dirty="0" err="1"/>
              <a:t>has</a:t>
            </a:r>
            <a:r>
              <a:rPr lang="it-IT" sz="2400" dirty="0"/>
              <a:t> </a:t>
            </a:r>
            <a:r>
              <a:rPr lang="it-IT" sz="2400" dirty="0" err="1"/>
              <a:t>been</a:t>
            </a:r>
            <a:r>
              <a:rPr lang="it-IT" sz="2400" dirty="0"/>
              <a:t> </a:t>
            </a:r>
            <a:r>
              <a:rPr lang="it-IT" sz="2400" dirty="0" err="1"/>
              <a:t>beneficial</a:t>
            </a:r>
            <a:r>
              <a:rPr lang="it-IT" sz="2400" dirty="0"/>
              <a:t> in </a:t>
            </a:r>
            <a:r>
              <a:rPr lang="it-IT" sz="2400" dirty="0" err="1"/>
              <a:t>many</a:t>
            </a:r>
            <a:r>
              <a:rPr lang="it-IT" sz="2400" dirty="0"/>
              <a:t> </a:t>
            </a:r>
            <a:r>
              <a:rPr lang="it-IT" sz="2400" dirty="0" err="1"/>
              <a:t>models</a:t>
            </a:r>
            <a:r>
              <a:rPr lang="it-IT" sz="2400" dirty="0"/>
              <a:t> </a:t>
            </a:r>
            <a:r>
              <a:rPr lang="it-IT" sz="2400" dirty="0" err="1"/>
              <a:t>as</a:t>
            </a:r>
            <a:r>
              <a:rPr lang="it-IT" sz="2400" dirty="0"/>
              <a:t> </a:t>
            </a:r>
            <a:r>
              <a:rPr lang="it-IT" sz="2400" dirty="0" err="1"/>
              <a:t>regulator</a:t>
            </a:r>
            <a:r>
              <a:rPr lang="it-IT" sz="2400" dirty="0"/>
              <a:t> of </a:t>
            </a:r>
            <a:r>
              <a:rPr lang="it-IT" sz="2400" dirty="0" err="1"/>
              <a:t>uncontrolled</a:t>
            </a:r>
            <a:r>
              <a:rPr lang="it-IT" sz="2400" dirty="0"/>
              <a:t> </a:t>
            </a:r>
            <a:r>
              <a:rPr lang="it-IT" sz="2400" dirty="0" err="1"/>
              <a:t>angiogenesis</a:t>
            </a:r>
            <a:r>
              <a:rPr lang="it-IT" sz="2400" dirty="0"/>
              <a:t>. </a:t>
            </a:r>
            <a:r>
              <a:rPr lang="it-IT" sz="2400" dirty="0" err="1"/>
              <a:t>It</a:t>
            </a:r>
            <a:r>
              <a:rPr lang="it-IT" sz="2400" dirty="0"/>
              <a:t> </a:t>
            </a:r>
            <a:r>
              <a:rPr lang="it-IT" sz="2400" dirty="0" err="1"/>
              <a:t>minimizes</a:t>
            </a:r>
            <a:r>
              <a:rPr lang="it-IT" sz="2400" dirty="0"/>
              <a:t> the </a:t>
            </a:r>
            <a:r>
              <a:rPr lang="it-IT" sz="2400" dirty="0" err="1"/>
              <a:t>overexpression</a:t>
            </a:r>
            <a:r>
              <a:rPr lang="it-IT" sz="2400" dirty="0"/>
              <a:t> of </a:t>
            </a:r>
            <a:r>
              <a:rPr lang="it-IT" sz="2400" dirty="0" err="1"/>
              <a:t>genes</a:t>
            </a:r>
            <a:r>
              <a:rPr lang="it-IT" sz="2400" dirty="0"/>
              <a:t> </a:t>
            </a:r>
            <a:r>
              <a:rPr lang="it-IT" sz="2400" dirty="0" err="1"/>
              <a:t>associated</a:t>
            </a:r>
            <a:r>
              <a:rPr lang="it-IT" sz="2400" dirty="0"/>
              <a:t> with </a:t>
            </a:r>
            <a:r>
              <a:rPr lang="it-IT" sz="2400" dirty="0" err="1"/>
              <a:t>angiogenesis</a:t>
            </a:r>
            <a:r>
              <a:rPr lang="it-IT" sz="2400" dirty="0"/>
              <a:t>. </a:t>
            </a:r>
            <a:r>
              <a:rPr lang="it-IT" sz="2400" dirty="0" err="1"/>
              <a:t>It</a:t>
            </a:r>
            <a:r>
              <a:rPr lang="it-IT" sz="2400" dirty="0"/>
              <a:t> </a:t>
            </a:r>
            <a:r>
              <a:rPr lang="it-IT" sz="2400" dirty="0" err="1"/>
              <a:t>inhibits</a:t>
            </a:r>
            <a:r>
              <a:rPr lang="it-IT" sz="2400" dirty="0"/>
              <a:t> </a:t>
            </a:r>
            <a:r>
              <a:rPr lang="it-IT" sz="2400" dirty="0" err="1"/>
              <a:t>metalloproteinases</a:t>
            </a:r>
            <a:r>
              <a:rPr lang="it-IT" sz="2400" dirty="0"/>
              <a:t> and </a:t>
            </a:r>
            <a:r>
              <a:rPr lang="it-IT" sz="2400" dirty="0" err="1"/>
              <a:t>reduces</a:t>
            </a:r>
            <a:r>
              <a:rPr lang="it-IT" sz="2400" dirty="0"/>
              <a:t> </a:t>
            </a:r>
            <a:r>
              <a:rPr lang="it-IT" sz="2400" dirty="0" err="1"/>
              <a:t>tumor</a:t>
            </a:r>
            <a:r>
              <a:rPr lang="it-IT" sz="2400" dirty="0"/>
              <a:t> </a:t>
            </a:r>
            <a:r>
              <a:rPr lang="it-IT" sz="2400" dirty="0" err="1"/>
              <a:t>tissue</a:t>
            </a:r>
            <a:r>
              <a:rPr lang="it-IT" sz="2400" dirty="0"/>
              <a:t> </a:t>
            </a:r>
            <a:r>
              <a:rPr lang="it-IT" sz="2400" dirty="0" err="1"/>
              <a:t>angiogenesis</a:t>
            </a:r>
            <a:r>
              <a:rPr lang="it-IT" sz="2400" dirty="0"/>
              <a:t>. </a:t>
            </a:r>
            <a:r>
              <a:rPr lang="it-IT" sz="2400" dirty="0" err="1"/>
              <a:t>These</a:t>
            </a:r>
            <a:r>
              <a:rPr lang="it-IT" sz="2400" dirty="0"/>
              <a:t> </a:t>
            </a:r>
            <a:r>
              <a:rPr lang="it-IT" sz="2400" dirty="0" err="1"/>
              <a:t>effects</a:t>
            </a:r>
            <a:r>
              <a:rPr lang="it-IT" sz="2400" dirty="0"/>
              <a:t> of </a:t>
            </a:r>
            <a:r>
              <a:rPr lang="it-IT" sz="2400" dirty="0" err="1"/>
              <a:t>curcumin</a:t>
            </a:r>
            <a:r>
              <a:rPr lang="it-IT" sz="2400" dirty="0"/>
              <a:t> </a:t>
            </a:r>
            <a:r>
              <a:rPr lang="it-IT" sz="2400" dirty="0" err="1"/>
              <a:t>analogs</a:t>
            </a:r>
            <a:r>
              <a:rPr lang="it-IT" sz="2400" dirty="0"/>
              <a:t> </a:t>
            </a:r>
            <a:r>
              <a:rPr lang="it-IT" sz="2400" dirty="0" err="1"/>
              <a:t>were</a:t>
            </a:r>
            <a:r>
              <a:rPr lang="it-IT" sz="2400" dirty="0"/>
              <a:t> </a:t>
            </a:r>
            <a:r>
              <a:rPr lang="it-IT" sz="2400" dirty="0" err="1"/>
              <a:t>shown</a:t>
            </a:r>
            <a:r>
              <a:rPr lang="it-IT" sz="2400" dirty="0"/>
              <a:t> to be due to </a:t>
            </a:r>
            <a:r>
              <a:rPr lang="it-IT" sz="2400" dirty="0" err="1"/>
              <a:t>decrease</a:t>
            </a:r>
            <a:r>
              <a:rPr lang="it-IT" sz="2400" dirty="0"/>
              <a:t> </a:t>
            </a:r>
            <a:r>
              <a:rPr lang="it-IT" sz="2400" dirty="0" err="1"/>
              <a:t>expression</a:t>
            </a:r>
            <a:r>
              <a:rPr lang="it-IT" sz="2400" dirty="0"/>
              <a:t> of </a:t>
            </a:r>
            <a:r>
              <a:rPr lang="it-IT" sz="2400" dirty="0" err="1"/>
              <a:t>angiogenesis-associated</a:t>
            </a:r>
            <a:r>
              <a:rPr lang="it-IT" sz="2400" dirty="0"/>
              <a:t> </a:t>
            </a:r>
            <a:r>
              <a:rPr lang="it-IT" sz="2400" dirty="0" err="1"/>
              <a:t>genes</a:t>
            </a:r>
            <a:r>
              <a:rPr lang="it-IT" sz="2400" dirty="0"/>
              <a:t>, </a:t>
            </a:r>
            <a:r>
              <a:rPr lang="it-IT" sz="2400" dirty="0" err="1"/>
              <a:t>vascular</a:t>
            </a:r>
            <a:r>
              <a:rPr lang="it-IT" sz="2400" dirty="0"/>
              <a:t> </a:t>
            </a:r>
            <a:r>
              <a:rPr lang="it-IT" sz="2400" dirty="0" err="1"/>
              <a:t>endothelial</a:t>
            </a:r>
            <a:r>
              <a:rPr lang="it-IT" sz="2400" dirty="0"/>
              <a:t> </a:t>
            </a:r>
            <a:r>
              <a:rPr lang="it-IT" sz="2400" dirty="0" err="1"/>
              <a:t>growth</a:t>
            </a:r>
            <a:r>
              <a:rPr lang="it-IT" sz="2400" dirty="0"/>
              <a:t> </a:t>
            </a:r>
            <a:r>
              <a:rPr lang="it-IT" sz="2400" dirty="0" err="1"/>
              <a:t>factor</a:t>
            </a:r>
            <a:r>
              <a:rPr lang="it-IT" sz="2400" dirty="0"/>
              <a:t> (VEGF) and MMP- 9. </a:t>
            </a:r>
          </a:p>
          <a:p>
            <a:pPr marL="342900" indent="-342900" algn="ctr">
              <a:buFont typeface="Wingdings" pitchFamily="2" charset="2"/>
              <a:buChar char="Ø"/>
            </a:pPr>
            <a:endParaRPr lang="it-IT" sz="2400" dirty="0"/>
          </a:p>
          <a:p>
            <a:pPr marL="342900" indent="-342900" algn="ctr">
              <a:buFont typeface="Wingdings" pitchFamily="2" charset="2"/>
              <a:buChar char="Ø"/>
            </a:pPr>
            <a:r>
              <a:rPr lang="it-IT" sz="2400" dirty="0" err="1"/>
              <a:t>Curcumin</a:t>
            </a:r>
            <a:r>
              <a:rPr lang="it-IT" sz="2400" dirty="0"/>
              <a:t> and </a:t>
            </a:r>
            <a:r>
              <a:rPr lang="it-IT" sz="2400" dirty="0" err="1"/>
              <a:t>its</a:t>
            </a:r>
            <a:r>
              <a:rPr lang="it-IT" sz="2400" dirty="0"/>
              <a:t> </a:t>
            </a:r>
            <a:r>
              <a:rPr lang="it-IT" sz="2400" dirty="0" err="1"/>
              <a:t>analogs</a:t>
            </a:r>
            <a:r>
              <a:rPr lang="it-IT" sz="2400" dirty="0"/>
              <a:t> </a:t>
            </a:r>
            <a:r>
              <a:rPr lang="it-IT" sz="2400" dirty="0" err="1"/>
              <a:t>inhibited</a:t>
            </a:r>
            <a:r>
              <a:rPr lang="it-IT" sz="2400" dirty="0"/>
              <a:t> </a:t>
            </a:r>
            <a:r>
              <a:rPr lang="it-IT" sz="2400" dirty="0" err="1"/>
              <a:t>MMPs</a:t>
            </a:r>
            <a:r>
              <a:rPr lang="it-IT" sz="2400" dirty="0"/>
              <a:t> </a:t>
            </a:r>
            <a:r>
              <a:rPr lang="it-IT" sz="2400" dirty="0" err="1"/>
              <a:t>that</a:t>
            </a:r>
            <a:r>
              <a:rPr lang="it-IT" sz="2400" dirty="0"/>
              <a:t> </a:t>
            </a:r>
            <a:r>
              <a:rPr lang="it-IT" sz="2400" dirty="0" err="1"/>
              <a:t>were</a:t>
            </a:r>
            <a:r>
              <a:rPr lang="it-IT" sz="2400" dirty="0"/>
              <a:t> </a:t>
            </a:r>
            <a:r>
              <a:rPr lang="it-IT" sz="2400" dirty="0" err="1"/>
              <a:t>responsible</a:t>
            </a:r>
            <a:r>
              <a:rPr lang="it-IT" sz="2400" dirty="0"/>
              <a:t> for </a:t>
            </a:r>
            <a:r>
              <a:rPr lang="it-IT" sz="2400" dirty="0" err="1"/>
              <a:t>decreased</a:t>
            </a:r>
            <a:r>
              <a:rPr lang="it-IT" sz="2400" dirty="0"/>
              <a:t> </a:t>
            </a:r>
            <a:r>
              <a:rPr lang="it-IT" sz="2400" dirty="0" err="1"/>
              <a:t>angiogensis</a:t>
            </a:r>
            <a:r>
              <a:rPr lang="it-IT" sz="2400" dirty="0"/>
              <a:t>. More in vivo </a:t>
            </a:r>
            <a:r>
              <a:rPr lang="it-IT" sz="2400" dirty="0" err="1"/>
              <a:t>studies</a:t>
            </a:r>
            <a:r>
              <a:rPr lang="it-IT" sz="2400" dirty="0"/>
              <a:t> are </a:t>
            </a:r>
            <a:r>
              <a:rPr lang="it-IT" sz="2400" dirty="0" err="1"/>
              <a:t>required</a:t>
            </a:r>
            <a:r>
              <a:rPr lang="it-IT" sz="2400" dirty="0"/>
              <a:t> to elucidate the </a:t>
            </a:r>
            <a:r>
              <a:rPr lang="it-IT" sz="2400" dirty="0" err="1"/>
              <a:t>mechanisms</a:t>
            </a:r>
            <a:r>
              <a:rPr lang="it-IT" sz="2400" dirty="0"/>
              <a:t> of </a:t>
            </a:r>
            <a:r>
              <a:rPr lang="it-IT" sz="2400" dirty="0" err="1"/>
              <a:t>reported</a:t>
            </a:r>
            <a:r>
              <a:rPr lang="it-IT" sz="2400" dirty="0"/>
              <a:t> </a:t>
            </a:r>
            <a:r>
              <a:rPr lang="it-IT" sz="2400" dirty="0" err="1"/>
              <a:t>biological</a:t>
            </a:r>
            <a:r>
              <a:rPr lang="it-IT" sz="2400" dirty="0"/>
              <a:t> </a:t>
            </a:r>
            <a:r>
              <a:rPr lang="it-IT" sz="2400" dirty="0" err="1"/>
              <a:t>effects</a:t>
            </a:r>
            <a:r>
              <a:rPr lang="it-IT" sz="2400" dirty="0"/>
              <a:t> of </a:t>
            </a:r>
            <a:r>
              <a:rPr lang="it-IT" sz="2400" dirty="0" err="1"/>
              <a:t>curcumin</a:t>
            </a:r>
            <a:r>
              <a:rPr lang="it-IT" sz="2400" dirty="0"/>
              <a:t>.</a:t>
            </a:r>
          </a:p>
          <a:p>
            <a:pPr marL="342900" indent="-342900" algn="ctr">
              <a:buFont typeface="Wingdings" pitchFamily="2" charset="2"/>
              <a:buChar char="Ø"/>
            </a:pPr>
            <a:endParaRPr lang="it-IT" sz="2400" dirty="0"/>
          </a:p>
          <a:p>
            <a:pPr marL="342900" indent="-342900" algn="ctr">
              <a:buFont typeface="Wingdings" pitchFamily="2" charset="2"/>
              <a:buChar char="Ø"/>
            </a:pPr>
            <a:r>
              <a:rPr lang="it-IT" sz="2400" dirty="0"/>
              <a:t>The </a:t>
            </a:r>
            <a:r>
              <a:rPr lang="it-IT" sz="2400" dirty="0" err="1"/>
              <a:t>molecular</a:t>
            </a:r>
            <a:r>
              <a:rPr lang="it-IT" sz="2400" dirty="0"/>
              <a:t> </a:t>
            </a:r>
            <a:r>
              <a:rPr lang="it-IT" sz="2400" dirty="0" err="1"/>
              <a:t>basis</a:t>
            </a:r>
            <a:r>
              <a:rPr lang="it-IT" sz="2400" dirty="0"/>
              <a:t> of </a:t>
            </a:r>
            <a:r>
              <a:rPr lang="it-IT" sz="2400" dirty="0" err="1"/>
              <a:t>anticarcinogenic</a:t>
            </a:r>
            <a:r>
              <a:rPr lang="it-IT" sz="2400" dirty="0"/>
              <a:t> and </a:t>
            </a:r>
            <a:r>
              <a:rPr lang="it-IT" sz="2400" dirty="0" err="1"/>
              <a:t>chemopreventive</a:t>
            </a:r>
            <a:r>
              <a:rPr lang="it-IT" sz="2400" dirty="0"/>
              <a:t> </a:t>
            </a:r>
            <a:r>
              <a:rPr lang="it-IT" sz="2400" dirty="0" err="1"/>
              <a:t>effects</a:t>
            </a:r>
            <a:r>
              <a:rPr lang="it-IT" sz="2400" dirty="0"/>
              <a:t> of </a:t>
            </a:r>
            <a:r>
              <a:rPr lang="it-IT" sz="2400" dirty="0" err="1"/>
              <a:t>curcumin</a:t>
            </a:r>
            <a:r>
              <a:rPr lang="it-IT" sz="2400" dirty="0"/>
              <a:t> </a:t>
            </a:r>
            <a:r>
              <a:rPr lang="it-IT" sz="2400" dirty="0" err="1"/>
              <a:t>is</a:t>
            </a:r>
            <a:r>
              <a:rPr lang="it-IT" sz="2400" dirty="0"/>
              <a:t> </a:t>
            </a:r>
            <a:r>
              <a:rPr lang="it-IT" sz="2400" dirty="0" err="1"/>
              <a:t>attributed</a:t>
            </a:r>
            <a:r>
              <a:rPr lang="it-IT" sz="2400" dirty="0"/>
              <a:t> to </a:t>
            </a:r>
            <a:r>
              <a:rPr lang="it-IT" sz="2400" dirty="0" err="1"/>
              <a:t>its</a:t>
            </a:r>
            <a:r>
              <a:rPr lang="it-IT" sz="2400" dirty="0"/>
              <a:t> </a:t>
            </a:r>
            <a:r>
              <a:rPr lang="it-IT" sz="2400" dirty="0" err="1"/>
              <a:t>effect</a:t>
            </a:r>
            <a:r>
              <a:rPr lang="it-IT" sz="2400" dirty="0"/>
              <a:t> on </a:t>
            </a:r>
            <a:r>
              <a:rPr lang="it-IT" sz="2400" dirty="0" err="1"/>
              <a:t>several</a:t>
            </a:r>
            <a:r>
              <a:rPr lang="it-IT" sz="2400" dirty="0"/>
              <a:t> targets </a:t>
            </a:r>
            <a:r>
              <a:rPr lang="it-IT" sz="2400" dirty="0" err="1"/>
              <a:t>including</a:t>
            </a:r>
            <a:r>
              <a:rPr lang="it-IT" sz="2400" dirty="0"/>
              <a:t> </a:t>
            </a:r>
            <a:r>
              <a:rPr lang="it-IT" sz="2400" dirty="0" err="1"/>
              <a:t>transcription</a:t>
            </a:r>
            <a:r>
              <a:rPr lang="it-IT" sz="2400" dirty="0"/>
              <a:t> </a:t>
            </a:r>
            <a:r>
              <a:rPr lang="it-IT" sz="2400" dirty="0" err="1"/>
              <a:t>factors</a:t>
            </a:r>
            <a:r>
              <a:rPr lang="it-IT" sz="2400" dirty="0"/>
              <a:t>, </a:t>
            </a:r>
            <a:r>
              <a:rPr lang="it-IT" sz="2400" dirty="0" err="1"/>
              <a:t>growth</a:t>
            </a:r>
            <a:r>
              <a:rPr lang="it-IT" sz="2400" dirty="0"/>
              <a:t> </a:t>
            </a:r>
            <a:r>
              <a:rPr lang="it-IT" sz="2400" dirty="0" err="1"/>
              <a:t>regulators</a:t>
            </a:r>
            <a:r>
              <a:rPr lang="it-IT" sz="2400" dirty="0"/>
              <a:t>, </a:t>
            </a:r>
            <a:r>
              <a:rPr lang="it-IT" sz="2400" dirty="0" err="1"/>
              <a:t>adhesion</a:t>
            </a:r>
            <a:r>
              <a:rPr lang="it-IT" sz="2400" dirty="0"/>
              <a:t> </a:t>
            </a:r>
            <a:r>
              <a:rPr lang="it-IT" sz="2400" dirty="0" err="1"/>
              <a:t>molecules</a:t>
            </a:r>
            <a:r>
              <a:rPr lang="it-IT" sz="2400" dirty="0"/>
              <a:t>, </a:t>
            </a:r>
            <a:r>
              <a:rPr lang="it-IT" sz="2400" dirty="0" err="1"/>
              <a:t>apoptotic</a:t>
            </a:r>
            <a:r>
              <a:rPr lang="it-IT" sz="2400" dirty="0"/>
              <a:t> </a:t>
            </a:r>
            <a:r>
              <a:rPr lang="it-IT" sz="2400" dirty="0" err="1"/>
              <a:t>genes</a:t>
            </a:r>
            <a:r>
              <a:rPr lang="it-IT" sz="2400" dirty="0"/>
              <a:t>, </a:t>
            </a:r>
            <a:r>
              <a:rPr lang="it-IT" sz="2400" dirty="0" err="1"/>
              <a:t>angiogenesis</a:t>
            </a:r>
            <a:r>
              <a:rPr lang="it-IT" sz="2400" dirty="0"/>
              <a:t> </a:t>
            </a:r>
            <a:r>
              <a:rPr lang="it-IT" sz="2400" dirty="0" err="1"/>
              <a:t>regulators</a:t>
            </a:r>
            <a:r>
              <a:rPr lang="it-IT" sz="2400" dirty="0"/>
              <a:t> and </a:t>
            </a:r>
            <a:r>
              <a:rPr lang="it-IT" sz="2400" dirty="0" err="1"/>
              <a:t>cellular</a:t>
            </a:r>
            <a:r>
              <a:rPr lang="it-IT" sz="2400" dirty="0"/>
              <a:t> </a:t>
            </a:r>
            <a:r>
              <a:rPr lang="it-IT" sz="2400" dirty="0" err="1"/>
              <a:t>signaling</a:t>
            </a:r>
            <a:r>
              <a:rPr lang="it-IT" sz="2400" dirty="0"/>
              <a:t> </a:t>
            </a:r>
            <a:r>
              <a:rPr lang="it-IT" sz="2400" dirty="0" err="1"/>
              <a:t>molecules</a:t>
            </a:r>
            <a:r>
              <a:rPr lang="it-IT" sz="2400" dirty="0"/>
              <a:t>. </a:t>
            </a: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2AB07F31-2AB2-FC48-A106-041C64339308}"/>
              </a:ext>
            </a:extLst>
          </p:cNvPr>
          <p:cNvSpPr/>
          <p:nvPr/>
        </p:nvSpPr>
        <p:spPr>
          <a:xfrm>
            <a:off x="3131087" y="279667"/>
            <a:ext cx="547951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3200" b="1" dirty="0">
                <a:solidFill>
                  <a:srgbClr val="002060"/>
                </a:solidFill>
              </a:rPr>
              <a:t>Anti-</a:t>
            </a:r>
            <a:r>
              <a:rPr lang="it-IT" sz="3200" b="1" dirty="0" err="1">
                <a:solidFill>
                  <a:srgbClr val="002060"/>
                </a:solidFill>
              </a:rPr>
              <a:t>cancer</a:t>
            </a:r>
            <a:r>
              <a:rPr lang="it-IT" sz="3200" b="1" dirty="0">
                <a:solidFill>
                  <a:srgbClr val="002060"/>
                </a:solidFill>
              </a:rPr>
              <a:t> </a:t>
            </a:r>
            <a:r>
              <a:rPr lang="it-IT" sz="3200" b="1" dirty="0" err="1">
                <a:solidFill>
                  <a:srgbClr val="002060"/>
                </a:solidFill>
              </a:rPr>
              <a:t>effects</a:t>
            </a:r>
            <a:r>
              <a:rPr lang="it-IT" sz="3200" b="1" dirty="0">
                <a:solidFill>
                  <a:srgbClr val="002060"/>
                </a:solidFill>
              </a:rPr>
              <a:t> of </a:t>
            </a:r>
            <a:r>
              <a:rPr lang="it-IT" sz="3200" b="1" dirty="0" err="1">
                <a:solidFill>
                  <a:srgbClr val="002060"/>
                </a:solidFill>
              </a:rPr>
              <a:t>curcumin</a:t>
            </a:r>
            <a:endParaRPr lang="it-IT" sz="32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26917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34BF17D-560C-FE41-B9CF-F8F2CF6D85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4848" y="752295"/>
            <a:ext cx="10688606" cy="5786617"/>
          </a:xfrm>
        </p:spPr>
        <p:txBody>
          <a:bodyPr>
            <a:normAutofit fontScale="85000" lnSpcReduction="20000"/>
          </a:bodyPr>
          <a:lstStyle/>
          <a:p>
            <a:pPr algn="ctr">
              <a:buFont typeface="Wingdings" pitchFamily="2" charset="2"/>
              <a:buChar char="Ø"/>
            </a:pPr>
            <a:r>
              <a:rPr lang="it-IT" dirty="0" err="1"/>
              <a:t>Curcumin</a:t>
            </a:r>
            <a:r>
              <a:rPr lang="it-IT" dirty="0"/>
              <a:t> </a:t>
            </a:r>
            <a:r>
              <a:rPr lang="it-IT" dirty="0" err="1"/>
              <a:t>has</a:t>
            </a:r>
            <a:r>
              <a:rPr lang="it-IT" dirty="0"/>
              <a:t> </a:t>
            </a:r>
            <a:r>
              <a:rPr lang="it-IT" dirty="0" err="1"/>
              <a:t>been</a:t>
            </a:r>
            <a:r>
              <a:rPr lang="it-IT" dirty="0"/>
              <a:t> </a:t>
            </a:r>
            <a:r>
              <a:rPr lang="it-IT" dirty="0" err="1"/>
              <a:t>shown</a:t>
            </a:r>
            <a:r>
              <a:rPr lang="it-IT" dirty="0"/>
              <a:t> to down </a:t>
            </a:r>
            <a:r>
              <a:rPr lang="it-IT" dirty="0" err="1"/>
              <a:t>regulate</a:t>
            </a:r>
            <a:r>
              <a:rPr lang="it-IT" dirty="0"/>
              <a:t> the production of pro-</a:t>
            </a:r>
            <a:r>
              <a:rPr lang="it-IT" dirty="0" err="1"/>
              <a:t>inflammatory</a:t>
            </a:r>
            <a:r>
              <a:rPr lang="it-IT" dirty="0"/>
              <a:t> </a:t>
            </a:r>
            <a:r>
              <a:rPr lang="it-IT" dirty="0" err="1"/>
              <a:t>cytokines</a:t>
            </a:r>
            <a:r>
              <a:rPr lang="it-IT" dirty="0"/>
              <a:t> </a:t>
            </a:r>
            <a:r>
              <a:rPr lang="it-IT" dirty="0" err="1"/>
              <a:t>tumor</a:t>
            </a:r>
            <a:r>
              <a:rPr lang="it-IT" dirty="0"/>
              <a:t> </a:t>
            </a:r>
            <a:r>
              <a:rPr lang="it-IT" dirty="0" err="1"/>
              <a:t>necrosis</a:t>
            </a:r>
            <a:r>
              <a:rPr lang="it-IT" dirty="0"/>
              <a:t> </a:t>
            </a:r>
            <a:r>
              <a:rPr lang="it-IT" dirty="0" err="1"/>
              <a:t>factor</a:t>
            </a:r>
            <a:r>
              <a:rPr lang="it-IT" dirty="0"/>
              <a:t>-α (TNF-α), IL-1β and </a:t>
            </a:r>
            <a:r>
              <a:rPr lang="it-IT" dirty="0" err="1"/>
              <a:t>inhibit</a:t>
            </a:r>
            <a:r>
              <a:rPr lang="it-IT" dirty="0"/>
              <a:t> the </a:t>
            </a:r>
            <a:r>
              <a:rPr lang="it-IT" dirty="0" err="1"/>
              <a:t>activation</a:t>
            </a:r>
            <a:r>
              <a:rPr lang="it-IT" dirty="0"/>
              <a:t> of </a:t>
            </a:r>
            <a:r>
              <a:rPr lang="it-IT" dirty="0" err="1"/>
              <a:t>transcription</a:t>
            </a:r>
            <a:r>
              <a:rPr lang="it-IT" dirty="0"/>
              <a:t> </a:t>
            </a:r>
            <a:r>
              <a:rPr lang="it-IT" dirty="0" err="1"/>
              <a:t>factors</a:t>
            </a:r>
            <a:r>
              <a:rPr lang="it-IT" dirty="0"/>
              <a:t> </a:t>
            </a:r>
            <a:r>
              <a:rPr lang="it-IT" dirty="0" err="1"/>
              <a:t>nuclear</a:t>
            </a:r>
            <a:r>
              <a:rPr lang="it-IT" dirty="0"/>
              <a:t> </a:t>
            </a:r>
            <a:r>
              <a:rPr lang="it-IT" dirty="0" err="1"/>
              <a:t>factor-κB</a:t>
            </a:r>
            <a:r>
              <a:rPr lang="it-IT" dirty="0"/>
              <a:t> (NF-</a:t>
            </a:r>
            <a:r>
              <a:rPr lang="it-IT" dirty="0" err="1"/>
              <a:t>κB</a:t>
            </a:r>
            <a:r>
              <a:rPr lang="it-IT" dirty="0"/>
              <a:t>) and </a:t>
            </a:r>
            <a:r>
              <a:rPr lang="it-IT" dirty="0" err="1"/>
              <a:t>activator</a:t>
            </a:r>
            <a:r>
              <a:rPr lang="it-IT" dirty="0"/>
              <a:t> protein-1 (AP-1)</a:t>
            </a:r>
          </a:p>
          <a:p>
            <a:pPr algn="ctr">
              <a:buFont typeface="Wingdings" pitchFamily="2" charset="2"/>
              <a:buChar char="Ø"/>
            </a:pPr>
            <a:endParaRPr lang="it-IT" dirty="0"/>
          </a:p>
          <a:p>
            <a:pPr algn="ctr">
              <a:buFont typeface="Wingdings" pitchFamily="2" charset="2"/>
              <a:buChar char="Ø"/>
            </a:pPr>
            <a:r>
              <a:rPr lang="it-IT" dirty="0" err="1"/>
              <a:t>Suppression</a:t>
            </a:r>
            <a:r>
              <a:rPr lang="it-IT" dirty="0"/>
              <a:t> of AP-1 </a:t>
            </a:r>
            <a:r>
              <a:rPr lang="it-IT" dirty="0" err="1"/>
              <a:t>was</a:t>
            </a:r>
            <a:r>
              <a:rPr lang="it-IT" dirty="0"/>
              <a:t> due to a </a:t>
            </a:r>
            <a:r>
              <a:rPr lang="it-IT" dirty="0" err="1"/>
              <a:t>direct</a:t>
            </a:r>
            <a:r>
              <a:rPr lang="it-IT" dirty="0"/>
              <a:t> </a:t>
            </a:r>
            <a:r>
              <a:rPr lang="it-IT" dirty="0" err="1"/>
              <a:t>interaction</a:t>
            </a:r>
            <a:r>
              <a:rPr lang="it-IT" dirty="0"/>
              <a:t> of </a:t>
            </a:r>
            <a:r>
              <a:rPr lang="it-IT" dirty="0" err="1"/>
              <a:t>curcumin</a:t>
            </a:r>
            <a:r>
              <a:rPr lang="it-IT" dirty="0"/>
              <a:t> with AP-1 </a:t>
            </a:r>
            <a:r>
              <a:rPr lang="it-IT" dirty="0" err="1"/>
              <a:t>binding</a:t>
            </a:r>
            <a:r>
              <a:rPr lang="it-IT" dirty="0"/>
              <a:t> to </a:t>
            </a:r>
            <a:r>
              <a:rPr lang="it-IT" dirty="0" err="1"/>
              <a:t>its</a:t>
            </a:r>
            <a:r>
              <a:rPr lang="it-IT" dirty="0"/>
              <a:t> DNA </a:t>
            </a:r>
            <a:r>
              <a:rPr lang="it-IT" dirty="0" err="1"/>
              <a:t>binding</a:t>
            </a:r>
            <a:r>
              <a:rPr lang="it-IT" dirty="0"/>
              <a:t> </a:t>
            </a:r>
            <a:r>
              <a:rPr lang="it-IT" dirty="0" err="1"/>
              <a:t>motif</a:t>
            </a:r>
            <a:r>
              <a:rPr lang="it-IT" dirty="0"/>
              <a:t>  and </a:t>
            </a:r>
            <a:r>
              <a:rPr lang="it-IT" dirty="0" err="1"/>
              <a:t>also</a:t>
            </a:r>
            <a:r>
              <a:rPr lang="it-IT" dirty="0"/>
              <a:t> due to </a:t>
            </a:r>
            <a:r>
              <a:rPr lang="it-IT" dirty="0" err="1"/>
              <a:t>inhibition</a:t>
            </a:r>
            <a:r>
              <a:rPr lang="it-IT" dirty="0"/>
              <a:t> of c-</a:t>
            </a:r>
            <a:r>
              <a:rPr lang="it-IT" dirty="0" err="1"/>
              <a:t>Jun</a:t>
            </a:r>
            <a:r>
              <a:rPr lang="it-IT" dirty="0"/>
              <a:t> and c-</a:t>
            </a:r>
            <a:r>
              <a:rPr lang="it-IT" dirty="0" err="1"/>
              <a:t>fos</a:t>
            </a:r>
            <a:r>
              <a:rPr lang="it-IT" dirty="0"/>
              <a:t>, </a:t>
            </a:r>
            <a:r>
              <a:rPr lang="it-IT" dirty="0" err="1"/>
              <a:t>components</a:t>
            </a:r>
            <a:r>
              <a:rPr lang="it-IT" dirty="0"/>
              <a:t> of AP-1 .</a:t>
            </a:r>
          </a:p>
          <a:p>
            <a:pPr algn="ctr">
              <a:buFont typeface="Wingdings" pitchFamily="2" charset="2"/>
              <a:buChar char="Ø"/>
            </a:pPr>
            <a:endParaRPr lang="it-IT" dirty="0"/>
          </a:p>
          <a:p>
            <a:pPr algn="ctr">
              <a:buFont typeface="Wingdings" pitchFamily="2" charset="2"/>
              <a:buChar char="Ø"/>
            </a:pPr>
            <a:r>
              <a:rPr lang="it-IT" dirty="0" err="1"/>
              <a:t>Curcumin</a:t>
            </a:r>
            <a:r>
              <a:rPr lang="it-IT" dirty="0"/>
              <a:t> </a:t>
            </a:r>
            <a:r>
              <a:rPr lang="it-IT" dirty="0" err="1"/>
              <a:t>has</a:t>
            </a:r>
            <a:r>
              <a:rPr lang="it-IT" dirty="0"/>
              <a:t> </a:t>
            </a:r>
            <a:r>
              <a:rPr lang="it-IT" dirty="0" err="1"/>
              <a:t>been</a:t>
            </a:r>
            <a:r>
              <a:rPr lang="it-IT" dirty="0"/>
              <a:t> </a:t>
            </a:r>
            <a:r>
              <a:rPr lang="it-IT" dirty="0" err="1"/>
              <a:t>widely</a:t>
            </a:r>
            <a:r>
              <a:rPr lang="it-IT" dirty="0"/>
              <a:t> </a:t>
            </a:r>
            <a:r>
              <a:rPr lang="it-IT" dirty="0" err="1"/>
              <a:t>used</a:t>
            </a:r>
            <a:r>
              <a:rPr lang="it-IT" dirty="0"/>
              <a:t> in </a:t>
            </a:r>
            <a:r>
              <a:rPr lang="it-IT" dirty="0" err="1"/>
              <a:t>cancer</a:t>
            </a:r>
            <a:r>
              <a:rPr lang="it-IT" dirty="0"/>
              <a:t> treatment due to </a:t>
            </a:r>
            <a:r>
              <a:rPr lang="it-IT" dirty="0" err="1"/>
              <a:t>its</a:t>
            </a:r>
            <a:r>
              <a:rPr lang="it-IT" dirty="0"/>
              <a:t> </a:t>
            </a:r>
            <a:r>
              <a:rPr lang="it-IT" dirty="0" err="1"/>
              <a:t>ability</a:t>
            </a:r>
            <a:r>
              <a:rPr lang="it-IT" dirty="0"/>
              <a:t> to trigger </a:t>
            </a:r>
            <a:r>
              <a:rPr lang="it-IT" dirty="0" err="1"/>
              <a:t>cell</a:t>
            </a:r>
            <a:r>
              <a:rPr lang="it-IT" dirty="0"/>
              <a:t> </a:t>
            </a:r>
            <a:r>
              <a:rPr lang="it-IT" dirty="0" err="1"/>
              <a:t>death</a:t>
            </a:r>
            <a:r>
              <a:rPr lang="it-IT" dirty="0"/>
              <a:t> and </a:t>
            </a:r>
            <a:r>
              <a:rPr lang="it-IT" dirty="0" err="1"/>
              <a:t>suppress</a:t>
            </a:r>
            <a:r>
              <a:rPr lang="it-IT" dirty="0"/>
              <a:t> </a:t>
            </a:r>
            <a:r>
              <a:rPr lang="it-IT" dirty="0" err="1"/>
              <a:t>metastasis</a:t>
            </a:r>
            <a:r>
              <a:rPr lang="it-IT" dirty="0"/>
              <a:t>. </a:t>
            </a:r>
          </a:p>
          <a:p>
            <a:pPr algn="ctr">
              <a:buFont typeface="Wingdings" pitchFamily="2" charset="2"/>
              <a:buChar char="Ø"/>
            </a:pPr>
            <a:endParaRPr lang="it-IT" dirty="0"/>
          </a:p>
          <a:p>
            <a:pPr algn="ctr">
              <a:buFont typeface="Wingdings" pitchFamily="2" charset="2"/>
              <a:buChar char="Ø"/>
            </a:pPr>
            <a:r>
              <a:rPr lang="it-IT" dirty="0" err="1"/>
              <a:t>Based</a:t>
            </a:r>
            <a:r>
              <a:rPr lang="it-IT" dirty="0"/>
              <a:t> on </a:t>
            </a:r>
            <a:r>
              <a:rPr lang="it-IT" dirty="0" err="1"/>
              <a:t>pre-clinical</a:t>
            </a:r>
            <a:r>
              <a:rPr lang="it-IT" dirty="0"/>
              <a:t> </a:t>
            </a:r>
            <a:r>
              <a:rPr lang="it-IT" dirty="0" err="1"/>
              <a:t>studies</a:t>
            </a:r>
            <a:r>
              <a:rPr lang="it-IT" dirty="0"/>
              <a:t>, </a:t>
            </a:r>
            <a:r>
              <a:rPr lang="it-IT" dirty="0" err="1"/>
              <a:t>curcumin</a:t>
            </a:r>
            <a:r>
              <a:rPr lang="it-IT" dirty="0"/>
              <a:t> </a:t>
            </a:r>
            <a:r>
              <a:rPr lang="it-IT" dirty="0" err="1"/>
              <a:t>administration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beneficial</a:t>
            </a:r>
            <a:r>
              <a:rPr lang="it-IT" dirty="0"/>
              <a:t> in the treatment of </a:t>
            </a:r>
            <a:r>
              <a:rPr lang="it-IT" dirty="0" err="1"/>
              <a:t>urological</a:t>
            </a:r>
            <a:r>
              <a:rPr lang="it-IT" dirty="0"/>
              <a:t> </a:t>
            </a:r>
            <a:r>
              <a:rPr lang="it-IT" dirty="0" err="1"/>
              <a:t>cancers</a:t>
            </a:r>
            <a:r>
              <a:rPr lang="it-IT" dirty="0"/>
              <a:t> and future </a:t>
            </a:r>
            <a:r>
              <a:rPr lang="it-IT" dirty="0" err="1"/>
              <a:t>clinical</a:t>
            </a:r>
            <a:r>
              <a:rPr lang="it-IT" dirty="0"/>
              <a:t> </a:t>
            </a:r>
            <a:r>
              <a:rPr lang="it-IT" dirty="0" err="1"/>
              <a:t>applications</a:t>
            </a:r>
            <a:r>
              <a:rPr lang="it-IT" dirty="0"/>
              <a:t> </a:t>
            </a:r>
            <a:r>
              <a:rPr lang="it-IT" dirty="0" err="1"/>
              <a:t>might</a:t>
            </a:r>
            <a:r>
              <a:rPr lang="it-IT" dirty="0"/>
              <a:t> be </a:t>
            </a:r>
            <a:r>
              <a:rPr lang="it-IT" dirty="0" err="1"/>
              <a:t>considered</a:t>
            </a:r>
            <a:r>
              <a:rPr lang="it-IT" dirty="0"/>
              <a:t> </a:t>
            </a:r>
            <a:r>
              <a:rPr lang="it-IT" dirty="0" err="1"/>
              <a:t>upon</a:t>
            </a:r>
            <a:r>
              <a:rPr lang="it-IT" dirty="0"/>
              <a:t> </a:t>
            </a:r>
            <a:r>
              <a:rPr lang="it-IT" dirty="0" err="1"/>
              <a:t>solving</a:t>
            </a:r>
            <a:r>
              <a:rPr lang="it-IT" dirty="0"/>
              <a:t> </a:t>
            </a:r>
            <a:r>
              <a:rPr lang="it-IT" dirty="0" err="1"/>
              <a:t>problems</a:t>
            </a:r>
            <a:r>
              <a:rPr lang="it-IT" dirty="0"/>
              <a:t> </a:t>
            </a:r>
            <a:r>
              <a:rPr lang="it-IT" dirty="0" err="1"/>
              <a:t>related</a:t>
            </a:r>
            <a:r>
              <a:rPr lang="it-IT" dirty="0"/>
              <a:t> to the </a:t>
            </a:r>
            <a:r>
              <a:rPr lang="it-IT" dirty="0" err="1"/>
              <a:t>poor</a:t>
            </a:r>
            <a:r>
              <a:rPr lang="it-IT" dirty="0"/>
              <a:t> </a:t>
            </a:r>
            <a:r>
              <a:rPr lang="it-IT" dirty="0" err="1"/>
              <a:t>bioavailability</a:t>
            </a:r>
            <a:r>
              <a:rPr lang="it-IT" dirty="0"/>
              <a:t> of the compound. To </a:t>
            </a:r>
            <a:r>
              <a:rPr lang="it-IT" dirty="0" err="1"/>
              <a:t>improve</a:t>
            </a:r>
            <a:r>
              <a:rPr lang="it-IT" dirty="0"/>
              <a:t> the </a:t>
            </a:r>
            <a:r>
              <a:rPr lang="it-IT" dirty="0" err="1"/>
              <a:t>bioavailability</a:t>
            </a:r>
            <a:r>
              <a:rPr lang="it-IT" dirty="0"/>
              <a:t> of </a:t>
            </a:r>
            <a:r>
              <a:rPr lang="it-IT" dirty="0" err="1"/>
              <a:t>curcumin</a:t>
            </a:r>
            <a:r>
              <a:rPr lang="it-IT" dirty="0"/>
              <a:t> and </a:t>
            </a:r>
            <a:r>
              <a:rPr lang="it-IT" dirty="0" err="1"/>
              <a:t>increase</a:t>
            </a:r>
            <a:r>
              <a:rPr lang="it-IT" dirty="0"/>
              <a:t> </a:t>
            </a:r>
            <a:r>
              <a:rPr lang="it-IT" dirty="0" err="1"/>
              <a:t>its</a:t>
            </a:r>
            <a:r>
              <a:rPr lang="it-IT" dirty="0"/>
              <a:t> </a:t>
            </a:r>
            <a:r>
              <a:rPr lang="it-IT" dirty="0" err="1"/>
              <a:t>therapeutic</a:t>
            </a:r>
            <a:r>
              <a:rPr lang="it-IT" dirty="0"/>
              <a:t> </a:t>
            </a:r>
            <a:r>
              <a:rPr lang="it-IT" dirty="0" err="1"/>
              <a:t>index</a:t>
            </a:r>
            <a:r>
              <a:rPr lang="it-IT" dirty="0"/>
              <a:t> in </a:t>
            </a:r>
            <a:r>
              <a:rPr lang="it-IT" dirty="0" err="1"/>
              <a:t>urological</a:t>
            </a:r>
            <a:r>
              <a:rPr lang="it-IT" dirty="0"/>
              <a:t> </a:t>
            </a:r>
            <a:r>
              <a:rPr lang="it-IT" dirty="0" err="1"/>
              <a:t>cancer</a:t>
            </a:r>
            <a:r>
              <a:rPr lang="it-IT" dirty="0"/>
              <a:t> </a:t>
            </a:r>
            <a:r>
              <a:rPr lang="it-IT" dirty="0" err="1"/>
              <a:t>suppression</a:t>
            </a:r>
            <a:r>
              <a:rPr lang="it-IT" dirty="0"/>
              <a:t>, </a:t>
            </a:r>
            <a:r>
              <a:rPr lang="it-IT" dirty="0" err="1"/>
              <a:t>nanostructures</a:t>
            </a:r>
            <a:r>
              <a:rPr lang="it-IT" dirty="0"/>
              <a:t> </a:t>
            </a:r>
            <a:r>
              <a:rPr lang="it-IT" dirty="0" err="1"/>
              <a:t>have</a:t>
            </a:r>
            <a:r>
              <a:rPr lang="it-IT" dirty="0"/>
              <a:t> </a:t>
            </a:r>
            <a:r>
              <a:rPr lang="it-IT" dirty="0" err="1"/>
              <a:t>been</a:t>
            </a:r>
            <a:r>
              <a:rPr lang="it-IT" dirty="0"/>
              <a:t> </a:t>
            </a:r>
            <a:r>
              <a:rPr lang="it-IT" dirty="0" err="1"/>
              <a:t>developed</a:t>
            </a:r>
            <a:r>
              <a:rPr lang="it-IT" dirty="0"/>
              <a:t> to </a:t>
            </a:r>
            <a:r>
              <a:rPr lang="it-IT" dirty="0" err="1"/>
              <a:t>favor</a:t>
            </a:r>
            <a:r>
              <a:rPr lang="it-IT" dirty="0"/>
              <a:t> </a:t>
            </a:r>
            <a:r>
              <a:rPr lang="it-IT" dirty="0" err="1"/>
              <a:t>targeted</a:t>
            </a:r>
            <a:r>
              <a:rPr lang="it-IT" dirty="0"/>
              <a:t> delivery.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16DFC7D5-FC3F-6844-B452-AFA158132B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9344D-C5ED-414F-A5DA-97D14A61F1A7}" type="slidenum">
              <a:rPr lang="it-IT" smtClean="0"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760555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98232E6F-D038-3644-9311-7373BA628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9344D-C5ED-414F-A5DA-97D14A61F1A7}" type="slidenum">
              <a:rPr lang="it-IT" smtClean="0"/>
              <a:t>14</a:t>
            </a:fld>
            <a:endParaRPr lang="it-IT"/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3FBCD31B-5884-A043-A503-6EED9ABA7218}"/>
              </a:ext>
            </a:extLst>
          </p:cNvPr>
          <p:cNvSpPr/>
          <p:nvPr/>
        </p:nvSpPr>
        <p:spPr>
          <a:xfrm>
            <a:off x="2057113" y="234434"/>
            <a:ext cx="82583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3200" b="1" dirty="0">
                <a:solidFill>
                  <a:srgbClr val="002060"/>
                </a:solidFill>
              </a:rPr>
              <a:t>Common </a:t>
            </a:r>
            <a:r>
              <a:rPr lang="it-IT" sz="3200" b="1" dirty="0" err="1">
                <a:solidFill>
                  <a:srgbClr val="002060"/>
                </a:solidFill>
              </a:rPr>
              <a:t>methods</a:t>
            </a:r>
            <a:r>
              <a:rPr lang="it-IT" sz="3200" b="1" dirty="0">
                <a:solidFill>
                  <a:srgbClr val="002060"/>
                </a:solidFill>
              </a:rPr>
              <a:t> for </a:t>
            </a:r>
            <a:r>
              <a:rPr lang="it-IT" sz="3200" b="1" dirty="0" err="1">
                <a:solidFill>
                  <a:srgbClr val="002060"/>
                </a:solidFill>
              </a:rPr>
              <a:t>curcumin</a:t>
            </a:r>
            <a:r>
              <a:rPr lang="it-IT" sz="3200" b="1" dirty="0">
                <a:solidFill>
                  <a:srgbClr val="002060"/>
                </a:solidFill>
              </a:rPr>
              <a:t> </a:t>
            </a:r>
            <a:r>
              <a:rPr lang="it-IT" sz="3200" b="1" dirty="0" err="1">
                <a:solidFill>
                  <a:srgbClr val="002060"/>
                </a:solidFill>
              </a:rPr>
              <a:t>encapsulation</a:t>
            </a:r>
            <a:r>
              <a:rPr lang="it-IT" sz="3200" b="1" dirty="0">
                <a:solidFill>
                  <a:srgbClr val="002060"/>
                </a:solidFill>
              </a:rPr>
              <a:t> 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B6850DBE-4A66-2846-98CA-F67652EE9A5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020" t="4472" r="3646" b="14471"/>
          <a:stretch/>
        </p:blipFill>
        <p:spPr>
          <a:xfrm>
            <a:off x="1376151" y="3371618"/>
            <a:ext cx="8939313" cy="3072889"/>
          </a:xfrm>
          <a:prstGeom prst="rect">
            <a:avLst/>
          </a:prstGeom>
        </p:spPr>
      </p:pic>
      <p:sp>
        <p:nvSpPr>
          <p:cNvPr id="6" name="Rettangolo 5">
            <a:extLst>
              <a:ext uri="{FF2B5EF4-FFF2-40B4-BE49-F238E27FC236}">
                <a16:creationId xmlns:a16="http://schemas.microsoft.com/office/drawing/2014/main" id="{B07476CF-290D-2A41-B5C8-906A089C3CA3}"/>
              </a:ext>
            </a:extLst>
          </p:cNvPr>
          <p:cNvSpPr/>
          <p:nvPr/>
        </p:nvSpPr>
        <p:spPr>
          <a:xfrm>
            <a:off x="7732924" y="6415801"/>
            <a:ext cx="249057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000" dirty="0" err="1">
                <a:latin typeface="AdvOT65f8a23b.I"/>
              </a:rPr>
              <a:t>J</a:t>
            </a:r>
            <a:r>
              <a:rPr lang="it-IT" sz="1000" dirty="0">
                <a:latin typeface="AdvOT65f8a23b.I"/>
              </a:rPr>
              <a:t> Sci </a:t>
            </a:r>
            <a:r>
              <a:rPr lang="it-IT" sz="1000" dirty="0" err="1">
                <a:latin typeface="AdvOT65f8a23b.I"/>
              </a:rPr>
              <a:t>Food</a:t>
            </a:r>
            <a:r>
              <a:rPr lang="it-IT" sz="1000" dirty="0">
                <a:latin typeface="AdvOT65f8a23b.I"/>
              </a:rPr>
              <a:t> </a:t>
            </a:r>
            <a:r>
              <a:rPr lang="it-IT" sz="1000" dirty="0" err="1">
                <a:latin typeface="AdvOT65f8a23b.I"/>
              </a:rPr>
              <a:t>Agric</a:t>
            </a:r>
            <a:r>
              <a:rPr lang="it-IT" sz="1000" dirty="0">
                <a:latin typeface="AdvOT65f8a23b.I"/>
              </a:rPr>
              <a:t> </a:t>
            </a:r>
            <a:r>
              <a:rPr lang="it-IT" sz="1000" dirty="0">
                <a:latin typeface="AdvOT46dcae81"/>
              </a:rPr>
              <a:t>2021; </a:t>
            </a:r>
            <a:r>
              <a:rPr lang="it-IT" sz="1000" dirty="0">
                <a:latin typeface="AdvOT3b30f6db.B"/>
              </a:rPr>
              <a:t>101</a:t>
            </a:r>
            <a:r>
              <a:rPr lang="it-IT" sz="1000" dirty="0">
                <a:latin typeface="AdvOT46dcae81"/>
              </a:rPr>
              <a:t>: 5747</a:t>
            </a:r>
            <a:r>
              <a:rPr lang="it-IT" sz="1000" dirty="0">
                <a:latin typeface="AdvOT46dcae81+20"/>
              </a:rPr>
              <a:t>–</a:t>
            </a:r>
            <a:r>
              <a:rPr lang="it-IT" sz="1000" dirty="0">
                <a:latin typeface="AdvOT46dcae81"/>
              </a:rPr>
              <a:t>5762 </a:t>
            </a:r>
            <a:endParaRPr lang="it-IT" sz="1000" dirty="0"/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0145A3B0-D413-7943-8D94-1B67244463C4}"/>
              </a:ext>
            </a:extLst>
          </p:cNvPr>
          <p:cNvSpPr/>
          <p:nvPr/>
        </p:nvSpPr>
        <p:spPr>
          <a:xfrm>
            <a:off x="352962" y="878660"/>
            <a:ext cx="11176000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ctr">
              <a:buFont typeface="Wingdings" pitchFamily="2" charset="2"/>
              <a:buChar char="Ø"/>
            </a:pPr>
            <a:r>
              <a:rPr lang="it-IT" sz="2200" dirty="0" err="1"/>
              <a:t>Despite</a:t>
            </a:r>
            <a:r>
              <a:rPr lang="it-IT" sz="2200" dirty="0"/>
              <a:t> </a:t>
            </a:r>
            <a:r>
              <a:rPr lang="it-IT" sz="2200" dirty="0" err="1"/>
              <a:t>various</a:t>
            </a:r>
            <a:r>
              <a:rPr lang="it-IT" sz="2200" dirty="0"/>
              <a:t> </a:t>
            </a:r>
            <a:r>
              <a:rPr lang="it-IT" sz="2200" dirty="0" err="1"/>
              <a:t>biological</a:t>
            </a:r>
            <a:r>
              <a:rPr lang="it-IT" sz="2200" dirty="0"/>
              <a:t> </a:t>
            </a:r>
            <a:r>
              <a:rPr lang="it-IT" sz="2200" dirty="0" err="1"/>
              <a:t>attributes</a:t>
            </a:r>
            <a:r>
              <a:rPr lang="it-IT" sz="2200" dirty="0"/>
              <a:t> and </a:t>
            </a:r>
            <a:r>
              <a:rPr lang="it-IT" sz="2200" dirty="0" err="1"/>
              <a:t>bioactivity</a:t>
            </a:r>
            <a:r>
              <a:rPr lang="it-IT" sz="2200" dirty="0"/>
              <a:t>, </a:t>
            </a:r>
            <a:r>
              <a:rPr lang="it-IT" sz="2200" dirty="0" err="1"/>
              <a:t>curcumin</a:t>
            </a:r>
            <a:r>
              <a:rPr lang="it-IT" sz="2200" dirty="0"/>
              <a:t> </a:t>
            </a:r>
            <a:r>
              <a:rPr lang="it-IT" sz="2200" dirty="0" err="1"/>
              <a:t>has</a:t>
            </a:r>
            <a:r>
              <a:rPr lang="it-IT" sz="2200" dirty="0"/>
              <a:t> </a:t>
            </a:r>
            <a:r>
              <a:rPr lang="it-IT" sz="2200" dirty="0" err="1"/>
              <a:t>limited</a:t>
            </a:r>
            <a:r>
              <a:rPr lang="it-IT" sz="2200" dirty="0"/>
              <a:t> </a:t>
            </a:r>
            <a:r>
              <a:rPr lang="it-IT" sz="2200" dirty="0" err="1"/>
              <a:t>applications</a:t>
            </a:r>
            <a:r>
              <a:rPr lang="it-IT" sz="2200" dirty="0"/>
              <a:t> in </a:t>
            </a:r>
            <a:r>
              <a:rPr lang="it-IT" sz="2200" dirty="0" err="1"/>
              <a:t>food</a:t>
            </a:r>
            <a:r>
              <a:rPr lang="it-IT" sz="2200" dirty="0"/>
              <a:t> </a:t>
            </a:r>
            <a:r>
              <a:rPr lang="it-IT" sz="2200" dirty="0" err="1"/>
              <a:t>products</a:t>
            </a:r>
            <a:r>
              <a:rPr lang="it-IT" sz="2200" dirty="0"/>
              <a:t> </a:t>
            </a:r>
            <a:r>
              <a:rPr lang="it-IT" sz="2200" dirty="0" err="1"/>
              <a:t>because</a:t>
            </a:r>
            <a:r>
              <a:rPr lang="it-IT" sz="2200" dirty="0"/>
              <a:t> of </a:t>
            </a:r>
            <a:r>
              <a:rPr lang="it-IT" sz="2200" dirty="0" err="1"/>
              <a:t>its</a:t>
            </a:r>
            <a:r>
              <a:rPr lang="it-IT" sz="2200" dirty="0"/>
              <a:t> </a:t>
            </a:r>
            <a:r>
              <a:rPr lang="it-IT" sz="2200" dirty="0" err="1"/>
              <a:t>extremely</a:t>
            </a:r>
            <a:r>
              <a:rPr lang="it-IT" sz="2200" dirty="0"/>
              <a:t> </a:t>
            </a:r>
            <a:r>
              <a:rPr lang="it-IT" sz="2200" dirty="0" err="1"/>
              <a:t>low</a:t>
            </a:r>
            <a:r>
              <a:rPr lang="it-IT" sz="2200" dirty="0"/>
              <a:t> </a:t>
            </a:r>
            <a:r>
              <a:rPr lang="it-IT" sz="2200" dirty="0" err="1"/>
              <a:t>bioavailability</a:t>
            </a:r>
            <a:r>
              <a:rPr lang="it-IT" sz="2200" dirty="0"/>
              <a:t>, </a:t>
            </a:r>
            <a:r>
              <a:rPr lang="it-IT" sz="2200" dirty="0" err="1"/>
              <a:t>caused</a:t>
            </a:r>
            <a:r>
              <a:rPr lang="it-IT" sz="2200" dirty="0"/>
              <a:t> by </a:t>
            </a:r>
            <a:r>
              <a:rPr lang="it-IT" sz="2200" dirty="0" err="1"/>
              <a:t>poor</a:t>
            </a:r>
            <a:r>
              <a:rPr lang="it-IT" sz="2200" dirty="0"/>
              <a:t> </a:t>
            </a:r>
            <a:r>
              <a:rPr lang="it-IT" sz="2200" dirty="0" err="1"/>
              <a:t>chemical</a:t>
            </a:r>
            <a:r>
              <a:rPr lang="it-IT" sz="2200" dirty="0"/>
              <a:t> </a:t>
            </a:r>
            <a:r>
              <a:rPr lang="it-IT" sz="2200" dirty="0" err="1"/>
              <a:t>stability</a:t>
            </a:r>
            <a:r>
              <a:rPr lang="it-IT" sz="2200" dirty="0"/>
              <a:t>, </a:t>
            </a:r>
            <a:r>
              <a:rPr lang="it-IT" sz="2200" dirty="0" err="1"/>
              <a:t>low</a:t>
            </a:r>
            <a:r>
              <a:rPr lang="it-IT" sz="2200" dirty="0"/>
              <a:t> water </a:t>
            </a:r>
            <a:r>
              <a:rPr lang="it-IT" sz="2200" dirty="0" err="1"/>
              <a:t>solubility</a:t>
            </a:r>
            <a:r>
              <a:rPr lang="it-IT" sz="2200" dirty="0"/>
              <a:t> and </a:t>
            </a:r>
            <a:r>
              <a:rPr lang="it-IT" sz="2200" dirty="0" err="1"/>
              <a:t>rapid</a:t>
            </a:r>
            <a:r>
              <a:rPr lang="it-IT" sz="2200" dirty="0"/>
              <a:t> </a:t>
            </a:r>
            <a:r>
              <a:rPr lang="it-IT" sz="2200" dirty="0" err="1"/>
              <a:t>metabolism</a:t>
            </a:r>
            <a:r>
              <a:rPr lang="it-IT" sz="2200" dirty="0"/>
              <a:t>.</a:t>
            </a:r>
          </a:p>
          <a:p>
            <a:pPr marL="285750" indent="-285750" algn="ctr">
              <a:buFont typeface="Wingdings" pitchFamily="2" charset="2"/>
              <a:buChar char="Ø"/>
            </a:pPr>
            <a:endParaRPr lang="it-IT" sz="2200" dirty="0"/>
          </a:p>
          <a:p>
            <a:pPr marL="285750" indent="-285750" algn="ctr">
              <a:buFont typeface="Wingdings" pitchFamily="2" charset="2"/>
              <a:buChar char="Ø"/>
            </a:pPr>
            <a:r>
              <a:rPr lang="it-IT" sz="2200" dirty="0" err="1"/>
              <a:t>Encapsulation</a:t>
            </a:r>
            <a:r>
              <a:rPr lang="it-IT" sz="2200" dirty="0"/>
              <a:t> </a:t>
            </a:r>
            <a:r>
              <a:rPr lang="it-IT" sz="2200" dirty="0" err="1"/>
              <a:t>was</a:t>
            </a:r>
            <a:r>
              <a:rPr lang="it-IT" sz="2200" dirty="0"/>
              <a:t> </a:t>
            </a:r>
            <a:r>
              <a:rPr lang="it-IT" sz="2200" dirty="0" err="1"/>
              <a:t>suggested</a:t>
            </a:r>
            <a:r>
              <a:rPr lang="it-IT" sz="2200" dirty="0"/>
              <a:t> </a:t>
            </a:r>
            <a:r>
              <a:rPr lang="it-IT" sz="2200" dirty="0" err="1"/>
              <a:t>as</a:t>
            </a:r>
            <a:r>
              <a:rPr lang="it-IT" sz="2200" dirty="0"/>
              <a:t> a </a:t>
            </a:r>
            <a:r>
              <a:rPr lang="it-IT" sz="2200" dirty="0" err="1"/>
              <a:t>promising</a:t>
            </a:r>
            <a:r>
              <a:rPr lang="it-IT" sz="2200" dirty="0"/>
              <a:t> </a:t>
            </a:r>
            <a:r>
              <a:rPr lang="it-IT" sz="2200" dirty="0" err="1"/>
              <a:t>method</a:t>
            </a:r>
            <a:r>
              <a:rPr lang="it-IT" sz="2200" dirty="0"/>
              <a:t> to </a:t>
            </a:r>
            <a:r>
              <a:rPr lang="it-IT" sz="2200" dirty="0" err="1"/>
              <a:t>improve</a:t>
            </a:r>
            <a:r>
              <a:rPr lang="it-IT" sz="2200" dirty="0"/>
              <a:t> </a:t>
            </a:r>
            <a:r>
              <a:rPr lang="it-IT" sz="2200" dirty="0" err="1"/>
              <a:t>curcumin's</a:t>
            </a:r>
            <a:r>
              <a:rPr lang="it-IT" sz="2200" dirty="0"/>
              <a:t> </a:t>
            </a:r>
            <a:r>
              <a:rPr lang="it-IT" sz="2200" dirty="0" err="1"/>
              <a:t>aqueous</a:t>
            </a:r>
            <a:r>
              <a:rPr lang="it-IT" sz="2200" dirty="0"/>
              <a:t> </a:t>
            </a:r>
            <a:r>
              <a:rPr lang="it-IT" sz="2200" dirty="0" err="1"/>
              <a:t>solubility</a:t>
            </a:r>
            <a:r>
              <a:rPr lang="it-IT" sz="2200" dirty="0"/>
              <a:t> and </a:t>
            </a:r>
            <a:r>
              <a:rPr lang="it-IT" sz="2200" dirty="0" err="1"/>
              <a:t>stability</a:t>
            </a:r>
            <a:r>
              <a:rPr lang="it-IT" sz="2200" dirty="0"/>
              <a:t>.</a:t>
            </a:r>
          </a:p>
          <a:p>
            <a:pPr marL="285750" indent="-285750" algn="ctr">
              <a:buFont typeface="Wingdings" pitchFamily="2" charset="2"/>
              <a:buChar char="Ø"/>
            </a:pPr>
            <a:endParaRPr lang="it-IT" sz="2200" dirty="0"/>
          </a:p>
        </p:txBody>
      </p:sp>
    </p:spTree>
    <p:extLst>
      <p:ext uri="{BB962C8B-B14F-4D97-AF65-F5344CB8AC3E}">
        <p14:creationId xmlns:p14="http://schemas.microsoft.com/office/powerpoint/2010/main" val="4146412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98232E6F-D038-3644-9311-7373BA628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9344D-C5ED-414F-A5DA-97D14A61F1A7}" type="slidenum">
              <a:rPr lang="it-IT" smtClean="0"/>
              <a:t>15</a:t>
            </a:fld>
            <a:endParaRPr lang="it-IT"/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3FBCD31B-5884-A043-A503-6EED9ABA7218}"/>
              </a:ext>
            </a:extLst>
          </p:cNvPr>
          <p:cNvSpPr/>
          <p:nvPr/>
        </p:nvSpPr>
        <p:spPr>
          <a:xfrm>
            <a:off x="2057113" y="234434"/>
            <a:ext cx="82583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3200" b="1" dirty="0">
                <a:solidFill>
                  <a:srgbClr val="002060"/>
                </a:solidFill>
              </a:rPr>
              <a:t>Common </a:t>
            </a:r>
            <a:r>
              <a:rPr lang="it-IT" sz="3200" b="1" dirty="0" err="1">
                <a:solidFill>
                  <a:srgbClr val="002060"/>
                </a:solidFill>
              </a:rPr>
              <a:t>methods</a:t>
            </a:r>
            <a:r>
              <a:rPr lang="it-IT" sz="3200" b="1" dirty="0">
                <a:solidFill>
                  <a:srgbClr val="002060"/>
                </a:solidFill>
              </a:rPr>
              <a:t> for </a:t>
            </a:r>
            <a:r>
              <a:rPr lang="it-IT" sz="3200" b="1" dirty="0" err="1">
                <a:solidFill>
                  <a:srgbClr val="002060"/>
                </a:solidFill>
              </a:rPr>
              <a:t>curcumin</a:t>
            </a:r>
            <a:r>
              <a:rPr lang="it-IT" sz="3200" b="1" dirty="0">
                <a:solidFill>
                  <a:srgbClr val="002060"/>
                </a:solidFill>
              </a:rPr>
              <a:t> </a:t>
            </a:r>
            <a:r>
              <a:rPr lang="it-IT" sz="3200" b="1" dirty="0" err="1">
                <a:solidFill>
                  <a:srgbClr val="002060"/>
                </a:solidFill>
              </a:rPr>
              <a:t>encapsulation</a:t>
            </a:r>
            <a:r>
              <a:rPr lang="it-IT" sz="3200" b="1" dirty="0">
                <a:solidFill>
                  <a:srgbClr val="002060"/>
                </a:solidFill>
              </a:rPr>
              <a:t> 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B6850DBE-4A66-2846-98CA-F67652EE9A5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020" t="4472" r="3646" b="14471"/>
          <a:stretch/>
        </p:blipFill>
        <p:spPr>
          <a:xfrm>
            <a:off x="1490451" y="3380962"/>
            <a:ext cx="8939313" cy="3072889"/>
          </a:xfrm>
          <a:prstGeom prst="rect">
            <a:avLst/>
          </a:prstGeom>
        </p:spPr>
      </p:pic>
      <p:sp>
        <p:nvSpPr>
          <p:cNvPr id="6" name="Rettangolo 5">
            <a:extLst>
              <a:ext uri="{FF2B5EF4-FFF2-40B4-BE49-F238E27FC236}">
                <a16:creationId xmlns:a16="http://schemas.microsoft.com/office/drawing/2014/main" id="{B07476CF-290D-2A41-B5C8-906A089C3CA3}"/>
              </a:ext>
            </a:extLst>
          </p:cNvPr>
          <p:cNvSpPr/>
          <p:nvPr/>
        </p:nvSpPr>
        <p:spPr>
          <a:xfrm>
            <a:off x="7732924" y="6415801"/>
            <a:ext cx="249057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000" dirty="0" err="1">
                <a:latin typeface="AdvOT65f8a23b.I"/>
              </a:rPr>
              <a:t>J</a:t>
            </a:r>
            <a:r>
              <a:rPr lang="it-IT" sz="1000" dirty="0">
                <a:latin typeface="AdvOT65f8a23b.I"/>
              </a:rPr>
              <a:t> Sci </a:t>
            </a:r>
            <a:r>
              <a:rPr lang="it-IT" sz="1000" dirty="0" err="1">
                <a:latin typeface="AdvOT65f8a23b.I"/>
              </a:rPr>
              <a:t>Food</a:t>
            </a:r>
            <a:r>
              <a:rPr lang="it-IT" sz="1000" dirty="0">
                <a:latin typeface="AdvOT65f8a23b.I"/>
              </a:rPr>
              <a:t> </a:t>
            </a:r>
            <a:r>
              <a:rPr lang="it-IT" sz="1000" dirty="0" err="1">
                <a:latin typeface="AdvOT65f8a23b.I"/>
              </a:rPr>
              <a:t>Agric</a:t>
            </a:r>
            <a:r>
              <a:rPr lang="it-IT" sz="1000" dirty="0">
                <a:latin typeface="AdvOT65f8a23b.I"/>
              </a:rPr>
              <a:t> </a:t>
            </a:r>
            <a:r>
              <a:rPr lang="it-IT" sz="1000" dirty="0">
                <a:latin typeface="AdvOT46dcae81"/>
              </a:rPr>
              <a:t>2021; </a:t>
            </a:r>
            <a:r>
              <a:rPr lang="it-IT" sz="1000" dirty="0">
                <a:latin typeface="AdvOT3b30f6db.B"/>
              </a:rPr>
              <a:t>101</a:t>
            </a:r>
            <a:r>
              <a:rPr lang="it-IT" sz="1000" dirty="0">
                <a:latin typeface="AdvOT46dcae81"/>
              </a:rPr>
              <a:t>: 5747</a:t>
            </a:r>
            <a:r>
              <a:rPr lang="it-IT" sz="1000" dirty="0">
                <a:latin typeface="AdvOT46dcae81+20"/>
              </a:rPr>
              <a:t>–</a:t>
            </a:r>
            <a:r>
              <a:rPr lang="it-IT" sz="1000" dirty="0">
                <a:latin typeface="AdvOT46dcae81"/>
              </a:rPr>
              <a:t>5762 </a:t>
            </a:r>
            <a:endParaRPr lang="it-IT" sz="1000" dirty="0"/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0145A3B0-D413-7943-8D94-1B67244463C4}"/>
              </a:ext>
            </a:extLst>
          </p:cNvPr>
          <p:cNvSpPr/>
          <p:nvPr/>
        </p:nvSpPr>
        <p:spPr>
          <a:xfrm>
            <a:off x="367990" y="878660"/>
            <a:ext cx="1139622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ctr">
              <a:buFont typeface="Wingdings" pitchFamily="2" charset="2"/>
              <a:buChar char="Ø"/>
            </a:pPr>
            <a:r>
              <a:rPr lang="it-IT" sz="2000" dirty="0" err="1">
                <a:latin typeface="AdvOT46dcae81"/>
              </a:rPr>
              <a:t>Curcumin’s</a:t>
            </a:r>
            <a:r>
              <a:rPr lang="it-IT" sz="2000" dirty="0">
                <a:latin typeface="AdvOT46dcae81"/>
              </a:rPr>
              <a:t> </a:t>
            </a:r>
            <a:r>
              <a:rPr lang="it-IT" sz="2000" dirty="0" err="1">
                <a:latin typeface="AdvOT46dcae81"/>
              </a:rPr>
              <a:t>nanocomplex</a:t>
            </a:r>
            <a:r>
              <a:rPr lang="it-IT" sz="2000" dirty="0">
                <a:latin typeface="AdvOT46dcae81"/>
              </a:rPr>
              <a:t> with </a:t>
            </a:r>
            <a:r>
              <a:rPr lang="it-IT" sz="2000" dirty="0" err="1">
                <a:latin typeface="AdvOT46dcae81"/>
              </a:rPr>
              <a:t>biopolymers</a:t>
            </a:r>
            <a:r>
              <a:rPr lang="it-IT" sz="2000" dirty="0">
                <a:latin typeface="AdvOT46dcae81"/>
              </a:rPr>
              <a:t> (e.g., </a:t>
            </a:r>
            <a:r>
              <a:rPr lang="it-IT" sz="2000" dirty="0" err="1">
                <a:latin typeface="AdvOT46dcae81"/>
              </a:rPr>
              <a:t>proteins</a:t>
            </a:r>
            <a:r>
              <a:rPr lang="it-IT" sz="2000" dirty="0">
                <a:latin typeface="AdvOT46dcae81"/>
              </a:rPr>
              <a:t>) </a:t>
            </a:r>
            <a:r>
              <a:rPr lang="it-IT" sz="2000" dirty="0" err="1">
                <a:latin typeface="AdvOT46dcae81"/>
              </a:rPr>
              <a:t>provides</a:t>
            </a:r>
            <a:r>
              <a:rPr lang="it-IT" sz="2000" dirty="0">
                <a:latin typeface="AdvOT46dcae81"/>
              </a:rPr>
              <a:t> a way to </a:t>
            </a:r>
            <a:r>
              <a:rPr lang="it-IT" sz="2000" dirty="0" err="1">
                <a:latin typeface="AdvOT46dcae81"/>
              </a:rPr>
              <a:t>encapsulate</a:t>
            </a:r>
            <a:r>
              <a:rPr lang="it-IT" sz="2000" dirty="0">
                <a:latin typeface="AdvOT46dcae81"/>
              </a:rPr>
              <a:t> </a:t>
            </a:r>
            <a:r>
              <a:rPr lang="it-IT" sz="2000" dirty="0" err="1">
                <a:latin typeface="AdvOT46dcae81"/>
              </a:rPr>
              <a:t>it</a:t>
            </a:r>
            <a:r>
              <a:rPr lang="it-IT" sz="2000" dirty="0">
                <a:latin typeface="AdvOT46dcae81"/>
              </a:rPr>
              <a:t>.</a:t>
            </a:r>
          </a:p>
          <a:p>
            <a:pPr marL="285750" indent="-285750" algn="ctr">
              <a:buFont typeface="Wingdings" pitchFamily="2" charset="2"/>
              <a:buChar char="Ø"/>
            </a:pPr>
            <a:endParaRPr lang="it-IT" sz="2000" dirty="0">
              <a:latin typeface="AdvOT46dcae81"/>
            </a:endParaRPr>
          </a:p>
          <a:p>
            <a:pPr marL="285750" indent="-285750" algn="ctr">
              <a:buFont typeface="Wingdings" pitchFamily="2" charset="2"/>
              <a:buChar char="Ø"/>
            </a:pPr>
            <a:r>
              <a:rPr lang="it-IT" sz="2000" dirty="0" err="1"/>
              <a:t>Curcumin's</a:t>
            </a:r>
            <a:r>
              <a:rPr lang="it-IT" sz="2000" dirty="0"/>
              <a:t> </a:t>
            </a:r>
            <a:r>
              <a:rPr lang="it-IT" sz="2000" dirty="0" err="1"/>
              <a:t>aqueous</a:t>
            </a:r>
            <a:r>
              <a:rPr lang="it-IT" sz="2000" dirty="0"/>
              <a:t> </a:t>
            </a:r>
            <a:r>
              <a:rPr lang="it-IT" sz="2000" dirty="0" err="1"/>
              <a:t>solubility</a:t>
            </a:r>
            <a:r>
              <a:rPr lang="it-IT" sz="2000" dirty="0"/>
              <a:t> </a:t>
            </a:r>
            <a:r>
              <a:rPr lang="it-IT" sz="2000" dirty="0" err="1"/>
              <a:t>increased</a:t>
            </a:r>
            <a:r>
              <a:rPr lang="it-IT" sz="2000" dirty="0"/>
              <a:t> 812-fold </a:t>
            </a:r>
            <a:r>
              <a:rPr lang="it-IT" sz="2000" dirty="0" err="1"/>
              <a:t>through</a:t>
            </a:r>
            <a:r>
              <a:rPr lang="it-IT" sz="2000" dirty="0"/>
              <a:t> </a:t>
            </a:r>
            <a:r>
              <a:rPr lang="it-IT" sz="2000" dirty="0" err="1"/>
              <a:t>soy</a:t>
            </a:r>
            <a:r>
              <a:rPr lang="it-IT" sz="2000" dirty="0"/>
              <a:t> </a:t>
            </a:r>
            <a:r>
              <a:rPr lang="it-IT" sz="2000" dirty="0" err="1"/>
              <a:t>protein</a:t>
            </a:r>
            <a:r>
              <a:rPr lang="it-IT" sz="2000" dirty="0"/>
              <a:t> </a:t>
            </a:r>
            <a:r>
              <a:rPr lang="it-IT" sz="2000" dirty="0" err="1"/>
              <a:t>nanocomplexing</a:t>
            </a:r>
            <a:r>
              <a:rPr lang="it-IT" sz="2000" dirty="0"/>
              <a:t>. </a:t>
            </a:r>
          </a:p>
          <a:p>
            <a:pPr marL="285750" indent="-285750" algn="ctr">
              <a:buFont typeface="Wingdings" pitchFamily="2" charset="2"/>
              <a:buChar char="Ø"/>
            </a:pPr>
            <a:endParaRPr lang="it-IT" sz="2000" dirty="0"/>
          </a:p>
          <a:p>
            <a:pPr marL="285750" indent="-285750" algn="ctr">
              <a:buFont typeface="Wingdings" pitchFamily="2" charset="2"/>
              <a:buChar char="Ø"/>
            </a:pPr>
            <a:r>
              <a:rPr lang="it-IT" sz="2000" dirty="0" err="1"/>
              <a:t>Moreover</a:t>
            </a:r>
            <a:r>
              <a:rPr lang="it-IT" sz="2000" dirty="0"/>
              <a:t>, the </a:t>
            </a:r>
            <a:r>
              <a:rPr lang="it-IT" sz="2000" dirty="0" err="1"/>
              <a:t>complexation</a:t>
            </a:r>
            <a:r>
              <a:rPr lang="it-IT" sz="2000" dirty="0"/>
              <a:t> </a:t>
            </a:r>
            <a:r>
              <a:rPr lang="it-IT" sz="2000" dirty="0" err="1"/>
              <a:t>improved</a:t>
            </a:r>
            <a:r>
              <a:rPr lang="it-IT" sz="2000" dirty="0"/>
              <a:t> the </a:t>
            </a:r>
            <a:r>
              <a:rPr lang="it-IT" sz="2000" dirty="0" err="1"/>
              <a:t>stability</a:t>
            </a:r>
            <a:r>
              <a:rPr lang="it-IT" sz="2000" dirty="0"/>
              <a:t> and </a:t>
            </a:r>
            <a:r>
              <a:rPr lang="it-IT" sz="2000" dirty="0" err="1"/>
              <a:t>antioxidant</a:t>
            </a:r>
            <a:r>
              <a:rPr lang="it-IT" sz="2000" dirty="0"/>
              <a:t> </a:t>
            </a:r>
            <a:r>
              <a:rPr lang="it-IT" sz="2000" dirty="0" err="1"/>
              <a:t>activity</a:t>
            </a:r>
            <a:r>
              <a:rPr lang="it-IT" sz="2000" dirty="0"/>
              <a:t> of </a:t>
            </a:r>
            <a:r>
              <a:rPr lang="it-IT" sz="2000" dirty="0" err="1"/>
              <a:t>curcumin</a:t>
            </a:r>
            <a:r>
              <a:rPr lang="it-IT" sz="2000" dirty="0"/>
              <a:t>. </a:t>
            </a:r>
          </a:p>
          <a:p>
            <a:pPr marL="285750" indent="-285750" algn="ctr">
              <a:buFont typeface="Wingdings" pitchFamily="2" charset="2"/>
              <a:buChar char="Ø"/>
            </a:pPr>
            <a:endParaRPr lang="it-IT" sz="2000" dirty="0"/>
          </a:p>
          <a:p>
            <a:pPr marL="285750" indent="-285750" algn="ctr">
              <a:buFont typeface="Wingdings" pitchFamily="2" charset="2"/>
              <a:buChar char="Ø"/>
            </a:pPr>
            <a:r>
              <a:rPr lang="it-IT" sz="2000" dirty="0" err="1"/>
              <a:t>Ovalbumin</a:t>
            </a:r>
            <a:r>
              <a:rPr lang="it-IT" sz="2000" dirty="0"/>
              <a:t> </a:t>
            </a:r>
            <a:r>
              <a:rPr lang="it-IT" sz="2000" dirty="0" err="1"/>
              <a:t>nanocomplexation</a:t>
            </a:r>
            <a:r>
              <a:rPr lang="it-IT" sz="2000" dirty="0"/>
              <a:t> </a:t>
            </a:r>
            <a:r>
              <a:rPr lang="it-IT" sz="2000" dirty="0" err="1"/>
              <a:t>also</a:t>
            </a:r>
            <a:r>
              <a:rPr lang="it-IT" sz="2000" dirty="0"/>
              <a:t> </a:t>
            </a:r>
            <a:r>
              <a:rPr lang="it-IT" sz="2000" dirty="0" err="1"/>
              <a:t>increased</a:t>
            </a:r>
            <a:r>
              <a:rPr lang="it-IT" sz="2000" dirty="0"/>
              <a:t> </a:t>
            </a:r>
            <a:r>
              <a:rPr lang="it-IT" sz="2000" dirty="0" err="1"/>
              <a:t>curcumin</a:t>
            </a:r>
            <a:r>
              <a:rPr lang="it-IT" sz="2000" dirty="0"/>
              <a:t> </a:t>
            </a:r>
            <a:r>
              <a:rPr lang="it-IT" sz="2000" dirty="0" err="1"/>
              <a:t>solubility</a:t>
            </a:r>
            <a:r>
              <a:rPr lang="it-IT" sz="2000" dirty="0"/>
              <a:t> 370 </a:t>
            </a:r>
            <a:r>
              <a:rPr lang="it-IT" sz="2000" dirty="0" err="1"/>
              <a:t>times</a:t>
            </a:r>
            <a:r>
              <a:rPr lang="it-IT" sz="2000" dirty="0"/>
              <a:t> </a:t>
            </a:r>
            <a:r>
              <a:rPr lang="it-IT" sz="2000" dirty="0" err="1"/>
              <a:t>compared</a:t>
            </a:r>
            <a:r>
              <a:rPr lang="it-IT" sz="2000" dirty="0"/>
              <a:t> with free </a:t>
            </a:r>
            <a:r>
              <a:rPr lang="it-IT" sz="2000" dirty="0" err="1"/>
              <a:t>curcumin</a:t>
            </a:r>
            <a:r>
              <a:rPr lang="it-IT" sz="20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898070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5B08FFB-EFB5-E74B-AA34-ED8D7B7DB3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8000" y="139700"/>
            <a:ext cx="11125200" cy="6591300"/>
          </a:xfrm>
        </p:spPr>
        <p:txBody>
          <a:bodyPr>
            <a:noAutofit/>
          </a:bodyPr>
          <a:lstStyle/>
          <a:p>
            <a:pPr algn="ctr">
              <a:buFont typeface="Wingdings" pitchFamily="2" charset="2"/>
              <a:buChar char="Ø"/>
            </a:pPr>
            <a:r>
              <a:rPr lang="it-IT" sz="2200" dirty="0" err="1"/>
              <a:t>Old</a:t>
            </a:r>
            <a:r>
              <a:rPr lang="it-IT" sz="2200" dirty="0"/>
              <a:t> </a:t>
            </a:r>
            <a:r>
              <a:rPr lang="it-IT" sz="2200" dirty="0" err="1"/>
              <a:t>scriptures</a:t>
            </a:r>
            <a:r>
              <a:rPr lang="it-IT" sz="2200" dirty="0"/>
              <a:t> </a:t>
            </a:r>
            <a:r>
              <a:rPr lang="it-IT" sz="2200" dirty="0" err="1"/>
              <a:t>described</a:t>
            </a:r>
            <a:r>
              <a:rPr lang="it-IT" sz="2200" dirty="0"/>
              <a:t> </a:t>
            </a:r>
            <a:r>
              <a:rPr lang="it-IT" sz="2200" dirty="0" err="1"/>
              <a:t>turmeric</a:t>
            </a:r>
            <a:r>
              <a:rPr lang="it-IT" sz="2200" dirty="0"/>
              <a:t> </a:t>
            </a:r>
            <a:r>
              <a:rPr lang="it-IT" sz="2200" dirty="0" err="1"/>
              <a:t>as</a:t>
            </a:r>
            <a:r>
              <a:rPr lang="it-IT" sz="2200" dirty="0"/>
              <a:t> an </a:t>
            </a:r>
            <a:r>
              <a:rPr lang="it-IT" sz="2200" dirty="0" err="1"/>
              <a:t>essential</a:t>
            </a:r>
            <a:r>
              <a:rPr lang="it-IT" sz="2200" dirty="0"/>
              <a:t> </a:t>
            </a:r>
            <a:r>
              <a:rPr lang="it-IT" sz="2200" dirty="0" err="1"/>
              <a:t>plant</a:t>
            </a:r>
            <a:r>
              <a:rPr lang="it-IT" sz="2200" dirty="0"/>
              <a:t>. </a:t>
            </a:r>
            <a:r>
              <a:rPr lang="it-IT" sz="2200" dirty="0" err="1"/>
              <a:t>Turmeric</a:t>
            </a:r>
            <a:r>
              <a:rPr lang="it-IT" sz="2200" dirty="0"/>
              <a:t> </a:t>
            </a:r>
            <a:r>
              <a:rPr lang="it-IT" sz="2200" dirty="0" err="1"/>
              <a:t>is</a:t>
            </a:r>
            <a:r>
              <a:rPr lang="it-IT" sz="2200" dirty="0"/>
              <a:t> </a:t>
            </a:r>
            <a:r>
              <a:rPr lang="it-IT" sz="2200" dirty="0" err="1"/>
              <a:t>described</a:t>
            </a:r>
            <a:r>
              <a:rPr lang="it-IT" sz="2200" dirty="0"/>
              <a:t> </a:t>
            </a:r>
            <a:r>
              <a:rPr lang="it-IT" sz="2200" dirty="0" err="1"/>
              <a:t>as</a:t>
            </a:r>
            <a:r>
              <a:rPr lang="it-IT" sz="2200" dirty="0"/>
              <a:t> ‘</a:t>
            </a:r>
            <a:r>
              <a:rPr lang="it-IT" sz="2200" dirty="0" err="1"/>
              <a:t>Indian</a:t>
            </a:r>
            <a:r>
              <a:rPr lang="it-IT" sz="2200" dirty="0"/>
              <a:t> </a:t>
            </a:r>
            <a:r>
              <a:rPr lang="it-IT" sz="2200" dirty="0" err="1"/>
              <a:t>saffron</a:t>
            </a:r>
            <a:r>
              <a:rPr lang="it-IT" sz="2200" dirty="0"/>
              <a:t>’ and </a:t>
            </a:r>
            <a:r>
              <a:rPr lang="it-IT" sz="2200" dirty="0" err="1"/>
              <a:t>has</a:t>
            </a:r>
            <a:r>
              <a:rPr lang="it-IT" sz="2200" dirty="0"/>
              <a:t> </a:t>
            </a:r>
            <a:r>
              <a:rPr lang="it-IT" sz="2200" dirty="0" err="1"/>
              <a:t>been</a:t>
            </a:r>
            <a:r>
              <a:rPr lang="it-IT" sz="2200" dirty="0"/>
              <a:t> </a:t>
            </a:r>
            <a:r>
              <a:rPr lang="it-IT" sz="2200" dirty="0" err="1"/>
              <a:t>utilized</a:t>
            </a:r>
            <a:r>
              <a:rPr lang="it-IT" sz="2200" dirty="0"/>
              <a:t> for more </a:t>
            </a:r>
            <a:r>
              <a:rPr lang="it-IT" sz="2200" dirty="0" err="1"/>
              <a:t>than</a:t>
            </a:r>
            <a:r>
              <a:rPr lang="it-IT" sz="2200" dirty="0"/>
              <a:t> 4000 </a:t>
            </a:r>
            <a:r>
              <a:rPr lang="it-IT" sz="2200" dirty="0" err="1"/>
              <a:t>years</a:t>
            </a:r>
            <a:r>
              <a:rPr lang="it-IT" sz="2200" dirty="0"/>
              <a:t>. </a:t>
            </a:r>
          </a:p>
          <a:p>
            <a:pPr marL="0" indent="0" algn="ctr">
              <a:buNone/>
            </a:pPr>
            <a:endParaRPr lang="it-IT" sz="2200" dirty="0"/>
          </a:p>
          <a:p>
            <a:pPr algn="ctr">
              <a:buFont typeface="Wingdings" pitchFamily="2" charset="2"/>
              <a:buChar char="Ø"/>
            </a:pPr>
            <a:r>
              <a:rPr lang="it-IT" sz="2200" dirty="0" err="1"/>
              <a:t>It</a:t>
            </a:r>
            <a:r>
              <a:rPr lang="it-IT" sz="2200" dirty="0"/>
              <a:t> </a:t>
            </a:r>
            <a:r>
              <a:rPr lang="it-IT" sz="2200" dirty="0" err="1"/>
              <a:t>is</a:t>
            </a:r>
            <a:r>
              <a:rPr lang="it-IT" sz="2200" dirty="0"/>
              <a:t> </a:t>
            </a:r>
            <a:r>
              <a:rPr lang="it-IT" sz="2200" dirty="0" err="1"/>
              <a:t>also</a:t>
            </a:r>
            <a:r>
              <a:rPr lang="it-IT" sz="2200" dirty="0"/>
              <a:t> </a:t>
            </a:r>
            <a:r>
              <a:rPr lang="it-IT" sz="2200" dirty="0" err="1"/>
              <a:t>prevalent</a:t>
            </a:r>
            <a:r>
              <a:rPr lang="it-IT" sz="2200" dirty="0"/>
              <a:t> in </a:t>
            </a:r>
            <a:r>
              <a:rPr lang="it-IT" sz="2200" dirty="0" err="1"/>
              <a:t>ancient</a:t>
            </a:r>
            <a:r>
              <a:rPr lang="it-IT" sz="2200" dirty="0"/>
              <a:t> </a:t>
            </a:r>
            <a:r>
              <a:rPr lang="it-IT" sz="2200" dirty="0" err="1"/>
              <a:t>Indian</a:t>
            </a:r>
            <a:r>
              <a:rPr lang="it-IT" sz="2200" dirty="0"/>
              <a:t> medicine, Ayurveda. </a:t>
            </a:r>
            <a:r>
              <a:rPr lang="it-IT" sz="2200" dirty="0" err="1"/>
              <a:t>Indeed</a:t>
            </a:r>
            <a:r>
              <a:rPr lang="it-IT" sz="2200" dirty="0"/>
              <a:t>, the use of </a:t>
            </a:r>
            <a:r>
              <a:rPr lang="it-IT" sz="2200" dirty="0" err="1"/>
              <a:t>turmeric</a:t>
            </a:r>
            <a:r>
              <a:rPr lang="it-IT" sz="2200" dirty="0"/>
              <a:t> </a:t>
            </a:r>
            <a:r>
              <a:rPr lang="it-IT" sz="2200" dirty="0" err="1"/>
              <a:t>as</a:t>
            </a:r>
            <a:r>
              <a:rPr lang="it-IT" sz="2200" dirty="0"/>
              <a:t> </a:t>
            </a:r>
            <a:r>
              <a:rPr lang="it-IT" sz="2200" dirty="0" err="1"/>
              <a:t>paint</a:t>
            </a:r>
            <a:r>
              <a:rPr lang="it-IT" sz="2200" dirty="0"/>
              <a:t>, a </a:t>
            </a:r>
            <a:r>
              <a:rPr lang="it-IT" sz="2200" dirty="0" err="1"/>
              <a:t>condiment</a:t>
            </a:r>
            <a:r>
              <a:rPr lang="it-IT" sz="2200" dirty="0"/>
              <a:t>, and medicine </a:t>
            </a:r>
            <a:r>
              <a:rPr lang="it-IT" sz="2200" dirty="0" err="1"/>
              <a:t>has</a:t>
            </a:r>
            <a:r>
              <a:rPr lang="it-IT" sz="2200" dirty="0"/>
              <a:t> spread to </a:t>
            </a:r>
            <a:r>
              <a:rPr lang="it-IT" sz="2200" dirty="0" err="1"/>
              <a:t>many</a:t>
            </a:r>
            <a:r>
              <a:rPr lang="it-IT" sz="2200" dirty="0"/>
              <a:t> </a:t>
            </a:r>
            <a:r>
              <a:rPr lang="it-IT" sz="2200" dirty="0" err="1"/>
              <a:t>countries</a:t>
            </a:r>
            <a:r>
              <a:rPr lang="it-IT" sz="2200" dirty="0"/>
              <a:t>. </a:t>
            </a:r>
            <a:r>
              <a:rPr lang="it-IT" sz="2200" dirty="0" err="1"/>
              <a:t>Turmeric</a:t>
            </a:r>
            <a:r>
              <a:rPr lang="it-IT" sz="2200" dirty="0"/>
              <a:t> </a:t>
            </a:r>
            <a:r>
              <a:rPr lang="it-IT" sz="2200" dirty="0" err="1"/>
              <a:t>is</a:t>
            </a:r>
            <a:r>
              <a:rPr lang="it-IT" sz="2200" dirty="0"/>
              <a:t>  </a:t>
            </a:r>
            <a:r>
              <a:rPr lang="it-IT" sz="2200" dirty="0" err="1"/>
              <a:t>also</a:t>
            </a:r>
            <a:r>
              <a:rPr lang="it-IT" sz="2200" dirty="0"/>
              <a:t> </a:t>
            </a:r>
            <a:r>
              <a:rPr lang="it-IT" sz="2200" dirty="0" err="1"/>
              <a:t>used</a:t>
            </a:r>
            <a:r>
              <a:rPr lang="it-IT" sz="2200" dirty="0"/>
              <a:t> </a:t>
            </a:r>
            <a:r>
              <a:rPr lang="it-IT" sz="2200" dirty="0" err="1"/>
              <a:t>as</a:t>
            </a:r>
            <a:r>
              <a:rPr lang="it-IT" sz="2200" dirty="0"/>
              <a:t> a </a:t>
            </a:r>
            <a:r>
              <a:rPr lang="it-IT" sz="2200" dirty="0" err="1"/>
              <a:t>flavoring</a:t>
            </a:r>
            <a:r>
              <a:rPr lang="it-IT" sz="2200" dirty="0"/>
              <a:t> agent with digestive </a:t>
            </a:r>
            <a:r>
              <a:rPr lang="it-IT" sz="2200" dirty="0" err="1"/>
              <a:t>properties</a:t>
            </a:r>
            <a:r>
              <a:rPr lang="it-IT" sz="2200" dirty="0"/>
              <a:t>.</a:t>
            </a:r>
          </a:p>
          <a:p>
            <a:pPr algn="ctr">
              <a:buFont typeface="Wingdings" pitchFamily="2" charset="2"/>
              <a:buChar char="Ø"/>
            </a:pPr>
            <a:endParaRPr lang="it-IT" sz="2200" dirty="0"/>
          </a:p>
          <a:p>
            <a:pPr algn="ctr">
              <a:buFont typeface="Wingdings" pitchFamily="2" charset="2"/>
              <a:buChar char="Ø"/>
            </a:pPr>
            <a:r>
              <a:rPr lang="it-IT" sz="2200" dirty="0" err="1"/>
              <a:t>Around</a:t>
            </a:r>
            <a:r>
              <a:rPr lang="it-IT" sz="2200" dirty="0"/>
              <a:t> 40  </a:t>
            </a:r>
            <a:r>
              <a:rPr lang="it-IT" sz="2200" i="1" dirty="0"/>
              <a:t>Curcuma</a:t>
            </a:r>
            <a:r>
              <a:rPr lang="it-IT" sz="2200" dirty="0"/>
              <a:t> </a:t>
            </a:r>
            <a:r>
              <a:rPr lang="it-IT" sz="2200" dirty="0" err="1"/>
              <a:t>species</a:t>
            </a:r>
            <a:r>
              <a:rPr lang="it-IT" sz="2200" dirty="0"/>
              <a:t> are native to India, </a:t>
            </a:r>
            <a:r>
              <a:rPr lang="it-IT" sz="2200" dirty="0" err="1"/>
              <a:t>suggesting</a:t>
            </a:r>
            <a:r>
              <a:rPr lang="it-IT" sz="2200" dirty="0"/>
              <a:t> </a:t>
            </a:r>
            <a:r>
              <a:rPr lang="it-IT" sz="2200" dirty="0" err="1"/>
              <a:t>their</a:t>
            </a:r>
            <a:r>
              <a:rPr lang="it-IT" sz="2200" dirty="0"/>
              <a:t> </a:t>
            </a:r>
            <a:r>
              <a:rPr lang="it-IT" sz="2200" dirty="0" err="1"/>
              <a:t>Indian</a:t>
            </a:r>
            <a:r>
              <a:rPr lang="it-IT" sz="2200" dirty="0"/>
              <a:t> </a:t>
            </a:r>
            <a:r>
              <a:rPr lang="it-IT" sz="2200" dirty="0" err="1"/>
              <a:t>origin</a:t>
            </a:r>
            <a:r>
              <a:rPr lang="it-IT" sz="2200" dirty="0"/>
              <a:t> and </a:t>
            </a:r>
            <a:r>
              <a:rPr lang="it-IT" sz="2200" dirty="0" err="1"/>
              <a:t>approximately</a:t>
            </a:r>
            <a:r>
              <a:rPr lang="it-IT" sz="2200" dirty="0"/>
              <a:t> 70–110 </a:t>
            </a:r>
            <a:r>
              <a:rPr lang="it-IT" sz="2200" dirty="0" err="1"/>
              <a:t>species</a:t>
            </a:r>
            <a:r>
              <a:rPr lang="it-IT" sz="2200" dirty="0"/>
              <a:t> </a:t>
            </a:r>
            <a:r>
              <a:rPr lang="it-IT" sz="2200" dirty="0" err="1"/>
              <a:t>have</a:t>
            </a:r>
            <a:r>
              <a:rPr lang="it-IT" sz="2200" dirty="0"/>
              <a:t> </a:t>
            </a:r>
            <a:r>
              <a:rPr lang="it-IT" sz="2200" dirty="0" err="1"/>
              <a:t>been</a:t>
            </a:r>
            <a:r>
              <a:rPr lang="it-IT" sz="2200" dirty="0"/>
              <a:t> </a:t>
            </a:r>
            <a:r>
              <a:rPr lang="it-IT" sz="2200" dirty="0" err="1"/>
              <a:t>recorded</a:t>
            </a:r>
            <a:r>
              <a:rPr lang="it-IT" sz="2200" dirty="0"/>
              <a:t> in </a:t>
            </a:r>
            <a:r>
              <a:rPr lang="it-IT" sz="2200" dirty="0" err="1"/>
              <a:t>tropical</a:t>
            </a:r>
            <a:r>
              <a:rPr lang="it-IT" sz="2200" dirty="0"/>
              <a:t> Asia, and </a:t>
            </a:r>
            <a:r>
              <a:rPr lang="it-IT" sz="2200" dirty="0" err="1"/>
              <a:t>also</a:t>
            </a:r>
            <a:r>
              <a:rPr lang="it-IT" sz="2200" dirty="0"/>
              <a:t> in China  and Australia.</a:t>
            </a:r>
          </a:p>
          <a:p>
            <a:pPr algn="ctr">
              <a:buFont typeface="Wingdings" pitchFamily="2" charset="2"/>
              <a:buChar char="Ø"/>
            </a:pPr>
            <a:r>
              <a:rPr lang="it-IT" sz="2200" dirty="0" err="1"/>
              <a:t>Curcumin</a:t>
            </a:r>
            <a:r>
              <a:rPr lang="it-IT" sz="2200" dirty="0"/>
              <a:t> </a:t>
            </a:r>
            <a:r>
              <a:rPr lang="it-IT" sz="2200" dirty="0" err="1"/>
              <a:t>was</a:t>
            </a:r>
            <a:r>
              <a:rPr lang="it-IT" sz="2200" dirty="0"/>
              <a:t> first </a:t>
            </a:r>
            <a:r>
              <a:rPr lang="it-IT" sz="2200" dirty="0" err="1"/>
              <a:t>isolated</a:t>
            </a:r>
            <a:r>
              <a:rPr lang="it-IT" sz="2200" dirty="0"/>
              <a:t> from </a:t>
            </a:r>
            <a:r>
              <a:rPr lang="it-IT" sz="2200" dirty="0" err="1"/>
              <a:t>turmeric</a:t>
            </a:r>
            <a:r>
              <a:rPr lang="it-IT" sz="2200" dirty="0"/>
              <a:t> in 1815 and </a:t>
            </a:r>
            <a:r>
              <a:rPr lang="it-IT" sz="2200" dirty="0" err="1"/>
              <a:t>was</a:t>
            </a:r>
            <a:r>
              <a:rPr lang="it-IT" sz="2200" dirty="0"/>
              <a:t> </a:t>
            </a:r>
            <a:r>
              <a:rPr lang="it-IT" sz="2200" dirty="0" err="1"/>
              <a:t>identified</a:t>
            </a:r>
            <a:r>
              <a:rPr lang="it-IT" sz="2200" dirty="0"/>
              <a:t> </a:t>
            </a:r>
            <a:r>
              <a:rPr lang="it-IT" sz="2200" dirty="0" err="1"/>
              <a:t>as</a:t>
            </a:r>
            <a:r>
              <a:rPr lang="it-IT" sz="2200" dirty="0"/>
              <a:t> </a:t>
            </a:r>
            <a:r>
              <a:rPr lang="it-IT" sz="2200" dirty="0" err="1"/>
              <a:t>diferuloylmethane</a:t>
            </a:r>
            <a:r>
              <a:rPr lang="it-IT" sz="2200" dirty="0"/>
              <a:t> (</a:t>
            </a:r>
            <a:r>
              <a:rPr lang="it-IT" sz="2200" dirty="0" err="1"/>
              <a:t>curcumin</a:t>
            </a:r>
            <a:r>
              <a:rPr lang="it-IT" sz="2200" dirty="0"/>
              <a:t>) in 1910.</a:t>
            </a:r>
          </a:p>
          <a:p>
            <a:pPr algn="ctr">
              <a:buFont typeface="Wingdings" pitchFamily="2" charset="2"/>
              <a:buChar char="Ø"/>
            </a:pPr>
            <a:endParaRPr lang="it-IT" sz="2200" dirty="0"/>
          </a:p>
          <a:p>
            <a:pPr algn="ctr">
              <a:buFont typeface="Wingdings" pitchFamily="2" charset="2"/>
              <a:buChar char="Ø"/>
            </a:pPr>
            <a:r>
              <a:rPr lang="it-IT" sz="2200" dirty="0"/>
              <a:t>The </a:t>
            </a:r>
            <a:r>
              <a:rPr lang="it-IT" sz="2200" dirty="0" err="1"/>
              <a:t>curcumin</a:t>
            </a:r>
            <a:r>
              <a:rPr lang="it-IT" sz="2200" dirty="0"/>
              <a:t> </a:t>
            </a:r>
            <a:r>
              <a:rPr lang="it-IT" sz="2200" dirty="0" err="1"/>
              <a:t>preparations</a:t>
            </a:r>
            <a:r>
              <a:rPr lang="it-IT" sz="2200" dirty="0"/>
              <a:t> </a:t>
            </a:r>
            <a:r>
              <a:rPr lang="it-IT" sz="2200" dirty="0" err="1"/>
              <a:t>currently</a:t>
            </a:r>
            <a:r>
              <a:rPr lang="it-IT" sz="2200" dirty="0"/>
              <a:t> </a:t>
            </a:r>
            <a:r>
              <a:rPr lang="it-IT" sz="2200" dirty="0" err="1"/>
              <a:t>available</a:t>
            </a:r>
            <a:r>
              <a:rPr lang="it-IT" sz="2200" dirty="0"/>
              <a:t> </a:t>
            </a:r>
            <a:r>
              <a:rPr lang="it-IT" sz="2200" dirty="0" err="1"/>
              <a:t>contain</a:t>
            </a:r>
            <a:r>
              <a:rPr lang="it-IT" sz="2200" dirty="0"/>
              <a:t> </a:t>
            </a:r>
            <a:r>
              <a:rPr lang="it-IT" sz="2200" dirty="0" err="1"/>
              <a:t>approximately</a:t>
            </a:r>
            <a:r>
              <a:rPr lang="it-IT" sz="2200" dirty="0"/>
              <a:t> 77% </a:t>
            </a:r>
            <a:r>
              <a:rPr lang="it-IT" sz="2200" dirty="0" err="1"/>
              <a:t>diferuloylmethane</a:t>
            </a:r>
            <a:r>
              <a:rPr lang="it-IT" sz="2200" dirty="0"/>
              <a:t> (</a:t>
            </a:r>
            <a:r>
              <a:rPr lang="it-IT" sz="2200" dirty="0" err="1"/>
              <a:t>curcumin</a:t>
            </a:r>
            <a:r>
              <a:rPr lang="it-IT" sz="2200" dirty="0"/>
              <a:t>). </a:t>
            </a:r>
          </a:p>
          <a:p>
            <a:pPr algn="ctr">
              <a:buFont typeface="Wingdings" pitchFamily="2" charset="2"/>
              <a:buChar char="Ø"/>
            </a:pPr>
            <a:endParaRPr lang="it-IT" sz="2200" dirty="0"/>
          </a:p>
          <a:p>
            <a:pPr algn="ctr">
              <a:buFont typeface="Wingdings" pitchFamily="2" charset="2"/>
              <a:buChar char="Ø"/>
            </a:pPr>
            <a:r>
              <a:rPr lang="it-IT" sz="2200" dirty="0" err="1"/>
              <a:t>Curcumin</a:t>
            </a:r>
            <a:r>
              <a:rPr lang="it-IT" sz="2200" dirty="0"/>
              <a:t> </a:t>
            </a:r>
            <a:r>
              <a:rPr lang="it-IT" sz="2200" dirty="0" err="1"/>
              <a:t>is</a:t>
            </a:r>
            <a:r>
              <a:rPr lang="it-IT" sz="2200" dirty="0"/>
              <a:t> </a:t>
            </a:r>
            <a:r>
              <a:rPr lang="it-IT" sz="2200" dirty="0" err="1"/>
              <a:t>responsible</a:t>
            </a:r>
            <a:r>
              <a:rPr lang="it-IT" sz="2200" dirty="0"/>
              <a:t> for the </a:t>
            </a:r>
            <a:r>
              <a:rPr lang="it-IT" sz="2200" dirty="0" err="1"/>
              <a:t>main</a:t>
            </a:r>
            <a:r>
              <a:rPr lang="it-IT" sz="2200" dirty="0"/>
              <a:t> </a:t>
            </a:r>
            <a:r>
              <a:rPr lang="it-IT" sz="2200" dirty="0" err="1"/>
              <a:t>biological</a:t>
            </a:r>
            <a:r>
              <a:rPr lang="it-IT" sz="2200" dirty="0"/>
              <a:t> </a:t>
            </a:r>
            <a:r>
              <a:rPr lang="it-IT" sz="2200" dirty="0" err="1"/>
              <a:t>activity</a:t>
            </a:r>
            <a:r>
              <a:rPr lang="it-IT" sz="2200" dirty="0"/>
              <a:t> of </a:t>
            </a:r>
            <a:r>
              <a:rPr lang="it-IT" sz="2200" dirty="0" err="1"/>
              <a:t>turmeric</a:t>
            </a:r>
            <a:r>
              <a:rPr lang="it-IT" sz="2200" dirty="0"/>
              <a:t>.</a:t>
            </a:r>
          </a:p>
          <a:p>
            <a:pPr algn="ctr">
              <a:buFont typeface="Wingdings" pitchFamily="2" charset="2"/>
              <a:buChar char="Ø"/>
            </a:pPr>
            <a:endParaRPr lang="it-IT" sz="2200" dirty="0"/>
          </a:p>
          <a:p>
            <a:pPr algn="ctr">
              <a:buFont typeface="Wingdings" pitchFamily="2" charset="2"/>
              <a:buChar char="Ø"/>
            </a:pPr>
            <a:endParaRPr lang="it-IT" sz="2200" dirty="0"/>
          </a:p>
          <a:p>
            <a:pPr algn="ctr">
              <a:buFont typeface="Wingdings" pitchFamily="2" charset="2"/>
              <a:buChar char="Ø"/>
            </a:pPr>
            <a:endParaRPr lang="it-IT" sz="2200" dirty="0"/>
          </a:p>
          <a:p>
            <a:pPr algn="ctr">
              <a:buFont typeface="Wingdings" pitchFamily="2" charset="2"/>
              <a:buChar char="Ø"/>
            </a:pPr>
            <a:endParaRPr lang="it-IT" sz="2200" dirty="0"/>
          </a:p>
          <a:p>
            <a:pPr algn="ctr">
              <a:buFont typeface="Wingdings" pitchFamily="2" charset="2"/>
              <a:buChar char="Ø"/>
            </a:pPr>
            <a:endParaRPr lang="it-IT" sz="2200" dirty="0"/>
          </a:p>
          <a:p>
            <a:pPr algn="ctr">
              <a:buFont typeface="Wingdings" pitchFamily="2" charset="2"/>
              <a:buChar char="Ø"/>
            </a:pPr>
            <a:endParaRPr lang="it-IT" sz="2200" dirty="0"/>
          </a:p>
          <a:p>
            <a:pPr marL="0" indent="0" algn="ctr">
              <a:buNone/>
            </a:pPr>
            <a:br>
              <a:rPr lang="it-IT" sz="2200" dirty="0"/>
            </a:br>
            <a:endParaRPr lang="it-IT" sz="2200" dirty="0"/>
          </a:p>
          <a:p>
            <a:endParaRPr lang="it-IT" sz="2200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E5AB52C2-CCD6-1641-8763-D232047760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9344D-C5ED-414F-A5DA-97D14A61F1A7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073019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1603" y="405404"/>
            <a:ext cx="8770597" cy="6133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AA013FD9-F084-D54B-BEAB-13D4E9F819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B5861-EC54-884C-93FD-412F35D423E0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492081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>
            <a:extLst>
              <a:ext uri="{FF2B5EF4-FFF2-40B4-BE49-F238E27FC236}">
                <a16:creationId xmlns:a16="http://schemas.microsoft.com/office/drawing/2014/main" id="{B860F47E-E886-164B-8FA7-6ACA4F4E661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572" t="6666" r="14762"/>
          <a:stretch/>
        </p:blipFill>
        <p:spPr>
          <a:xfrm>
            <a:off x="3098800" y="111539"/>
            <a:ext cx="5511800" cy="1422400"/>
          </a:xfrm>
          <a:prstGeom prst="rect">
            <a:avLst/>
          </a:prstGeom>
        </p:spPr>
      </p:pic>
      <p:sp>
        <p:nvSpPr>
          <p:cNvPr id="7" name="Rettangolo 6">
            <a:extLst>
              <a:ext uri="{FF2B5EF4-FFF2-40B4-BE49-F238E27FC236}">
                <a16:creationId xmlns:a16="http://schemas.microsoft.com/office/drawing/2014/main" id="{F06A49AF-5C2A-604E-AFC1-828FF257CD3A}"/>
              </a:ext>
            </a:extLst>
          </p:cNvPr>
          <p:cNvSpPr/>
          <p:nvPr/>
        </p:nvSpPr>
        <p:spPr>
          <a:xfrm>
            <a:off x="437322" y="1898430"/>
            <a:ext cx="10916478" cy="46935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ctr">
              <a:buFont typeface="Wingdings" pitchFamily="2" charset="2"/>
              <a:buChar char="Ø"/>
            </a:pPr>
            <a:r>
              <a:rPr lang="it-IT" sz="2300" dirty="0">
                <a:latin typeface="AdvOT46dcae81"/>
              </a:rPr>
              <a:t>The </a:t>
            </a:r>
            <a:r>
              <a:rPr lang="it-IT" sz="2300" dirty="0" err="1">
                <a:latin typeface="AdvOT46dcae81"/>
              </a:rPr>
              <a:t>melting</a:t>
            </a:r>
            <a:r>
              <a:rPr lang="it-IT" sz="2300" dirty="0">
                <a:latin typeface="AdvOT46dcae81"/>
              </a:rPr>
              <a:t> </a:t>
            </a:r>
            <a:r>
              <a:rPr lang="it-IT" sz="2300" dirty="0" err="1">
                <a:latin typeface="AdvOT46dcae81"/>
              </a:rPr>
              <a:t>point</a:t>
            </a:r>
            <a:r>
              <a:rPr lang="it-IT" sz="2300" dirty="0">
                <a:latin typeface="AdvOT46dcae81"/>
              </a:rPr>
              <a:t> of </a:t>
            </a:r>
            <a:r>
              <a:rPr lang="it-IT" sz="2300" dirty="0" err="1">
                <a:latin typeface="AdvOT46dcae81"/>
              </a:rPr>
              <a:t>curcumin</a:t>
            </a:r>
            <a:r>
              <a:rPr lang="it-IT" sz="2300" dirty="0">
                <a:latin typeface="AdvOT46dcae81"/>
              </a:rPr>
              <a:t> </a:t>
            </a:r>
            <a:r>
              <a:rPr lang="it-IT" sz="2300" dirty="0" err="1">
                <a:latin typeface="AdvOT46dcae81"/>
              </a:rPr>
              <a:t>is</a:t>
            </a:r>
            <a:r>
              <a:rPr lang="it-IT" sz="2300" dirty="0">
                <a:latin typeface="AdvOT46dcae81"/>
              </a:rPr>
              <a:t> 183 </a:t>
            </a:r>
            <a:r>
              <a:rPr lang="it-IT" sz="2300" dirty="0">
                <a:latin typeface="AdvOTdbf1149a"/>
              </a:rPr>
              <a:t>°</a:t>
            </a:r>
            <a:r>
              <a:rPr lang="it-IT" sz="2300" dirty="0">
                <a:latin typeface="AdvOT46dcae81"/>
              </a:rPr>
              <a:t>C; </a:t>
            </a:r>
            <a:r>
              <a:rPr lang="it-IT" sz="2300" dirty="0" err="1">
                <a:latin typeface="AdvOT46dcae81"/>
              </a:rPr>
              <a:t>its</a:t>
            </a:r>
            <a:r>
              <a:rPr lang="it-IT" sz="2300" dirty="0">
                <a:latin typeface="AdvOT46dcae81"/>
              </a:rPr>
              <a:t> </a:t>
            </a:r>
            <a:r>
              <a:rPr lang="it-IT" sz="2300" dirty="0" err="1">
                <a:latin typeface="AdvOT46dcae81"/>
              </a:rPr>
              <a:t>molecular</a:t>
            </a:r>
            <a:r>
              <a:rPr lang="it-IT" sz="2300" dirty="0">
                <a:latin typeface="AdvOT46dcae81"/>
              </a:rPr>
              <a:t> </a:t>
            </a:r>
            <a:r>
              <a:rPr lang="it-IT" sz="2300" dirty="0"/>
              <a:t> </a:t>
            </a:r>
            <a:r>
              <a:rPr lang="it-IT" sz="2300" dirty="0">
                <a:latin typeface="AdvOT46dcae81"/>
              </a:rPr>
              <a:t>formula </a:t>
            </a:r>
            <a:r>
              <a:rPr lang="it-IT" sz="2300" dirty="0" err="1">
                <a:latin typeface="AdvOT46dcae81"/>
              </a:rPr>
              <a:t>is</a:t>
            </a:r>
            <a:r>
              <a:rPr lang="it-IT" sz="2300" dirty="0">
                <a:latin typeface="AdvOT46dcae81"/>
              </a:rPr>
              <a:t> C</a:t>
            </a:r>
            <a:r>
              <a:rPr lang="it-IT" sz="2300" dirty="0">
                <a:effectLst/>
                <a:latin typeface="AdvOT46dcae81"/>
              </a:rPr>
              <a:t>21</a:t>
            </a:r>
            <a:r>
              <a:rPr lang="it-IT" sz="2300" dirty="0">
                <a:latin typeface="AdvOT46dcae81"/>
              </a:rPr>
              <a:t>H</a:t>
            </a:r>
            <a:r>
              <a:rPr lang="it-IT" sz="2300" dirty="0">
                <a:effectLst/>
                <a:latin typeface="AdvOT46dcae81"/>
              </a:rPr>
              <a:t>20</a:t>
            </a:r>
            <a:r>
              <a:rPr lang="it-IT" sz="2300" dirty="0">
                <a:latin typeface="AdvOT46dcae81"/>
              </a:rPr>
              <a:t>O</a:t>
            </a:r>
            <a:r>
              <a:rPr lang="it-IT" sz="2300" dirty="0">
                <a:effectLst/>
                <a:latin typeface="AdvOT46dcae81"/>
              </a:rPr>
              <a:t>6</a:t>
            </a:r>
            <a:r>
              <a:rPr lang="it-IT" sz="2300" dirty="0">
                <a:latin typeface="AdvOT46dcae81"/>
              </a:rPr>
              <a:t>, and </a:t>
            </a:r>
            <a:r>
              <a:rPr lang="it-IT" sz="2300" dirty="0" err="1">
                <a:latin typeface="AdvOT46dcae81"/>
              </a:rPr>
              <a:t>its</a:t>
            </a:r>
            <a:r>
              <a:rPr lang="it-IT" sz="2300" dirty="0">
                <a:latin typeface="AdvOT46dcae81"/>
              </a:rPr>
              <a:t> </a:t>
            </a:r>
            <a:r>
              <a:rPr lang="it-IT" sz="2300" dirty="0" err="1">
                <a:latin typeface="AdvOT46dcae81"/>
              </a:rPr>
              <a:t>molecular</a:t>
            </a:r>
            <a:r>
              <a:rPr lang="it-IT" sz="2300" dirty="0">
                <a:latin typeface="AdvOT46dcae81"/>
              </a:rPr>
              <a:t> </a:t>
            </a:r>
            <a:r>
              <a:rPr lang="it-IT" sz="2300" dirty="0" err="1">
                <a:latin typeface="AdvOT46dcae81"/>
              </a:rPr>
              <a:t>weight</a:t>
            </a:r>
            <a:r>
              <a:rPr lang="it-IT" sz="2300" dirty="0">
                <a:latin typeface="AdvOT46dcae81"/>
              </a:rPr>
              <a:t> </a:t>
            </a:r>
            <a:r>
              <a:rPr lang="it-IT" sz="2300" dirty="0" err="1">
                <a:latin typeface="AdvOT46dcae81"/>
              </a:rPr>
              <a:t>is</a:t>
            </a:r>
            <a:r>
              <a:rPr lang="it-IT" sz="2300" dirty="0">
                <a:latin typeface="AdvOT46dcae81"/>
              </a:rPr>
              <a:t> 368.38 Da </a:t>
            </a:r>
          </a:p>
          <a:p>
            <a:pPr marL="285750" indent="-285750" algn="ctr">
              <a:buFont typeface="Wingdings" pitchFamily="2" charset="2"/>
              <a:buChar char="Ø"/>
            </a:pPr>
            <a:endParaRPr lang="it-IT" sz="2300" dirty="0">
              <a:latin typeface="AdvOT46dcae81"/>
            </a:endParaRPr>
          </a:p>
          <a:p>
            <a:pPr marL="285750" indent="-285750" algn="ctr">
              <a:buFont typeface="Wingdings" pitchFamily="2" charset="2"/>
              <a:buChar char="Ø"/>
            </a:pPr>
            <a:r>
              <a:rPr lang="it-IT" sz="2300" dirty="0" err="1"/>
              <a:t>Its</a:t>
            </a:r>
            <a:r>
              <a:rPr lang="it-IT" sz="2300" dirty="0"/>
              <a:t> </a:t>
            </a:r>
            <a:r>
              <a:rPr lang="it-IT" sz="2300" dirty="0" err="1"/>
              <a:t>poor</a:t>
            </a:r>
            <a:r>
              <a:rPr lang="it-IT" sz="2300" dirty="0"/>
              <a:t> </a:t>
            </a:r>
            <a:r>
              <a:rPr lang="it-IT" sz="2300" dirty="0" err="1"/>
              <a:t>bioavailability</a:t>
            </a:r>
            <a:r>
              <a:rPr lang="it-IT" sz="2300" dirty="0"/>
              <a:t> </a:t>
            </a:r>
            <a:r>
              <a:rPr lang="it-IT" sz="2300" dirty="0" err="1"/>
              <a:t>is</a:t>
            </a:r>
            <a:r>
              <a:rPr lang="it-IT" sz="2300" dirty="0"/>
              <a:t> </a:t>
            </a:r>
            <a:r>
              <a:rPr lang="it-IT" sz="2300" dirty="0" err="1"/>
              <a:t>one</a:t>
            </a:r>
            <a:r>
              <a:rPr lang="it-IT" sz="2300" dirty="0"/>
              <a:t> of the </a:t>
            </a:r>
            <a:r>
              <a:rPr lang="it-IT" sz="2300" dirty="0" err="1"/>
              <a:t>greatest</a:t>
            </a:r>
            <a:r>
              <a:rPr lang="it-IT" sz="2300" dirty="0"/>
              <a:t> </a:t>
            </a:r>
            <a:r>
              <a:rPr lang="it-IT" sz="2300" dirty="0" err="1"/>
              <a:t>issues</a:t>
            </a:r>
            <a:r>
              <a:rPr lang="it-IT" sz="2300" dirty="0"/>
              <a:t> in </a:t>
            </a:r>
            <a:r>
              <a:rPr lang="it-IT" sz="2300" dirty="0" err="1"/>
              <a:t>curcumin</a:t>
            </a:r>
            <a:r>
              <a:rPr lang="it-IT" sz="2300" dirty="0"/>
              <a:t> </a:t>
            </a:r>
            <a:r>
              <a:rPr lang="it-IT" sz="2300" dirty="0" err="1"/>
              <a:t>ingestion</a:t>
            </a:r>
            <a:r>
              <a:rPr lang="it-IT" sz="2300" dirty="0"/>
              <a:t>, </a:t>
            </a:r>
            <a:r>
              <a:rPr lang="it-IT" sz="2300" dirty="0" err="1"/>
              <a:t>mainly</a:t>
            </a:r>
            <a:r>
              <a:rPr lang="it-IT" sz="2300" dirty="0"/>
              <a:t> </a:t>
            </a:r>
            <a:r>
              <a:rPr lang="it-IT" sz="2300" dirty="0" err="1"/>
              <a:t>because</a:t>
            </a:r>
            <a:r>
              <a:rPr lang="it-IT" sz="2300" dirty="0"/>
              <a:t> of </a:t>
            </a:r>
            <a:r>
              <a:rPr lang="it-IT" sz="2300" dirty="0" err="1"/>
              <a:t>poor</a:t>
            </a:r>
            <a:r>
              <a:rPr lang="it-IT" sz="2300" dirty="0"/>
              <a:t> </a:t>
            </a:r>
            <a:r>
              <a:rPr lang="it-IT" sz="2300" dirty="0" err="1"/>
              <a:t>absorption</a:t>
            </a:r>
            <a:r>
              <a:rPr lang="it-IT" sz="2300" dirty="0"/>
              <a:t>, fast </a:t>
            </a:r>
            <a:r>
              <a:rPr lang="it-IT" sz="2300" dirty="0" err="1"/>
              <a:t>metabolism</a:t>
            </a:r>
            <a:r>
              <a:rPr lang="it-IT" sz="2300" dirty="0"/>
              <a:t> and </a:t>
            </a:r>
            <a:r>
              <a:rPr lang="it-IT" sz="2300" dirty="0" err="1"/>
              <a:t>rapid</a:t>
            </a:r>
            <a:r>
              <a:rPr lang="it-IT" sz="2300" dirty="0"/>
              <a:t> </a:t>
            </a:r>
            <a:r>
              <a:rPr lang="it-IT" sz="2300" dirty="0" err="1"/>
              <a:t>removal</a:t>
            </a:r>
            <a:r>
              <a:rPr lang="it-IT" sz="2300" dirty="0"/>
              <a:t> </a:t>
            </a:r>
            <a:r>
              <a:rPr lang="it-IT" sz="2300" dirty="0" err="1"/>
              <a:t>even</a:t>
            </a:r>
            <a:r>
              <a:rPr lang="it-IT" sz="2300" dirty="0"/>
              <a:t> with the benefits </a:t>
            </a:r>
            <a:r>
              <a:rPr lang="it-IT" sz="2300" dirty="0" err="1"/>
              <a:t>provided</a:t>
            </a:r>
            <a:r>
              <a:rPr lang="it-IT" sz="2300" dirty="0"/>
              <a:t> by </a:t>
            </a:r>
            <a:r>
              <a:rPr lang="it-IT" sz="2300" dirty="0" err="1"/>
              <a:t>its</a:t>
            </a:r>
            <a:r>
              <a:rPr lang="it-IT" sz="2300" dirty="0"/>
              <a:t> anti-</a:t>
            </a:r>
            <a:r>
              <a:rPr lang="it-IT" sz="2300" dirty="0" err="1"/>
              <a:t>inflammatory</a:t>
            </a:r>
            <a:r>
              <a:rPr lang="it-IT" sz="2300" dirty="0"/>
              <a:t> and </a:t>
            </a:r>
            <a:r>
              <a:rPr lang="it-IT" sz="2300" dirty="0" err="1"/>
              <a:t>antioxidant</a:t>
            </a:r>
            <a:r>
              <a:rPr lang="it-IT" sz="2300" dirty="0"/>
              <a:t> </a:t>
            </a:r>
            <a:r>
              <a:rPr lang="it-IT" sz="2300" dirty="0" err="1"/>
              <a:t>mechanisms</a:t>
            </a:r>
            <a:r>
              <a:rPr lang="it-IT" sz="2300" dirty="0"/>
              <a:t>.</a:t>
            </a:r>
          </a:p>
          <a:p>
            <a:pPr marL="285750" indent="-285750" algn="ctr">
              <a:buFont typeface="Wingdings" pitchFamily="2" charset="2"/>
              <a:buChar char="Ø"/>
            </a:pPr>
            <a:endParaRPr lang="it-IT" sz="2300" dirty="0"/>
          </a:p>
          <a:p>
            <a:pPr marL="285750" indent="-285750" algn="ctr">
              <a:buFont typeface="Wingdings" pitchFamily="2" charset="2"/>
              <a:buChar char="Ø"/>
            </a:pPr>
            <a:r>
              <a:rPr lang="it-IT" sz="2300" dirty="0"/>
              <a:t>Piperine, a </a:t>
            </a:r>
            <a:r>
              <a:rPr lang="it-IT" sz="2300" dirty="0" err="1"/>
              <a:t>known</a:t>
            </a:r>
            <a:r>
              <a:rPr lang="it-IT" sz="2300" dirty="0"/>
              <a:t> </a:t>
            </a:r>
            <a:r>
              <a:rPr lang="it-IT" sz="2300" dirty="0" err="1"/>
              <a:t>bioavailability</a:t>
            </a:r>
            <a:r>
              <a:rPr lang="it-IT" sz="2300" dirty="0"/>
              <a:t> </a:t>
            </a:r>
            <a:r>
              <a:rPr lang="it-IT" sz="2300" dirty="0" err="1"/>
              <a:t>enhancer</a:t>
            </a:r>
            <a:r>
              <a:rPr lang="it-IT" sz="2300" dirty="0"/>
              <a:t>, </a:t>
            </a:r>
            <a:r>
              <a:rPr lang="it-IT" sz="2300" dirty="0" err="1"/>
              <a:t>is</a:t>
            </a:r>
            <a:r>
              <a:rPr lang="it-IT" sz="2300" dirty="0"/>
              <a:t> the major </a:t>
            </a:r>
            <a:r>
              <a:rPr lang="it-IT" sz="2300" dirty="0" err="1"/>
              <a:t>effective</a:t>
            </a:r>
            <a:r>
              <a:rPr lang="it-IT" sz="2300" dirty="0"/>
              <a:t> component for </a:t>
            </a:r>
            <a:r>
              <a:rPr lang="it-IT" sz="2300" dirty="0" err="1"/>
              <a:t>black</a:t>
            </a:r>
            <a:r>
              <a:rPr lang="it-IT" sz="2300" dirty="0"/>
              <a:t> </a:t>
            </a:r>
            <a:r>
              <a:rPr lang="it-IT" sz="2300" dirty="0" err="1"/>
              <a:t>pepper</a:t>
            </a:r>
            <a:r>
              <a:rPr lang="it-IT" sz="2300" dirty="0"/>
              <a:t> and </a:t>
            </a:r>
            <a:r>
              <a:rPr lang="it-IT" sz="2300" dirty="0" err="1"/>
              <a:t>increases</a:t>
            </a:r>
            <a:r>
              <a:rPr lang="it-IT" sz="2300" dirty="0"/>
              <a:t> </a:t>
            </a:r>
            <a:r>
              <a:rPr lang="it-IT" sz="2300" dirty="0" err="1"/>
              <a:t>curcumin</a:t>
            </a:r>
            <a:r>
              <a:rPr lang="it-IT" sz="2300" dirty="0"/>
              <a:t> </a:t>
            </a:r>
            <a:r>
              <a:rPr lang="it-IT" sz="2300" dirty="0" err="1"/>
              <a:t>bioavailability</a:t>
            </a:r>
            <a:r>
              <a:rPr lang="it-IT" sz="2300" dirty="0"/>
              <a:t> </a:t>
            </a:r>
          </a:p>
          <a:p>
            <a:pPr marL="285750" indent="-285750" algn="ctr">
              <a:buFont typeface="Wingdings" pitchFamily="2" charset="2"/>
              <a:buChar char="Ø"/>
            </a:pPr>
            <a:endParaRPr lang="it-IT" sz="2300" dirty="0"/>
          </a:p>
          <a:p>
            <a:pPr marL="285750" indent="-285750" algn="ctr">
              <a:buFont typeface="Wingdings" pitchFamily="2" charset="2"/>
              <a:buChar char="Ø"/>
            </a:pPr>
            <a:r>
              <a:rPr lang="it-IT" sz="2300" dirty="0" err="1"/>
              <a:t>Other</a:t>
            </a:r>
            <a:r>
              <a:rPr lang="it-IT" sz="2300" dirty="0"/>
              <a:t> </a:t>
            </a:r>
            <a:r>
              <a:rPr lang="it-IT" sz="2300" dirty="0" err="1"/>
              <a:t>techniques</a:t>
            </a:r>
            <a:r>
              <a:rPr lang="it-IT" sz="2300" dirty="0"/>
              <a:t> </a:t>
            </a:r>
            <a:r>
              <a:rPr lang="it-IT" sz="2300" dirty="0" err="1"/>
              <a:t>considered</a:t>
            </a:r>
            <a:r>
              <a:rPr lang="it-IT" sz="2300" dirty="0"/>
              <a:t> to </a:t>
            </a:r>
            <a:r>
              <a:rPr lang="it-IT" sz="2300" dirty="0" err="1"/>
              <a:t>increase</a:t>
            </a:r>
            <a:r>
              <a:rPr lang="it-IT" sz="2300" dirty="0"/>
              <a:t> </a:t>
            </a:r>
            <a:r>
              <a:rPr lang="it-IT" sz="2300" dirty="0" err="1"/>
              <a:t>curcumin's</a:t>
            </a:r>
            <a:r>
              <a:rPr lang="it-IT" sz="2300" dirty="0"/>
              <a:t> </a:t>
            </a:r>
            <a:r>
              <a:rPr lang="it-IT" sz="2300" dirty="0" err="1"/>
              <a:t>natural</a:t>
            </a:r>
            <a:r>
              <a:rPr lang="it-IT" sz="2300" dirty="0"/>
              <a:t> </a:t>
            </a:r>
            <a:r>
              <a:rPr lang="it-IT" sz="2300" dirty="0" err="1"/>
              <a:t>action</a:t>
            </a:r>
            <a:r>
              <a:rPr lang="it-IT" sz="2300" dirty="0"/>
              <a:t> include the use of </a:t>
            </a:r>
            <a:r>
              <a:rPr lang="it-IT" sz="2300" dirty="0" err="1"/>
              <a:t>adjuvants</a:t>
            </a:r>
            <a:r>
              <a:rPr lang="it-IT" sz="2300" dirty="0"/>
              <a:t>, </a:t>
            </a:r>
            <a:r>
              <a:rPr lang="it-IT" sz="2300" dirty="0" err="1"/>
              <a:t>nanoparticles</a:t>
            </a:r>
            <a:r>
              <a:rPr lang="it-IT" sz="2300" dirty="0"/>
              <a:t>, </a:t>
            </a:r>
            <a:r>
              <a:rPr lang="it-IT" sz="2300" dirty="0" err="1"/>
              <a:t>liposomes</a:t>
            </a:r>
            <a:r>
              <a:rPr lang="it-IT" sz="2300" dirty="0"/>
              <a:t>, </a:t>
            </a:r>
            <a:r>
              <a:rPr lang="it-IT" sz="2300" dirty="0" err="1"/>
              <a:t>micelles</a:t>
            </a:r>
            <a:r>
              <a:rPr lang="it-IT" sz="2300" dirty="0"/>
              <a:t>, and </a:t>
            </a:r>
            <a:r>
              <a:rPr lang="it-IT" sz="2300" dirty="0" err="1"/>
              <a:t>phospholipid</a:t>
            </a:r>
            <a:r>
              <a:rPr lang="it-IT" sz="2300" dirty="0"/>
              <a:t> </a:t>
            </a:r>
            <a:r>
              <a:rPr lang="it-IT" sz="2300" dirty="0" err="1"/>
              <a:t>complexes</a:t>
            </a:r>
            <a:r>
              <a:rPr lang="it-IT" sz="2300" dirty="0"/>
              <a:t>.</a:t>
            </a:r>
          </a:p>
          <a:p>
            <a:pPr marL="285750" indent="-285750" algn="ctr">
              <a:buFont typeface="Wingdings" pitchFamily="2" charset="2"/>
              <a:buChar char="Ø"/>
            </a:pPr>
            <a:endParaRPr lang="it-IT" sz="2300" dirty="0"/>
          </a:p>
        </p:txBody>
      </p:sp>
      <p:sp>
        <p:nvSpPr>
          <p:cNvPr id="8" name="Segnaposto numero diapositiva 7">
            <a:extLst>
              <a:ext uri="{FF2B5EF4-FFF2-40B4-BE49-F238E27FC236}">
                <a16:creationId xmlns:a16="http://schemas.microsoft.com/office/drawing/2014/main" id="{5EC761C0-48E6-0B4B-8A11-DD4433778D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9344D-C5ED-414F-A5DA-97D14A61F1A7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923682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790A0357-4FED-8B48-9EBC-5897D1DFAB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9344D-C5ED-414F-A5DA-97D14A61F1A7}" type="slidenum">
              <a:rPr lang="it-IT" smtClean="0"/>
              <a:t>5</a:t>
            </a:fld>
            <a:endParaRPr lang="it-IT"/>
          </a:p>
        </p:txBody>
      </p:sp>
      <p:sp>
        <p:nvSpPr>
          <p:cNvPr id="5" name="Segnaposto contenuto 4">
            <a:extLst>
              <a:ext uri="{FF2B5EF4-FFF2-40B4-BE49-F238E27FC236}">
                <a16:creationId xmlns:a16="http://schemas.microsoft.com/office/drawing/2014/main" id="{E2F482D8-ADC9-2446-870C-3DB01CAD95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0075" y="858838"/>
            <a:ext cx="10515600" cy="306340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buFont typeface="Wingdings" pitchFamily="2" charset="2"/>
              <a:buChar char="Ø"/>
            </a:pPr>
            <a:r>
              <a:rPr lang="it-IT" dirty="0" err="1"/>
              <a:t>Curcumin</a:t>
            </a:r>
            <a:r>
              <a:rPr lang="it-IT" dirty="0"/>
              <a:t> </a:t>
            </a:r>
            <a:r>
              <a:rPr lang="it-IT" dirty="0" err="1"/>
              <a:t>capsules</a:t>
            </a:r>
            <a:r>
              <a:rPr lang="it-IT" dirty="0"/>
              <a:t>, </a:t>
            </a:r>
            <a:r>
              <a:rPr lang="it-IT" dirty="0" err="1"/>
              <a:t>tablets</a:t>
            </a:r>
            <a:r>
              <a:rPr lang="it-IT" dirty="0"/>
              <a:t>, </a:t>
            </a:r>
            <a:r>
              <a:rPr lang="it-IT" dirty="0" err="1"/>
              <a:t>power</a:t>
            </a:r>
            <a:r>
              <a:rPr lang="it-IT" dirty="0"/>
              <a:t> </a:t>
            </a:r>
            <a:r>
              <a:rPr lang="it-IT" dirty="0" err="1"/>
              <a:t>drinks</a:t>
            </a:r>
            <a:r>
              <a:rPr lang="it-IT" dirty="0"/>
              <a:t>, </a:t>
            </a:r>
            <a:r>
              <a:rPr lang="it-IT" dirty="0" err="1"/>
              <a:t>soaps</a:t>
            </a:r>
            <a:r>
              <a:rPr lang="it-IT" dirty="0"/>
              <a:t>, and </a:t>
            </a:r>
            <a:r>
              <a:rPr lang="it-IT" dirty="0" err="1"/>
              <a:t>cosmetics</a:t>
            </a:r>
            <a:r>
              <a:rPr lang="it-IT" dirty="0"/>
              <a:t> are some of the </a:t>
            </a:r>
            <a:r>
              <a:rPr lang="it-IT" dirty="0" err="1"/>
              <a:t>several</a:t>
            </a:r>
            <a:r>
              <a:rPr lang="it-IT" dirty="0"/>
              <a:t> </a:t>
            </a:r>
            <a:r>
              <a:rPr lang="it-IT" dirty="0" err="1"/>
              <a:t>types</a:t>
            </a:r>
            <a:r>
              <a:rPr lang="it-IT" dirty="0"/>
              <a:t> of </a:t>
            </a:r>
            <a:r>
              <a:rPr lang="it-IT" dirty="0" err="1"/>
              <a:t>products</a:t>
            </a:r>
            <a:r>
              <a:rPr lang="it-IT" dirty="0"/>
              <a:t> </a:t>
            </a:r>
            <a:r>
              <a:rPr lang="it-IT" dirty="0" err="1"/>
              <a:t>available</a:t>
            </a:r>
            <a:r>
              <a:rPr lang="it-IT" dirty="0"/>
              <a:t>. </a:t>
            </a:r>
          </a:p>
          <a:p>
            <a:pPr marL="0" indent="0" algn="ctr">
              <a:buNone/>
            </a:pPr>
            <a:endParaRPr lang="it-IT" dirty="0"/>
          </a:p>
          <a:p>
            <a:pPr algn="ctr">
              <a:buFont typeface="Wingdings" pitchFamily="2" charset="2"/>
              <a:buChar char="Ø"/>
            </a:pPr>
            <a:r>
              <a:rPr lang="it-IT" dirty="0" err="1"/>
              <a:t>Curcuminoids</a:t>
            </a:r>
            <a:r>
              <a:rPr lang="it-IT" dirty="0"/>
              <a:t> are </a:t>
            </a:r>
            <a:r>
              <a:rPr lang="it-IT" dirty="0" err="1"/>
              <a:t>classified</a:t>
            </a:r>
            <a:r>
              <a:rPr lang="it-IT" dirty="0"/>
              <a:t> by the </a:t>
            </a:r>
            <a:r>
              <a:rPr lang="it-IT" dirty="0" err="1"/>
              <a:t>United</a:t>
            </a:r>
            <a:r>
              <a:rPr lang="it-IT" dirty="0"/>
              <a:t> </a:t>
            </a:r>
            <a:r>
              <a:rPr lang="it-IT" dirty="0" err="1"/>
              <a:t>States</a:t>
            </a:r>
            <a:r>
              <a:rPr lang="it-IT" dirty="0"/>
              <a:t> </a:t>
            </a:r>
            <a:r>
              <a:rPr lang="it-IT" dirty="0" err="1"/>
              <a:t>Food</a:t>
            </a:r>
            <a:r>
              <a:rPr lang="it-IT" dirty="0"/>
              <a:t> and </a:t>
            </a:r>
            <a:r>
              <a:rPr lang="it-IT" dirty="0" err="1"/>
              <a:t>Drug</a:t>
            </a:r>
            <a:r>
              <a:rPr lang="it-IT" dirty="0"/>
              <a:t> Administration </a:t>
            </a:r>
            <a:r>
              <a:rPr lang="it-IT" dirty="0" err="1"/>
              <a:t>as</a:t>
            </a:r>
            <a:r>
              <a:rPr lang="it-IT" dirty="0"/>
              <a:t> ‘</a:t>
            </a:r>
            <a:r>
              <a:rPr lang="it-IT" dirty="0" err="1"/>
              <a:t>generally</a:t>
            </a:r>
            <a:r>
              <a:rPr lang="it-IT" dirty="0"/>
              <a:t> </a:t>
            </a:r>
            <a:r>
              <a:rPr lang="it-IT" dirty="0" err="1"/>
              <a:t>recognized</a:t>
            </a:r>
            <a:r>
              <a:rPr lang="it-IT" dirty="0"/>
              <a:t> </a:t>
            </a:r>
            <a:r>
              <a:rPr lang="it-IT" dirty="0" err="1"/>
              <a:t>as</a:t>
            </a:r>
            <a:r>
              <a:rPr lang="it-IT" dirty="0"/>
              <a:t> </a:t>
            </a:r>
            <a:r>
              <a:rPr lang="it-IT" dirty="0" err="1"/>
              <a:t>safe</a:t>
            </a:r>
            <a:r>
              <a:rPr lang="it-IT" dirty="0"/>
              <a:t>’ </a:t>
            </a:r>
            <a:r>
              <a:rPr lang="it-IT" dirty="0" err="1"/>
              <a:t>products</a:t>
            </a:r>
            <a:r>
              <a:rPr lang="it-IT" dirty="0"/>
              <a:t>, and </a:t>
            </a:r>
            <a:r>
              <a:rPr lang="it-IT" dirty="0" err="1"/>
              <a:t>clinical</a:t>
            </a:r>
            <a:r>
              <a:rPr lang="it-IT" dirty="0"/>
              <a:t> trials </a:t>
            </a:r>
            <a:r>
              <a:rPr lang="it-IT" dirty="0" err="1"/>
              <a:t>have</a:t>
            </a:r>
            <a:r>
              <a:rPr lang="it-IT" dirty="0"/>
              <a:t> </a:t>
            </a:r>
            <a:r>
              <a:rPr lang="it-IT" dirty="0" err="1"/>
              <a:t>shown</a:t>
            </a:r>
            <a:r>
              <a:rPr lang="it-IT" dirty="0"/>
              <a:t> strong </a:t>
            </a:r>
            <a:r>
              <a:rPr lang="it-IT" dirty="0" err="1"/>
              <a:t>tolerability</a:t>
            </a:r>
            <a:r>
              <a:rPr lang="it-IT" dirty="0"/>
              <a:t> and </a:t>
            </a:r>
            <a:r>
              <a:rPr lang="it-IT" dirty="0" err="1"/>
              <a:t>safe</a:t>
            </a:r>
            <a:r>
              <a:rPr lang="it-IT" dirty="0"/>
              <a:t> </a:t>
            </a:r>
            <a:r>
              <a:rPr lang="it-IT" dirty="0" err="1"/>
              <a:t>profiles</a:t>
            </a:r>
            <a:r>
              <a:rPr lang="it-IT" dirty="0"/>
              <a:t> </a:t>
            </a:r>
            <a:r>
              <a:rPr lang="it-IT" dirty="0" err="1"/>
              <a:t>at</a:t>
            </a:r>
            <a:r>
              <a:rPr lang="it-IT" dirty="0"/>
              <a:t>  </a:t>
            </a:r>
            <a:r>
              <a:rPr lang="it-IT" dirty="0" err="1"/>
              <a:t>doses</a:t>
            </a:r>
            <a:r>
              <a:rPr lang="it-IT" dirty="0"/>
              <a:t> </a:t>
            </a:r>
            <a:r>
              <a:rPr lang="it-IT" dirty="0" err="1"/>
              <a:t>ranging</a:t>
            </a:r>
            <a:r>
              <a:rPr lang="it-IT" dirty="0"/>
              <a:t> from 4000 to 8000 mg.</a:t>
            </a:r>
          </a:p>
        </p:txBody>
      </p:sp>
    </p:spTree>
    <p:extLst>
      <p:ext uri="{BB962C8B-B14F-4D97-AF65-F5344CB8AC3E}">
        <p14:creationId xmlns:p14="http://schemas.microsoft.com/office/powerpoint/2010/main" val="13023893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88C667F-5BB8-0A4C-81B1-7F8E405453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08887"/>
          </a:xfrm>
        </p:spPr>
        <p:txBody>
          <a:bodyPr>
            <a:normAutofit/>
          </a:bodyPr>
          <a:lstStyle/>
          <a:p>
            <a:pPr algn="ctr"/>
            <a:r>
              <a:rPr lang="it-IT" sz="3200" b="1" dirty="0" err="1">
                <a:solidFill>
                  <a:srgbClr val="002060"/>
                </a:solidFill>
                <a:latin typeface="+mn-lt"/>
              </a:rPr>
              <a:t>Intracellular</a:t>
            </a:r>
            <a:r>
              <a:rPr lang="it-IT" sz="3200" b="1" dirty="0">
                <a:solidFill>
                  <a:srgbClr val="002060"/>
                </a:solidFill>
                <a:latin typeface="+mn-lt"/>
              </a:rPr>
              <a:t> </a:t>
            </a:r>
            <a:r>
              <a:rPr lang="it-IT" sz="3200" b="1" dirty="0" err="1">
                <a:solidFill>
                  <a:srgbClr val="002060"/>
                </a:solidFill>
                <a:latin typeface="+mn-lt"/>
              </a:rPr>
              <a:t>antioxidant</a:t>
            </a:r>
            <a:r>
              <a:rPr lang="it-IT" sz="3200" b="1" dirty="0">
                <a:solidFill>
                  <a:srgbClr val="002060"/>
                </a:solidFill>
                <a:latin typeface="+mn-lt"/>
              </a:rPr>
              <a:t> </a:t>
            </a:r>
            <a:r>
              <a:rPr lang="it-IT" sz="3200" b="1" dirty="0" err="1">
                <a:solidFill>
                  <a:srgbClr val="002060"/>
                </a:solidFill>
                <a:latin typeface="+mn-lt"/>
              </a:rPr>
              <a:t>curcumin</a:t>
            </a:r>
            <a:r>
              <a:rPr lang="it-IT" sz="3200" b="1" dirty="0">
                <a:solidFill>
                  <a:srgbClr val="002060"/>
                </a:solidFill>
                <a:latin typeface="+mn-lt"/>
              </a:rPr>
              <a:t> </a:t>
            </a:r>
            <a:r>
              <a:rPr lang="it-IT" sz="3200" b="1" dirty="0" err="1">
                <a:solidFill>
                  <a:srgbClr val="002060"/>
                </a:solidFill>
                <a:latin typeface="+mn-lt"/>
              </a:rPr>
              <a:t>pathway</a:t>
            </a:r>
            <a:endParaRPr lang="it-IT" sz="3200" b="1" dirty="0">
              <a:solidFill>
                <a:srgbClr val="002060"/>
              </a:solidFill>
              <a:latin typeface="+mn-lt"/>
            </a:endParaRPr>
          </a:p>
        </p:txBody>
      </p:sp>
      <p:pic>
        <p:nvPicPr>
          <p:cNvPr id="6" name="Segnaposto contenuto 5">
            <a:extLst>
              <a:ext uri="{FF2B5EF4-FFF2-40B4-BE49-F238E27FC236}">
                <a16:creationId xmlns:a16="http://schemas.microsoft.com/office/drawing/2014/main" id="{A01EBA47-6559-EA44-AF5E-4D474403F7C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3794" y="1264524"/>
            <a:ext cx="6684770" cy="4351338"/>
          </a:xfrm>
        </p:spPr>
      </p:pic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84A9453E-FE28-5041-98AB-17292871D3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9344D-C5ED-414F-A5DA-97D14A61F1A7}" type="slidenum">
              <a:rPr lang="it-IT" smtClean="0"/>
              <a:t>6</a:t>
            </a:fld>
            <a:endParaRPr lang="it-IT"/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688432DF-2B1F-114C-9433-A5557334D91A}"/>
              </a:ext>
            </a:extLst>
          </p:cNvPr>
          <p:cNvSpPr/>
          <p:nvPr/>
        </p:nvSpPr>
        <p:spPr>
          <a:xfrm>
            <a:off x="2750161" y="5615862"/>
            <a:ext cx="249057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000" dirty="0" err="1">
                <a:latin typeface="AdvOT65f8a23b.I"/>
              </a:rPr>
              <a:t>J</a:t>
            </a:r>
            <a:r>
              <a:rPr lang="it-IT" sz="1000" dirty="0">
                <a:latin typeface="AdvOT65f8a23b.I"/>
              </a:rPr>
              <a:t> Sci </a:t>
            </a:r>
            <a:r>
              <a:rPr lang="it-IT" sz="1000" dirty="0" err="1">
                <a:latin typeface="AdvOT65f8a23b.I"/>
              </a:rPr>
              <a:t>Food</a:t>
            </a:r>
            <a:r>
              <a:rPr lang="it-IT" sz="1000" dirty="0">
                <a:latin typeface="AdvOT65f8a23b.I"/>
              </a:rPr>
              <a:t> </a:t>
            </a:r>
            <a:r>
              <a:rPr lang="it-IT" sz="1000" dirty="0" err="1">
                <a:latin typeface="AdvOT65f8a23b.I"/>
              </a:rPr>
              <a:t>Agric</a:t>
            </a:r>
            <a:r>
              <a:rPr lang="it-IT" sz="1000" dirty="0">
                <a:latin typeface="AdvOT65f8a23b.I"/>
              </a:rPr>
              <a:t> </a:t>
            </a:r>
            <a:r>
              <a:rPr lang="it-IT" sz="1000" dirty="0">
                <a:latin typeface="AdvOT46dcae81"/>
              </a:rPr>
              <a:t>2021; </a:t>
            </a:r>
            <a:r>
              <a:rPr lang="it-IT" sz="1000" dirty="0">
                <a:latin typeface="AdvOT3b30f6db.B"/>
              </a:rPr>
              <a:t>101</a:t>
            </a:r>
            <a:r>
              <a:rPr lang="it-IT" sz="1000" dirty="0">
                <a:latin typeface="AdvOT46dcae81"/>
              </a:rPr>
              <a:t>: 5747</a:t>
            </a:r>
            <a:r>
              <a:rPr lang="it-IT" sz="1000" dirty="0">
                <a:latin typeface="AdvOT46dcae81+20"/>
              </a:rPr>
              <a:t>–</a:t>
            </a:r>
            <a:r>
              <a:rPr lang="it-IT" sz="1000" dirty="0">
                <a:latin typeface="AdvOT46dcae81"/>
              </a:rPr>
              <a:t>5762 </a:t>
            </a:r>
            <a:endParaRPr lang="it-IT" sz="1000" dirty="0"/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2FC3324F-51B8-3543-8AE5-D9C008805F61}"/>
              </a:ext>
            </a:extLst>
          </p:cNvPr>
          <p:cNvSpPr/>
          <p:nvPr/>
        </p:nvSpPr>
        <p:spPr>
          <a:xfrm>
            <a:off x="7457104" y="1165870"/>
            <a:ext cx="4492487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ctr">
              <a:buFont typeface="Wingdings" pitchFamily="2" charset="2"/>
              <a:buChar char="Ø"/>
            </a:pPr>
            <a:r>
              <a:rPr lang="it-IT" sz="2200" dirty="0" err="1"/>
              <a:t>Its</a:t>
            </a:r>
            <a:r>
              <a:rPr lang="it-IT" sz="2200" dirty="0"/>
              <a:t> </a:t>
            </a:r>
            <a:r>
              <a:rPr lang="it-IT" sz="2200" dirty="0" err="1"/>
              <a:t>antioxidant</a:t>
            </a:r>
            <a:r>
              <a:rPr lang="it-IT" sz="2200" dirty="0"/>
              <a:t> </a:t>
            </a:r>
            <a:r>
              <a:rPr lang="it-IT" sz="2200" dirty="0" err="1"/>
              <a:t>activity</a:t>
            </a:r>
            <a:r>
              <a:rPr lang="it-IT" sz="2200" dirty="0"/>
              <a:t> </a:t>
            </a:r>
            <a:r>
              <a:rPr lang="it-IT" sz="2200" dirty="0" err="1"/>
              <a:t>is</a:t>
            </a:r>
            <a:r>
              <a:rPr lang="it-IT" sz="2200" dirty="0"/>
              <a:t> </a:t>
            </a:r>
            <a:r>
              <a:rPr lang="it-IT" sz="2200" dirty="0" err="1"/>
              <a:t>controlled</a:t>
            </a:r>
            <a:r>
              <a:rPr lang="it-IT" sz="2200" dirty="0"/>
              <a:t> by </a:t>
            </a:r>
            <a:r>
              <a:rPr lang="it-IT" sz="2200" dirty="0" err="1"/>
              <a:t>different</a:t>
            </a:r>
            <a:r>
              <a:rPr lang="it-IT" sz="2200" dirty="0"/>
              <a:t> </a:t>
            </a:r>
            <a:r>
              <a:rPr lang="it-IT" sz="2200" dirty="0" err="1"/>
              <a:t>enzymes</a:t>
            </a:r>
            <a:r>
              <a:rPr lang="it-IT" sz="2200" dirty="0"/>
              <a:t>, </a:t>
            </a:r>
            <a:r>
              <a:rPr lang="it-IT" sz="2200" dirty="0" err="1"/>
              <a:t>such</a:t>
            </a:r>
            <a:r>
              <a:rPr lang="it-IT" sz="2200" dirty="0"/>
              <a:t> </a:t>
            </a:r>
            <a:r>
              <a:rPr lang="it-IT" sz="2200" dirty="0" err="1"/>
              <a:t>as</a:t>
            </a:r>
            <a:r>
              <a:rPr lang="it-IT" sz="2200" dirty="0"/>
              <a:t> </a:t>
            </a:r>
            <a:r>
              <a:rPr lang="it-IT" sz="2200" dirty="0" err="1"/>
              <a:t>catalase</a:t>
            </a:r>
            <a:r>
              <a:rPr lang="it-IT" sz="2200" dirty="0"/>
              <a:t>, </a:t>
            </a:r>
            <a:r>
              <a:rPr lang="it-IT" sz="2200" dirty="0" err="1"/>
              <a:t>superoxide</a:t>
            </a:r>
            <a:r>
              <a:rPr lang="it-IT" sz="2200" dirty="0"/>
              <a:t> </a:t>
            </a:r>
            <a:r>
              <a:rPr lang="it-IT" sz="2200" dirty="0" err="1"/>
              <a:t>dismutase</a:t>
            </a:r>
            <a:r>
              <a:rPr lang="it-IT" sz="2200" dirty="0"/>
              <a:t>, and </a:t>
            </a:r>
            <a:r>
              <a:rPr lang="it-IT" sz="2200" dirty="0" err="1"/>
              <a:t>glutathione</a:t>
            </a:r>
            <a:r>
              <a:rPr lang="it-IT" sz="2200" dirty="0"/>
              <a:t> </a:t>
            </a:r>
            <a:r>
              <a:rPr lang="it-IT" sz="2200" dirty="0" err="1"/>
              <a:t>peroxide</a:t>
            </a:r>
            <a:r>
              <a:rPr lang="it-IT" sz="2200" dirty="0"/>
              <a:t>. </a:t>
            </a:r>
            <a:r>
              <a:rPr lang="it-IT" sz="2200" dirty="0" err="1"/>
              <a:t>It</a:t>
            </a:r>
            <a:r>
              <a:rPr lang="it-IT" sz="2200" dirty="0"/>
              <a:t> </a:t>
            </a:r>
            <a:r>
              <a:rPr lang="it-IT" sz="2200" dirty="0" err="1"/>
              <a:t>exhibits</a:t>
            </a:r>
            <a:r>
              <a:rPr lang="it-IT" sz="2200" dirty="0"/>
              <a:t> </a:t>
            </a:r>
            <a:r>
              <a:rPr lang="it-IT" sz="2200" dirty="0" err="1"/>
              <a:t>ten</a:t>
            </a:r>
            <a:r>
              <a:rPr lang="it-IT" sz="2200" dirty="0"/>
              <a:t> </a:t>
            </a:r>
            <a:r>
              <a:rPr lang="it-IT" sz="2200" dirty="0" err="1"/>
              <a:t>times</a:t>
            </a:r>
            <a:r>
              <a:rPr lang="it-IT" sz="2200" dirty="0"/>
              <a:t> more </a:t>
            </a:r>
            <a:r>
              <a:rPr lang="it-IT" sz="2200" dirty="0" err="1"/>
              <a:t>antioxidant</a:t>
            </a:r>
            <a:r>
              <a:rPr lang="it-IT" sz="2200" dirty="0"/>
              <a:t> </a:t>
            </a:r>
            <a:r>
              <a:rPr lang="it-IT" sz="2200" dirty="0" err="1"/>
              <a:t>activity</a:t>
            </a:r>
            <a:r>
              <a:rPr lang="it-IT" sz="2200" dirty="0"/>
              <a:t> </a:t>
            </a:r>
            <a:r>
              <a:rPr lang="it-IT" sz="2200" dirty="0" err="1"/>
              <a:t>than</a:t>
            </a:r>
            <a:r>
              <a:rPr lang="it-IT" sz="2200" dirty="0"/>
              <a:t> </a:t>
            </a:r>
            <a:r>
              <a:rPr lang="it-IT" sz="2200" dirty="0" err="1"/>
              <a:t>vitamin</a:t>
            </a:r>
            <a:r>
              <a:rPr lang="it-IT" sz="2200" dirty="0"/>
              <a:t> E.</a:t>
            </a:r>
          </a:p>
          <a:p>
            <a:pPr marL="285750" indent="-285750" algn="ctr">
              <a:buFont typeface="Wingdings" pitchFamily="2" charset="2"/>
              <a:buChar char="Ø"/>
            </a:pPr>
            <a:endParaRPr lang="it-IT" sz="2200" dirty="0"/>
          </a:p>
          <a:p>
            <a:pPr marL="285750" indent="-285750" algn="ctr">
              <a:buFont typeface="Wingdings" pitchFamily="2" charset="2"/>
              <a:buChar char="Ø"/>
            </a:pPr>
            <a:r>
              <a:rPr lang="it-IT" sz="2200" dirty="0" err="1"/>
              <a:t>Curcumin</a:t>
            </a:r>
            <a:r>
              <a:rPr lang="it-IT" sz="2200" dirty="0"/>
              <a:t> </a:t>
            </a:r>
            <a:r>
              <a:rPr lang="it-IT" sz="2200" dirty="0" err="1"/>
              <a:t>triggers</a:t>
            </a:r>
            <a:r>
              <a:rPr lang="it-IT" sz="2200" dirty="0"/>
              <a:t> </a:t>
            </a:r>
            <a:r>
              <a:rPr lang="it-IT" sz="2200" dirty="0" err="1"/>
              <a:t>glutathione</a:t>
            </a:r>
            <a:r>
              <a:rPr lang="it-IT" sz="2200" dirty="0"/>
              <a:t> </a:t>
            </a:r>
            <a:r>
              <a:rPr lang="it-IT" sz="2200" dirty="0" err="1"/>
              <a:t>S-transferase</a:t>
            </a:r>
            <a:r>
              <a:rPr lang="it-IT" sz="2200" dirty="0"/>
              <a:t> and </a:t>
            </a:r>
            <a:r>
              <a:rPr lang="it-IT" sz="2200" dirty="0" err="1"/>
              <a:t>inhibits</a:t>
            </a:r>
            <a:r>
              <a:rPr lang="it-IT" sz="2200" dirty="0"/>
              <a:t> free radical generation, </a:t>
            </a:r>
            <a:r>
              <a:rPr lang="it-IT" sz="2200" dirty="0" err="1"/>
              <a:t>thereby</a:t>
            </a:r>
            <a:r>
              <a:rPr lang="it-IT" sz="2200" dirty="0"/>
              <a:t> </a:t>
            </a:r>
            <a:r>
              <a:rPr lang="it-IT" sz="2200" dirty="0" err="1"/>
              <a:t>acting</a:t>
            </a:r>
            <a:r>
              <a:rPr lang="it-IT" sz="2200" dirty="0"/>
              <a:t> </a:t>
            </a:r>
            <a:r>
              <a:rPr lang="it-IT" sz="2200" dirty="0" err="1"/>
              <a:t>as</a:t>
            </a:r>
            <a:r>
              <a:rPr lang="it-IT" sz="2200" dirty="0"/>
              <a:t> a free radical </a:t>
            </a:r>
            <a:r>
              <a:rPr lang="it-IT" sz="2200" dirty="0" err="1"/>
              <a:t>scavenger</a:t>
            </a:r>
            <a:r>
              <a:rPr lang="it-IT" sz="2200" dirty="0"/>
              <a:t>.</a:t>
            </a:r>
          </a:p>
          <a:p>
            <a:pPr marL="285750" indent="-285750" algn="ctr">
              <a:buFont typeface="Wingdings" pitchFamily="2" charset="2"/>
              <a:buChar char="Ø"/>
            </a:pPr>
            <a:endParaRPr lang="it-IT" sz="2200" dirty="0"/>
          </a:p>
          <a:p>
            <a:pPr marL="285750" indent="-285750" algn="ctr">
              <a:buFont typeface="Wingdings" pitchFamily="2" charset="2"/>
              <a:buChar char="Ø"/>
            </a:pPr>
            <a:r>
              <a:rPr lang="it-IT" sz="2200" dirty="0" err="1"/>
              <a:t>Its</a:t>
            </a:r>
            <a:r>
              <a:rPr lang="it-IT" sz="2200" dirty="0"/>
              <a:t> </a:t>
            </a:r>
            <a:r>
              <a:rPr lang="it-IT" sz="2200" dirty="0" err="1"/>
              <a:t>chemical</a:t>
            </a:r>
            <a:r>
              <a:rPr lang="it-IT" sz="2200" dirty="0"/>
              <a:t> </a:t>
            </a:r>
            <a:r>
              <a:rPr lang="it-IT" sz="2200" dirty="0" err="1"/>
              <a:t>composition</a:t>
            </a:r>
            <a:r>
              <a:rPr lang="it-IT" sz="2200" dirty="0"/>
              <a:t> </a:t>
            </a:r>
            <a:r>
              <a:rPr lang="it-IT" sz="2200" dirty="0" err="1"/>
              <a:t>also</a:t>
            </a:r>
            <a:r>
              <a:rPr lang="it-IT" sz="2200" dirty="0"/>
              <a:t> accounts for </a:t>
            </a:r>
            <a:r>
              <a:rPr lang="it-IT" sz="2200" dirty="0" err="1"/>
              <a:t>its</a:t>
            </a:r>
            <a:r>
              <a:rPr lang="it-IT" sz="2200" dirty="0"/>
              <a:t> anti-</a:t>
            </a:r>
            <a:r>
              <a:rPr lang="it-IT" sz="2200" dirty="0" err="1"/>
              <a:t>oxidant</a:t>
            </a:r>
            <a:r>
              <a:rPr lang="it-IT" sz="2200" dirty="0"/>
              <a:t> </a:t>
            </a:r>
            <a:r>
              <a:rPr lang="it-IT" sz="2200" dirty="0" err="1"/>
              <a:t>activities</a:t>
            </a:r>
            <a:r>
              <a:rPr lang="it-IT" sz="2200" dirty="0"/>
              <a:t>.</a:t>
            </a:r>
          </a:p>
          <a:p>
            <a:pPr marL="285750" indent="-285750" algn="ctr">
              <a:buFont typeface="Wingdings" pitchFamily="2" charset="2"/>
              <a:buChar char="Ø"/>
            </a:pPr>
            <a:endParaRPr lang="it-IT" sz="2200" dirty="0"/>
          </a:p>
        </p:txBody>
      </p:sp>
    </p:spTree>
    <p:extLst>
      <p:ext uri="{BB962C8B-B14F-4D97-AF65-F5344CB8AC3E}">
        <p14:creationId xmlns:p14="http://schemas.microsoft.com/office/powerpoint/2010/main" val="27653390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88C667F-5BB8-0A4C-81B1-7F8E405453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08887"/>
          </a:xfrm>
        </p:spPr>
        <p:txBody>
          <a:bodyPr>
            <a:normAutofit/>
          </a:bodyPr>
          <a:lstStyle/>
          <a:p>
            <a:pPr algn="ctr"/>
            <a:r>
              <a:rPr lang="it-IT" sz="3200" b="1" dirty="0" err="1">
                <a:solidFill>
                  <a:srgbClr val="002060"/>
                </a:solidFill>
                <a:latin typeface="+mn-lt"/>
              </a:rPr>
              <a:t>Intracellular</a:t>
            </a:r>
            <a:r>
              <a:rPr lang="it-IT" sz="3200" b="1" dirty="0">
                <a:solidFill>
                  <a:srgbClr val="002060"/>
                </a:solidFill>
                <a:latin typeface="+mn-lt"/>
              </a:rPr>
              <a:t> </a:t>
            </a:r>
            <a:r>
              <a:rPr lang="it-IT" sz="3200" b="1" dirty="0" err="1">
                <a:solidFill>
                  <a:srgbClr val="002060"/>
                </a:solidFill>
                <a:latin typeface="+mn-lt"/>
              </a:rPr>
              <a:t>antioxidant</a:t>
            </a:r>
            <a:r>
              <a:rPr lang="it-IT" sz="3200" b="1" dirty="0">
                <a:solidFill>
                  <a:srgbClr val="002060"/>
                </a:solidFill>
                <a:latin typeface="+mn-lt"/>
              </a:rPr>
              <a:t> </a:t>
            </a:r>
            <a:r>
              <a:rPr lang="it-IT" sz="3200" b="1" dirty="0" err="1">
                <a:solidFill>
                  <a:srgbClr val="002060"/>
                </a:solidFill>
                <a:latin typeface="+mn-lt"/>
              </a:rPr>
              <a:t>curcumin</a:t>
            </a:r>
            <a:r>
              <a:rPr lang="it-IT" sz="3200" b="1" dirty="0">
                <a:solidFill>
                  <a:srgbClr val="002060"/>
                </a:solidFill>
                <a:latin typeface="+mn-lt"/>
              </a:rPr>
              <a:t> </a:t>
            </a:r>
            <a:r>
              <a:rPr lang="it-IT" sz="3200" b="1" dirty="0" err="1">
                <a:solidFill>
                  <a:srgbClr val="002060"/>
                </a:solidFill>
                <a:latin typeface="+mn-lt"/>
              </a:rPr>
              <a:t>pathway</a:t>
            </a:r>
            <a:endParaRPr lang="it-IT" sz="3200" b="1" dirty="0">
              <a:solidFill>
                <a:srgbClr val="002060"/>
              </a:solidFill>
              <a:latin typeface="+mn-lt"/>
            </a:endParaRPr>
          </a:p>
        </p:txBody>
      </p:sp>
      <p:pic>
        <p:nvPicPr>
          <p:cNvPr id="6" name="Segnaposto contenuto 5">
            <a:extLst>
              <a:ext uri="{FF2B5EF4-FFF2-40B4-BE49-F238E27FC236}">
                <a16:creationId xmlns:a16="http://schemas.microsoft.com/office/drawing/2014/main" id="{A01EBA47-6559-EA44-AF5E-4D474403F7C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67622" y="1399163"/>
            <a:ext cx="6477930" cy="4216699"/>
          </a:xfrm>
        </p:spPr>
      </p:pic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84A9453E-FE28-5041-98AB-17292871D3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9344D-C5ED-414F-A5DA-97D14A61F1A7}" type="slidenum">
              <a:rPr lang="it-IT" smtClean="0"/>
              <a:t>7</a:t>
            </a:fld>
            <a:endParaRPr lang="it-IT"/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688432DF-2B1F-114C-9433-A5557334D91A}"/>
              </a:ext>
            </a:extLst>
          </p:cNvPr>
          <p:cNvSpPr/>
          <p:nvPr/>
        </p:nvSpPr>
        <p:spPr>
          <a:xfrm>
            <a:off x="2723656" y="5523369"/>
            <a:ext cx="249057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000" dirty="0" err="1">
                <a:latin typeface="AdvOT65f8a23b.I"/>
              </a:rPr>
              <a:t>J</a:t>
            </a:r>
            <a:r>
              <a:rPr lang="it-IT" sz="1000" dirty="0">
                <a:latin typeface="AdvOT65f8a23b.I"/>
              </a:rPr>
              <a:t> Sci </a:t>
            </a:r>
            <a:r>
              <a:rPr lang="it-IT" sz="1000" dirty="0" err="1">
                <a:latin typeface="AdvOT65f8a23b.I"/>
              </a:rPr>
              <a:t>Food</a:t>
            </a:r>
            <a:r>
              <a:rPr lang="it-IT" sz="1000" dirty="0">
                <a:latin typeface="AdvOT65f8a23b.I"/>
              </a:rPr>
              <a:t> </a:t>
            </a:r>
            <a:r>
              <a:rPr lang="it-IT" sz="1000" dirty="0" err="1">
                <a:latin typeface="AdvOT65f8a23b.I"/>
              </a:rPr>
              <a:t>Agric</a:t>
            </a:r>
            <a:r>
              <a:rPr lang="it-IT" sz="1000" dirty="0">
                <a:latin typeface="AdvOT65f8a23b.I"/>
              </a:rPr>
              <a:t> </a:t>
            </a:r>
            <a:r>
              <a:rPr lang="it-IT" sz="1000" dirty="0">
                <a:latin typeface="AdvOT46dcae81"/>
              </a:rPr>
              <a:t>2021; </a:t>
            </a:r>
            <a:r>
              <a:rPr lang="it-IT" sz="1000" dirty="0">
                <a:latin typeface="AdvOT3b30f6db.B"/>
              </a:rPr>
              <a:t>101</a:t>
            </a:r>
            <a:r>
              <a:rPr lang="it-IT" sz="1000" dirty="0">
                <a:latin typeface="AdvOT46dcae81"/>
              </a:rPr>
              <a:t>: 5747</a:t>
            </a:r>
            <a:r>
              <a:rPr lang="it-IT" sz="1000" dirty="0">
                <a:latin typeface="AdvOT46dcae81+20"/>
              </a:rPr>
              <a:t>–</a:t>
            </a:r>
            <a:r>
              <a:rPr lang="it-IT" sz="1000" dirty="0">
                <a:latin typeface="AdvOT46dcae81"/>
              </a:rPr>
              <a:t>5762 </a:t>
            </a:r>
            <a:endParaRPr lang="it-IT" sz="1000" dirty="0"/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2FC3324F-51B8-3543-8AE5-D9C008805F61}"/>
              </a:ext>
            </a:extLst>
          </p:cNvPr>
          <p:cNvSpPr/>
          <p:nvPr/>
        </p:nvSpPr>
        <p:spPr>
          <a:xfrm>
            <a:off x="7045552" y="1368545"/>
            <a:ext cx="4881406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buFont typeface="Wingdings" pitchFamily="2" charset="2"/>
              <a:buChar char="Ø"/>
            </a:pPr>
            <a:r>
              <a:rPr lang="it-IT" sz="2200" dirty="0" err="1"/>
              <a:t>Curcuminoids</a:t>
            </a:r>
            <a:r>
              <a:rPr lang="it-IT" sz="2200" dirty="0"/>
              <a:t> </a:t>
            </a:r>
            <a:r>
              <a:rPr lang="it-IT" sz="2200" dirty="0" err="1"/>
              <a:t>have</a:t>
            </a:r>
            <a:r>
              <a:rPr lang="it-IT" sz="2200" dirty="0"/>
              <a:t> the </a:t>
            </a:r>
            <a:r>
              <a:rPr lang="it-IT" sz="2200" dirty="0" err="1"/>
              <a:t>highest</a:t>
            </a:r>
            <a:r>
              <a:rPr lang="it-IT" sz="2200" dirty="0"/>
              <a:t> </a:t>
            </a:r>
            <a:r>
              <a:rPr lang="it-IT" sz="2200" dirty="0" err="1"/>
              <a:t>ability</a:t>
            </a:r>
            <a:r>
              <a:rPr lang="it-IT" sz="2200" dirty="0"/>
              <a:t> in </a:t>
            </a:r>
            <a:r>
              <a:rPr lang="it-IT" sz="2200" dirty="0" err="1"/>
              <a:t>macrophage</a:t>
            </a:r>
            <a:r>
              <a:rPr lang="it-IT" sz="2200" dirty="0"/>
              <a:t> </a:t>
            </a:r>
            <a:r>
              <a:rPr lang="it-IT" sz="2200" dirty="0" err="1"/>
              <a:t>activation</a:t>
            </a:r>
            <a:r>
              <a:rPr lang="it-IT" sz="2200" dirty="0"/>
              <a:t> to </a:t>
            </a:r>
            <a:r>
              <a:rPr lang="it-IT" sz="2200" dirty="0" err="1"/>
              <a:t>clean</a:t>
            </a:r>
            <a:r>
              <a:rPr lang="it-IT" sz="2200" dirty="0"/>
              <a:t> </a:t>
            </a:r>
            <a:r>
              <a:rPr lang="it-IT" sz="2200" dirty="0" err="1"/>
              <a:t>superoxide</a:t>
            </a:r>
            <a:r>
              <a:rPr lang="it-IT" sz="2200" dirty="0"/>
              <a:t> </a:t>
            </a:r>
            <a:r>
              <a:rPr lang="it-IT" sz="2200" dirty="0" err="1"/>
              <a:t>radicals</a:t>
            </a:r>
            <a:r>
              <a:rPr lang="it-IT" sz="2200" dirty="0"/>
              <a:t> (</a:t>
            </a:r>
            <a:r>
              <a:rPr lang="it-IT" sz="2200" dirty="0" err="1"/>
              <a:t>hydrogen</a:t>
            </a:r>
            <a:r>
              <a:rPr lang="it-IT" sz="2200" dirty="0"/>
              <a:t> </a:t>
            </a:r>
            <a:r>
              <a:rPr lang="it-IT" sz="2200" dirty="0" err="1"/>
              <a:t>peroxide</a:t>
            </a:r>
            <a:r>
              <a:rPr lang="it-IT" sz="2200" dirty="0"/>
              <a:t> and </a:t>
            </a:r>
            <a:r>
              <a:rPr lang="it-IT" sz="2200" dirty="0" err="1"/>
              <a:t>nitric</a:t>
            </a:r>
            <a:r>
              <a:rPr lang="it-IT" sz="2200" dirty="0"/>
              <a:t> </a:t>
            </a:r>
            <a:r>
              <a:rPr lang="it-IT" sz="2200" dirty="0" err="1"/>
              <a:t>oxide</a:t>
            </a:r>
            <a:r>
              <a:rPr lang="it-IT" sz="2200" dirty="0"/>
              <a:t>), </a:t>
            </a:r>
            <a:r>
              <a:rPr lang="it-IT" sz="2200" dirty="0" err="1"/>
              <a:t>minimize</a:t>
            </a:r>
            <a:r>
              <a:rPr lang="it-IT" sz="2200" dirty="0"/>
              <a:t> </a:t>
            </a:r>
            <a:r>
              <a:rPr lang="it-IT" sz="2200" dirty="0" err="1"/>
              <a:t>iron</a:t>
            </a:r>
            <a:r>
              <a:rPr lang="it-IT" sz="2200" dirty="0"/>
              <a:t> </a:t>
            </a:r>
            <a:r>
              <a:rPr lang="it-IT" sz="2200" dirty="0" err="1"/>
              <a:t>complex</a:t>
            </a:r>
            <a:r>
              <a:rPr lang="it-IT" sz="2200" dirty="0"/>
              <a:t> and </a:t>
            </a:r>
            <a:r>
              <a:rPr lang="it-IT" sz="2200" dirty="0" err="1"/>
              <a:t>prevent</a:t>
            </a:r>
            <a:r>
              <a:rPr lang="it-IT" sz="2200" dirty="0"/>
              <a:t> </a:t>
            </a:r>
            <a:r>
              <a:rPr lang="it-IT" sz="2200" dirty="0" err="1"/>
              <a:t>lipid</a:t>
            </a:r>
            <a:r>
              <a:rPr lang="it-IT" sz="2200" dirty="0"/>
              <a:t> </a:t>
            </a:r>
            <a:r>
              <a:rPr lang="it-IT" sz="2200" dirty="0" err="1"/>
              <a:t>peroxidation</a:t>
            </a:r>
            <a:r>
              <a:rPr lang="it-IT" sz="2200" dirty="0"/>
              <a:t>.</a:t>
            </a:r>
          </a:p>
          <a:p>
            <a:pPr algn="ctr"/>
            <a:endParaRPr lang="it-IT" sz="2200" dirty="0"/>
          </a:p>
          <a:p>
            <a:pPr marL="285750" indent="-285750" algn="ctr">
              <a:buFont typeface="Wingdings" pitchFamily="2" charset="2"/>
              <a:buChar char="Ø"/>
            </a:pPr>
            <a:r>
              <a:rPr lang="it-IT" sz="2200" dirty="0" err="1"/>
              <a:t>Curcumin</a:t>
            </a:r>
            <a:r>
              <a:rPr lang="it-IT" sz="2200" dirty="0"/>
              <a:t> </a:t>
            </a:r>
            <a:r>
              <a:rPr lang="it-IT" sz="2200" dirty="0" err="1"/>
              <a:t>is</a:t>
            </a:r>
            <a:r>
              <a:rPr lang="it-IT" sz="2200" dirty="0"/>
              <a:t> a </a:t>
            </a:r>
            <a:r>
              <a:rPr lang="it-IT" sz="2200" dirty="0" err="1"/>
              <a:t>favorable</a:t>
            </a:r>
            <a:r>
              <a:rPr lang="it-IT" sz="2200" dirty="0"/>
              <a:t> </a:t>
            </a:r>
            <a:r>
              <a:rPr lang="it-IT" sz="2200" dirty="0" err="1"/>
              <a:t>bioactive</a:t>
            </a:r>
            <a:r>
              <a:rPr lang="it-IT" sz="2200" dirty="0"/>
              <a:t> </a:t>
            </a:r>
            <a:r>
              <a:rPr lang="it-IT" sz="2200" dirty="0" err="1"/>
              <a:t>molecule</a:t>
            </a:r>
            <a:r>
              <a:rPr lang="it-IT" sz="2200" dirty="0"/>
              <a:t> </a:t>
            </a:r>
            <a:r>
              <a:rPr lang="it-IT" sz="2200" dirty="0" err="1"/>
              <a:t>among</a:t>
            </a:r>
            <a:r>
              <a:rPr lang="it-IT" sz="2200" dirty="0"/>
              <a:t> </a:t>
            </a:r>
            <a:r>
              <a:rPr lang="it-IT" sz="2200" dirty="0" err="1"/>
              <a:t>many</a:t>
            </a:r>
            <a:r>
              <a:rPr lang="it-IT" sz="2200" dirty="0"/>
              <a:t> </a:t>
            </a:r>
            <a:r>
              <a:rPr lang="it-IT" sz="2200" dirty="0" err="1"/>
              <a:t>natural</a:t>
            </a:r>
            <a:r>
              <a:rPr lang="it-IT" sz="2200" dirty="0"/>
              <a:t> </a:t>
            </a:r>
            <a:r>
              <a:rPr lang="it-IT" sz="2200" dirty="0" err="1"/>
              <a:t>anticancer</a:t>
            </a:r>
            <a:r>
              <a:rPr lang="it-IT" sz="2200" dirty="0"/>
              <a:t> agents. </a:t>
            </a:r>
            <a:r>
              <a:rPr lang="it-IT" sz="2200" dirty="0" err="1"/>
              <a:t>Studies</a:t>
            </a:r>
            <a:r>
              <a:rPr lang="it-IT" sz="2200" dirty="0"/>
              <a:t> </a:t>
            </a:r>
            <a:r>
              <a:rPr lang="it-IT" sz="2200" dirty="0" err="1"/>
              <a:t>have</a:t>
            </a:r>
            <a:r>
              <a:rPr lang="it-IT" sz="2200" dirty="0"/>
              <a:t> </a:t>
            </a:r>
            <a:r>
              <a:rPr lang="it-IT" sz="2200" dirty="0" err="1"/>
              <a:t>shown</a:t>
            </a:r>
            <a:r>
              <a:rPr lang="it-IT" sz="2200" dirty="0"/>
              <a:t> </a:t>
            </a:r>
            <a:r>
              <a:rPr lang="it-IT" sz="2200" dirty="0" err="1"/>
              <a:t>that</a:t>
            </a:r>
            <a:r>
              <a:rPr lang="it-IT" sz="2200" dirty="0"/>
              <a:t> </a:t>
            </a:r>
            <a:r>
              <a:rPr lang="it-IT" sz="2200" dirty="0" err="1"/>
              <a:t>curcumin</a:t>
            </a:r>
            <a:r>
              <a:rPr lang="it-IT" sz="2200" dirty="0"/>
              <a:t> </a:t>
            </a:r>
            <a:r>
              <a:rPr lang="it-IT" sz="2200" dirty="0" err="1"/>
              <a:t>effectively</a:t>
            </a:r>
            <a:r>
              <a:rPr lang="it-IT" sz="2200" dirty="0"/>
              <a:t> </a:t>
            </a:r>
            <a:r>
              <a:rPr lang="it-IT" sz="2200" dirty="0" err="1"/>
              <a:t>induces</a:t>
            </a:r>
            <a:r>
              <a:rPr lang="it-IT" sz="2200" dirty="0"/>
              <a:t> </a:t>
            </a:r>
            <a:r>
              <a:rPr lang="it-IT" sz="2200" dirty="0" err="1"/>
              <a:t>apoptosis</a:t>
            </a:r>
            <a:r>
              <a:rPr lang="it-IT" sz="2200" dirty="0"/>
              <a:t> and </a:t>
            </a:r>
            <a:r>
              <a:rPr lang="it-IT" sz="2200" dirty="0" err="1"/>
              <a:t>prevents</a:t>
            </a:r>
            <a:r>
              <a:rPr lang="it-IT" sz="2200" dirty="0"/>
              <a:t> </a:t>
            </a:r>
            <a:r>
              <a:rPr lang="it-IT" sz="2200" dirty="0" err="1"/>
              <a:t>metastasis</a:t>
            </a:r>
            <a:r>
              <a:rPr lang="it-IT" sz="2200" dirty="0"/>
              <a:t>, </a:t>
            </a:r>
            <a:r>
              <a:rPr lang="it-IT" sz="2200" dirty="0" err="1"/>
              <a:t>invasion</a:t>
            </a:r>
            <a:r>
              <a:rPr lang="it-IT" sz="2200" dirty="0"/>
              <a:t> and </a:t>
            </a:r>
            <a:r>
              <a:rPr lang="it-IT" sz="2200" dirty="0" err="1"/>
              <a:t>angiogenesis</a:t>
            </a:r>
            <a:r>
              <a:rPr lang="it-IT" sz="22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5640868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Segnaposto contenuto 5">
            <a:extLst>
              <a:ext uri="{FF2B5EF4-FFF2-40B4-BE49-F238E27FC236}">
                <a16:creationId xmlns:a16="http://schemas.microsoft.com/office/drawing/2014/main" id="{443724A4-92EA-2042-89CD-07E0C3D2487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6486" t="4921" r="2796"/>
          <a:stretch/>
        </p:blipFill>
        <p:spPr>
          <a:xfrm>
            <a:off x="1211796" y="1101876"/>
            <a:ext cx="9585412" cy="5101328"/>
          </a:xfrm>
        </p:spPr>
      </p:pic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E6DACAA0-016D-9C45-A850-A92D1DDF4F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9344D-C5ED-414F-A5DA-97D14A61F1A7}" type="slidenum">
              <a:rPr lang="it-IT" smtClean="0"/>
              <a:t>8</a:t>
            </a:fld>
            <a:endParaRPr lang="it-IT"/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2C4B4329-3BEB-464A-9F62-EA47037C53F4}"/>
              </a:ext>
            </a:extLst>
          </p:cNvPr>
          <p:cNvSpPr/>
          <p:nvPr/>
        </p:nvSpPr>
        <p:spPr>
          <a:xfrm>
            <a:off x="3193573" y="333177"/>
            <a:ext cx="6151428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3400" b="1" dirty="0" err="1">
                <a:solidFill>
                  <a:srgbClr val="002060"/>
                </a:solidFill>
              </a:rPr>
              <a:t>Biological</a:t>
            </a:r>
            <a:r>
              <a:rPr lang="it-IT" sz="3400" b="1" dirty="0">
                <a:solidFill>
                  <a:srgbClr val="002060"/>
                </a:solidFill>
              </a:rPr>
              <a:t> </a:t>
            </a:r>
            <a:r>
              <a:rPr lang="it-IT" sz="3400" b="1" dirty="0" err="1">
                <a:solidFill>
                  <a:srgbClr val="002060"/>
                </a:solidFill>
              </a:rPr>
              <a:t>properties</a:t>
            </a:r>
            <a:r>
              <a:rPr lang="it-IT" sz="3400" b="1" dirty="0">
                <a:solidFill>
                  <a:srgbClr val="002060"/>
                </a:solidFill>
              </a:rPr>
              <a:t> of </a:t>
            </a:r>
            <a:r>
              <a:rPr lang="it-IT" sz="3400" b="1" dirty="0" err="1">
                <a:solidFill>
                  <a:srgbClr val="002060"/>
                </a:solidFill>
              </a:rPr>
              <a:t>curcumin</a:t>
            </a:r>
            <a:endParaRPr lang="it-IT" sz="3400" b="1" dirty="0">
              <a:solidFill>
                <a:srgbClr val="002060"/>
              </a:solidFill>
            </a:endParaRPr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312C798B-1093-BA4C-B2C8-A862EC16E850}"/>
              </a:ext>
            </a:extLst>
          </p:cNvPr>
          <p:cNvSpPr/>
          <p:nvPr/>
        </p:nvSpPr>
        <p:spPr>
          <a:xfrm>
            <a:off x="5829300" y="6227763"/>
            <a:ext cx="249057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000" dirty="0" err="1">
                <a:latin typeface="AdvOT65f8a23b.I"/>
              </a:rPr>
              <a:t>J</a:t>
            </a:r>
            <a:r>
              <a:rPr lang="it-IT" sz="1000" dirty="0">
                <a:latin typeface="AdvOT65f8a23b.I"/>
              </a:rPr>
              <a:t> Sci </a:t>
            </a:r>
            <a:r>
              <a:rPr lang="it-IT" sz="1000" dirty="0" err="1">
                <a:latin typeface="AdvOT65f8a23b.I"/>
              </a:rPr>
              <a:t>Food</a:t>
            </a:r>
            <a:r>
              <a:rPr lang="it-IT" sz="1000" dirty="0">
                <a:latin typeface="AdvOT65f8a23b.I"/>
              </a:rPr>
              <a:t> </a:t>
            </a:r>
            <a:r>
              <a:rPr lang="it-IT" sz="1000" dirty="0" err="1">
                <a:latin typeface="AdvOT65f8a23b.I"/>
              </a:rPr>
              <a:t>Agric</a:t>
            </a:r>
            <a:r>
              <a:rPr lang="it-IT" sz="1000" dirty="0">
                <a:latin typeface="AdvOT65f8a23b.I"/>
              </a:rPr>
              <a:t> </a:t>
            </a:r>
            <a:r>
              <a:rPr lang="it-IT" sz="1000" dirty="0">
                <a:latin typeface="AdvOT46dcae81"/>
              </a:rPr>
              <a:t>2021; </a:t>
            </a:r>
            <a:r>
              <a:rPr lang="it-IT" sz="1000" dirty="0">
                <a:latin typeface="AdvOT3b30f6db.B"/>
              </a:rPr>
              <a:t>101</a:t>
            </a:r>
            <a:r>
              <a:rPr lang="it-IT" sz="1000" dirty="0">
                <a:latin typeface="AdvOT46dcae81"/>
              </a:rPr>
              <a:t>: 5747</a:t>
            </a:r>
            <a:r>
              <a:rPr lang="it-IT" sz="1000" dirty="0">
                <a:latin typeface="AdvOT46dcae81+20"/>
              </a:rPr>
              <a:t>–</a:t>
            </a:r>
            <a:r>
              <a:rPr lang="it-IT" sz="1000" dirty="0">
                <a:latin typeface="AdvOT46dcae81"/>
              </a:rPr>
              <a:t>5762 </a:t>
            </a:r>
            <a:endParaRPr lang="it-IT" sz="1000" dirty="0"/>
          </a:p>
        </p:txBody>
      </p:sp>
    </p:spTree>
    <p:extLst>
      <p:ext uri="{BB962C8B-B14F-4D97-AF65-F5344CB8AC3E}">
        <p14:creationId xmlns:p14="http://schemas.microsoft.com/office/powerpoint/2010/main" val="20456311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CCB60F3-E87D-694A-AA9A-5BC9AAB929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7100" y="175177"/>
            <a:ext cx="10515600" cy="549275"/>
          </a:xfrm>
        </p:spPr>
        <p:txBody>
          <a:bodyPr>
            <a:noAutofit/>
          </a:bodyPr>
          <a:lstStyle/>
          <a:p>
            <a:pPr algn="ctr"/>
            <a:br>
              <a:rPr lang="it-IT" sz="3200" b="1" dirty="0">
                <a:solidFill>
                  <a:srgbClr val="002060"/>
                </a:solidFill>
                <a:latin typeface="+mn-lt"/>
              </a:rPr>
            </a:br>
            <a:r>
              <a:rPr lang="it-IT" sz="3200" b="1" dirty="0" err="1">
                <a:solidFill>
                  <a:srgbClr val="002060"/>
                </a:solidFill>
                <a:latin typeface="+mn-lt"/>
              </a:rPr>
              <a:t>Curcumin</a:t>
            </a:r>
            <a:r>
              <a:rPr lang="it-IT" sz="3200" b="1" dirty="0">
                <a:solidFill>
                  <a:srgbClr val="002060"/>
                </a:solidFill>
                <a:latin typeface="+mn-lt"/>
              </a:rPr>
              <a:t> and </a:t>
            </a:r>
            <a:r>
              <a:rPr lang="it-IT" sz="3200" b="1" dirty="0" err="1">
                <a:solidFill>
                  <a:srgbClr val="002060"/>
                </a:solidFill>
                <a:latin typeface="+mn-lt"/>
              </a:rPr>
              <a:t>antibacterial</a:t>
            </a:r>
            <a:r>
              <a:rPr lang="it-IT" sz="3200" b="1" dirty="0">
                <a:solidFill>
                  <a:srgbClr val="002060"/>
                </a:solidFill>
                <a:latin typeface="+mn-lt"/>
              </a:rPr>
              <a:t> </a:t>
            </a:r>
            <a:r>
              <a:rPr lang="it-IT" sz="3200" b="1" dirty="0" err="1">
                <a:solidFill>
                  <a:srgbClr val="002060"/>
                </a:solidFill>
                <a:latin typeface="+mn-lt"/>
              </a:rPr>
              <a:t>activity</a:t>
            </a:r>
            <a:r>
              <a:rPr lang="it-IT" sz="3200" b="1" dirty="0">
                <a:solidFill>
                  <a:srgbClr val="002060"/>
                </a:solidFill>
                <a:latin typeface="+mn-lt"/>
              </a:rPr>
              <a:t> </a:t>
            </a:r>
            <a:br>
              <a:rPr lang="it-IT" sz="3200" b="1" dirty="0">
                <a:solidFill>
                  <a:srgbClr val="002060"/>
                </a:solidFill>
                <a:latin typeface="+mn-lt"/>
              </a:rPr>
            </a:br>
            <a:endParaRPr lang="it-IT" sz="3200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3B27E08-6E1A-5E4B-B58F-B618F418A4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1200" y="990600"/>
            <a:ext cx="10947400" cy="5730875"/>
          </a:xfrm>
        </p:spPr>
        <p:txBody>
          <a:bodyPr>
            <a:noAutofit/>
          </a:bodyPr>
          <a:lstStyle/>
          <a:p>
            <a:r>
              <a:rPr lang="it-IT" sz="2200" dirty="0" err="1"/>
              <a:t>Curcumin</a:t>
            </a:r>
            <a:r>
              <a:rPr lang="it-IT" sz="2200" dirty="0"/>
              <a:t> </a:t>
            </a:r>
            <a:r>
              <a:rPr lang="it-IT" sz="2200" dirty="0" err="1"/>
              <a:t>has</a:t>
            </a:r>
            <a:r>
              <a:rPr lang="it-IT" sz="2200" dirty="0"/>
              <a:t> a wide </a:t>
            </a:r>
            <a:r>
              <a:rPr lang="it-IT" sz="2200" dirty="0" err="1"/>
              <a:t>spectrum</a:t>
            </a:r>
            <a:r>
              <a:rPr lang="it-IT" sz="2200" dirty="0"/>
              <a:t> of </a:t>
            </a:r>
            <a:r>
              <a:rPr lang="it-IT" sz="2200" dirty="0" err="1"/>
              <a:t>activity</a:t>
            </a:r>
            <a:r>
              <a:rPr lang="it-IT" sz="2200" dirty="0"/>
              <a:t> </a:t>
            </a:r>
            <a:r>
              <a:rPr lang="it-IT" sz="2200" dirty="0" err="1"/>
              <a:t>against</a:t>
            </a:r>
            <a:r>
              <a:rPr lang="it-IT" sz="2200" dirty="0"/>
              <a:t> </a:t>
            </a:r>
            <a:r>
              <a:rPr lang="it-IT" sz="2200" dirty="0" err="1"/>
              <a:t>bacteria,viruses</a:t>
            </a:r>
            <a:r>
              <a:rPr lang="it-IT" sz="2200" dirty="0"/>
              <a:t> and fungi </a:t>
            </a:r>
          </a:p>
          <a:p>
            <a:r>
              <a:rPr lang="it-IT" sz="2200" dirty="0" err="1"/>
              <a:t>It</a:t>
            </a:r>
            <a:r>
              <a:rPr lang="it-IT" sz="2200" dirty="0"/>
              <a:t> </a:t>
            </a:r>
            <a:r>
              <a:rPr lang="it-IT" sz="2200" dirty="0" err="1"/>
              <a:t>inhibits</a:t>
            </a:r>
            <a:r>
              <a:rPr lang="it-IT" sz="2200" dirty="0"/>
              <a:t> the </a:t>
            </a:r>
            <a:r>
              <a:rPr lang="it-IT" sz="2200" dirty="0" err="1"/>
              <a:t>growth</a:t>
            </a:r>
            <a:r>
              <a:rPr lang="it-IT" sz="2200" dirty="0"/>
              <a:t> of </a:t>
            </a:r>
            <a:r>
              <a:rPr lang="it-IT" sz="2200" i="1" dirty="0" err="1"/>
              <a:t>Streptococcus</a:t>
            </a:r>
            <a:r>
              <a:rPr lang="it-IT" sz="2200" i="1" dirty="0"/>
              <a:t> </a:t>
            </a:r>
            <a:r>
              <a:rPr lang="it-IT" sz="2200" i="1" dirty="0" err="1"/>
              <a:t>mutans</a:t>
            </a:r>
            <a:r>
              <a:rPr lang="it-IT" sz="2200" dirty="0"/>
              <a:t>, </a:t>
            </a:r>
            <a:r>
              <a:rPr lang="it-IT" sz="2200" i="1" dirty="0" err="1"/>
              <a:t>Actinomyces</a:t>
            </a:r>
            <a:r>
              <a:rPr lang="it-IT" sz="2200" i="1" dirty="0"/>
              <a:t> </a:t>
            </a:r>
            <a:r>
              <a:rPr lang="it-IT" sz="2200" i="1" dirty="0" err="1"/>
              <a:t>viscosus</a:t>
            </a:r>
            <a:r>
              <a:rPr lang="it-IT" sz="2200" dirty="0"/>
              <a:t>, </a:t>
            </a:r>
            <a:r>
              <a:rPr lang="it-IT" sz="2200" i="1" dirty="0" err="1"/>
              <a:t>Lactobacillus</a:t>
            </a:r>
            <a:r>
              <a:rPr lang="it-IT" sz="2200" i="1" dirty="0"/>
              <a:t> casei</a:t>
            </a:r>
            <a:r>
              <a:rPr lang="it-IT" sz="2200" dirty="0"/>
              <a:t>, </a:t>
            </a:r>
            <a:r>
              <a:rPr lang="it-IT" sz="2200" i="1" dirty="0" err="1"/>
              <a:t>Porphyromonas</a:t>
            </a:r>
            <a:r>
              <a:rPr lang="it-IT" sz="2200" i="1" dirty="0"/>
              <a:t> </a:t>
            </a:r>
            <a:r>
              <a:rPr lang="it-IT" sz="2200" i="1" dirty="0" err="1"/>
              <a:t>gingivalis</a:t>
            </a:r>
            <a:r>
              <a:rPr lang="it-IT" sz="2200" dirty="0"/>
              <a:t>, </a:t>
            </a:r>
            <a:r>
              <a:rPr lang="it-IT" sz="2200" i="1" dirty="0" err="1"/>
              <a:t>Prevotella</a:t>
            </a:r>
            <a:r>
              <a:rPr lang="it-IT" sz="2200" i="1" dirty="0"/>
              <a:t> intermedia</a:t>
            </a:r>
            <a:r>
              <a:rPr lang="it-IT" sz="2200" dirty="0"/>
              <a:t>, and </a:t>
            </a:r>
            <a:r>
              <a:rPr lang="it-IT" sz="2200" i="1" dirty="0" err="1"/>
              <a:t>Enterococcus</a:t>
            </a:r>
            <a:r>
              <a:rPr lang="it-IT" sz="2200" i="1" dirty="0"/>
              <a:t> </a:t>
            </a:r>
            <a:r>
              <a:rPr lang="it-IT" sz="2200" i="1" dirty="0" err="1"/>
              <a:t>faecalis</a:t>
            </a:r>
            <a:r>
              <a:rPr lang="it-IT" sz="2200" dirty="0"/>
              <a:t>, (with minimum </a:t>
            </a:r>
            <a:r>
              <a:rPr lang="it-IT" sz="2200" dirty="0" err="1"/>
              <a:t>inhibitory</a:t>
            </a:r>
            <a:r>
              <a:rPr lang="it-IT" sz="2200" dirty="0"/>
              <a:t> </a:t>
            </a:r>
            <a:r>
              <a:rPr lang="it-IT" sz="2200" dirty="0" err="1"/>
              <a:t>concentration</a:t>
            </a:r>
            <a:r>
              <a:rPr lang="it-IT" sz="2200" dirty="0"/>
              <a:t> (MIC) </a:t>
            </a:r>
            <a:r>
              <a:rPr lang="it-IT" sz="2200" dirty="0" err="1"/>
              <a:t>values</a:t>
            </a:r>
            <a:r>
              <a:rPr lang="it-IT" sz="2200" dirty="0"/>
              <a:t> of 333.33, 167.67, 125, 125, and 208.33 mg L</a:t>
            </a:r>
            <a:r>
              <a:rPr lang="it-IT" sz="2200" baseline="30000" dirty="0"/>
              <a:t>−1 </a:t>
            </a:r>
            <a:r>
              <a:rPr lang="it-IT" sz="2200" dirty="0"/>
              <a:t>, </a:t>
            </a:r>
            <a:r>
              <a:rPr lang="it-IT" sz="2200" dirty="0" err="1"/>
              <a:t>respectvely</a:t>
            </a:r>
            <a:r>
              <a:rPr lang="it-IT" sz="2200" dirty="0"/>
              <a:t>). </a:t>
            </a:r>
            <a:r>
              <a:rPr lang="it-IT" sz="2200" dirty="0" err="1"/>
              <a:t>It</a:t>
            </a:r>
            <a:r>
              <a:rPr lang="it-IT" sz="2200" dirty="0"/>
              <a:t> </a:t>
            </a:r>
            <a:r>
              <a:rPr lang="it-IT" sz="2200" dirty="0" err="1"/>
              <a:t>ia</a:t>
            </a:r>
            <a:r>
              <a:rPr lang="it-IT" sz="2200" dirty="0"/>
              <a:t> </a:t>
            </a:r>
            <a:r>
              <a:rPr lang="it-IT" sz="2200" dirty="0" err="1"/>
              <a:t>active</a:t>
            </a:r>
            <a:r>
              <a:rPr lang="it-IT" sz="2200" dirty="0"/>
              <a:t> </a:t>
            </a:r>
            <a:r>
              <a:rPr lang="it-IT" sz="2200" dirty="0" err="1"/>
              <a:t>also</a:t>
            </a:r>
            <a:r>
              <a:rPr lang="it-IT" sz="2200" dirty="0"/>
              <a:t> on </a:t>
            </a:r>
            <a:r>
              <a:rPr lang="it-IT" sz="2200" i="1" dirty="0"/>
              <a:t>Listeria </a:t>
            </a:r>
            <a:r>
              <a:rPr lang="it-IT" sz="2200" i="1" dirty="0" err="1"/>
              <a:t>monocytogenes</a:t>
            </a:r>
            <a:r>
              <a:rPr lang="it-IT" sz="2200" dirty="0"/>
              <a:t> and </a:t>
            </a:r>
            <a:r>
              <a:rPr lang="it-IT" sz="2200" i="1" dirty="0"/>
              <a:t>Salmonella </a:t>
            </a:r>
            <a:r>
              <a:rPr lang="it-IT" sz="2200" i="1" dirty="0" err="1"/>
              <a:t>typhimurium</a:t>
            </a:r>
            <a:endParaRPr lang="it-IT" sz="2200" dirty="0"/>
          </a:p>
          <a:p>
            <a:r>
              <a:rPr lang="it-IT" sz="2200" dirty="0" err="1"/>
              <a:t>Moreover</a:t>
            </a:r>
            <a:r>
              <a:rPr lang="it-IT" sz="2200" dirty="0"/>
              <a:t>, </a:t>
            </a:r>
            <a:r>
              <a:rPr lang="it-IT" sz="2200" dirty="0" err="1"/>
              <a:t>curcumin</a:t>
            </a:r>
            <a:r>
              <a:rPr lang="it-IT" sz="2200" dirty="0"/>
              <a:t> </a:t>
            </a:r>
            <a:r>
              <a:rPr lang="it-IT" sz="2200" dirty="0" err="1"/>
              <a:t>was</a:t>
            </a:r>
            <a:r>
              <a:rPr lang="it-IT" sz="2200" dirty="0"/>
              <a:t> 32-fold more </a:t>
            </a:r>
            <a:r>
              <a:rPr lang="it-IT" sz="2200" dirty="0" err="1"/>
              <a:t>powerful</a:t>
            </a:r>
            <a:r>
              <a:rPr lang="it-IT" sz="2200" dirty="0"/>
              <a:t> </a:t>
            </a:r>
            <a:r>
              <a:rPr lang="it-IT" sz="2200" dirty="0" err="1"/>
              <a:t>than</a:t>
            </a:r>
            <a:r>
              <a:rPr lang="it-IT" sz="2200" dirty="0"/>
              <a:t> </a:t>
            </a:r>
            <a:r>
              <a:rPr lang="it-IT" sz="2200" dirty="0" err="1"/>
              <a:t>fluconazole</a:t>
            </a:r>
            <a:r>
              <a:rPr lang="it-IT" sz="2200" dirty="0"/>
              <a:t> in the </a:t>
            </a:r>
            <a:r>
              <a:rPr lang="it-IT" sz="2200" dirty="0" err="1"/>
              <a:t>reticence</a:t>
            </a:r>
            <a:r>
              <a:rPr lang="it-IT" sz="2200" dirty="0"/>
              <a:t> of the </a:t>
            </a:r>
            <a:r>
              <a:rPr lang="it-IT" sz="2200" dirty="0" err="1"/>
              <a:t>growth</a:t>
            </a:r>
            <a:r>
              <a:rPr lang="it-IT" sz="2200" dirty="0"/>
              <a:t> of </a:t>
            </a:r>
            <a:r>
              <a:rPr lang="it-IT" sz="2200" i="1" dirty="0" err="1"/>
              <a:t>Paracoccidioides</a:t>
            </a:r>
            <a:r>
              <a:rPr lang="it-IT" sz="2200" i="1" dirty="0"/>
              <a:t> </a:t>
            </a:r>
            <a:r>
              <a:rPr lang="it-IT" sz="2200" i="1" dirty="0" err="1"/>
              <a:t>brasiliensis</a:t>
            </a:r>
            <a:r>
              <a:rPr lang="it-IT" sz="2200" dirty="0" err="1"/>
              <a:t>,which</a:t>
            </a:r>
            <a:r>
              <a:rPr lang="it-IT" sz="2200" dirty="0"/>
              <a:t> </a:t>
            </a:r>
            <a:r>
              <a:rPr lang="it-IT" sz="2200" dirty="0" err="1"/>
              <a:t>is</a:t>
            </a:r>
            <a:r>
              <a:rPr lang="it-IT" sz="2200" dirty="0"/>
              <a:t> the </a:t>
            </a:r>
            <a:r>
              <a:rPr lang="it-IT" sz="2200" dirty="0" err="1"/>
              <a:t>pathogen</a:t>
            </a:r>
            <a:r>
              <a:rPr lang="it-IT" sz="2200" dirty="0"/>
              <a:t> </a:t>
            </a:r>
            <a:r>
              <a:rPr lang="it-IT" sz="2200" dirty="0" err="1"/>
              <a:t>that</a:t>
            </a:r>
            <a:r>
              <a:rPr lang="it-IT" sz="2200" dirty="0"/>
              <a:t> </a:t>
            </a:r>
            <a:r>
              <a:rPr lang="it-IT" sz="2200" dirty="0" err="1"/>
              <a:t>triggers</a:t>
            </a:r>
            <a:r>
              <a:rPr lang="it-IT" sz="2200" dirty="0"/>
              <a:t> </a:t>
            </a:r>
            <a:r>
              <a:rPr lang="it-IT" sz="2200" dirty="0" err="1"/>
              <a:t>one</a:t>
            </a:r>
            <a:r>
              <a:rPr lang="it-IT" sz="2200" dirty="0"/>
              <a:t> of the </a:t>
            </a:r>
            <a:r>
              <a:rPr lang="it-IT" sz="2200" dirty="0" err="1"/>
              <a:t>most</a:t>
            </a:r>
            <a:r>
              <a:rPr lang="it-IT" sz="2200" dirty="0"/>
              <a:t> </a:t>
            </a:r>
            <a:r>
              <a:rPr lang="it-IT" sz="2200" dirty="0" err="1"/>
              <a:t>prevalent</a:t>
            </a:r>
            <a:r>
              <a:rPr lang="it-IT" sz="2200" dirty="0"/>
              <a:t> </a:t>
            </a:r>
            <a:r>
              <a:rPr lang="it-IT" sz="2200" dirty="0" err="1"/>
              <a:t>systemic</a:t>
            </a:r>
            <a:r>
              <a:rPr lang="it-IT" sz="2200" dirty="0"/>
              <a:t> </a:t>
            </a:r>
            <a:r>
              <a:rPr lang="it-IT" sz="2200" dirty="0" err="1"/>
              <a:t>mycoses</a:t>
            </a:r>
            <a:r>
              <a:rPr lang="it-IT" sz="2200" dirty="0"/>
              <a:t> in Latin America , </a:t>
            </a:r>
            <a:r>
              <a:rPr lang="it-IT" sz="2200" dirty="0" err="1"/>
              <a:t>paracoccidioidomycosis</a:t>
            </a:r>
            <a:r>
              <a:rPr lang="it-IT" sz="2200" dirty="0"/>
              <a:t>.</a:t>
            </a:r>
          </a:p>
          <a:p>
            <a:r>
              <a:rPr lang="it-IT" sz="2200" dirty="0" err="1"/>
              <a:t>Curcumin</a:t>
            </a:r>
            <a:r>
              <a:rPr lang="it-IT" sz="2200" dirty="0"/>
              <a:t> </a:t>
            </a:r>
            <a:r>
              <a:rPr lang="it-IT" sz="2200" dirty="0" err="1"/>
              <a:t>has</a:t>
            </a:r>
            <a:r>
              <a:rPr lang="it-IT" sz="2200" dirty="0"/>
              <a:t> </a:t>
            </a:r>
            <a:r>
              <a:rPr lang="it-IT" sz="2200" dirty="0" err="1"/>
              <a:t>been</a:t>
            </a:r>
            <a:r>
              <a:rPr lang="it-IT" sz="2200" dirty="0"/>
              <a:t> </a:t>
            </a:r>
            <a:r>
              <a:rPr lang="it-IT" sz="2200" dirty="0" err="1"/>
              <a:t>shown</a:t>
            </a:r>
            <a:r>
              <a:rPr lang="it-IT" sz="2200" dirty="0"/>
              <a:t> to </a:t>
            </a:r>
            <a:r>
              <a:rPr lang="it-IT" sz="2200" dirty="0" err="1"/>
              <a:t>act</a:t>
            </a:r>
            <a:r>
              <a:rPr lang="it-IT" sz="2200" dirty="0"/>
              <a:t> </a:t>
            </a:r>
            <a:r>
              <a:rPr lang="it-IT" sz="2200" dirty="0" err="1"/>
              <a:t>as</a:t>
            </a:r>
            <a:r>
              <a:rPr lang="it-IT" sz="2200" dirty="0"/>
              <a:t> an </a:t>
            </a:r>
            <a:r>
              <a:rPr lang="it-IT" sz="2200" dirty="0" err="1"/>
              <a:t>efflux</a:t>
            </a:r>
            <a:r>
              <a:rPr lang="it-IT" sz="2200" dirty="0"/>
              <a:t> </a:t>
            </a:r>
            <a:r>
              <a:rPr lang="it-IT" sz="2200" dirty="0" err="1"/>
              <a:t>pump</a:t>
            </a:r>
            <a:r>
              <a:rPr lang="it-IT" sz="2200" dirty="0"/>
              <a:t> </a:t>
            </a:r>
            <a:r>
              <a:rPr lang="it-IT" sz="2200" dirty="0" err="1"/>
              <a:t>inhibitor</a:t>
            </a:r>
            <a:r>
              <a:rPr lang="it-IT" sz="2200" dirty="0"/>
              <a:t> in </a:t>
            </a:r>
            <a:r>
              <a:rPr lang="it-IT" sz="2200" dirty="0" err="1"/>
              <a:t>multidrug-resistant</a:t>
            </a:r>
            <a:r>
              <a:rPr lang="it-IT" sz="2200" dirty="0"/>
              <a:t> </a:t>
            </a:r>
            <a:r>
              <a:rPr lang="it-IT" sz="2200" i="1" dirty="0"/>
              <a:t>P. </a:t>
            </a:r>
            <a:r>
              <a:rPr lang="it-IT" sz="2200" i="1" dirty="0" err="1"/>
              <a:t>aeruginosa</a:t>
            </a:r>
            <a:endParaRPr lang="it-IT" sz="2200" i="1" dirty="0"/>
          </a:p>
          <a:p>
            <a:r>
              <a:rPr lang="it-IT" sz="2200" dirty="0"/>
              <a:t>Gene </a:t>
            </a:r>
            <a:r>
              <a:rPr lang="it-IT" sz="2200" dirty="0" err="1"/>
              <a:t>expression</a:t>
            </a:r>
            <a:r>
              <a:rPr lang="it-IT" sz="2200" dirty="0"/>
              <a:t> </a:t>
            </a:r>
            <a:r>
              <a:rPr lang="it-IT" sz="2200" dirty="0" err="1"/>
              <a:t>associated</a:t>
            </a:r>
            <a:r>
              <a:rPr lang="it-IT" sz="2200" dirty="0"/>
              <a:t> with the </a:t>
            </a:r>
            <a:r>
              <a:rPr lang="it-IT" sz="2200" dirty="0" err="1"/>
              <a:t>extracellular</a:t>
            </a:r>
            <a:r>
              <a:rPr lang="it-IT" sz="2200" dirty="0"/>
              <a:t> </a:t>
            </a:r>
            <a:r>
              <a:rPr lang="it-IT" sz="2200" dirty="0" err="1"/>
              <a:t>metabolism</a:t>
            </a:r>
            <a:r>
              <a:rPr lang="it-IT" sz="2200" dirty="0"/>
              <a:t> of </a:t>
            </a:r>
            <a:r>
              <a:rPr lang="it-IT" sz="2200" dirty="0" err="1"/>
              <a:t>polysaccharides</a:t>
            </a:r>
            <a:r>
              <a:rPr lang="it-IT" sz="2200" dirty="0"/>
              <a:t> and </a:t>
            </a:r>
            <a:r>
              <a:rPr lang="it-IT" sz="2200" dirty="0" err="1"/>
              <a:t>carbohydrates</a:t>
            </a:r>
            <a:r>
              <a:rPr lang="it-IT" sz="2200" dirty="0"/>
              <a:t>, </a:t>
            </a:r>
            <a:r>
              <a:rPr lang="it-IT" sz="2200" dirty="0" err="1"/>
              <a:t>as</a:t>
            </a:r>
            <a:r>
              <a:rPr lang="it-IT" sz="2200" dirty="0"/>
              <a:t> </a:t>
            </a:r>
            <a:r>
              <a:rPr lang="it-IT" sz="2200" dirty="0" err="1"/>
              <a:t>well</a:t>
            </a:r>
            <a:r>
              <a:rPr lang="it-IT" sz="2200" dirty="0"/>
              <a:t> </a:t>
            </a:r>
            <a:r>
              <a:rPr lang="it-IT" sz="2200" dirty="0" err="1"/>
              <a:t>as</a:t>
            </a:r>
            <a:r>
              <a:rPr lang="it-IT" sz="2200" dirty="0"/>
              <a:t> </a:t>
            </a:r>
            <a:r>
              <a:rPr lang="it-IT" sz="2200" dirty="0" err="1"/>
              <a:t>adherence</a:t>
            </a:r>
            <a:r>
              <a:rPr lang="it-IT" sz="2200" dirty="0"/>
              <a:t>, </a:t>
            </a:r>
            <a:r>
              <a:rPr lang="it-IT" sz="2200" dirty="0" err="1"/>
              <a:t>decrease</a:t>
            </a:r>
            <a:r>
              <a:rPr lang="it-IT" sz="2200" dirty="0"/>
              <a:t> </a:t>
            </a:r>
            <a:r>
              <a:rPr lang="it-IT" sz="2200" dirty="0" err="1"/>
              <a:t>after</a:t>
            </a:r>
            <a:r>
              <a:rPr lang="it-IT" sz="2200" dirty="0"/>
              <a:t> </a:t>
            </a:r>
            <a:r>
              <a:rPr lang="it-IT" sz="2200" dirty="0" err="1"/>
              <a:t>curcumin</a:t>
            </a:r>
            <a:r>
              <a:rPr lang="it-IT" sz="2200" dirty="0"/>
              <a:t> treatment (</a:t>
            </a:r>
            <a:r>
              <a:rPr lang="it-IT" sz="2200" i="1" dirty="0"/>
              <a:t>E. coli </a:t>
            </a:r>
            <a:r>
              <a:rPr lang="it-IT" sz="2200" dirty="0"/>
              <a:t>and</a:t>
            </a:r>
            <a:r>
              <a:rPr lang="it-IT" sz="2200" i="1" dirty="0"/>
              <a:t> B. </a:t>
            </a:r>
            <a:r>
              <a:rPr lang="it-IT" sz="2200" i="1" dirty="0" err="1"/>
              <a:t>subtilis</a:t>
            </a:r>
            <a:r>
              <a:rPr lang="it-IT" sz="2200" dirty="0"/>
              <a:t>)</a:t>
            </a:r>
            <a:r>
              <a:rPr lang="it-IT" sz="2200" i="1" dirty="0"/>
              <a:t>.</a:t>
            </a:r>
          </a:p>
          <a:p>
            <a:r>
              <a:rPr lang="it-IT" sz="2200" dirty="0" err="1"/>
              <a:t>Nanocurcumin</a:t>
            </a:r>
            <a:r>
              <a:rPr lang="it-IT" sz="2200" dirty="0"/>
              <a:t> </a:t>
            </a:r>
            <a:r>
              <a:rPr lang="it-IT" sz="2200" dirty="0" err="1"/>
              <a:t>has</a:t>
            </a:r>
            <a:r>
              <a:rPr lang="it-IT" sz="2200" dirty="0"/>
              <a:t> </a:t>
            </a:r>
            <a:r>
              <a:rPr lang="it-IT" sz="2200" dirty="0" err="1"/>
              <a:t>also</a:t>
            </a:r>
            <a:r>
              <a:rPr lang="it-IT" sz="2200" dirty="0"/>
              <a:t> </a:t>
            </a:r>
            <a:r>
              <a:rPr lang="it-IT" sz="2200" dirty="0" err="1"/>
              <a:t>been</a:t>
            </a:r>
            <a:r>
              <a:rPr lang="it-IT" sz="2200" dirty="0"/>
              <a:t> </a:t>
            </a:r>
            <a:r>
              <a:rPr lang="it-IT" sz="2200" dirty="0" err="1"/>
              <a:t>deemed</a:t>
            </a:r>
            <a:r>
              <a:rPr lang="it-IT" sz="2200" dirty="0"/>
              <a:t> an alternative to </a:t>
            </a:r>
            <a:r>
              <a:rPr lang="it-IT" sz="2200" dirty="0" err="1"/>
              <a:t>enhance</a:t>
            </a:r>
            <a:r>
              <a:rPr lang="it-IT" sz="2200" dirty="0"/>
              <a:t> </a:t>
            </a:r>
            <a:r>
              <a:rPr lang="it-IT" sz="2200" dirty="0" err="1"/>
              <a:t>curcumin’s</a:t>
            </a:r>
            <a:r>
              <a:rPr lang="it-IT" sz="2200" dirty="0"/>
              <a:t> </a:t>
            </a:r>
            <a:r>
              <a:rPr lang="it-IT" sz="2200" dirty="0" err="1"/>
              <a:t>bioavailability</a:t>
            </a:r>
            <a:r>
              <a:rPr lang="it-IT" sz="2200" dirty="0"/>
              <a:t>. </a:t>
            </a:r>
            <a:r>
              <a:rPr lang="it-IT" sz="2200" dirty="0" err="1"/>
              <a:t>Curcumin</a:t>
            </a:r>
            <a:r>
              <a:rPr lang="it-IT" sz="2200" dirty="0"/>
              <a:t> </a:t>
            </a:r>
            <a:r>
              <a:rPr lang="it-IT" sz="2200" dirty="0" err="1"/>
              <a:t>nanoparticles</a:t>
            </a:r>
            <a:r>
              <a:rPr lang="it-IT" sz="2200" dirty="0"/>
              <a:t> (2-40nm) </a:t>
            </a:r>
            <a:r>
              <a:rPr lang="it-IT" sz="2200" dirty="0" err="1"/>
              <a:t>exhibit</a:t>
            </a:r>
            <a:r>
              <a:rPr lang="it-IT" sz="2200" dirty="0"/>
              <a:t> a strong </a:t>
            </a:r>
            <a:r>
              <a:rPr lang="it-IT" sz="2200" dirty="0" err="1"/>
              <a:t>antimicrobial</a:t>
            </a:r>
            <a:r>
              <a:rPr lang="it-IT" sz="2200" dirty="0"/>
              <a:t> </a:t>
            </a:r>
            <a:r>
              <a:rPr lang="it-IT" sz="2200" dirty="0" err="1"/>
              <a:t>activity</a:t>
            </a:r>
            <a:r>
              <a:rPr lang="it-IT" sz="2200" dirty="0"/>
              <a:t> </a:t>
            </a:r>
            <a:r>
              <a:rPr lang="it-IT" sz="2200" dirty="0" err="1"/>
              <a:t>against</a:t>
            </a:r>
            <a:r>
              <a:rPr lang="it-IT" sz="2200" dirty="0"/>
              <a:t> </a:t>
            </a:r>
            <a:r>
              <a:rPr lang="it-IT" sz="2200" i="1" dirty="0"/>
              <a:t>S. </a:t>
            </a:r>
            <a:r>
              <a:rPr lang="it-IT" sz="2200" i="1" dirty="0" err="1"/>
              <a:t>aureus</a:t>
            </a:r>
            <a:r>
              <a:rPr lang="it-IT" sz="2200" dirty="0"/>
              <a:t>, </a:t>
            </a:r>
            <a:r>
              <a:rPr lang="it-IT" sz="2200" i="1" dirty="0"/>
              <a:t>E. coli </a:t>
            </a:r>
            <a:r>
              <a:rPr lang="it-IT" sz="2200" dirty="0" err="1"/>
              <a:t>as</a:t>
            </a:r>
            <a:r>
              <a:rPr lang="it-IT" sz="2200" dirty="0"/>
              <a:t> </a:t>
            </a:r>
            <a:r>
              <a:rPr lang="it-IT" sz="2200" dirty="0" err="1"/>
              <a:t>well</a:t>
            </a:r>
            <a:r>
              <a:rPr lang="it-IT" sz="2200" dirty="0"/>
              <a:t> </a:t>
            </a:r>
            <a:r>
              <a:rPr lang="it-IT" sz="2200" dirty="0" err="1"/>
              <a:t>as</a:t>
            </a:r>
            <a:r>
              <a:rPr lang="it-IT" sz="2200" dirty="0"/>
              <a:t> </a:t>
            </a:r>
            <a:r>
              <a:rPr lang="it-IT" sz="2200" i="1" dirty="0"/>
              <a:t>P. </a:t>
            </a:r>
            <a:r>
              <a:rPr lang="it-IT" sz="2200" i="1" dirty="0" err="1"/>
              <a:t>aeruginosa</a:t>
            </a:r>
            <a:r>
              <a:rPr lang="it-IT" sz="2200" i="1" dirty="0"/>
              <a:t>.</a:t>
            </a:r>
            <a:endParaRPr lang="it-IT" sz="2200" dirty="0"/>
          </a:p>
          <a:p>
            <a:endParaRPr lang="it-IT" sz="2200" dirty="0"/>
          </a:p>
          <a:p>
            <a:endParaRPr lang="it-IT" sz="2200" i="1" dirty="0"/>
          </a:p>
          <a:p>
            <a:endParaRPr lang="it-IT" sz="2200" i="1" dirty="0"/>
          </a:p>
          <a:p>
            <a:endParaRPr lang="it-IT" sz="2200" i="1" dirty="0"/>
          </a:p>
          <a:p>
            <a:r>
              <a:rPr lang="it-IT" sz="2200" i="1" dirty="0"/>
              <a:t> </a:t>
            </a:r>
          </a:p>
          <a:p>
            <a:br>
              <a:rPr lang="it-IT" sz="2200" dirty="0"/>
            </a:br>
            <a:endParaRPr lang="it-IT" sz="2200" dirty="0"/>
          </a:p>
          <a:p>
            <a:endParaRPr lang="it-IT" sz="2200" dirty="0"/>
          </a:p>
          <a:p>
            <a:endParaRPr lang="it-IT" sz="2200" dirty="0"/>
          </a:p>
          <a:p>
            <a:endParaRPr lang="it-IT" sz="2200" dirty="0"/>
          </a:p>
          <a:p>
            <a:endParaRPr lang="it-IT" sz="2200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B99BFF67-3BD5-4948-A501-4C331B6A7D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9344D-C5ED-414F-A5DA-97D14A61F1A7}" type="slidenum">
              <a:rPr lang="it-IT" smtClean="0"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3489825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284</TotalTime>
  <Words>1457</Words>
  <Application>Microsoft Macintosh PowerPoint</Application>
  <PresentationFormat>Widescreen</PresentationFormat>
  <Paragraphs>123</Paragraphs>
  <Slides>15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10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15</vt:i4>
      </vt:variant>
    </vt:vector>
  </HeadingPairs>
  <TitlesOfParts>
    <vt:vector size="26" baseType="lpstr">
      <vt:lpstr>AdvOT3b30f6db.B</vt:lpstr>
      <vt:lpstr>AdvOT46dcae81</vt:lpstr>
      <vt:lpstr>AdvOT46dcae81+20</vt:lpstr>
      <vt:lpstr>AdvOT46dcae81+fb</vt:lpstr>
      <vt:lpstr>AdvOT65f8a23b.I</vt:lpstr>
      <vt:lpstr>AdvOTdbf1149a</vt:lpstr>
      <vt:lpstr>Arial</vt:lpstr>
      <vt:lpstr>Calibri</vt:lpstr>
      <vt:lpstr>Calibri Light</vt:lpstr>
      <vt:lpstr>Wingdings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Intracellular antioxidant curcumin pathway</vt:lpstr>
      <vt:lpstr>Intracellular antioxidant curcumin pathway</vt:lpstr>
      <vt:lpstr>Presentazione standard di PowerPoint</vt:lpstr>
      <vt:lpstr> Curcumin and antibacterial activity  </vt:lpstr>
      <vt:lpstr> Curcumin and neuroprotective activity  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paola.coccetti@unimib.it</dc:creator>
  <cp:lastModifiedBy>paola.coccetti@unimib.it</cp:lastModifiedBy>
  <cp:revision>24</cp:revision>
  <dcterms:created xsi:type="dcterms:W3CDTF">2022-11-01T11:11:24Z</dcterms:created>
  <dcterms:modified xsi:type="dcterms:W3CDTF">2022-11-01T16:09:50Z</dcterms:modified>
</cp:coreProperties>
</file>