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95" r:id="rId3"/>
    <p:sldId id="297" r:id="rId4"/>
    <p:sldId id="296" r:id="rId5"/>
    <p:sldId id="291" r:id="rId6"/>
    <p:sldId id="298" r:id="rId7"/>
    <p:sldId id="258" r:id="rId8"/>
    <p:sldId id="292" r:id="rId9"/>
    <p:sldId id="293" r:id="rId10"/>
    <p:sldId id="259" r:id="rId11"/>
    <p:sldId id="294" r:id="rId12"/>
    <p:sldId id="260" r:id="rId13"/>
    <p:sldId id="261" r:id="rId14"/>
    <p:sldId id="301" r:id="rId15"/>
    <p:sldId id="299" r:id="rId16"/>
    <p:sldId id="262" r:id="rId17"/>
    <p:sldId id="263"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1A1F82-6D27-8342-9DD2-4BDF4A8F9AA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BE47754-AE28-F141-B686-87A825E152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533ACF7-1C9D-EA4A-8241-1FBD7912B5F5}"/>
              </a:ext>
            </a:extLst>
          </p:cNvPr>
          <p:cNvSpPr>
            <a:spLocks noGrp="1"/>
          </p:cNvSpPr>
          <p:nvPr>
            <p:ph type="dt" sz="half" idx="10"/>
          </p:nvPr>
        </p:nvSpPr>
        <p:spPr/>
        <p:txBody>
          <a:bodyPr/>
          <a:lstStyle/>
          <a:p>
            <a:fld id="{2B0D1716-6DE1-AB49-A8F6-88F0947EBAED}" type="datetimeFigureOut">
              <a:rPr lang="it-IT" smtClean="0"/>
              <a:t>22/11/22</a:t>
            </a:fld>
            <a:endParaRPr lang="it-IT"/>
          </a:p>
        </p:txBody>
      </p:sp>
      <p:sp>
        <p:nvSpPr>
          <p:cNvPr id="5" name="Segnaposto piè di pagina 4">
            <a:extLst>
              <a:ext uri="{FF2B5EF4-FFF2-40B4-BE49-F238E27FC236}">
                <a16:creationId xmlns:a16="http://schemas.microsoft.com/office/drawing/2014/main" id="{5F93AF75-E5B7-0344-88B2-00767745B4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22FFD5C-3310-1E41-BD29-E580643AF84B}"/>
              </a:ext>
            </a:extLst>
          </p:cNvPr>
          <p:cNvSpPr>
            <a:spLocks noGrp="1"/>
          </p:cNvSpPr>
          <p:nvPr>
            <p:ph type="sldNum" sz="quarter" idx="12"/>
          </p:nvPr>
        </p:nvSpPr>
        <p:spPr/>
        <p:txBody>
          <a:bodyPr/>
          <a:lstStyle/>
          <a:p>
            <a:fld id="{7DDF817A-1E1F-1448-A90A-9EE58F828514}" type="slidenum">
              <a:rPr lang="it-IT" smtClean="0"/>
              <a:t>‹N›</a:t>
            </a:fld>
            <a:endParaRPr lang="it-IT"/>
          </a:p>
        </p:txBody>
      </p:sp>
    </p:spTree>
    <p:extLst>
      <p:ext uri="{BB962C8B-B14F-4D97-AF65-F5344CB8AC3E}">
        <p14:creationId xmlns:p14="http://schemas.microsoft.com/office/powerpoint/2010/main" val="284645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9B8BC9-C228-1640-ADE3-00B74B5DF3E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60F1534-665E-134D-B376-AC3B52AD092B}"/>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08D5618-AB2A-B045-A151-413CFC454D47}"/>
              </a:ext>
            </a:extLst>
          </p:cNvPr>
          <p:cNvSpPr>
            <a:spLocks noGrp="1"/>
          </p:cNvSpPr>
          <p:nvPr>
            <p:ph type="dt" sz="half" idx="10"/>
          </p:nvPr>
        </p:nvSpPr>
        <p:spPr/>
        <p:txBody>
          <a:bodyPr/>
          <a:lstStyle/>
          <a:p>
            <a:fld id="{2B0D1716-6DE1-AB49-A8F6-88F0947EBAED}" type="datetimeFigureOut">
              <a:rPr lang="it-IT" smtClean="0"/>
              <a:t>22/11/22</a:t>
            </a:fld>
            <a:endParaRPr lang="it-IT"/>
          </a:p>
        </p:txBody>
      </p:sp>
      <p:sp>
        <p:nvSpPr>
          <p:cNvPr id="5" name="Segnaposto piè di pagina 4">
            <a:extLst>
              <a:ext uri="{FF2B5EF4-FFF2-40B4-BE49-F238E27FC236}">
                <a16:creationId xmlns:a16="http://schemas.microsoft.com/office/drawing/2014/main" id="{E6173741-9C4E-9E4F-911D-4CA281B39C4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FE65326-90AA-C448-A65D-EB21DC667638}"/>
              </a:ext>
            </a:extLst>
          </p:cNvPr>
          <p:cNvSpPr>
            <a:spLocks noGrp="1"/>
          </p:cNvSpPr>
          <p:nvPr>
            <p:ph type="sldNum" sz="quarter" idx="12"/>
          </p:nvPr>
        </p:nvSpPr>
        <p:spPr/>
        <p:txBody>
          <a:bodyPr/>
          <a:lstStyle/>
          <a:p>
            <a:fld id="{7DDF817A-1E1F-1448-A90A-9EE58F828514}" type="slidenum">
              <a:rPr lang="it-IT" smtClean="0"/>
              <a:t>‹N›</a:t>
            </a:fld>
            <a:endParaRPr lang="it-IT"/>
          </a:p>
        </p:txBody>
      </p:sp>
    </p:spTree>
    <p:extLst>
      <p:ext uri="{BB962C8B-B14F-4D97-AF65-F5344CB8AC3E}">
        <p14:creationId xmlns:p14="http://schemas.microsoft.com/office/powerpoint/2010/main" val="4210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23D0DA0-2E2E-5845-BCFC-32219FE78B3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90E3810-A4D9-6F4F-8828-D3306C5FAE6A}"/>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35DAA8E-E654-7443-933D-8B2A88CABB14}"/>
              </a:ext>
            </a:extLst>
          </p:cNvPr>
          <p:cNvSpPr>
            <a:spLocks noGrp="1"/>
          </p:cNvSpPr>
          <p:nvPr>
            <p:ph type="dt" sz="half" idx="10"/>
          </p:nvPr>
        </p:nvSpPr>
        <p:spPr/>
        <p:txBody>
          <a:bodyPr/>
          <a:lstStyle/>
          <a:p>
            <a:fld id="{2B0D1716-6DE1-AB49-A8F6-88F0947EBAED}" type="datetimeFigureOut">
              <a:rPr lang="it-IT" smtClean="0"/>
              <a:t>22/11/22</a:t>
            </a:fld>
            <a:endParaRPr lang="it-IT"/>
          </a:p>
        </p:txBody>
      </p:sp>
      <p:sp>
        <p:nvSpPr>
          <p:cNvPr id="5" name="Segnaposto piè di pagina 4">
            <a:extLst>
              <a:ext uri="{FF2B5EF4-FFF2-40B4-BE49-F238E27FC236}">
                <a16:creationId xmlns:a16="http://schemas.microsoft.com/office/drawing/2014/main" id="{BB1E6193-BA61-E64B-BED9-DA192FCAD5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B276A04-2E8B-BD4A-B813-0CE3D886F04D}"/>
              </a:ext>
            </a:extLst>
          </p:cNvPr>
          <p:cNvSpPr>
            <a:spLocks noGrp="1"/>
          </p:cNvSpPr>
          <p:nvPr>
            <p:ph type="sldNum" sz="quarter" idx="12"/>
          </p:nvPr>
        </p:nvSpPr>
        <p:spPr/>
        <p:txBody>
          <a:bodyPr/>
          <a:lstStyle/>
          <a:p>
            <a:fld id="{7DDF817A-1E1F-1448-A90A-9EE58F828514}" type="slidenum">
              <a:rPr lang="it-IT" smtClean="0"/>
              <a:t>‹N›</a:t>
            </a:fld>
            <a:endParaRPr lang="it-IT"/>
          </a:p>
        </p:txBody>
      </p:sp>
    </p:spTree>
    <p:extLst>
      <p:ext uri="{BB962C8B-B14F-4D97-AF65-F5344CB8AC3E}">
        <p14:creationId xmlns:p14="http://schemas.microsoft.com/office/powerpoint/2010/main" val="309387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C03CEC-F151-8C48-B2D4-4D5A5160898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7EA1A8-08F8-C14A-AA81-1BFE3667E8EB}"/>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B279DC7-406C-9541-AAE4-568419632593}"/>
              </a:ext>
            </a:extLst>
          </p:cNvPr>
          <p:cNvSpPr>
            <a:spLocks noGrp="1"/>
          </p:cNvSpPr>
          <p:nvPr>
            <p:ph type="dt" sz="half" idx="10"/>
          </p:nvPr>
        </p:nvSpPr>
        <p:spPr/>
        <p:txBody>
          <a:bodyPr/>
          <a:lstStyle/>
          <a:p>
            <a:fld id="{2B0D1716-6DE1-AB49-A8F6-88F0947EBAED}" type="datetimeFigureOut">
              <a:rPr lang="it-IT" smtClean="0"/>
              <a:t>22/11/22</a:t>
            </a:fld>
            <a:endParaRPr lang="it-IT"/>
          </a:p>
        </p:txBody>
      </p:sp>
      <p:sp>
        <p:nvSpPr>
          <p:cNvPr id="5" name="Segnaposto piè di pagina 4">
            <a:extLst>
              <a:ext uri="{FF2B5EF4-FFF2-40B4-BE49-F238E27FC236}">
                <a16:creationId xmlns:a16="http://schemas.microsoft.com/office/drawing/2014/main" id="{4DBA6E58-4358-E84E-BC5F-AD4C582830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A6D856-06AA-CA4C-B05D-26968248CBC5}"/>
              </a:ext>
            </a:extLst>
          </p:cNvPr>
          <p:cNvSpPr>
            <a:spLocks noGrp="1"/>
          </p:cNvSpPr>
          <p:nvPr>
            <p:ph type="sldNum" sz="quarter" idx="12"/>
          </p:nvPr>
        </p:nvSpPr>
        <p:spPr/>
        <p:txBody>
          <a:bodyPr/>
          <a:lstStyle/>
          <a:p>
            <a:fld id="{7DDF817A-1E1F-1448-A90A-9EE58F828514}" type="slidenum">
              <a:rPr lang="it-IT" smtClean="0"/>
              <a:t>‹N›</a:t>
            </a:fld>
            <a:endParaRPr lang="it-IT"/>
          </a:p>
        </p:txBody>
      </p:sp>
    </p:spTree>
    <p:extLst>
      <p:ext uri="{BB962C8B-B14F-4D97-AF65-F5344CB8AC3E}">
        <p14:creationId xmlns:p14="http://schemas.microsoft.com/office/powerpoint/2010/main" val="79513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723727-6360-7444-8050-D627854A1D8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AB845F1-9459-FF4C-AEB8-9B9C350D4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0AD3BD6-7742-3443-8251-22A00887D5BC}"/>
              </a:ext>
            </a:extLst>
          </p:cNvPr>
          <p:cNvSpPr>
            <a:spLocks noGrp="1"/>
          </p:cNvSpPr>
          <p:nvPr>
            <p:ph type="dt" sz="half" idx="10"/>
          </p:nvPr>
        </p:nvSpPr>
        <p:spPr/>
        <p:txBody>
          <a:bodyPr/>
          <a:lstStyle/>
          <a:p>
            <a:fld id="{2B0D1716-6DE1-AB49-A8F6-88F0947EBAED}" type="datetimeFigureOut">
              <a:rPr lang="it-IT" smtClean="0"/>
              <a:t>22/11/22</a:t>
            </a:fld>
            <a:endParaRPr lang="it-IT"/>
          </a:p>
        </p:txBody>
      </p:sp>
      <p:sp>
        <p:nvSpPr>
          <p:cNvPr id="5" name="Segnaposto piè di pagina 4">
            <a:extLst>
              <a:ext uri="{FF2B5EF4-FFF2-40B4-BE49-F238E27FC236}">
                <a16:creationId xmlns:a16="http://schemas.microsoft.com/office/drawing/2014/main" id="{979F1F60-2E28-D942-AE01-ED59B24A1A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51D219-2264-3246-80E5-DF774181E389}"/>
              </a:ext>
            </a:extLst>
          </p:cNvPr>
          <p:cNvSpPr>
            <a:spLocks noGrp="1"/>
          </p:cNvSpPr>
          <p:nvPr>
            <p:ph type="sldNum" sz="quarter" idx="12"/>
          </p:nvPr>
        </p:nvSpPr>
        <p:spPr/>
        <p:txBody>
          <a:bodyPr/>
          <a:lstStyle/>
          <a:p>
            <a:fld id="{7DDF817A-1E1F-1448-A90A-9EE58F828514}" type="slidenum">
              <a:rPr lang="it-IT" smtClean="0"/>
              <a:t>‹N›</a:t>
            </a:fld>
            <a:endParaRPr lang="it-IT"/>
          </a:p>
        </p:txBody>
      </p:sp>
    </p:spTree>
    <p:extLst>
      <p:ext uri="{BB962C8B-B14F-4D97-AF65-F5344CB8AC3E}">
        <p14:creationId xmlns:p14="http://schemas.microsoft.com/office/powerpoint/2010/main" val="364080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01A20-FB5B-D044-BC4A-FC70E6F7BAF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7EB50D-255C-1B49-8114-F60A5A8DA5BB}"/>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BCC70B03-7832-0444-9C2E-88C81AC0FBDD}"/>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0E3A59ED-3D62-CE4D-A889-A023469F7207}"/>
              </a:ext>
            </a:extLst>
          </p:cNvPr>
          <p:cNvSpPr>
            <a:spLocks noGrp="1"/>
          </p:cNvSpPr>
          <p:nvPr>
            <p:ph type="dt" sz="half" idx="10"/>
          </p:nvPr>
        </p:nvSpPr>
        <p:spPr/>
        <p:txBody>
          <a:bodyPr/>
          <a:lstStyle/>
          <a:p>
            <a:fld id="{2B0D1716-6DE1-AB49-A8F6-88F0947EBAED}" type="datetimeFigureOut">
              <a:rPr lang="it-IT" smtClean="0"/>
              <a:t>22/11/22</a:t>
            </a:fld>
            <a:endParaRPr lang="it-IT"/>
          </a:p>
        </p:txBody>
      </p:sp>
      <p:sp>
        <p:nvSpPr>
          <p:cNvPr id="6" name="Segnaposto piè di pagina 5">
            <a:extLst>
              <a:ext uri="{FF2B5EF4-FFF2-40B4-BE49-F238E27FC236}">
                <a16:creationId xmlns:a16="http://schemas.microsoft.com/office/drawing/2014/main" id="{A3A03D67-7610-BE4C-A0DA-C991D7336C4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7D609D4-D660-0B40-BC28-D1B9DEB38B7C}"/>
              </a:ext>
            </a:extLst>
          </p:cNvPr>
          <p:cNvSpPr>
            <a:spLocks noGrp="1"/>
          </p:cNvSpPr>
          <p:nvPr>
            <p:ph type="sldNum" sz="quarter" idx="12"/>
          </p:nvPr>
        </p:nvSpPr>
        <p:spPr/>
        <p:txBody>
          <a:bodyPr/>
          <a:lstStyle/>
          <a:p>
            <a:fld id="{7DDF817A-1E1F-1448-A90A-9EE58F828514}" type="slidenum">
              <a:rPr lang="it-IT" smtClean="0"/>
              <a:t>‹N›</a:t>
            </a:fld>
            <a:endParaRPr lang="it-IT"/>
          </a:p>
        </p:txBody>
      </p:sp>
    </p:spTree>
    <p:extLst>
      <p:ext uri="{BB962C8B-B14F-4D97-AF65-F5344CB8AC3E}">
        <p14:creationId xmlns:p14="http://schemas.microsoft.com/office/powerpoint/2010/main" val="260591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943197-E5B7-AC44-8316-1FC02DB8477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B6D91BB-5BDA-BF41-A90B-45F3D1B659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8C30DC1E-86B4-E847-860C-56CF6EAEB6C2}"/>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2B302850-1C3A-3D46-B7BC-A7A99CF90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9C2E3281-7E6E-5A4C-A2B2-38FD4D283781}"/>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F1BDBB03-6627-F94D-945D-1325866F9F19}"/>
              </a:ext>
            </a:extLst>
          </p:cNvPr>
          <p:cNvSpPr>
            <a:spLocks noGrp="1"/>
          </p:cNvSpPr>
          <p:nvPr>
            <p:ph type="dt" sz="half" idx="10"/>
          </p:nvPr>
        </p:nvSpPr>
        <p:spPr/>
        <p:txBody>
          <a:bodyPr/>
          <a:lstStyle/>
          <a:p>
            <a:fld id="{2B0D1716-6DE1-AB49-A8F6-88F0947EBAED}" type="datetimeFigureOut">
              <a:rPr lang="it-IT" smtClean="0"/>
              <a:t>22/11/22</a:t>
            </a:fld>
            <a:endParaRPr lang="it-IT"/>
          </a:p>
        </p:txBody>
      </p:sp>
      <p:sp>
        <p:nvSpPr>
          <p:cNvPr id="8" name="Segnaposto piè di pagina 7">
            <a:extLst>
              <a:ext uri="{FF2B5EF4-FFF2-40B4-BE49-F238E27FC236}">
                <a16:creationId xmlns:a16="http://schemas.microsoft.com/office/drawing/2014/main" id="{6428A8AE-EF45-EE4F-9E05-BF49B5E47AB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3AED313-A3AE-974D-A335-B28F4C48528A}"/>
              </a:ext>
            </a:extLst>
          </p:cNvPr>
          <p:cNvSpPr>
            <a:spLocks noGrp="1"/>
          </p:cNvSpPr>
          <p:nvPr>
            <p:ph type="sldNum" sz="quarter" idx="12"/>
          </p:nvPr>
        </p:nvSpPr>
        <p:spPr/>
        <p:txBody>
          <a:bodyPr/>
          <a:lstStyle/>
          <a:p>
            <a:fld id="{7DDF817A-1E1F-1448-A90A-9EE58F828514}" type="slidenum">
              <a:rPr lang="it-IT" smtClean="0"/>
              <a:t>‹N›</a:t>
            </a:fld>
            <a:endParaRPr lang="it-IT"/>
          </a:p>
        </p:txBody>
      </p:sp>
    </p:spTree>
    <p:extLst>
      <p:ext uri="{BB962C8B-B14F-4D97-AF65-F5344CB8AC3E}">
        <p14:creationId xmlns:p14="http://schemas.microsoft.com/office/powerpoint/2010/main" val="71008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5A9332-D749-8D46-8993-DB1B7D9A26E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33E213-75DA-744F-AB47-CEDE9F19C5C7}"/>
              </a:ext>
            </a:extLst>
          </p:cNvPr>
          <p:cNvSpPr>
            <a:spLocks noGrp="1"/>
          </p:cNvSpPr>
          <p:nvPr>
            <p:ph type="dt" sz="half" idx="10"/>
          </p:nvPr>
        </p:nvSpPr>
        <p:spPr/>
        <p:txBody>
          <a:bodyPr/>
          <a:lstStyle/>
          <a:p>
            <a:fld id="{2B0D1716-6DE1-AB49-A8F6-88F0947EBAED}" type="datetimeFigureOut">
              <a:rPr lang="it-IT" smtClean="0"/>
              <a:t>22/11/22</a:t>
            </a:fld>
            <a:endParaRPr lang="it-IT"/>
          </a:p>
        </p:txBody>
      </p:sp>
      <p:sp>
        <p:nvSpPr>
          <p:cNvPr id="4" name="Segnaposto piè di pagina 3">
            <a:extLst>
              <a:ext uri="{FF2B5EF4-FFF2-40B4-BE49-F238E27FC236}">
                <a16:creationId xmlns:a16="http://schemas.microsoft.com/office/drawing/2014/main" id="{01C8F8C3-D90F-E44D-A397-FC6176BA9EB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68C01B1-83D4-E04E-B511-72CA13A73810}"/>
              </a:ext>
            </a:extLst>
          </p:cNvPr>
          <p:cNvSpPr>
            <a:spLocks noGrp="1"/>
          </p:cNvSpPr>
          <p:nvPr>
            <p:ph type="sldNum" sz="quarter" idx="12"/>
          </p:nvPr>
        </p:nvSpPr>
        <p:spPr/>
        <p:txBody>
          <a:bodyPr/>
          <a:lstStyle/>
          <a:p>
            <a:fld id="{7DDF817A-1E1F-1448-A90A-9EE58F828514}" type="slidenum">
              <a:rPr lang="it-IT" smtClean="0"/>
              <a:t>‹N›</a:t>
            </a:fld>
            <a:endParaRPr lang="it-IT"/>
          </a:p>
        </p:txBody>
      </p:sp>
    </p:spTree>
    <p:extLst>
      <p:ext uri="{BB962C8B-B14F-4D97-AF65-F5344CB8AC3E}">
        <p14:creationId xmlns:p14="http://schemas.microsoft.com/office/powerpoint/2010/main" val="79628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17F8BD5-821E-3A45-83BB-1658F617B412}"/>
              </a:ext>
            </a:extLst>
          </p:cNvPr>
          <p:cNvSpPr>
            <a:spLocks noGrp="1"/>
          </p:cNvSpPr>
          <p:nvPr>
            <p:ph type="dt" sz="half" idx="10"/>
          </p:nvPr>
        </p:nvSpPr>
        <p:spPr/>
        <p:txBody>
          <a:bodyPr/>
          <a:lstStyle/>
          <a:p>
            <a:fld id="{2B0D1716-6DE1-AB49-A8F6-88F0947EBAED}" type="datetimeFigureOut">
              <a:rPr lang="it-IT" smtClean="0"/>
              <a:t>22/11/22</a:t>
            </a:fld>
            <a:endParaRPr lang="it-IT"/>
          </a:p>
        </p:txBody>
      </p:sp>
      <p:sp>
        <p:nvSpPr>
          <p:cNvPr id="3" name="Segnaposto piè di pagina 2">
            <a:extLst>
              <a:ext uri="{FF2B5EF4-FFF2-40B4-BE49-F238E27FC236}">
                <a16:creationId xmlns:a16="http://schemas.microsoft.com/office/drawing/2014/main" id="{E12604E8-11B8-E64A-B45E-D3898D5FD17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F6EAE06-AA80-F441-ACA2-0663101497A3}"/>
              </a:ext>
            </a:extLst>
          </p:cNvPr>
          <p:cNvSpPr>
            <a:spLocks noGrp="1"/>
          </p:cNvSpPr>
          <p:nvPr>
            <p:ph type="sldNum" sz="quarter" idx="12"/>
          </p:nvPr>
        </p:nvSpPr>
        <p:spPr/>
        <p:txBody>
          <a:bodyPr/>
          <a:lstStyle/>
          <a:p>
            <a:fld id="{7DDF817A-1E1F-1448-A90A-9EE58F828514}" type="slidenum">
              <a:rPr lang="it-IT" smtClean="0"/>
              <a:t>‹N›</a:t>
            </a:fld>
            <a:endParaRPr lang="it-IT"/>
          </a:p>
        </p:txBody>
      </p:sp>
    </p:spTree>
    <p:extLst>
      <p:ext uri="{BB962C8B-B14F-4D97-AF65-F5344CB8AC3E}">
        <p14:creationId xmlns:p14="http://schemas.microsoft.com/office/powerpoint/2010/main" val="62226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CCB026-9096-9649-8DE9-DE61B065611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9C2ACE-484F-D848-BA68-8F6C566F0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1E70B4EE-4BBB-8344-A8C0-728A5F7D7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DAEFE0E-3642-3043-833F-4D5EFD5F56C5}"/>
              </a:ext>
            </a:extLst>
          </p:cNvPr>
          <p:cNvSpPr>
            <a:spLocks noGrp="1"/>
          </p:cNvSpPr>
          <p:nvPr>
            <p:ph type="dt" sz="half" idx="10"/>
          </p:nvPr>
        </p:nvSpPr>
        <p:spPr/>
        <p:txBody>
          <a:bodyPr/>
          <a:lstStyle/>
          <a:p>
            <a:fld id="{2B0D1716-6DE1-AB49-A8F6-88F0947EBAED}" type="datetimeFigureOut">
              <a:rPr lang="it-IT" smtClean="0"/>
              <a:t>22/11/22</a:t>
            </a:fld>
            <a:endParaRPr lang="it-IT"/>
          </a:p>
        </p:txBody>
      </p:sp>
      <p:sp>
        <p:nvSpPr>
          <p:cNvPr id="6" name="Segnaposto piè di pagina 5">
            <a:extLst>
              <a:ext uri="{FF2B5EF4-FFF2-40B4-BE49-F238E27FC236}">
                <a16:creationId xmlns:a16="http://schemas.microsoft.com/office/drawing/2014/main" id="{A9FE9226-2055-8345-9C3E-BA3F1707E88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5535EDA-C11C-D844-9045-C7D7A8B7C198}"/>
              </a:ext>
            </a:extLst>
          </p:cNvPr>
          <p:cNvSpPr>
            <a:spLocks noGrp="1"/>
          </p:cNvSpPr>
          <p:nvPr>
            <p:ph type="sldNum" sz="quarter" idx="12"/>
          </p:nvPr>
        </p:nvSpPr>
        <p:spPr/>
        <p:txBody>
          <a:bodyPr/>
          <a:lstStyle/>
          <a:p>
            <a:fld id="{7DDF817A-1E1F-1448-A90A-9EE58F828514}" type="slidenum">
              <a:rPr lang="it-IT" smtClean="0"/>
              <a:t>‹N›</a:t>
            </a:fld>
            <a:endParaRPr lang="it-IT"/>
          </a:p>
        </p:txBody>
      </p:sp>
    </p:spTree>
    <p:extLst>
      <p:ext uri="{BB962C8B-B14F-4D97-AF65-F5344CB8AC3E}">
        <p14:creationId xmlns:p14="http://schemas.microsoft.com/office/powerpoint/2010/main" val="246761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E7D6EF-2A7E-084D-A3A7-B299A06205B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58C20A9-3C2D-6143-A278-1936197E1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A45E4E6-FF95-2B4A-9556-34C58F71D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46035372-33D4-4440-BF5F-4A1A3DCACF8F}"/>
              </a:ext>
            </a:extLst>
          </p:cNvPr>
          <p:cNvSpPr>
            <a:spLocks noGrp="1"/>
          </p:cNvSpPr>
          <p:nvPr>
            <p:ph type="dt" sz="half" idx="10"/>
          </p:nvPr>
        </p:nvSpPr>
        <p:spPr/>
        <p:txBody>
          <a:bodyPr/>
          <a:lstStyle/>
          <a:p>
            <a:fld id="{2B0D1716-6DE1-AB49-A8F6-88F0947EBAED}" type="datetimeFigureOut">
              <a:rPr lang="it-IT" smtClean="0"/>
              <a:t>22/11/22</a:t>
            </a:fld>
            <a:endParaRPr lang="it-IT"/>
          </a:p>
        </p:txBody>
      </p:sp>
      <p:sp>
        <p:nvSpPr>
          <p:cNvPr id="6" name="Segnaposto piè di pagina 5">
            <a:extLst>
              <a:ext uri="{FF2B5EF4-FFF2-40B4-BE49-F238E27FC236}">
                <a16:creationId xmlns:a16="http://schemas.microsoft.com/office/drawing/2014/main" id="{01E7880D-E836-C142-9B8B-D4BD18B222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F60383A-917B-4641-A17B-14387ECA764F}"/>
              </a:ext>
            </a:extLst>
          </p:cNvPr>
          <p:cNvSpPr>
            <a:spLocks noGrp="1"/>
          </p:cNvSpPr>
          <p:nvPr>
            <p:ph type="sldNum" sz="quarter" idx="12"/>
          </p:nvPr>
        </p:nvSpPr>
        <p:spPr/>
        <p:txBody>
          <a:bodyPr/>
          <a:lstStyle/>
          <a:p>
            <a:fld id="{7DDF817A-1E1F-1448-A90A-9EE58F828514}" type="slidenum">
              <a:rPr lang="it-IT" smtClean="0"/>
              <a:t>‹N›</a:t>
            </a:fld>
            <a:endParaRPr lang="it-IT"/>
          </a:p>
        </p:txBody>
      </p:sp>
    </p:spTree>
    <p:extLst>
      <p:ext uri="{BB962C8B-B14F-4D97-AF65-F5344CB8AC3E}">
        <p14:creationId xmlns:p14="http://schemas.microsoft.com/office/powerpoint/2010/main" val="305547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425F40F-0A19-BC42-91F5-D17BCB6C7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B855D73-4A6C-DF45-A6C2-0946AD861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9EF864F-DCF9-C040-8A00-87602DDBCD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D1716-6DE1-AB49-A8F6-88F0947EBAED}" type="datetimeFigureOut">
              <a:rPr lang="it-IT" smtClean="0"/>
              <a:t>22/11/22</a:t>
            </a:fld>
            <a:endParaRPr lang="it-IT"/>
          </a:p>
        </p:txBody>
      </p:sp>
      <p:sp>
        <p:nvSpPr>
          <p:cNvPr id="5" name="Segnaposto piè di pagina 4">
            <a:extLst>
              <a:ext uri="{FF2B5EF4-FFF2-40B4-BE49-F238E27FC236}">
                <a16:creationId xmlns:a16="http://schemas.microsoft.com/office/drawing/2014/main" id="{0A7C107C-A34F-A444-AFC6-68D8A380D9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67C1C81-574F-9445-AC66-2A72006AA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F817A-1E1F-1448-A90A-9EE58F828514}" type="slidenum">
              <a:rPr lang="it-IT" smtClean="0"/>
              <a:t>‹N›</a:t>
            </a:fld>
            <a:endParaRPr lang="it-IT"/>
          </a:p>
        </p:txBody>
      </p:sp>
    </p:spTree>
    <p:extLst>
      <p:ext uri="{BB962C8B-B14F-4D97-AF65-F5344CB8AC3E}">
        <p14:creationId xmlns:p14="http://schemas.microsoft.com/office/powerpoint/2010/main" val="56921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495600" y="1628800"/>
            <a:ext cx="7416824" cy="1569660"/>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b="1" dirty="0"/>
              <a:t>MEVALONATE AND THE METHYLERITRITOL PHOSPHATE PATHWAYS: TERPENOIDS </a:t>
            </a:r>
            <a:r>
              <a:rPr lang="en-US" sz="3200" b="1"/>
              <a:t>AND PHYTOSTEROLS</a:t>
            </a:r>
          </a:p>
        </p:txBody>
      </p:sp>
      <p:sp>
        <p:nvSpPr>
          <p:cNvPr id="2" name="Segnaposto numero diapositiva 1">
            <a:extLst>
              <a:ext uri="{FF2B5EF4-FFF2-40B4-BE49-F238E27FC236}">
                <a16:creationId xmlns:a16="http://schemas.microsoft.com/office/drawing/2014/main" id="{99568B31-822B-4148-BEE6-7988B9DC66CD}"/>
              </a:ext>
            </a:extLst>
          </p:cNvPr>
          <p:cNvSpPr>
            <a:spLocks noGrp="1"/>
          </p:cNvSpPr>
          <p:nvPr>
            <p:ph type="sldNum" sz="quarter" idx="12"/>
          </p:nvPr>
        </p:nvSpPr>
        <p:spPr/>
        <p:txBody>
          <a:bodyPr/>
          <a:lstStyle/>
          <a:p>
            <a:fld id="{720DBD7C-C2F7-4EB7-937D-21F2A27C7BF8}" type="slidenum">
              <a:rPr lang="it-IT" smtClean="0"/>
              <a:t>1</a:t>
            </a:fld>
            <a:endParaRPr lang="it-IT"/>
          </a:p>
        </p:txBody>
      </p:sp>
    </p:spTree>
    <p:extLst>
      <p:ext uri="{BB962C8B-B14F-4D97-AF65-F5344CB8AC3E}">
        <p14:creationId xmlns:p14="http://schemas.microsoft.com/office/powerpoint/2010/main" val="189304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4256" y="666032"/>
            <a:ext cx="7128792" cy="5872881"/>
          </a:xfrm>
          <a:prstGeom prst="rect">
            <a:avLst/>
          </a:prstGeom>
        </p:spPr>
      </p:pic>
      <p:sp>
        <p:nvSpPr>
          <p:cNvPr id="5" name="CasellaDiTesto 4"/>
          <p:cNvSpPr txBox="1"/>
          <p:nvPr/>
        </p:nvSpPr>
        <p:spPr>
          <a:xfrm>
            <a:off x="2207568" y="180304"/>
            <a:ext cx="7859216" cy="461665"/>
          </a:xfrm>
          <a:prstGeom prst="rect">
            <a:avLst/>
          </a:prstGeom>
          <a:noFill/>
        </p:spPr>
        <p:txBody>
          <a:bodyPr wrap="square" rtlCol="0">
            <a:spAutoFit/>
          </a:bodyPr>
          <a:lstStyle/>
          <a:p>
            <a:pPr algn="ctr"/>
            <a:r>
              <a:rPr lang="en-US" sz="2400" b="1" dirty="0">
                <a:cs typeface="Arial" panose="020B0604020202020204" pitchFamily="34" charset="0"/>
              </a:rPr>
              <a:t>Biosynthesis of IPP and DMAPP from </a:t>
            </a:r>
            <a:r>
              <a:rPr lang="en-US" sz="2400" b="1" dirty="0" err="1">
                <a:cs typeface="Arial" panose="020B0604020202020204" pitchFamily="34" charset="0"/>
              </a:rPr>
              <a:t>mevalonic</a:t>
            </a:r>
            <a:r>
              <a:rPr lang="en-US" sz="2400" b="1" dirty="0">
                <a:cs typeface="Arial" panose="020B0604020202020204" pitchFamily="34" charset="0"/>
              </a:rPr>
              <a:t> acid</a:t>
            </a:r>
            <a:endParaRPr lang="it-IT" sz="2400" b="1" dirty="0">
              <a:cs typeface="Arial" panose="020B0604020202020204" pitchFamily="34" charset="0"/>
            </a:endParaRPr>
          </a:p>
        </p:txBody>
      </p:sp>
      <p:sp>
        <p:nvSpPr>
          <p:cNvPr id="2" name="Segnaposto numero diapositiva 1">
            <a:extLst>
              <a:ext uri="{FF2B5EF4-FFF2-40B4-BE49-F238E27FC236}">
                <a16:creationId xmlns:a16="http://schemas.microsoft.com/office/drawing/2014/main" id="{7D9FD561-9845-6047-96E7-40466FFF668D}"/>
              </a:ext>
            </a:extLst>
          </p:cNvPr>
          <p:cNvSpPr>
            <a:spLocks noGrp="1"/>
          </p:cNvSpPr>
          <p:nvPr>
            <p:ph type="sldNum" sz="quarter" idx="12"/>
          </p:nvPr>
        </p:nvSpPr>
        <p:spPr/>
        <p:txBody>
          <a:bodyPr/>
          <a:lstStyle/>
          <a:p>
            <a:fld id="{720DBD7C-C2F7-4EB7-937D-21F2A27C7BF8}" type="slidenum">
              <a:rPr lang="it-IT" smtClean="0"/>
              <a:t>10</a:t>
            </a:fld>
            <a:endParaRPr lang="it-IT"/>
          </a:p>
        </p:txBody>
      </p:sp>
    </p:spTree>
    <p:extLst>
      <p:ext uri="{BB962C8B-B14F-4D97-AF65-F5344CB8AC3E}">
        <p14:creationId xmlns:p14="http://schemas.microsoft.com/office/powerpoint/2010/main" val="323135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3EA367D-4C71-7542-AD8E-D64108ED39A3}"/>
              </a:ext>
            </a:extLst>
          </p:cNvPr>
          <p:cNvPicPr>
            <a:picLocks noChangeAspect="1"/>
          </p:cNvPicPr>
          <p:nvPr/>
        </p:nvPicPr>
        <p:blipFill rotWithShape="1">
          <a:blip r:embed="rId2">
            <a:extLst>
              <a:ext uri="{28A0092B-C50C-407E-A947-70E740481C1C}">
                <a14:useLocalDpi xmlns:a14="http://schemas.microsoft.com/office/drawing/2010/main" val="0"/>
              </a:ext>
            </a:extLst>
          </a:blip>
          <a:srcRect l="4482" r="12652"/>
          <a:stretch/>
        </p:blipFill>
        <p:spPr>
          <a:xfrm>
            <a:off x="1765902" y="875610"/>
            <a:ext cx="4104456" cy="5505719"/>
          </a:xfrm>
          <a:prstGeom prst="rect">
            <a:avLst/>
          </a:prstGeom>
        </p:spPr>
      </p:pic>
      <p:sp>
        <p:nvSpPr>
          <p:cNvPr id="5" name="CasellaDiTesto 4">
            <a:extLst>
              <a:ext uri="{FF2B5EF4-FFF2-40B4-BE49-F238E27FC236}">
                <a16:creationId xmlns:a16="http://schemas.microsoft.com/office/drawing/2014/main" id="{775CF631-54E9-234A-8F01-ED97835C746F}"/>
              </a:ext>
            </a:extLst>
          </p:cNvPr>
          <p:cNvSpPr txBox="1"/>
          <p:nvPr/>
        </p:nvSpPr>
        <p:spPr>
          <a:xfrm>
            <a:off x="3071665" y="188641"/>
            <a:ext cx="5778633" cy="492443"/>
          </a:xfrm>
          <a:prstGeom prst="rect">
            <a:avLst/>
          </a:prstGeom>
          <a:noFill/>
        </p:spPr>
        <p:txBody>
          <a:bodyPr wrap="none" rtlCol="0">
            <a:spAutoFit/>
          </a:bodyPr>
          <a:lstStyle/>
          <a:p>
            <a:pPr algn="ctr"/>
            <a:r>
              <a:rPr lang="it-IT" sz="2600" b="1" dirty="0"/>
              <a:t>The </a:t>
            </a:r>
            <a:r>
              <a:rPr lang="it-IT" sz="2600" b="1" dirty="0" err="1"/>
              <a:t>methylerythritol</a:t>
            </a:r>
            <a:r>
              <a:rPr lang="it-IT" sz="2600" b="1" dirty="0"/>
              <a:t> </a:t>
            </a:r>
            <a:r>
              <a:rPr lang="it-IT" sz="2600" b="1" dirty="0" err="1"/>
              <a:t>phosphte</a:t>
            </a:r>
            <a:r>
              <a:rPr lang="it-IT" sz="2600" b="1" dirty="0"/>
              <a:t> </a:t>
            </a:r>
            <a:r>
              <a:rPr lang="it-IT" sz="2600" b="1" dirty="0" err="1"/>
              <a:t>pathway</a:t>
            </a:r>
            <a:endParaRPr lang="it-IT" sz="2600" b="1" dirty="0"/>
          </a:p>
        </p:txBody>
      </p:sp>
      <p:sp>
        <p:nvSpPr>
          <p:cNvPr id="6" name="Segnaposto numero diapositiva 5">
            <a:extLst>
              <a:ext uri="{FF2B5EF4-FFF2-40B4-BE49-F238E27FC236}">
                <a16:creationId xmlns:a16="http://schemas.microsoft.com/office/drawing/2014/main" id="{1290585D-16BF-E342-A281-107748974420}"/>
              </a:ext>
            </a:extLst>
          </p:cNvPr>
          <p:cNvSpPr>
            <a:spLocks noGrp="1"/>
          </p:cNvSpPr>
          <p:nvPr>
            <p:ph type="sldNum" sz="quarter" idx="12"/>
          </p:nvPr>
        </p:nvSpPr>
        <p:spPr/>
        <p:txBody>
          <a:bodyPr/>
          <a:lstStyle/>
          <a:p>
            <a:fld id="{720DBD7C-C2F7-4EB7-937D-21F2A27C7BF8}" type="slidenum">
              <a:rPr lang="it-IT" smtClean="0"/>
              <a:t>11</a:t>
            </a:fld>
            <a:endParaRPr lang="it-IT"/>
          </a:p>
        </p:txBody>
      </p:sp>
      <p:sp>
        <p:nvSpPr>
          <p:cNvPr id="2" name="CasellaDiTesto 1">
            <a:extLst>
              <a:ext uri="{FF2B5EF4-FFF2-40B4-BE49-F238E27FC236}">
                <a16:creationId xmlns:a16="http://schemas.microsoft.com/office/drawing/2014/main" id="{C28FC993-22F5-3C4B-B69F-5B455CFF6D52}"/>
              </a:ext>
            </a:extLst>
          </p:cNvPr>
          <p:cNvSpPr txBox="1"/>
          <p:nvPr/>
        </p:nvSpPr>
        <p:spPr>
          <a:xfrm>
            <a:off x="5870358" y="821026"/>
            <a:ext cx="4536504" cy="5632311"/>
          </a:xfrm>
          <a:prstGeom prst="rect">
            <a:avLst/>
          </a:prstGeom>
          <a:noFill/>
        </p:spPr>
        <p:txBody>
          <a:bodyPr wrap="square" rtlCol="0">
            <a:spAutoFit/>
          </a:bodyPr>
          <a:lstStyle/>
          <a:p>
            <a:pPr marL="285750" indent="-285750" algn="ctr">
              <a:buFont typeface="Wingdings" pitchFamily="2" charset="2"/>
              <a:buChar char="Ø"/>
            </a:pPr>
            <a:r>
              <a:rPr lang="it-IT" dirty="0"/>
              <a:t>MEP </a:t>
            </a:r>
            <a:r>
              <a:rPr lang="it-IT" dirty="0" err="1"/>
              <a:t>pathway</a:t>
            </a:r>
            <a:r>
              <a:rPr lang="it-IT" dirty="0"/>
              <a:t>: a </a:t>
            </a:r>
            <a:r>
              <a:rPr lang="it-IT" dirty="0" err="1"/>
              <a:t>second</a:t>
            </a:r>
            <a:r>
              <a:rPr lang="it-IT" dirty="0"/>
              <a:t> </a:t>
            </a:r>
            <a:r>
              <a:rPr lang="it-IT" dirty="0" err="1"/>
              <a:t>route</a:t>
            </a:r>
            <a:r>
              <a:rPr lang="it-IT" dirty="0"/>
              <a:t> for </a:t>
            </a:r>
            <a:r>
              <a:rPr lang="it-IT" dirty="0" err="1"/>
              <a:t>making</a:t>
            </a:r>
            <a:r>
              <a:rPr lang="it-IT" dirty="0"/>
              <a:t> the </a:t>
            </a:r>
            <a:r>
              <a:rPr lang="it-IT" dirty="0" err="1"/>
              <a:t>basic</a:t>
            </a:r>
            <a:r>
              <a:rPr lang="it-IT" dirty="0"/>
              <a:t> C</a:t>
            </a:r>
            <a:r>
              <a:rPr lang="it-IT" baseline="-25000" dirty="0"/>
              <a:t>5  </a:t>
            </a:r>
            <a:r>
              <a:rPr lang="it-IT" dirty="0"/>
              <a:t>building </a:t>
            </a:r>
            <a:r>
              <a:rPr lang="it-IT" dirty="0" err="1"/>
              <a:t>block</a:t>
            </a:r>
            <a:r>
              <a:rPr lang="it-IT" dirty="0"/>
              <a:t> of </a:t>
            </a:r>
            <a:r>
              <a:rPr lang="it-IT" dirty="0" err="1"/>
              <a:t>terepenes</a:t>
            </a:r>
            <a:r>
              <a:rPr lang="it-IT" dirty="0"/>
              <a:t>, </a:t>
            </a:r>
            <a:r>
              <a:rPr lang="it-IT" dirty="0" err="1"/>
              <a:t>completely</a:t>
            </a:r>
            <a:r>
              <a:rPr lang="it-IT" dirty="0"/>
              <a:t> </a:t>
            </a:r>
            <a:r>
              <a:rPr lang="it-IT" dirty="0" err="1"/>
              <a:t>distinct</a:t>
            </a:r>
            <a:r>
              <a:rPr lang="it-IT" dirty="0"/>
              <a:t> from the </a:t>
            </a:r>
            <a:r>
              <a:rPr lang="it-IT" dirty="0" err="1"/>
              <a:t>mevalonate</a:t>
            </a:r>
            <a:r>
              <a:rPr lang="it-IT" dirty="0"/>
              <a:t> </a:t>
            </a:r>
            <a:r>
              <a:rPr lang="it-IT" dirty="0" err="1"/>
              <a:t>pathway</a:t>
            </a:r>
            <a:r>
              <a:rPr lang="it-IT" dirty="0"/>
              <a:t>.</a:t>
            </a:r>
          </a:p>
          <a:p>
            <a:pPr marL="285750" indent="-285750" algn="ctr">
              <a:buFont typeface="Wingdings" pitchFamily="2" charset="2"/>
              <a:buChar char="Ø"/>
            </a:pPr>
            <a:r>
              <a:rPr lang="it-IT" dirty="0" err="1"/>
              <a:t>This</a:t>
            </a:r>
            <a:r>
              <a:rPr lang="it-IT" dirty="0"/>
              <a:t> </a:t>
            </a:r>
            <a:r>
              <a:rPr lang="it-IT" dirty="0" err="1"/>
              <a:t>second</a:t>
            </a:r>
            <a:r>
              <a:rPr lang="it-IT" dirty="0"/>
              <a:t> </a:t>
            </a:r>
            <a:r>
              <a:rPr lang="it-IT" dirty="0" err="1"/>
              <a:t>route</a:t>
            </a:r>
            <a:r>
              <a:rPr lang="it-IT" dirty="0"/>
              <a:t> </a:t>
            </a:r>
            <a:r>
              <a:rPr lang="it-IT" dirty="0" err="1"/>
              <a:t>wich</a:t>
            </a:r>
            <a:r>
              <a:rPr lang="it-IT" dirty="0"/>
              <a:t> </a:t>
            </a:r>
            <a:r>
              <a:rPr lang="it-IT" dirty="0" err="1"/>
              <a:t>starts</a:t>
            </a:r>
            <a:r>
              <a:rPr lang="it-IT" dirty="0"/>
              <a:t> from </a:t>
            </a:r>
            <a:r>
              <a:rPr lang="it-IT" dirty="0" err="1"/>
              <a:t>glyceraldehyde</a:t>
            </a:r>
            <a:r>
              <a:rPr lang="it-IT" dirty="0"/>
              <a:t> </a:t>
            </a:r>
            <a:r>
              <a:rPr lang="it-IT" dirty="0" err="1"/>
              <a:t>phosphate</a:t>
            </a:r>
            <a:r>
              <a:rPr lang="it-IT" dirty="0"/>
              <a:t> and </a:t>
            </a:r>
            <a:r>
              <a:rPr lang="it-IT" dirty="0" err="1"/>
              <a:t>pyruvate</a:t>
            </a:r>
            <a:r>
              <a:rPr lang="it-IT" dirty="0"/>
              <a:t> </a:t>
            </a:r>
            <a:r>
              <a:rPr lang="it-IT" dirty="0" err="1"/>
              <a:t>has</a:t>
            </a:r>
            <a:r>
              <a:rPr lang="it-IT" dirty="0"/>
              <a:t> </a:t>
            </a:r>
            <a:r>
              <a:rPr lang="it-IT" dirty="0" err="1"/>
              <a:t>also</a:t>
            </a:r>
            <a:r>
              <a:rPr lang="it-IT" dirty="0"/>
              <a:t> </a:t>
            </a:r>
            <a:r>
              <a:rPr lang="it-IT" dirty="0" err="1"/>
              <a:t>been</a:t>
            </a:r>
            <a:r>
              <a:rPr lang="it-IT" dirty="0"/>
              <a:t> </a:t>
            </a:r>
            <a:r>
              <a:rPr lang="it-IT" dirty="0" err="1"/>
              <a:t>detected</a:t>
            </a:r>
            <a:r>
              <a:rPr lang="it-IT" dirty="0"/>
              <a:t> in </a:t>
            </a:r>
            <a:r>
              <a:rPr lang="it-IT" dirty="0" err="1"/>
              <a:t>bacteria</a:t>
            </a:r>
            <a:r>
              <a:rPr lang="it-IT" dirty="0"/>
              <a:t> and </a:t>
            </a:r>
            <a:r>
              <a:rPr lang="it-IT" dirty="0" err="1"/>
              <a:t>microorganisms</a:t>
            </a:r>
            <a:r>
              <a:rPr lang="it-IT" dirty="0"/>
              <a:t>.</a:t>
            </a:r>
          </a:p>
          <a:p>
            <a:pPr marL="285750" indent="-285750" algn="ctr">
              <a:buFont typeface="Wingdings" pitchFamily="2" charset="2"/>
              <a:buChar char="Ø"/>
            </a:pPr>
            <a:r>
              <a:rPr lang="it-IT" dirty="0"/>
              <a:t>The </a:t>
            </a:r>
            <a:r>
              <a:rPr lang="it-IT" dirty="0" err="1"/>
              <a:t>existence</a:t>
            </a:r>
            <a:r>
              <a:rPr lang="it-IT" dirty="0"/>
              <a:t> of a </a:t>
            </a:r>
            <a:r>
              <a:rPr lang="it-IT" dirty="0" err="1"/>
              <a:t>similar</a:t>
            </a:r>
            <a:r>
              <a:rPr lang="it-IT" dirty="0"/>
              <a:t> non-</a:t>
            </a:r>
            <a:r>
              <a:rPr lang="it-IT" dirty="0" err="1"/>
              <a:t>mevalonate</a:t>
            </a:r>
            <a:r>
              <a:rPr lang="it-IT" dirty="0"/>
              <a:t> </a:t>
            </a:r>
            <a:r>
              <a:rPr lang="it-IT" dirty="0" err="1"/>
              <a:t>route</a:t>
            </a:r>
            <a:r>
              <a:rPr lang="it-IT" dirty="0"/>
              <a:t> to </a:t>
            </a:r>
            <a:r>
              <a:rPr lang="it-IT" dirty="0" err="1"/>
              <a:t>terpenoids</a:t>
            </a:r>
            <a:r>
              <a:rPr lang="it-IT" dirty="0"/>
              <a:t> in </a:t>
            </a:r>
            <a:r>
              <a:rPr lang="it-IT" dirty="0" err="1"/>
              <a:t>plants</a:t>
            </a:r>
            <a:r>
              <a:rPr lang="it-IT" dirty="0"/>
              <a:t> </a:t>
            </a:r>
            <a:r>
              <a:rPr lang="it-IT" dirty="0" err="1"/>
              <a:t>was</a:t>
            </a:r>
            <a:r>
              <a:rPr lang="it-IT" dirty="0"/>
              <a:t> first </a:t>
            </a:r>
            <a:r>
              <a:rPr lang="it-IT" dirty="0" err="1"/>
              <a:t>reported</a:t>
            </a:r>
            <a:r>
              <a:rPr lang="it-IT" dirty="0"/>
              <a:t> in 1994.</a:t>
            </a:r>
          </a:p>
          <a:p>
            <a:pPr marL="285750" indent="-285750" algn="ctr">
              <a:buFont typeface="Wingdings" pitchFamily="2" charset="2"/>
              <a:buChar char="Ø"/>
            </a:pPr>
            <a:r>
              <a:rPr lang="it-IT" dirty="0"/>
              <a:t> </a:t>
            </a:r>
            <a:r>
              <a:rPr lang="it-IT" dirty="0" err="1"/>
              <a:t>Several</a:t>
            </a:r>
            <a:r>
              <a:rPr lang="it-IT" dirty="0"/>
              <a:t> </a:t>
            </a:r>
            <a:r>
              <a:rPr lang="it-IT" dirty="0" err="1"/>
              <a:t>experiments</a:t>
            </a:r>
            <a:r>
              <a:rPr lang="it-IT" dirty="0"/>
              <a:t> </a:t>
            </a:r>
            <a:r>
              <a:rPr lang="it-IT" baseline="30000" dirty="0"/>
              <a:t>13</a:t>
            </a:r>
            <a:r>
              <a:rPr lang="it-IT" dirty="0"/>
              <a:t>C– </a:t>
            </a:r>
            <a:r>
              <a:rPr lang="it-IT" dirty="0" err="1"/>
              <a:t>labelled</a:t>
            </a:r>
            <a:r>
              <a:rPr lang="it-IT" dirty="0"/>
              <a:t> </a:t>
            </a:r>
            <a:r>
              <a:rPr lang="it-IT" dirty="0" err="1"/>
              <a:t>forms</a:t>
            </a:r>
            <a:r>
              <a:rPr lang="it-IT" dirty="0"/>
              <a:t> of </a:t>
            </a:r>
            <a:r>
              <a:rPr lang="it-IT" dirty="0" err="1"/>
              <a:t>glucose</a:t>
            </a:r>
            <a:r>
              <a:rPr lang="it-IT" dirty="0"/>
              <a:t> </a:t>
            </a:r>
            <a:r>
              <a:rPr lang="it-IT" dirty="0" err="1"/>
              <a:t>demostrated</a:t>
            </a:r>
            <a:r>
              <a:rPr lang="it-IT" dirty="0"/>
              <a:t> an </a:t>
            </a:r>
            <a:r>
              <a:rPr lang="it-IT" dirty="0" err="1"/>
              <a:t>assotment</a:t>
            </a:r>
            <a:r>
              <a:rPr lang="it-IT" dirty="0"/>
              <a:t> of </a:t>
            </a:r>
            <a:r>
              <a:rPr lang="it-IT" dirty="0" err="1"/>
              <a:t>terpenoids</a:t>
            </a:r>
            <a:r>
              <a:rPr lang="it-IT" dirty="0"/>
              <a:t> from </a:t>
            </a:r>
            <a:r>
              <a:rPr lang="it-IT" dirty="0" err="1"/>
              <a:t>angiosperms</a:t>
            </a:r>
            <a:r>
              <a:rPr lang="it-IT" dirty="0"/>
              <a:t> and </a:t>
            </a:r>
            <a:r>
              <a:rPr lang="it-IT" dirty="0" err="1"/>
              <a:t>gymnosperms</a:t>
            </a:r>
            <a:r>
              <a:rPr lang="it-IT" dirty="0"/>
              <a:t> </a:t>
            </a:r>
            <a:r>
              <a:rPr lang="it-IT" dirty="0" err="1"/>
              <a:t>including</a:t>
            </a:r>
            <a:r>
              <a:rPr lang="it-IT" dirty="0"/>
              <a:t> </a:t>
            </a:r>
            <a:r>
              <a:rPr lang="it-IT" dirty="0" err="1"/>
              <a:t>monoterpenes</a:t>
            </a:r>
            <a:r>
              <a:rPr lang="it-IT" dirty="0"/>
              <a:t>, </a:t>
            </a:r>
            <a:r>
              <a:rPr lang="it-IT" dirty="0" err="1"/>
              <a:t>diterpenes</a:t>
            </a:r>
            <a:r>
              <a:rPr lang="it-IT" dirty="0"/>
              <a:t>, </a:t>
            </a:r>
            <a:r>
              <a:rPr lang="it-IT" dirty="0" err="1"/>
              <a:t>carotenoids</a:t>
            </a:r>
            <a:r>
              <a:rPr lang="it-IT" dirty="0"/>
              <a:t>, the side </a:t>
            </a:r>
            <a:r>
              <a:rPr lang="it-IT" dirty="0" err="1"/>
              <a:t>chain</a:t>
            </a:r>
            <a:r>
              <a:rPr lang="it-IT" dirty="0"/>
              <a:t> of </a:t>
            </a:r>
            <a:r>
              <a:rPr lang="it-IT" dirty="0" err="1"/>
              <a:t>chlorophyl</a:t>
            </a:r>
            <a:r>
              <a:rPr lang="it-IT" dirty="0"/>
              <a:t> (</a:t>
            </a:r>
            <a:r>
              <a:rPr lang="it-IT" dirty="0" err="1"/>
              <a:t>phytol</a:t>
            </a:r>
            <a:r>
              <a:rPr lang="it-IT" dirty="0"/>
              <a:t>) and </a:t>
            </a:r>
            <a:r>
              <a:rPr lang="it-IT" dirty="0" err="1"/>
              <a:t>quinones</a:t>
            </a:r>
            <a:r>
              <a:rPr lang="it-IT" dirty="0"/>
              <a:t> are </a:t>
            </a:r>
            <a:r>
              <a:rPr lang="it-IT" dirty="0" err="1"/>
              <a:t>formed</a:t>
            </a:r>
            <a:r>
              <a:rPr lang="it-IT" dirty="0"/>
              <a:t> in a non-</a:t>
            </a:r>
            <a:r>
              <a:rPr lang="it-IT" dirty="0" err="1"/>
              <a:t>mevanonate</a:t>
            </a:r>
            <a:r>
              <a:rPr lang="it-IT" dirty="0"/>
              <a:t> </a:t>
            </a:r>
            <a:r>
              <a:rPr lang="it-IT" dirty="0" err="1"/>
              <a:t>pathway</a:t>
            </a:r>
            <a:r>
              <a:rPr lang="it-IT" dirty="0"/>
              <a:t>.</a:t>
            </a:r>
          </a:p>
          <a:p>
            <a:pPr marL="285750" indent="-285750" algn="ctr">
              <a:buFont typeface="Wingdings" pitchFamily="2" charset="2"/>
              <a:buChar char="Ø"/>
            </a:pPr>
            <a:r>
              <a:rPr lang="it-IT" dirty="0"/>
              <a:t>The </a:t>
            </a:r>
            <a:r>
              <a:rPr lang="it-IT" dirty="0" err="1"/>
              <a:t>sesquiterpenes</a:t>
            </a:r>
            <a:r>
              <a:rPr lang="it-IT" dirty="0"/>
              <a:t> and </a:t>
            </a:r>
            <a:r>
              <a:rPr lang="it-IT" dirty="0" err="1"/>
              <a:t>sterols</a:t>
            </a:r>
            <a:r>
              <a:rPr lang="it-IT" dirty="0"/>
              <a:t> are </a:t>
            </a:r>
            <a:r>
              <a:rPr lang="it-IT" dirty="0" err="1"/>
              <a:t>synthetised</a:t>
            </a:r>
            <a:r>
              <a:rPr lang="it-IT" dirty="0"/>
              <a:t> from the </a:t>
            </a:r>
            <a:r>
              <a:rPr lang="it-IT" dirty="0" err="1"/>
              <a:t>mevalonate</a:t>
            </a:r>
            <a:r>
              <a:rPr lang="it-IT" dirty="0"/>
              <a:t> </a:t>
            </a:r>
            <a:r>
              <a:rPr lang="it-IT" dirty="0" err="1"/>
              <a:t>pathway</a:t>
            </a:r>
            <a:r>
              <a:rPr lang="it-IT" dirty="0"/>
              <a:t>.</a:t>
            </a:r>
          </a:p>
        </p:txBody>
      </p:sp>
    </p:spTree>
    <p:extLst>
      <p:ext uri="{BB962C8B-B14F-4D97-AF65-F5344CB8AC3E}">
        <p14:creationId xmlns:p14="http://schemas.microsoft.com/office/powerpoint/2010/main" val="1390153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504" y="188640"/>
            <a:ext cx="5572990" cy="6453336"/>
          </a:xfrm>
          <a:prstGeom prst="rect">
            <a:avLst/>
          </a:prstGeom>
        </p:spPr>
      </p:pic>
      <p:sp>
        <p:nvSpPr>
          <p:cNvPr id="5" name="CasellaDiTesto 4"/>
          <p:cNvSpPr txBox="1"/>
          <p:nvPr/>
        </p:nvSpPr>
        <p:spPr>
          <a:xfrm>
            <a:off x="7160136" y="260648"/>
            <a:ext cx="3400360" cy="1015663"/>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Sintesi di DMAPP  via </a:t>
            </a:r>
          </a:p>
          <a:p>
            <a:pPr algn="ctr"/>
            <a:r>
              <a:rPr lang="it-IT" sz="2000" b="1" dirty="0" err="1">
                <a:latin typeface="Arial" panose="020B0604020202020204" pitchFamily="34" charset="0"/>
                <a:cs typeface="Arial" panose="020B0604020202020204" pitchFamily="34" charset="0"/>
              </a:rPr>
              <a:t>Metileritritolo</a:t>
            </a:r>
            <a:r>
              <a:rPr lang="it-IT" sz="2000" b="1" dirty="0">
                <a:latin typeface="Arial" panose="020B0604020202020204" pitchFamily="34" charset="0"/>
                <a:cs typeface="Arial" panose="020B0604020202020204" pitchFamily="34" charset="0"/>
              </a:rPr>
              <a:t> fosfato  (MEP)</a:t>
            </a:r>
          </a:p>
        </p:txBody>
      </p:sp>
      <p:sp>
        <p:nvSpPr>
          <p:cNvPr id="6" name="CasellaDiTesto 5"/>
          <p:cNvSpPr txBox="1"/>
          <p:nvPr/>
        </p:nvSpPr>
        <p:spPr>
          <a:xfrm>
            <a:off x="7392144" y="1556792"/>
            <a:ext cx="3168352" cy="1207878"/>
          </a:xfrm>
          <a:prstGeom prst="rect">
            <a:avLst/>
          </a:prstGeom>
          <a:noFill/>
        </p:spPr>
        <p:txBody>
          <a:bodyPr wrap="square" rtlCol="0">
            <a:spAutoFit/>
          </a:bodyPr>
          <a:lstStyle/>
          <a:p>
            <a:pPr algn="ctr"/>
            <a:r>
              <a:rPr lang="en-US" dirty="0"/>
              <a:t>Pyruvic acid and glyceraldehyde 3-phosphate, intermediates of glycolysis are used in the production of MEP.</a:t>
            </a:r>
            <a:endParaRPr lang="it-IT" dirty="0"/>
          </a:p>
        </p:txBody>
      </p:sp>
      <p:sp>
        <p:nvSpPr>
          <p:cNvPr id="2" name="Segnaposto numero diapositiva 1">
            <a:extLst>
              <a:ext uri="{FF2B5EF4-FFF2-40B4-BE49-F238E27FC236}">
                <a16:creationId xmlns:a16="http://schemas.microsoft.com/office/drawing/2014/main" id="{8BB7877A-F6F2-CF4A-92A3-6EFD9349EDD9}"/>
              </a:ext>
            </a:extLst>
          </p:cNvPr>
          <p:cNvSpPr>
            <a:spLocks noGrp="1"/>
          </p:cNvSpPr>
          <p:nvPr>
            <p:ph type="sldNum" sz="quarter" idx="12"/>
          </p:nvPr>
        </p:nvSpPr>
        <p:spPr/>
        <p:txBody>
          <a:bodyPr/>
          <a:lstStyle/>
          <a:p>
            <a:fld id="{720DBD7C-C2F7-4EB7-937D-21F2A27C7BF8}" type="slidenum">
              <a:rPr lang="it-IT" smtClean="0"/>
              <a:t>12</a:t>
            </a:fld>
            <a:endParaRPr lang="it-IT"/>
          </a:p>
        </p:txBody>
      </p:sp>
      <p:sp>
        <p:nvSpPr>
          <p:cNvPr id="3" name="Rettangolo 2">
            <a:extLst>
              <a:ext uri="{FF2B5EF4-FFF2-40B4-BE49-F238E27FC236}">
                <a16:creationId xmlns:a16="http://schemas.microsoft.com/office/drawing/2014/main" id="{93C41419-4BD3-C148-BE71-2E0F817707A1}"/>
              </a:ext>
            </a:extLst>
          </p:cNvPr>
          <p:cNvSpPr/>
          <p:nvPr/>
        </p:nvSpPr>
        <p:spPr>
          <a:xfrm>
            <a:off x="6023992" y="2132856"/>
            <a:ext cx="864096"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7DDA18FD-07EA-8D4D-9F78-AA48F9BC6A86}"/>
              </a:ext>
            </a:extLst>
          </p:cNvPr>
          <p:cNvSpPr/>
          <p:nvPr/>
        </p:nvSpPr>
        <p:spPr>
          <a:xfrm>
            <a:off x="5087888" y="2764670"/>
            <a:ext cx="792088" cy="664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2029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47529" y="188641"/>
            <a:ext cx="8244407" cy="6370975"/>
          </a:xfrm>
          <a:prstGeom prst="rect">
            <a:avLst/>
          </a:prstGeom>
          <a:noFill/>
        </p:spPr>
        <p:txBody>
          <a:bodyPr wrap="square" rtlCol="0">
            <a:spAutoFit/>
          </a:bodyPr>
          <a:lstStyle/>
          <a:p>
            <a:pPr marL="285750" indent="-285750" algn="ctr">
              <a:buFont typeface="Wingdings" pitchFamily="2" charset="2"/>
              <a:buChar char="Ø"/>
            </a:pPr>
            <a:r>
              <a:rPr lang="en-US" sz="2400" dirty="0">
                <a:latin typeface="+mj-lt"/>
                <a:cs typeface="Arial" panose="020B0604020202020204" pitchFamily="34" charset="0"/>
              </a:rPr>
              <a:t>The MEP pathway is present in plants, algae and most bacteria (mevalonate in animals and fungi). </a:t>
            </a:r>
          </a:p>
          <a:p>
            <a:pPr marL="342900" indent="-342900" algn="ctr">
              <a:buFont typeface="Wingdings" pitchFamily="2" charset="2"/>
              <a:buChar char="Ø"/>
            </a:pPr>
            <a:endParaRPr lang="en-US" sz="2400" dirty="0">
              <a:latin typeface="+mj-lt"/>
              <a:cs typeface="Arial" panose="020B0604020202020204" pitchFamily="34" charset="0"/>
            </a:endParaRPr>
          </a:p>
          <a:p>
            <a:pPr marL="342900" indent="-342900" algn="ctr">
              <a:buFont typeface="Wingdings" pitchFamily="2" charset="2"/>
              <a:buChar char="Ø"/>
            </a:pPr>
            <a:r>
              <a:rPr lang="en-US" sz="2400" dirty="0">
                <a:latin typeface="+mj-lt"/>
                <a:cs typeface="Arial" panose="020B0604020202020204" pitchFamily="34" charset="0"/>
              </a:rPr>
              <a:t>Plants and some bacteria have both biosynthetic pathways, often at the same time. </a:t>
            </a:r>
          </a:p>
          <a:p>
            <a:pPr marL="342900" indent="-342900" algn="ctr">
              <a:buFont typeface="Wingdings" pitchFamily="2" charset="2"/>
              <a:buChar char="Ø"/>
            </a:pPr>
            <a:endParaRPr lang="en-US" sz="2400" dirty="0">
              <a:latin typeface="+mj-lt"/>
              <a:cs typeface="Arial" panose="020B0604020202020204" pitchFamily="34" charset="0"/>
            </a:endParaRPr>
          </a:p>
          <a:p>
            <a:pPr marL="342900" indent="-342900" algn="ctr">
              <a:buFont typeface="Wingdings" pitchFamily="2" charset="2"/>
              <a:buChar char="Ø"/>
            </a:pPr>
            <a:r>
              <a:rPr lang="en-US" sz="2400" dirty="0">
                <a:latin typeface="+mj-lt"/>
                <a:cs typeface="Arial" panose="020B0604020202020204" pitchFamily="34" charset="0"/>
              </a:rPr>
              <a:t>In plants the two pathways are separate: the mevalonate pathway is localized in the cytosol while the MEP one in plastids.</a:t>
            </a:r>
          </a:p>
          <a:p>
            <a:pPr marL="342900" indent="-342900" algn="ctr">
              <a:buFont typeface="Wingdings" pitchFamily="2" charset="2"/>
              <a:buChar char="Ø"/>
            </a:pPr>
            <a:endParaRPr lang="en-US" sz="2400" dirty="0">
              <a:latin typeface="+mj-lt"/>
              <a:cs typeface="Arial" panose="020B0604020202020204" pitchFamily="34" charset="0"/>
            </a:endParaRPr>
          </a:p>
          <a:p>
            <a:pPr marL="342900" indent="-342900" algn="ctr">
              <a:buFont typeface="Wingdings" pitchFamily="2" charset="2"/>
              <a:buChar char="Ø"/>
            </a:pPr>
            <a:r>
              <a:rPr lang="en-US" sz="2400" dirty="0">
                <a:latin typeface="+mj-lt"/>
                <a:cs typeface="Arial" panose="020B0604020202020204" pitchFamily="34" charset="0"/>
              </a:rPr>
              <a:t>There are examples where the two pathways provide different portions of the same molecule or others where there is an exchange of intermediates (cross-talk). </a:t>
            </a:r>
          </a:p>
          <a:p>
            <a:pPr marL="342900" indent="-342900" algn="ctr">
              <a:buFont typeface="Wingdings" pitchFamily="2" charset="2"/>
              <a:buChar char="Ø"/>
            </a:pPr>
            <a:endParaRPr lang="en-US" sz="2400" dirty="0">
              <a:latin typeface="+mj-lt"/>
              <a:cs typeface="Arial" panose="020B0604020202020204" pitchFamily="34" charset="0"/>
            </a:endParaRPr>
          </a:p>
          <a:p>
            <a:pPr marL="342900" indent="-342900" algn="ctr">
              <a:buFont typeface="Wingdings" pitchFamily="2" charset="2"/>
              <a:buChar char="Ø"/>
            </a:pPr>
            <a:r>
              <a:rPr lang="en-US" sz="2400" dirty="0">
                <a:cs typeface="Arial" panose="020B0604020202020204" pitchFamily="34" charset="0"/>
              </a:rPr>
              <a:t>The plastids produce monoterpenes, diterpenes, phytol, carotenoids,  and the side chain of </a:t>
            </a:r>
            <a:r>
              <a:rPr lang="en-US" sz="2400" dirty="0" err="1">
                <a:cs typeface="Arial" panose="020B0604020202020204" pitchFamily="34" charset="0"/>
              </a:rPr>
              <a:t>plastiquinones</a:t>
            </a:r>
            <a:r>
              <a:rPr lang="en-US" sz="2400" dirty="0">
                <a:cs typeface="Arial" panose="020B0604020202020204" pitchFamily="34" charset="0"/>
              </a:rPr>
              <a:t> and </a:t>
            </a:r>
            <a:r>
              <a:rPr lang="en-US" sz="2400" dirty="0">
                <a:latin typeface="Symbol" pitchFamily="2" charset="2"/>
                <a:cs typeface="Arial" panose="020B0604020202020204" pitchFamily="34" charset="0"/>
              </a:rPr>
              <a:t>a</a:t>
            </a:r>
            <a:r>
              <a:rPr lang="en-US" sz="2400" dirty="0">
                <a:cs typeface="Arial" panose="020B0604020202020204" pitchFamily="34" charset="0"/>
              </a:rPr>
              <a:t>-tocopherol.</a:t>
            </a:r>
          </a:p>
        </p:txBody>
      </p:sp>
      <p:sp>
        <p:nvSpPr>
          <p:cNvPr id="2" name="Segnaposto numero diapositiva 1">
            <a:extLst>
              <a:ext uri="{FF2B5EF4-FFF2-40B4-BE49-F238E27FC236}">
                <a16:creationId xmlns:a16="http://schemas.microsoft.com/office/drawing/2014/main" id="{F2090378-8517-9049-8095-29F34D3BE575}"/>
              </a:ext>
            </a:extLst>
          </p:cNvPr>
          <p:cNvSpPr>
            <a:spLocks noGrp="1"/>
          </p:cNvSpPr>
          <p:nvPr>
            <p:ph type="sldNum" sz="quarter" idx="12"/>
          </p:nvPr>
        </p:nvSpPr>
        <p:spPr/>
        <p:txBody>
          <a:bodyPr/>
          <a:lstStyle/>
          <a:p>
            <a:fld id="{720DBD7C-C2F7-4EB7-937D-21F2A27C7BF8}" type="slidenum">
              <a:rPr lang="it-IT" smtClean="0"/>
              <a:t>13</a:t>
            </a:fld>
            <a:endParaRPr lang="it-IT"/>
          </a:p>
        </p:txBody>
      </p:sp>
    </p:spTree>
    <p:extLst>
      <p:ext uri="{BB962C8B-B14F-4D97-AF65-F5344CB8AC3E}">
        <p14:creationId xmlns:p14="http://schemas.microsoft.com/office/powerpoint/2010/main" val="252099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47528" y="167938"/>
            <a:ext cx="8280920" cy="6370975"/>
          </a:xfrm>
          <a:prstGeom prst="rect">
            <a:avLst/>
          </a:prstGeom>
          <a:noFill/>
        </p:spPr>
        <p:txBody>
          <a:bodyPr wrap="square" rtlCol="0">
            <a:spAutoFit/>
          </a:bodyPr>
          <a:lstStyle/>
          <a:p>
            <a:pPr marL="342900" indent="-342900" algn="ctr">
              <a:buFont typeface="Wingdings" pitchFamily="2" charset="2"/>
              <a:buChar char="Ø"/>
            </a:pPr>
            <a:endParaRPr lang="en-US" sz="2400" dirty="0">
              <a:latin typeface="+mj-lt"/>
              <a:cs typeface="Arial" panose="020B0604020202020204" pitchFamily="34" charset="0"/>
            </a:endParaRPr>
          </a:p>
          <a:p>
            <a:pPr marL="342900" indent="-342900" algn="ctr">
              <a:buFont typeface="Wingdings" pitchFamily="2" charset="2"/>
              <a:buChar char="Ø"/>
            </a:pPr>
            <a:r>
              <a:rPr lang="en-US" sz="2400" dirty="0">
                <a:latin typeface="+mj-lt"/>
                <a:cs typeface="Arial" panose="020B0604020202020204" pitchFamily="34" charset="0"/>
              </a:rPr>
              <a:t>The cytosol/ER compartment produces sesquiterpenes, sterols and dolichols.</a:t>
            </a:r>
          </a:p>
          <a:p>
            <a:pPr marL="342900" indent="-342900" algn="ctr">
              <a:buFont typeface="Wingdings" pitchFamily="2" charset="2"/>
              <a:buChar char="Ø"/>
            </a:pPr>
            <a:endParaRPr lang="en-US" sz="2400" dirty="0">
              <a:latin typeface="+mj-lt"/>
              <a:cs typeface="Arial" panose="020B0604020202020204" pitchFamily="34" charset="0"/>
            </a:endParaRPr>
          </a:p>
          <a:p>
            <a:pPr marL="342900" indent="-342900" algn="ctr">
              <a:buFont typeface="Wingdings" pitchFamily="2" charset="2"/>
              <a:buChar char="Ø"/>
            </a:pPr>
            <a:r>
              <a:rPr lang="en-US" sz="2400" dirty="0">
                <a:latin typeface="+mj-lt"/>
                <a:cs typeface="Arial" panose="020B0604020202020204" pitchFamily="34" charset="0"/>
              </a:rPr>
              <a:t>Then, it is not surprising that mevalonate is found to be poorly incorporated into many plastid-formed terpenoids and that the activity of HMG-CoA synthase is poorly correlated with the synthesis of </a:t>
            </a:r>
            <a:r>
              <a:rPr lang="en-US" sz="2400" dirty="0" err="1">
                <a:latin typeface="+mj-lt"/>
                <a:cs typeface="Arial" panose="020B0604020202020204" pitchFamily="34" charset="0"/>
              </a:rPr>
              <a:t>plastidial</a:t>
            </a:r>
            <a:r>
              <a:rPr lang="en-US" sz="2400" dirty="0">
                <a:latin typeface="+mj-lt"/>
                <a:cs typeface="Arial" panose="020B0604020202020204" pitchFamily="34" charset="0"/>
              </a:rPr>
              <a:t> terpenoids.</a:t>
            </a:r>
          </a:p>
          <a:p>
            <a:pPr marL="342900" indent="-342900" algn="ctr">
              <a:buFont typeface="Wingdings" pitchFamily="2" charset="2"/>
              <a:buChar char="Ø"/>
            </a:pPr>
            <a:endParaRPr lang="en-US" sz="2400" dirty="0">
              <a:latin typeface="+mj-lt"/>
              <a:cs typeface="Arial" panose="020B0604020202020204" pitchFamily="34" charset="0"/>
            </a:endParaRPr>
          </a:p>
          <a:p>
            <a:pPr marL="342900" indent="-342900" algn="ctr">
              <a:buFont typeface="Wingdings" pitchFamily="2" charset="2"/>
              <a:buChar char="Ø"/>
            </a:pPr>
            <a:r>
              <a:rPr lang="en-US" sz="2400" dirty="0">
                <a:latin typeface="+mj-lt"/>
                <a:cs typeface="Arial" panose="020B0604020202020204" pitchFamily="34" charset="0"/>
              </a:rPr>
              <a:t>Mevinolin, an inhibitor of </a:t>
            </a:r>
            <a:r>
              <a:rPr lang="en-US" sz="2400" dirty="0">
                <a:cs typeface="Arial" panose="020B0604020202020204" pitchFamily="34" charset="0"/>
              </a:rPr>
              <a:t>HMG-CoA synthase</a:t>
            </a:r>
            <a:r>
              <a:rPr lang="en-US" sz="2400" dirty="0">
                <a:latin typeface="+mj-lt"/>
                <a:cs typeface="Arial" panose="020B0604020202020204" pitchFamily="34" charset="0"/>
              </a:rPr>
              <a:t>, has a negligible effect on the production of </a:t>
            </a:r>
            <a:r>
              <a:rPr lang="en-US" sz="2400" dirty="0" err="1">
                <a:latin typeface="+mj-lt"/>
                <a:cs typeface="Arial" panose="020B0604020202020204" pitchFamily="34" charset="0"/>
              </a:rPr>
              <a:t>plastidial</a:t>
            </a:r>
            <a:r>
              <a:rPr lang="en-US" sz="2400" dirty="0">
                <a:latin typeface="+mj-lt"/>
                <a:cs typeface="Arial" panose="020B0604020202020204" pitchFamily="34" charset="0"/>
              </a:rPr>
              <a:t> terpenoids.</a:t>
            </a:r>
          </a:p>
          <a:p>
            <a:pPr marL="342900" indent="-342900" algn="ctr">
              <a:buFont typeface="Wingdings" pitchFamily="2" charset="2"/>
              <a:buChar char="Ø"/>
            </a:pPr>
            <a:endParaRPr lang="en-US" sz="2400" dirty="0">
              <a:latin typeface="+mj-lt"/>
              <a:cs typeface="Arial" panose="020B0604020202020204" pitchFamily="34" charset="0"/>
            </a:endParaRPr>
          </a:p>
          <a:p>
            <a:pPr marL="342900" indent="-342900" algn="ctr">
              <a:buFont typeface="Wingdings" pitchFamily="2" charset="2"/>
              <a:buChar char="Ø"/>
            </a:pPr>
            <a:r>
              <a:rPr lang="en-US" sz="2400" dirty="0">
                <a:latin typeface="+mj-lt"/>
                <a:cs typeface="Arial" panose="020B0604020202020204" pitchFamily="34" charset="0"/>
              </a:rPr>
              <a:t>The enzymes of the MEP pathway are very useful targets for the development of drugs against diseases of microbial origin, such as malaria or tuberculosis as the MEP pathway is present in the pathogen and not in  the human being. </a:t>
            </a:r>
          </a:p>
          <a:p>
            <a:pPr marL="342900" indent="-342900" algn="ctr">
              <a:buFont typeface="Wingdings" pitchFamily="2" charset="2"/>
              <a:buChar char="Ø"/>
            </a:pPr>
            <a:endParaRPr lang="en-US" sz="2400" dirty="0">
              <a:latin typeface="+mj-lt"/>
              <a:cs typeface="Arial" panose="020B0604020202020204" pitchFamily="34" charset="0"/>
            </a:endParaRPr>
          </a:p>
        </p:txBody>
      </p:sp>
      <p:sp>
        <p:nvSpPr>
          <p:cNvPr id="2" name="Segnaposto numero diapositiva 1">
            <a:extLst>
              <a:ext uri="{FF2B5EF4-FFF2-40B4-BE49-F238E27FC236}">
                <a16:creationId xmlns:a16="http://schemas.microsoft.com/office/drawing/2014/main" id="{F2090378-8517-9049-8095-29F34D3BE575}"/>
              </a:ext>
            </a:extLst>
          </p:cNvPr>
          <p:cNvSpPr>
            <a:spLocks noGrp="1"/>
          </p:cNvSpPr>
          <p:nvPr>
            <p:ph type="sldNum" sz="quarter" idx="12"/>
          </p:nvPr>
        </p:nvSpPr>
        <p:spPr/>
        <p:txBody>
          <a:bodyPr/>
          <a:lstStyle/>
          <a:p>
            <a:fld id="{720DBD7C-C2F7-4EB7-937D-21F2A27C7BF8}" type="slidenum">
              <a:rPr lang="it-IT" smtClean="0"/>
              <a:t>14</a:t>
            </a:fld>
            <a:endParaRPr lang="it-IT"/>
          </a:p>
        </p:txBody>
      </p:sp>
    </p:spTree>
    <p:extLst>
      <p:ext uri="{BB962C8B-B14F-4D97-AF65-F5344CB8AC3E}">
        <p14:creationId xmlns:p14="http://schemas.microsoft.com/office/powerpoint/2010/main" val="210168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991" y="1878672"/>
            <a:ext cx="5006200" cy="194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992" y="3721628"/>
            <a:ext cx="8698553" cy="2817285"/>
          </a:xfrm>
          <a:prstGeom prst="rect">
            <a:avLst/>
          </a:prstGeom>
        </p:spPr>
      </p:pic>
      <p:sp>
        <p:nvSpPr>
          <p:cNvPr id="3" name="CasellaDiTesto 2"/>
          <p:cNvSpPr txBox="1"/>
          <p:nvPr/>
        </p:nvSpPr>
        <p:spPr>
          <a:xfrm>
            <a:off x="7077928" y="2111879"/>
            <a:ext cx="3291029" cy="584775"/>
          </a:xfrm>
          <a:prstGeom prst="rect">
            <a:avLst/>
          </a:prstGeom>
          <a:noFill/>
        </p:spPr>
        <p:txBody>
          <a:bodyPr wrap="none" rtlCol="0">
            <a:spAutoFit/>
          </a:bodyPr>
          <a:lstStyle/>
          <a:p>
            <a:pPr algn="ctr"/>
            <a:r>
              <a:rPr lang="en-US" sz="1600" dirty="0">
                <a:latin typeface="+mj-lt"/>
                <a:cs typeface="Arial" panose="020B0604020202020204" pitchFamily="34" charset="0"/>
              </a:rPr>
              <a:t>Carbocation formation of the DMAPP</a:t>
            </a:r>
          </a:p>
          <a:p>
            <a:pPr algn="ctr"/>
            <a:r>
              <a:rPr lang="en-US" sz="1600" dirty="0">
                <a:latin typeface="+mj-lt"/>
                <a:cs typeface="Arial" panose="020B0604020202020204" pitchFamily="34" charset="0"/>
              </a:rPr>
              <a:t>and cation delocalization</a:t>
            </a:r>
            <a:endParaRPr lang="it-IT" sz="1600" dirty="0">
              <a:latin typeface="+mj-lt"/>
              <a:cs typeface="Arial" panose="020B0604020202020204" pitchFamily="34" charset="0"/>
            </a:endParaRPr>
          </a:p>
        </p:txBody>
      </p:sp>
      <p:sp>
        <p:nvSpPr>
          <p:cNvPr id="6" name="CasellaDiTesto 5"/>
          <p:cNvSpPr txBox="1"/>
          <p:nvPr/>
        </p:nvSpPr>
        <p:spPr>
          <a:xfrm>
            <a:off x="2135560" y="2668270"/>
            <a:ext cx="894797" cy="369332"/>
          </a:xfrm>
          <a:prstGeom prst="rect">
            <a:avLst/>
          </a:prstGeom>
          <a:noFill/>
        </p:spPr>
        <p:txBody>
          <a:bodyPr wrap="none" rtlCol="0">
            <a:spAutoFit/>
          </a:bodyPr>
          <a:lstStyle/>
          <a:p>
            <a:r>
              <a:rPr lang="it-IT" dirty="0"/>
              <a:t>DMAPP</a:t>
            </a:r>
          </a:p>
        </p:txBody>
      </p:sp>
      <p:sp>
        <p:nvSpPr>
          <p:cNvPr id="7" name="Segnaposto numero diapositiva 6">
            <a:extLst>
              <a:ext uri="{FF2B5EF4-FFF2-40B4-BE49-F238E27FC236}">
                <a16:creationId xmlns:a16="http://schemas.microsoft.com/office/drawing/2014/main" id="{64896828-F9E9-AC45-96EB-382D84E85FF3}"/>
              </a:ext>
            </a:extLst>
          </p:cNvPr>
          <p:cNvSpPr>
            <a:spLocks noGrp="1"/>
          </p:cNvSpPr>
          <p:nvPr>
            <p:ph type="sldNum" sz="quarter" idx="12"/>
          </p:nvPr>
        </p:nvSpPr>
        <p:spPr/>
        <p:txBody>
          <a:bodyPr/>
          <a:lstStyle/>
          <a:p>
            <a:fld id="{720DBD7C-C2F7-4EB7-937D-21F2A27C7BF8}" type="slidenum">
              <a:rPr lang="it-IT" smtClean="0"/>
              <a:t>15</a:t>
            </a:fld>
            <a:endParaRPr lang="it-IT"/>
          </a:p>
        </p:txBody>
      </p:sp>
      <p:sp>
        <p:nvSpPr>
          <p:cNvPr id="8" name="Rettangolo 7">
            <a:extLst>
              <a:ext uri="{FF2B5EF4-FFF2-40B4-BE49-F238E27FC236}">
                <a16:creationId xmlns:a16="http://schemas.microsoft.com/office/drawing/2014/main" id="{9DB4A08A-64DE-EA4B-A193-589C2D662155}"/>
              </a:ext>
            </a:extLst>
          </p:cNvPr>
          <p:cNvSpPr/>
          <p:nvPr/>
        </p:nvSpPr>
        <p:spPr>
          <a:xfrm>
            <a:off x="2195823" y="140368"/>
            <a:ext cx="7992889" cy="1754326"/>
          </a:xfrm>
          <a:prstGeom prst="rect">
            <a:avLst/>
          </a:prstGeom>
        </p:spPr>
        <p:txBody>
          <a:bodyPr wrap="square">
            <a:spAutoFit/>
          </a:bodyPr>
          <a:lstStyle/>
          <a:p>
            <a:pPr marL="285750" indent="-285750" algn="ctr">
              <a:buFont typeface="Wingdings" pitchFamily="2" charset="2"/>
              <a:buChar char="Ø"/>
            </a:pPr>
            <a:r>
              <a:rPr lang="en-US" b="1" dirty="0">
                <a:cs typeface="Arial" panose="020B0604020202020204" pitchFamily="34" charset="0"/>
              </a:rPr>
              <a:t>IPP</a:t>
            </a:r>
            <a:r>
              <a:rPr lang="en-US" dirty="0">
                <a:cs typeface="Arial" panose="020B0604020202020204" pitchFamily="34" charset="0"/>
              </a:rPr>
              <a:t> and </a:t>
            </a:r>
            <a:r>
              <a:rPr lang="en-US" b="1" dirty="0">
                <a:cs typeface="Arial" panose="020B0604020202020204" pitchFamily="34" charset="0"/>
              </a:rPr>
              <a:t>DMAPP</a:t>
            </a:r>
            <a:r>
              <a:rPr lang="en-US" dirty="0">
                <a:cs typeface="Arial" panose="020B0604020202020204" pitchFamily="34" charset="0"/>
              </a:rPr>
              <a:t> are reactive </a:t>
            </a:r>
            <a:r>
              <a:rPr lang="en-US" dirty="0" err="1">
                <a:cs typeface="Arial" panose="020B0604020202020204" pitchFamily="34" charset="0"/>
              </a:rPr>
              <a:t>hemiterpenic</a:t>
            </a:r>
            <a:r>
              <a:rPr lang="en-US" dirty="0">
                <a:cs typeface="Arial" panose="020B0604020202020204" pitchFamily="34" charset="0"/>
              </a:rPr>
              <a:t> intermediates used in biosynthetic pathways leading to more complex terpenoid structures. </a:t>
            </a:r>
          </a:p>
          <a:p>
            <a:pPr marL="285750" indent="-285750" algn="ctr">
              <a:buFont typeface="Wingdings" pitchFamily="2" charset="2"/>
              <a:buChar char="Ø"/>
            </a:pPr>
            <a:endParaRPr lang="en-US" dirty="0">
              <a:cs typeface="Arial" panose="020B0604020202020204" pitchFamily="34" charset="0"/>
            </a:endParaRPr>
          </a:p>
          <a:p>
            <a:pPr marL="285750" indent="-285750" algn="ctr">
              <a:buFont typeface="Wingdings" pitchFamily="2" charset="2"/>
              <a:buChar char="Ø"/>
            </a:pPr>
            <a:r>
              <a:rPr lang="en-US" dirty="0">
                <a:cs typeface="Arial" panose="020B0604020202020204" pitchFamily="34" charset="0"/>
              </a:rPr>
              <a:t>In the biosynthesis of terpenoids IPP acts as a nucleophile and DMAPP as an electrophile</a:t>
            </a:r>
            <a:r>
              <a:rPr lang="it-IT" dirty="0">
                <a:cs typeface="Arial" panose="020B0604020202020204" pitchFamily="34" charset="0"/>
              </a:rPr>
              <a:t>.</a:t>
            </a:r>
            <a:endParaRPr lang="it-IT" dirty="0"/>
          </a:p>
          <a:p>
            <a:endParaRPr lang="it-IT" dirty="0"/>
          </a:p>
        </p:txBody>
      </p:sp>
    </p:spTree>
    <p:extLst>
      <p:ext uri="{BB962C8B-B14F-4D97-AF65-F5344CB8AC3E}">
        <p14:creationId xmlns:p14="http://schemas.microsoft.com/office/powerpoint/2010/main" val="191135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98796" y="238580"/>
            <a:ext cx="2910220" cy="523220"/>
          </a:xfrm>
          <a:prstGeom prst="rect">
            <a:avLst/>
          </a:prstGeom>
          <a:noFill/>
        </p:spPr>
        <p:txBody>
          <a:bodyPr wrap="none" rtlCol="0">
            <a:spAutoFit/>
          </a:bodyPr>
          <a:lstStyle/>
          <a:p>
            <a:pPr algn="ctr"/>
            <a:r>
              <a:rPr lang="it-IT" sz="2800" b="1" dirty="0" err="1">
                <a:cs typeface="Arial" panose="020B0604020202020204" pitchFamily="34" charset="0"/>
              </a:rPr>
              <a:t>Hemiterpenes</a:t>
            </a:r>
            <a:r>
              <a:rPr lang="it-IT" sz="2800" b="1" dirty="0">
                <a:cs typeface="Arial" panose="020B0604020202020204" pitchFamily="34" charset="0"/>
              </a:rPr>
              <a:t> (C</a:t>
            </a:r>
            <a:r>
              <a:rPr lang="it-IT" sz="2800" b="1" baseline="-25000" dirty="0">
                <a:cs typeface="Arial" panose="020B0604020202020204" pitchFamily="34" charset="0"/>
              </a:rPr>
              <a:t>5</a:t>
            </a:r>
            <a:r>
              <a:rPr lang="it-IT" sz="2800" b="1" dirty="0">
                <a:cs typeface="Arial" panose="020B0604020202020204" pitchFamily="34" charset="0"/>
              </a:rPr>
              <a:t>)</a:t>
            </a:r>
          </a:p>
        </p:txBody>
      </p:sp>
      <p:sp>
        <p:nvSpPr>
          <p:cNvPr id="5" name="CasellaDiTesto 4"/>
          <p:cNvSpPr txBox="1"/>
          <p:nvPr/>
        </p:nvSpPr>
        <p:spPr>
          <a:xfrm>
            <a:off x="1761418" y="761800"/>
            <a:ext cx="8784976" cy="1938992"/>
          </a:xfrm>
          <a:prstGeom prst="rect">
            <a:avLst/>
          </a:prstGeom>
          <a:noFill/>
        </p:spPr>
        <p:txBody>
          <a:bodyPr wrap="square" rtlCol="0">
            <a:spAutoFit/>
          </a:bodyPr>
          <a:lstStyle/>
          <a:p>
            <a:pPr marL="342900" indent="-342900" algn="ctr">
              <a:buFont typeface="Wingdings" pitchFamily="2" charset="2"/>
              <a:buChar char="Ø"/>
            </a:pPr>
            <a:r>
              <a:rPr lang="en-US" sz="2000" dirty="0">
                <a:latin typeface="Calibri" panose="020F0502020204030204" pitchFamily="34" charset="0"/>
                <a:cs typeface="Calibri" panose="020F0502020204030204" pitchFamily="34" charset="0"/>
              </a:rPr>
              <a:t>In nature, the most important example is </a:t>
            </a:r>
            <a:r>
              <a:rPr lang="en-US" sz="2000" b="1" dirty="0">
                <a:latin typeface="Calibri" panose="020F0502020204030204" pitchFamily="34" charset="0"/>
                <a:cs typeface="Calibri" panose="020F0502020204030204" pitchFamily="34" charset="0"/>
              </a:rPr>
              <a:t>Isoprene</a:t>
            </a:r>
            <a:r>
              <a:rPr lang="en-US" sz="2000" dirty="0">
                <a:latin typeface="Calibri" panose="020F0502020204030204" pitchFamily="34" charset="0"/>
                <a:cs typeface="Calibri" panose="020F0502020204030204" pitchFamily="34" charset="0"/>
              </a:rPr>
              <a:t>, a volatile compound found in many plants (oaks, willows, poplars and firs).</a:t>
            </a:r>
          </a:p>
          <a:p>
            <a:pPr marL="342900" indent="-342900" algn="ctr">
              <a:buFont typeface="Wingdings" pitchFamily="2" charset="2"/>
              <a:buChar char="Ø"/>
            </a:pPr>
            <a:endParaRPr lang="en-US" sz="2000" dirty="0">
              <a:latin typeface="Calibri" panose="020F0502020204030204" pitchFamily="34" charset="0"/>
              <a:cs typeface="Calibri" panose="020F0502020204030204" pitchFamily="34" charset="0"/>
            </a:endParaRPr>
          </a:p>
          <a:p>
            <a:pPr marL="342900" indent="-342900" algn="ctr">
              <a:buFont typeface="Wingdings" pitchFamily="2" charset="2"/>
              <a:buChar char="Ø"/>
            </a:pPr>
            <a:r>
              <a:rPr lang="en-US" sz="2000" dirty="0">
                <a:latin typeface="Calibri" panose="020F0502020204030204" pitchFamily="34" charset="0"/>
                <a:cs typeface="Calibri" panose="020F0502020204030204" pitchFamily="34" charset="0"/>
              </a:rPr>
              <a:t>Isoprene is formed from the allyl cation due to the loss of a proton.</a:t>
            </a:r>
          </a:p>
          <a:p>
            <a:pPr marL="342900" indent="-342900" algn="ctr">
              <a:buFont typeface="Wingdings" pitchFamily="2" charset="2"/>
              <a:buChar char="Ø"/>
            </a:pPr>
            <a:endParaRPr lang="en-US" sz="2000" dirty="0">
              <a:latin typeface="Calibri" panose="020F0502020204030204" pitchFamily="34" charset="0"/>
              <a:cs typeface="Calibri" panose="020F0502020204030204" pitchFamily="34" charset="0"/>
            </a:endParaRPr>
          </a:p>
          <a:p>
            <a:pPr marL="342900" indent="-342900" algn="ctr">
              <a:buFont typeface="Wingdings" pitchFamily="2" charset="2"/>
              <a:buChar char="Ø"/>
            </a:pPr>
            <a:r>
              <a:rPr lang="en-US" sz="2000" dirty="0">
                <a:latin typeface="Calibri" panose="020F0502020204030204" pitchFamily="34" charset="0"/>
                <a:cs typeface="Calibri" panose="020F0502020204030204" pitchFamily="34" charset="0"/>
              </a:rPr>
              <a:t> The allyl cation reacts with water and produces </a:t>
            </a:r>
            <a:r>
              <a:rPr lang="en-US" sz="2000" dirty="0" err="1">
                <a:latin typeface="Calibri" panose="020F0502020204030204" pitchFamily="34" charset="0"/>
                <a:cs typeface="Calibri" panose="020F0502020204030204" pitchFamily="34" charset="0"/>
              </a:rPr>
              <a:t>methylbutenol</a:t>
            </a:r>
            <a:r>
              <a:rPr lang="en-US" sz="2000" dirty="0">
                <a:latin typeface="Calibri" panose="020F0502020204030204" pitchFamily="34" charset="0"/>
                <a:cs typeface="Calibri" panose="020F0502020204030204" pitchFamily="34" charset="0"/>
              </a:rPr>
              <a:t> (pines)</a:t>
            </a:r>
            <a:endParaRPr lang="it-IT" sz="2000" dirty="0">
              <a:latin typeface="Calibri" panose="020F0502020204030204" pitchFamily="34" charset="0"/>
              <a:cs typeface="Calibri" panose="020F050202020403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445" y="2924944"/>
            <a:ext cx="650892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a:extLst>
              <a:ext uri="{FF2B5EF4-FFF2-40B4-BE49-F238E27FC236}">
                <a16:creationId xmlns:a16="http://schemas.microsoft.com/office/drawing/2014/main" id="{2BB82A3E-0D9D-084A-8FC3-6E06572A49DF}"/>
              </a:ext>
            </a:extLst>
          </p:cNvPr>
          <p:cNvSpPr>
            <a:spLocks noGrp="1"/>
          </p:cNvSpPr>
          <p:nvPr>
            <p:ph type="sldNum" sz="quarter" idx="12"/>
          </p:nvPr>
        </p:nvSpPr>
        <p:spPr/>
        <p:txBody>
          <a:bodyPr/>
          <a:lstStyle/>
          <a:p>
            <a:fld id="{720DBD7C-C2F7-4EB7-937D-21F2A27C7BF8}" type="slidenum">
              <a:rPr lang="it-IT" smtClean="0"/>
              <a:t>16</a:t>
            </a:fld>
            <a:endParaRPr lang="it-IT"/>
          </a:p>
        </p:txBody>
      </p:sp>
      <p:sp>
        <p:nvSpPr>
          <p:cNvPr id="6" name="Rettangolo 5">
            <a:extLst>
              <a:ext uri="{FF2B5EF4-FFF2-40B4-BE49-F238E27FC236}">
                <a16:creationId xmlns:a16="http://schemas.microsoft.com/office/drawing/2014/main" id="{CF4F1171-8F76-4643-9CEC-006CE53FC742}"/>
              </a:ext>
            </a:extLst>
          </p:cNvPr>
          <p:cNvSpPr/>
          <p:nvPr/>
        </p:nvSpPr>
        <p:spPr>
          <a:xfrm>
            <a:off x="2116285" y="5998644"/>
            <a:ext cx="8075240" cy="646331"/>
          </a:xfrm>
          <a:prstGeom prst="rect">
            <a:avLst/>
          </a:prstGeom>
        </p:spPr>
        <p:txBody>
          <a:bodyPr wrap="square">
            <a:spAutoFit/>
          </a:bodyPr>
          <a:lstStyle/>
          <a:p>
            <a:pPr algn="ctr"/>
            <a:r>
              <a:rPr lang="it-IT" dirty="0" err="1"/>
              <a:t>It</a:t>
            </a:r>
            <a:r>
              <a:rPr lang="it-IT" dirty="0"/>
              <a:t> </a:t>
            </a:r>
            <a:r>
              <a:rPr lang="it-IT" dirty="0" err="1"/>
              <a:t>is</a:t>
            </a:r>
            <a:r>
              <a:rPr lang="it-IT" dirty="0"/>
              <a:t> </a:t>
            </a:r>
            <a:r>
              <a:rPr lang="it-IT" dirty="0" err="1"/>
              <a:t>thought</a:t>
            </a:r>
            <a:r>
              <a:rPr lang="it-IT" dirty="0"/>
              <a:t> </a:t>
            </a:r>
            <a:r>
              <a:rPr lang="it-IT" dirty="0" err="1"/>
              <a:t>that</a:t>
            </a:r>
            <a:r>
              <a:rPr lang="it-IT" dirty="0"/>
              <a:t> isoprene </a:t>
            </a:r>
            <a:r>
              <a:rPr lang="it-IT" dirty="0" err="1"/>
              <a:t>acts</a:t>
            </a:r>
            <a:r>
              <a:rPr lang="it-IT" dirty="0"/>
              <a:t> </a:t>
            </a:r>
            <a:r>
              <a:rPr lang="it-IT" dirty="0" err="1"/>
              <a:t>as</a:t>
            </a:r>
            <a:r>
              <a:rPr lang="it-IT" dirty="0"/>
              <a:t> a defense </a:t>
            </a:r>
            <a:r>
              <a:rPr lang="it-IT" dirty="0" err="1"/>
              <a:t>mechanism</a:t>
            </a:r>
            <a:r>
              <a:rPr lang="it-IT" dirty="0"/>
              <a:t> </a:t>
            </a:r>
            <a:r>
              <a:rPr lang="it-IT" dirty="0" err="1"/>
              <a:t>against</a:t>
            </a:r>
            <a:r>
              <a:rPr lang="it-IT" dirty="0"/>
              <a:t> </a:t>
            </a:r>
            <a:r>
              <a:rPr lang="it-IT" dirty="0" err="1"/>
              <a:t>herbivores</a:t>
            </a:r>
            <a:r>
              <a:rPr lang="it-IT" dirty="0"/>
              <a:t> or to reduce the stress of </a:t>
            </a:r>
            <a:r>
              <a:rPr lang="it-IT" dirty="0" err="1"/>
              <a:t>drought</a:t>
            </a:r>
            <a:r>
              <a:rPr lang="it-IT" dirty="0"/>
              <a:t>.</a:t>
            </a:r>
          </a:p>
        </p:txBody>
      </p:sp>
      <p:sp>
        <p:nvSpPr>
          <p:cNvPr id="7" name="Rettangolo 6">
            <a:extLst>
              <a:ext uri="{FF2B5EF4-FFF2-40B4-BE49-F238E27FC236}">
                <a16:creationId xmlns:a16="http://schemas.microsoft.com/office/drawing/2014/main" id="{711EF86C-E6F8-D94C-8AA5-024FE701468D}"/>
              </a:ext>
            </a:extLst>
          </p:cNvPr>
          <p:cNvSpPr/>
          <p:nvPr/>
        </p:nvSpPr>
        <p:spPr>
          <a:xfrm>
            <a:off x="8077200" y="3802116"/>
            <a:ext cx="683096" cy="19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1895394C-00BE-6847-BADB-AC214628B5B6}"/>
              </a:ext>
            </a:extLst>
          </p:cNvPr>
          <p:cNvSpPr txBox="1"/>
          <p:nvPr/>
        </p:nvSpPr>
        <p:spPr>
          <a:xfrm>
            <a:off x="7650485" y="3802115"/>
            <a:ext cx="2324675" cy="338554"/>
          </a:xfrm>
          <a:prstGeom prst="rect">
            <a:avLst/>
          </a:prstGeom>
          <a:noFill/>
        </p:spPr>
        <p:txBody>
          <a:bodyPr wrap="none" rtlCol="0">
            <a:spAutoFit/>
          </a:bodyPr>
          <a:lstStyle/>
          <a:p>
            <a:r>
              <a:rPr lang="it-IT" sz="1600" b="1" dirty="0"/>
              <a:t>2-METHYL-3-BUTEN-2-OL</a:t>
            </a:r>
          </a:p>
        </p:txBody>
      </p:sp>
      <p:sp>
        <p:nvSpPr>
          <p:cNvPr id="9" name="Rettangolo arrotondato 8">
            <a:extLst>
              <a:ext uri="{FF2B5EF4-FFF2-40B4-BE49-F238E27FC236}">
                <a16:creationId xmlns:a16="http://schemas.microsoft.com/office/drawing/2014/main" id="{00837A5F-1667-914F-B516-99AF720BCBC6}"/>
              </a:ext>
            </a:extLst>
          </p:cNvPr>
          <p:cNvSpPr/>
          <p:nvPr/>
        </p:nvSpPr>
        <p:spPr>
          <a:xfrm>
            <a:off x="7609016" y="5445224"/>
            <a:ext cx="1799352" cy="3944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4ACB801-1992-C346-AAE5-8828C5399847}"/>
              </a:ext>
            </a:extLst>
          </p:cNvPr>
          <p:cNvSpPr txBox="1"/>
          <p:nvPr/>
        </p:nvSpPr>
        <p:spPr>
          <a:xfrm>
            <a:off x="8026387" y="5445224"/>
            <a:ext cx="1034257" cy="338554"/>
          </a:xfrm>
          <a:prstGeom prst="rect">
            <a:avLst/>
          </a:prstGeom>
          <a:noFill/>
        </p:spPr>
        <p:txBody>
          <a:bodyPr wrap="none" rtlCol="0">
            <a:spAutoFit/>
          </a:bodyPr>
          <a:lstStyle/>
          <a:p>
            <a:r>
              <a:rPr lang="it-IT" sz="1600" b="1" dirty="0"/>
              <a:t>ISOPRENE</a:t>
            </a:r>
          </a:p>
        </p:txBody>
      </p:sp>
    </p:spTree>
    <p:extLst>
      <p:ext uri="{BB962C8B-B14F-4D97-AF65-F5344CB8AC3E}">
        <p14:creationId xmlns:p14="http://schemas.microsoft.com/office/powerpoint/2010/main" val="365524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92261" y="101232"/>
            <a:ext cx="3136243" cy="523220"/>
          </a:xfrm>
          <a:prstGeom prst="rect">
            <a:avLst/>
          </a:prstGeom>
          <a:noFill/>
        </p:spPr>
        <p:txBody>
          <a:bodyPr wrap="none" rtlCol="0">
            <a:spAutoFit/>
          </a:bodyPr>
          <a:lstStyle/>
          <a:p>
            <a:r>
              <a:rPr lang="it-IT" sz="2800" b="1" dirty="0" err="1">
                <a:cs typeface="Arial" panose="020B0604020202020204" pitchFamily="34" charset="0"/>
              </a:rPr>
              <a:t>Monoterpenes</a:t>
            </a:r>
            <a:r>
              <a:rPr lang="it-IT" sz="2800" b="1" dirty="0">
                <a:cs typeface="Arial" panose="020B0604020202020204" pitchFamily="34" charset="0"/>
              </a:rPr>
              <a:t> (C</a:t>
            </a:r>
            <a:r>
              <a:rPr lang="it-IT" sz="2800" b="1" baseline="-25000" dirty="0">
                <a:cs typeface="Arial" panose="020B0604020202020204" pitchFamily="34" charset="0"/>
              </a:rPr>
              <a:t>10</a:t>
            </a:r>
            <a:r>
              <a:rPr lang="it-IT" sz="2800" b="1" dirty="0">
                <a:cs typeface="Arial" panose="020B0604020202020204" pitchFamily="34"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77" y="844778"/>
            <a:ext cx="4760821" cy="185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r="3833"/>
          <a:stretch/>
        </p:blipFill>
        <p:spPr>
          <a:xfrm>
            <a:off x="1865376" y="2789080"/>
            <a:ext cx="8672964" cy="2920938"/>
          </a:xfrm>
          <a:prstGeom prst="rect">
            <a:avLst/>
          </a:prstGeom>
        </p:spPr>
      </p:pic>
      <p:sp>
        <p:nvSpPr>
          <p:cNvPr id="3" name="CasellaDiTesto 2"/>
          <p:cNvSpPr txBox="1"/>
          <p:nvPr/>
        </p:nvSpPr>
        <p:spPr>
          <a:xfrm>
            <a:off x="6973032" y="839371"/>
            <a:ext cx="3560590"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Carbocation formation of the DMAPP</a:t>
            </a:r>
          </a:p>
          <a:p>
            <a:r>
              <a:rPr lang="en-US" sz="1600" dirty="0">
                <a:latin typeface="Arial" panose="020B0604020202020204" pitchFamily="34" charset="0"/>
                <a:cs typeface="Arial" panose="020B0604020202020204" pitchFamily="34" charset="0"/>
              </a:rPr>
              <a:t>and cation delocalization</a:t>
            </a:r>
            <a:endParaRPr lang="it-IT" sz="1600" dirty="0">
              <a:latin typeface="Arial" panose="020B0604020202020204" pitchFamily="34" charset="0"/>
              <a:cs typeface="Arial" panose="020B0604020202020204" pitchFamily="34" charset="0"/>
            </a:endParaRPr>
          </a:p>
        </p:txBody>
      </p:sp>
      <p:sp>
        <p:nvSpPr>
          <p:cNvPr id="5" name="CasellaDiTesto 4"/>
          <p:cNvSpPr txBox="1"/>
          <p:nvPr/>
        </p:nvSpPr>
        <p:spPr>
          <a:xfrm>
            <a:off x="1991544" y="5892582"/>
            <a:ext cx="8219256" cy="646331"/>
          </a:xfrm>
          <a:prstGeom prst="rect">
            <a:avLst/>
          </a:prstGeom>
          <a:noFill/>
        </p:spPr>
        <p:txBody>
          <a:bodyPr wrap="square" rtlCol="0">
            <a:spAutoFit/>
          </a:bodyPr>
          <a:lstStyle/>
          <a:p>
            <a:pPr algn="ctr"/>
            <a:r>
              <a:rPr lang="en-US" dirty="0">
                <a:cs typeface="Arial" panose="020B0604020202020204" pitchFamily="34" charset="0"/>
              </a:rPr>
              <a:t>The union catalyzed by enzymes between MAPP and IPP leads to the formation of </a:t>
            </a:r>
            <a:r>
              <a:rPr lang="en-US" b="1" dirty="0">
                <a:cs typeface="Arial" panose="020B0604020202020204" pitchFamily="34" charset="0"/>
              </a:rPr>
              <a:t>Geranyl  Pyrophosphate </a:t>
            </a:r>
            <a:r>
              <a:rPr lang="en-US" dirty="0">
                <a:cs typeface="Arial" panose="020B0604020202020204" pitchFamily="34" charset="0"/>
              </a:rPr>
              <a:t>(</a:t>
            </a:r>
            <a:r>
              <a:rPr lang="en-US" b="1" dirty="0">
                <a:cs typeface="Arial" panose="020B0604020202020204" pitchFamily="34" charset="0"/>
              </a:rPr>
              <a:t>GPP</a:t>
            </a:r>
            <a:r>
              <a:rPr lang="en-US" dirty="0">
                <a:cs typeface="Arial" panose="020B0604020202020204" pitchFamily="34" charset="0"/>
              </a:rPr>
              <a:t>) used to synthetize other monoterpenes. </a:t>
            </a:r>
            <a:endParaRPr lang="it-IT" dirty="0">
              <a:cs typeface="Arial" panose="020B0604020202020204" pitchFamily="34" charset="0"/>
            </a:endParaRPr>
          </a:p>
        </p:txBody>
      </p:sp>
      <p:sp>
        <p:nvSpPr>
          <p:cNvPr id="6" name="CasellaDiTesto 5"/>
          <p:cNvSpPr txBox="1"/>
          <p:nvPr/>
        </p:nvSpPr>
        <p:spPr>
          <a:xfrm>
            <a:off x="1991545" y="1493246"/>
            <a:ext cx="894797" cy="369332"/>
          </a:xfrm>
          <a:prstGeom prst="rect">
            <a:avLst/>
          </a:prstGeom>
          <a:noFill/>
        </p:spPr>
        <p:txBody>
          <a:bodyPr wrap="none" rtlCol="0">
            <a:spAutoFit/>
          </a:bodyPr>
          <a:lstStyle/>
          <a:p>
            <a:r>
              <a:rPr lang="it-IT" dirty="0"/>
              <a:t>DMAPP</a:t>
            </a:r>
          </a:p>
        </p:txBody>
      </p:sp>
      <p:sp>
        <p:nvSpPr>
          <p:cNvPr id="7" name="Segnaposto numero diapositiva 6">
            <a:extLst>
              <a:ext uri="{FF2B5EF4-FFF2-40B4-BE49-F238E27FC236}">
                <a16:creationId xmlns:a16="http://schemas.microsoft.com/office/drawing/2014/main" id="{64896828-F9E9-AC45-96EB-382D84E85FF3}"/>
              </a:ext>
            </a:extLst>
          </p:cNvPr>
          <p:cNvSpPr>
            <a:spLocks noGrp="1"/>
          </p:cNvSpPr>
          <p:nvPr>
            <p:ph type="sldNum" sz="quarter" idx="12"/>
          </p:nvPr>
        </p:nvSpPr>
        <p:spPr/>
        <p:txBody>
          <a:bodyPr/>
          <a:lstStyle/>
          <a:p>
            <a:fld id="{720DBD7C-C2F7-4EB7-937D-21F2A27C7BF8}" type="slidenum">
              <a:rPr lang="it-IT" smtClean="0"/>
              <a:t>17</a:t>
            </a:fld>
            <a:endParaRPr lang="it-IT" dirty="0"/>
          </a:p>
        </p:txBody>
      </p:sp>
    </p:spTree>
    <p:extLst>
      <p:ext uri="{BB962C8B-B14F-4D97-AF65-F5344CB8AC3E}">
        <p14:creationId xmlns:p14="http://schemas.microsoft.com/office/powerpoint/2010/main" val="343482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29AB516-E43C-4D45-8970-7D0AEA2947CB}"/>
              </a:ext>
            </a:extLst>
          </p:cNvPr>
          <p:cNvSpPr>
            <a:spLocks noGrp="1"/>
          </p:cNvSpPr>
          <p:nvPr>
            <p:ph idx="1"/>
          </p:nvPr>
        </p:nvSpPr>
        <p:spPr>
          <a:xfrm>
            <a:off x="1847528" y="240755"/>
            <a:ext cx="8568952" cy="6480720"/>
          </a:xfrm>
        </p:spPr>
        <p:txBody>
          <a:bodyPr>
            <a:noAutofit/>
          </a:bodyPr>
          <a:lstStyle/>
          <a:p>
            <a:pPr algn="ctr">
              <a:buFont typeface="Wingdings" pitchFamily="2" charset="2"/>
              <a:buChar char="Ø"/>
            </a:pPr>
            <a:r>
              <a:rPr lang="it-IT" sz="2300" dirty="0"/>
              <a:t>The </a:t>
            </a:r>
            <a:r>
              <a:rPr lang="it-IT" sz="2300" dirty="0" err="1"/>
              <a:t>largest</a:t>
            </a:r>
            <a:r>
              <a:rPr lang="it-IT" sz="2300" dirty="0"/>
              <a:t> </a:t>
            </a:r>
            <a:r>
              <a:rPr lang="it-IT" sz="2300" dirty="0" err="1"/>
              <a:t>class</a:t>
            </a:r>
            <a:r>
              <a:rPr lang="it-IT" sz="2300" dirty="0"/>
              <a:t> of </a:t>
            </a:r>
            <a:r>
              <a:rPr lang="it-IT" sz="2300" dirty="0" err="1"/>
              <a:t>plant</a:t>
            </a:r>
            <a:r>
              <a:rPr lang="it-IT" sz="2300" dirty="0"/>
              <a:t> </a:t>
            </a:r>
            <a:r>
              <a:rPr lang="it-IT" sz="2300" dirty="0" err="1"/>
              <a:t>secondary</a:t>
            </a:r>
            <a:r>
              <a:rPr lang="it-IT" sz="2300" dirty="0"/>
              <a:t> </a:t>
            </a:r>
            <a:r>
              <a:rPr lang="it-IT" sz="2300" dirty="0" err="1"/>
              <a:t>metabolites</a:t>
            </a:r>
            <a:r>
              <a:rPr lang="it-IT" sz="2300" dirty="0"/>
              <a:t> </a:t>
            </a:r>
            <a:r>
              <a:rPr lang="it-IT" sz="2300" dirty="0" err="1"/>
              <a:t>is</a:t>
            </a:r>
            <a:r>
              <a:rPr lang="it-IT" sz="2300" dirty="0"/>
              <a:t> </a:t>
            </a:r>
            <a:r>
              <a:rPr lang="it-IT" sz="2300" dirty="0" err="1"/>
              <a:t>that</a:t>
            </a:r>
            <a:r>
              <a:rPr lang="it-IT" sz="2300" dirty="0"/>
              <a:t> of </a:t>
            </a:r>
            <a:r>
              <a:rPr lang="it-IT" sz="2300" dirty="0" err="1"/>
              <a:t>terpenoids</a:t>
            </a:r>
            <a:r>
              <a:rPr lang="it-IT" sz="2300" dirty="0"/>
              <a:t>.</a:t>
            </a:r>
          </a:p>
          <a:p>
            <a:pPr algn="ctr">
              <a:buFont typeface="Wingdings" pitchFamily="2" charset="2"/>
              <a:buChar char="Ø"/>
            </a:pPr>
            <a:r>
              <a:rPr lang="it-IT" sz="2300" dirty="0" err="1"/>
              <a:t>Terpenoids</a:t>
            </a:r>
            <a:r>
              <a:rPr lang="it-IT" sz="2300" dirty="0"/>
              <a:t> are </a:t>
            </a:r>
            <a:r>
              <a:rPr lang="it-IT" sz="2300" dirty="0" err="1"/>
              <a:t>not</a:t>
            </a:r>
            <a:r>
              <a:rPr lang="it-IT" sz="2300" dirty="0"/>
              <a:t> </a:t>
            </a:r>
            <a:r>
              <a:rPr lang="it-IT" sz="2300" dirty="0" err="1"/>
              <a:t>only</a:t>
            </a:r>
            <a:r>
              <a:rPr lang="it-IT" sz="2300" dirty="0"/>
              <a:t> </a:t>
            </a:r>
            <a:r>
              <a:rPr lang="it-IT" sz="2300" dirty="0" err="1"/>
              <a:t>numerous</a:t>
            </a:r>
            <a:r>
              <a:rPr lang="it-IT" sz="2300" dirty="0"/>
              <a:t> </a:t>
            </a:r>
            <a:r>
              <a:rPr lang="it-IT" sz="2300" dirty="0" err="1"/>
              <a:t>but</a:t>
            </a:r>
            <a:r>
              <a:rPr lang="it-IT" sz="2300" dirty="0"/>
              <a:t> </a:t>
            </a:r>
            <a:r>
              <a:rPr lang="it-IT" sz="2300" dirty="0" err="1"/>
              <a:t>also</a:t>
            </a:r>
            <a:r>
              <a:rPr lang="it-IT" sz="2300" dirty="0"/>
              <a:t> </a:t>
            </a:r>
            <a:r>
              <a:rPr lang="it-IT" sz="2300" dirty="0" err="1"/>
              <a:t>extremely</a:t>
            </a:r>
            <a:r>
              <a:rPr lang="it-IT" sz="2300" dirty="0"/>
              <a:t> </a:t>
            </a:r>
            <a:r>
              <a:rPr lang="it-IT" sz="2300" dirty="0" err="1"/>
              <a:t>variable</a:t>
            </a:r>
            <a:r>
              <a:rPr lang="it-IT" sz="2300" dirty="0"/>
              <a:t> in </a:t>
            </a:r>
            <a:r>
              <a:rPr lang="it-IT" sz="2300" dirty="0" err="1"/>
              <a:t>structure</a:t>
            </a:r>
            <a:r>
              <a:rPr lang="it-IT" sz="2300" dirty="0"/>
              <a:t>, </a:t>
            </a:r>
            <a:r>
              <a:rPr lang="it-IT" sz="2300" dirty="0" err="1"/>
              <a:t>exhibiting</a:t>
            </a:r>
            <a:r>
              <a:rPr lang="it-IT" sz="2300" dirty="0"/>
              <a:t> </a:t>
            </a:r>
            <a:r>
              <a:rPr lang="it-IT" sz="2300" dirty="0" err="1"/>
              <a:t>hundreds</a:t>
            </a:r>
            <a:r>
              <a:rPr lang="it-IT" sz="2300" dirty="0"/>
              <a:t> of </a:t>
            </a:r>
            <a:r>
              <a:rPr lang="it-IT" sz="2300" dirty="0" err="1"/>
              <a:t>different</a:t>
            </a:r>
            <a:r>
              <a:rPr lang="it-IT" sz="2300" dirty="0"/>
              <a:t> carbon </a:t>
            </a:r>
            <a:r>
              <a:rPr lang="it-IT" sz="2300" dirty="0" err="1"/>
              <a:t>skeletons</a:t>
            </a:r>
            <a:r>
              <a:rPr lang="it-IT" sz="2300" dirty="0"/>
              <a:t> and a large </a:t>
            </a:r>
            <a:r>
              <a:rPr lang="it-IT" sz="2300" dirty="0" err="1"/>
              <a:t>assortment</a:t>
            </a:r>
            <a:r>
              <a:rPr lang="it-IT" sz="2300" dirty="0"/>
              <a:t> of </a:t>
            </a:r>
            <a:r>
              <a:rPr lang="it-IT" sz="2300" dirty="0" err="1"/>
              <a:t>functional</a:t>
            </a:r>
            <a:r>
              <a:rPr lang="it-IT" sz="2300" dirty="0"/>
              <a:t> </a:t>
            </a:r>
            <a:r>
              <a:rPr lang="it-IT" sz="2300" dirty="0" err="1"/>
              <a:t>group</a:t>
            </a:r>
            <a:r>
              <a:rPr lang="it-IT" sz="2300" dirty="0"/>
              <a:t>. </a:t>
            </a:r>
          </a:p>
          <a:p>
            <a:pPr algn="ctr">
              <a:buFont typeface="Wingdings" pitchFamily="2" charset="2"/>
              <a:buChar char="Ø"/>
            </a:pPr>
            <a:endParaRPr lang="it-IT" sz="2300" dirty="0"/>
          </a:p>
          <a:p>
            <a:pPr algn="ctr">
              <a:buFont typeface="Wingdings" pitchFamily="2" charset="2"/>
              <a:buChar char="Ø"/>
            </a:pPr>
            <a:r>
              <a:rPr lang="it-IT" sz="2300" dirty="0"/>
              <a:t>Over 36,000 </a:t>
            </a:r>
            <a:r>
              <a:rPr lang="it-IT" sz="2300" dirty="0" err="1"/>
              <a:t>natural</a:t>
            </a:r>
            <a:r>
              <a:rPr lang="it-IT" sz="2300" dirty="0"/>
              <a:t> </a:t>
            </a:r>
            <a:r>
              <a:rPr lang="it-IT" sz="2300" dirty="0" err="1"/>
              <a:t>compounds</a:t>
            </a:r>
            <a:r>
              <a:rPr lang="it-IT" sz="2300" dirty="0"/>
              <a:t> of </a:t>
            </a:r>
            <a:r>
              <a:rPr lang="it-IT" sz="2300" dirty="0" err="1"/>
              <a:t>this</a:t>
            </a:r>
            <a:r>
              <a:rPr lang="it-IT" sz="2300" dirty="0"/>
              <a:t> </a:t>
            </a:r>
            <a:r>
              <a:rPr lang="it-IT" sz="2300" dirty="0" err="1"/>
              <a:t>class</a:t>
            </a:r>
            <a:r>
              <a:rPr lang="it-IT" sz="2300" dirty="0"/>
              <a:t> </a:t>
            </a:r>
            <a:r>
              <a:rPr lang="it-IT" sz="2300" dirty="0" err="1"/>
              <a:t>have</a:t>
            </a:r>
            <a:r>
              <a:rPr lang="it-IT" sz="2300" dirty="0"/>
              <a:t> </a:t>
            </a:r>
            <a:r>
              <a:rPr lang="it-IT" sz="2300" dirty="0" err="1"/>
              <a:t>been</a:t>
            </a:r>
            <a:r>
              <a:rPr lang="it-IT" sz="2300" dirty="0"/>
              <a:t> </a:t>
            </a:r>
            <a:r>
              <a:rPr lang="it-IT" sz="2300" dirty="0" err="1"/>
              <a:t>reported</a:t>
            </a:r>
            <a:r>
              <a:rPr lang="it-IT" sz="2300" dirty="0"/>
              <a:t>.</a:t>
            </a:r>
          </a:p>
          <a:p>
            <a:pPr algn="ctr">
              <a:buFont typeface="Wingdings" pitchFamily="2" charset="2"/>
              <a:buChar char="Ø"/>
            </a:pPr>
            <a:r>
              <a:rPr lang="it-IT" sz="2300" dirty="0"/>
              <a:t>In </a:t>
            </a:r>
            <a:r>
              <a:rPr lang="it-IT" sz="2300" dirty="0" err="1"/>
              <a:t>spite</a:t>
            </a:r>
            <a:r>
              <a:rPr lang="it-IT" sz="2300" dirty="0"/>
              <a:t> of </a:t>
            </a:r>
            <a:r>
              <a:rPr lang="it-IT" sz="2300" dirty="0" err="1"/>
              <a:t>such</a:t>
            </a:r>
            <a:r>
              <a:rPr lang="it-IT" sz="2300" dirty="0"/>
              <a:t> </a:t>
            </a:r>
            <a:r>
              <a:rPr lang="it-IT" sz="2300" dirty="0" err="1"/>
              <a:t>diversity</a:t>
            </a:r>
            <a:r>
              <a:rPr lang="it-IT" sz="2300" dirty="0"/>
              <a:t> and </a:t>
            </a:r>
            <a:r>
              <a:rPr lang="it-IT" sz="2300" dirty="0" err="1"/>
              <a:t>complexity</a:t>
            </a:r>
            <a:r>
              <a:rPr lang="it-IT" sz="2300" dirty="0"/>
              <a:t>, </a:t>
            </a:r>
            <a:r>
              <a:rPr lang="it-IT" sz="2300" dirty="0" err="1"/>
              <a:t>all</a:t>
            </a:r>
            <a:r>
              <a:rPr lang="it-IT" sz="2300" dirty="0"/>
              <a:t> </a:t>
            </a:r>
            <a:r>
              <a:rPr lang="it-IT" sz="2300" dirty="0" err="1"/>
              <a:t>terpenoids</a:t>
            </a:r>
            <a:r>
              <a:rPr lang="it-IT" sz="2300" dirty="0"/>
              <a:t> are </a:t>
            </a:r>
            <a:r>
              <a:rPr lang="it-IT" sz="2300" dirty="0" err="1"/>
              <a:t>unified</a:t>
            </a:r>
            <a:r>
              <a:rPr lang="it-IT" sz="2300" dirty="0"/>
              <a:t> by a common mode of </a:t>
            </a:r>
            <a:r>
              <a:rPr lang="it-IT" sz="2300" dirty="0" err="1"/>
              <a:t>biosynthesis</a:t>
            </a:r>
            <a:r>
              <a:rPr lang="it-IT" sz="2300" dirty="0"/>
              <a:t>: the fusion of C</a:t>
            </a:r>
            <a:r>
              <a:rPr lang="it-IT" sz="2300" baseline="-25000" dirty="0"/>
              <a:t>5 </a:t>
            </a:r>
            <a:r>
              <a:rPr lang="it-IT" sz="2300" dirty="0"/>
              <a:t> </a:t>
            </a:r>
            <a:r>
              <a:rPr lang="it-IT" sz="2300" dirty="0" err="1"/>
              <a:t>units</a:t>
            </a:r>
            <a:r>
              <a:rPr lang="it-IT" sz="2300" dirty="0"/>
              <a:t> with an </a:t>
            </a:r>
            <a:r>
              <a:rPr lang="it-IT" sz="2300" dirty="0" err="1"/>
              <a:t>isoprenoid</a:t>
            </a:r>
            <a:r>
              <a:rPr lang="it-IT" sz="2300" dirty="0"/>
              <a:t> </a:t>
            </a:r>
            <a:r>
              <a:rPr lang="it-IT" sz="2300" dirty="0" err="1"/>
              <a:t>structure</a:t>
            </a:r>
            <a:r>
              <a:rPr lang="it-IT" sz="2300" dirty="0"/>
              <a:t>.</a:t>
            </a:r>
          </a:p>
          <a:p>
            <a:pPr algn="ctr">
              <a:buFont typeface="Wingdings" pitchFamily="2" charset="2"/>
              <a:buChar char="Ø"/>
            </a:pPr>
            <a:endParaRPr lang="it-IT" sz="2300" dirty="0"/>
          </a:p>
          <a:p>
            <a:pPr algn="ctr">
              <a:buFont typeface="Wingdings" pitchFamily="2" charset="2"/>
              <a:buChar char="Ø"/>
            </a:pPr>
            <a:r>
              <a:rPr lang="it-IT" sz="2300" dirty="0"/>
              <a:t>The so-</a:t>
            </a:r>
            <a:r>
              <a:rPr lang="it-IT" sz="2300" dirty="0" err="1"/>
              <a:t>called</a:t>
            </a:r>
            <a:r>
              <a:rPr lang="it-IT" sz="2300" dirty="0"/>
              <a:t> isoprene </a:t>
            </a:r>
            <a:r>
              <a:rPr lang="it-IT" sz="2300" dirty="0" err="1"/>
              <a:t>rule</a:t>
            </a:r>
            <a:r>
              <a:rPr lang="it-IT" sz="2300" dirty="0"/>
              <a:t> </a:t>
            </a:r>
            <a:r>
              <a:rPr lang="it-IT" sz="2300" dirty="0" err="1"/>
              <a:t>states</a:t>
            </a:r>
            <a:r>
              <a:rPr lang="it-IT" sz="2300" dirty="0"/>
              <a:t> </a:t>
            </a:r>
            <a:r>
              <a:rPr lang="it-IT" sz="2300" dirty="0" err="1"/>
              <a:t>that</a:t>
            </a:r>
            <a:r>
              <a:rPr lang="it-IT" sz="2300" dirty="0"/>
              <a:t> </a:t>
            </a:r>
            <a:r>
              <a:rPr lang="it-IT" sz="2300" dirty="0" err="1"/>
              <a:t>all</a:t>
            </a:r>
            <a:r>
              <a:rPr lang="it-IT" sz="2300" dirty="0"/>
              <a:t> </a:t>
            </a:r>
            <a:r>
              <a:rPr lang="it-IT" sz="2300" dirty="0" err="1"/>
              <a:t>terpenoids</a:t>
            </a:r>
            <a:r>
              <a:rPr lang="it-IT" sz="2300" dirty="0"/>
              <a:t> are </a:t>
            </a:r>
            <a:r>
              <a:rPr lang="it-IT" sz="2300" dirty="0" err="1"/>
              <a:t>derived</a:t>
            </a:r>
            <a:r>
              <a:rPr lang="it-IT" sz="2300" dirty="0"/>
              <a:t> from the </a:t>
            </a:r>
            <a:r>
              <a:rPr lang="it-IT" sz="2300" dirty="0" err="1"/>
              <a:t>ordered</a:t>
            </a:r>
            <a:r>
              <a:rPr lang="it-IT" sz="2300" dirty="0"/>
              <a:t> head-to –</a:t>
            </a:r>
            <a:r>
              <a:rPr lang="it-IT" sz="2300" dirty="0" err="1"/>
              <a:t>tail</a:t>
            </a:r>
            <a:r>
              <a:rPr lang="it-IT" sz="2300" dirty="0"/>
              <a:t> </a:t>
            </a:r>
            <a:r>
              <a:rPr lang="it-IT" sz="2300" dirty="0" err="1"/>
              <a:t>joining</a:t>
            </a:r>
            <a:r>
              <a:rPr lang="it-IT" sz="2300" dirty="0"/>
              <a:t> of isoprene </a:t>
            </a:r>
            <a:r>
              <a:rPr lang="it-IT" sz="2300" dirty="0" err="1"/>
              <a:t>units</a:t>
            </a:r>
            <a:r>
              <a:rPr lang="it-IT" sz="2300" dirty="0"/>
              <a:t>. </a:t>
            </a:r>
          </a:p>
          <a:p>
            <a:pPr algn="ctr">
              <a:buFont typeface="Wingdings" pitchFamily="2" charset="2"/>
              <a:buChar char="Ø"/>
            </a:pPr>
            <a:endParaRPr lang="it-IT" sz="2300" dirty="0"/>
          </a:p>
          <a:p>
            <a:pPr algn="ctr">
              <a:buFont typeface="Wingdings" pitchFamily="2" charset="2"/>
              <a:buChar char="Ø"/>
            </a:pPr>
            <a:r>
              <a:rPr lang="en-US" sz="2300" dirty="0">
                <a:cs typeface="Arial" panose="020B0604020202020204" pitchFamily="34" charset="0"/>
              </a:rPr>
              <a:t>Proteins can also contain terpenoid fragments that make increase the lipophilicity of the protein.</a:t>
            </a:r>
            <a:endParaRPr lang="it-IT" sz="2300" dirty="0">
              <a:cs typeface="Arial" panose="020B0604020202020204" pitchFamily="34" charset="0"/>
            </a:endParaRPr>
          </a:p>
          <a:p>
            <a:pPr algn="ctr">
              <a:buFont typeface="Wingdings" pitchFamily="2" charset="2"/>
              <a:buChar char="Ø"/>
            </a:pPr>
            <a:endParaRPr lang="it-IT" sz="2300" dirty="0"/>
          </a:p>
        </p:txBody>
      </p:sp>
      <p:sp>
        <p:nvSpPr>
          <p:cNvPr id="4" name="Segnaposto numero diapositiva 3">
            <a:extLst>
              <a:ext uri="{FF2B5EF4-FFF2-40B4-BE49-F238E27FC236}">
                <a16:creationId xmlns:a16="http://schemas.microsoft.com/office/drawing/2014/main" id="{0B73A9F7-283C-4340-9CC9-3E9340336DD6}"/>
              </a:ext>
            </a:extLst>
          </p:cNvPr>
          <p:cNvSpPr>
            <a:spLocks noGrp="1"/>
          </p:cNvSpPr>
          <p:nvPr>
            <p:ph type="sldNum" sz="quarter" idx="12"/>
          </p:nvPr>
        </p:nvSpPr>
        <p:spPr/>
        <p:txBody>
          <a:bodyPr/>
          <a:lstStyle/>
          <a:p>
            <a:fld id="{720DBD7C-C2F7-4EB7-937D-21F2A27C7BF8}" type="slidenum">
              <a:rPr lang="it-IT" smtClean="0"/>
              <a:t>2</a:t>
            </a:fld>
            <a:endParaRPr lang="it-IT"/>
          </a:p>
        </p:txBody>
      </p:sp>
    </p:spTree>
    <p:extLst>
      <p:ext uri="{BB962C8B-B14F-4D97-AF65-F5344CB8AC3E}">
        <p14:creationId xmlns:p14="http://schemas.microsoft.com/office/powerpoint/2010/main" val="194744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4A84B5F-DE15-CC49-A802-D216C5AF35A1}"/>
              </a:ext>
            </a:extLst>
          </p:cNvPr>
          <p:cNvSpPr>
            <a:spLocks noGrp="1"/>
          </p:cNvSpPr>
          <p:nvPr>
            <p:ph type="sldNum" sz="quarter" idx="12"/>
          </p:nvPr>
        </p:nvSpPr>
        <p:spPr/>
        <p:txBody>
          <a:bodyPr/>
          <a:lstStyle/>
          <a:p>
            <a:fld id="{720DBD7C-C2F7-4EB7-937D-21F2A27C7BF8}" type="slidenum">
              <a:rPr lang="it-IT" smtClean="0"/>
              <a:t>3</a:t>
            </a:fld>
            <a:endParaRPr lang="it-IT"/>
          </a:p>
        </p:txBody>
      </p:sp>
      <p:sp>
        <p:nvSpPr>
          <p:cNvPr id="5" name="CasellaDiTesto 4">
            <a:extLst>
              <a:ext uri="{FF2B5EF4-FFF2-40B4-BE49-F238E27FC236}">
                <a16:creationId xmlns:a16="http://schemas.microsoft.com/office/drawing/2014/main" id="{0581F5D9-21D4-AA45-9136-EA7A5E0CA870}"/>
              </a:ext>
            </a:extLst>
          </p:cNvPr>
          <p:cNvSpPr txBox="1"/>
          <p:nvPr/>
        </p:nvSpPr>
        <p:spPr>
          <a:xfrm>
            <a:off x="2711624" y="5191632"/>
            <a:ext cx="6984776" cy="830997"/>
          </a:xfrm>
          <a:prstGeom prst="rect">
            <a:avLst/>
          </a:prstGeom>
          <a:noFill/>
        </p:spPr>
        <p:txBody>
          <a:bodyPr wrap="square" rtlCol="0">
            <a:spAutoFit/>
          </a:bodyPr>
          <a:lstStyle/>
          <a:p>
            <a:pPr algn="ctr"/>
            <a:r>
              <a:rPr lang="it-IT" sz="2400" b="1" dirty="0"/>
              <a:t>The </a:t>
            </a:r>
            <a:r>
              <a:rPr lang="it-IT" sz="2400" b="1" dirty="0" err="1"/>
              <a:t>calssification</a:t>
            </a:r>
            <a:r>
              <a:rPr lang="it-IT" sz="2400" b="1" dirty="0"/>
              <a:t> of </a:t>
            </a:r>
            <a:r>
              <a:rPr lang="it-IT" sz="2400" b="1" dirty="0" err="1"/>
              <a:t>terpenoids</a:t>
            </a:r>
            <a:r>
              <a:rPr lang="it-IT" sz="2400" b="1" dirty="0"/>
              <a:t> </a:t>
            </a:r>
            <a:r>
              <a:rPr lang="it-IT" sz="2400" b="1" dirty="0" err="1"/>
              <a:t>is</a:t>
            </a:r>
            <a:r>
              <a:rPr lang="it-IT" sz="2400" b="1" dirty="0"/>
              <a:t> </a:t>
            </a:r>
            <a:r>
              <a:rPr lang="it-IT" sz="2400" b="1" dirty="0" err="1"/>
              <a:t>based</a:t>
            </a:r>
            <a:r>
              <a:rPr lang="it-IT" sz="2400" b="1" dirty="0"/>
              <a:t> on the </a:t>
            </a:r>
            <a:r>
              <a:rPr lang="it-IT" sz="2400" b="1" dirty="0" err="1"/>
              <a:t>number</a:t>
            </a:r>
            <a:r>
              <a:rPr lang="it-IT" sz="2400" b="1" dirty="0"/>
              <a:t> of C</a:t>
            </a:r>
            <a:r>
              <a:rPr lang="it-IT" sz="2400" b="1" baseline="-25000" dirty="0"/>
              <a:t>5</a:t>
            </a:r>
            <a:r>
              <a:rPr lang="it-IT" sz="2400" b="1" dirty="0"/>
              <a:t> </a:t>
            </a:r>
            <a:r>
              <a:rPr lang="it-IT" sz="2400" b="1" dirty="0" err="1"/>
              <a:t>isoprenoid</a:t>
            </a:r>
            <a:r>
              <a:rPr lang="it-IT" sz="2400" b="1" dirty="0"/>
              <a:t> </a:t>
            </a:r>
            <a:r>
              <a:rPr lang="it-IT" sz="2400" b="1" dirty="0" err="1"/>
              <a:t>units</a:t>
            </a:r>
            <a:r>
              <a:rPr lang="it-IT" sz="2400" b="1" dirty="0"/>
              <a:t> in </a:t>
            </a:r>
            <a:r>
              <a:rPr lang="it-IT" sz="2400" b="1" dirty="0" err="1"/>
              <a:t>their</a:t>
            </a:r>
            <a:r>
              <a:rPr lang="it-IT" sz="2400" b="1" dirty="0"/>
              <a:t> </a:t>
            </a:r>
            <a:r>
              <a:rPr lang="it-IT" sz="2400" b="1" dirty="0" err="1"/>
              <a:t>structures</a:t>
            </a:r>
            <a:endParaRPr lang="it-IT" sz="2400" b="1" dirty="0"/>
          </a:p>
        </p:txBody>
      </p:sp>
      <p:graphicFrame>
        <p:nvGraphicFramePr>
          <p:cNvPr id="6" name="Tabella 5">
            <a:extLst>
              <a:ext uri="{FF2B5EF4-FFF2-40B4-BE49-F238E27FC236}">
                <a16:creationId xmlns:a16="http://schemas.microsoft.com/office/drawing/2014/main" id="{F0C2B2AA-73C8-4849-891E-888A4C79A170}"/>
              </a:ext>
            </a:extLst>
          </p:cNvPr>
          <p:cNvGraphicFramePr>
            <a:graphicFrameLocks noGrp="1"/>
          </p:cNvGraphicFramePr>
          <p:nvPr>
            <p:extLst/>
          </p:nvPr>
        </p:nvGraphicFramePr>
        <p:xfrm>
          <a:off x="2840160" y="836712"/>
          <a:ext cx="6496200" cy="4032450"/>
        </p:xfrm>
        <a:graphic>
          <a:graphicData uri="http://schemas.openxmlformats.org/drawingml/2006/table">
            <a:tbl>
              <a:tblPr firstRow="1" bandRow="1">
                <a:tableStyleId>{5C22544A-7EE6-4342-B048-85BDC9FD1C3A}</a:tableStyleId>
              </a:tblPr>
              <a:tblGrid>
                <a:gridCol w="1198139">
                  <a:extLst>
                    <a:ext uri="{9D8B030D-6E8A-4147-A177-3AD203B41FA5}">
                      <a16:colId xmlns:a16="http://schemas.microsoft.com/office/drawing/2014/main" val="3453494047"/>
                    </a:ext>
                  </a:extLst>
                </a:gridCol>
                <a:gridCol w="1917022">
                  <a:extLst>
                    <a:ext uri="{9D8B030D-6E8A-4147-A177-3AD203B41FA5}">
                      <a16:colId xmlns:a16="http://schemas.microsoft.com/office/drawing/2014/main" val="2895154235"/>
                    </a:ext>
                  </a:extLst>
                </a:gridCol>
                <a:gridCol w="2076774">
                  <a:extLst>
                    <a:ext uri="{9D8B030D-6E8A-4147-A177-3AD203B41FA5}">
                      <a16:colId xmlns:a16="http://schemas.microsoft.com/office/drawing/2014/main" val="395434395"/>
                    </a:ext>
                  </a:extLst>
                </a:gridCol>
                <a:gridCol w="1304265">
                  <a:extLst>
                    <a:ext uri="{9D8B030D-6E8A-4147-A177-3AD203B41FA5}">
                      <a16:colId xmlns:a16="http://schemas.microsoft.com/office/drawing/2014/main" val="3126659897"/>
                    </a:ext>
                  </a:extLst>
                </a:gridCol>
              </a:tblGrid>
              <a:tr h="715618">
                <a:tc>
                  <a:txBody>
                    <a:bodyPr/>
                    <a:lstStyle/>
                    <a:p>
                      <a:pPr algn="ctr"/>
                      <a:r>
                        <a:rPr lang="it-IT" dirty="0"/>
                        <a:t>Isoprene </a:t>
                      </a:r>
                      <a:r>
                        <a:rPr lang="it-IT" dirty="0" err="1"/>
                        <a:t>units</a:t>
                      </a:r>
                      <a:r>
                        <a:rPr lang="it-IT" dirty="0"/>
                        <a:t> </a:t>
                      </a:r>
                      <a:r>
                        <a:rPr lang="it-IT" i="1" dirty="0" err="1"/>
                        <a:t>n</a:t>
                      </a:r>
                      <a:r>
                        <a:rPr lang="it-IT" dirty="0"/>
                        <a:t> </a:t>
                      </a:r>
                    </a:p>
                  </a:txBody>
                  <a:tcPr/>
                </a:tc>
                <a:tc>
                  <a:txBody>
                    <a:bodyPr/>
                    <a:lstStyle/>
                    <a:p>
                      <a:pPr algn="ctr"/>
                      <a:r>
                        <a:rPr lang="it-IT" dirty="0"/>
                        <a:t>Carbon </a:t>
                      </a:r>
                      <a:r>
                        <a:rPr lang="it-IT" dirty="0" err="1"/>
                        <a:t>atoms</a:t>
                      </a:r>
                      <a:r>
                        <a:rPr lang="it-IT" dirty="0"/>
                        <a:t> </a:t>
                      </a:r>
                      <a:r>
                        <a:rPr lang="it-IT" i="1" dirty="0" err="1"/>
                        <a:t>n</a:t>
                      </a:r>
                      <a:endParaRPr lang="it-IT" i="1" dirty="0"/>
                    </a:p>
                  </a:txBody>
                  <a:tcPr/>
                </a:tc>
                <a:tc>
                  <a:txBody>
                    <a:bodyPr/>
                    <a:lstStyle/>
                    <a:p>
                      <a:pPr algn="ctr"/>
                      <a:r>
                        <a:rPr lang="it-IT" dirty="0" err="1"/>
                        <a:t>Name</a:t>
                      </a:r>
                      <a:endParaRPr lang="it-IT" dirty="0"/>
                    </a:p>
                  </a:txBody>
                  <a:tcPr/>
                </a:tc>
                <a:tc>
                  <a:txBody>
                    <a:bodyPr/>
                    <a:lstStyle/>
                    <a:p>
                      <a:pPr algn="ctr"/>
                      <a:r>
                        <a:rPr lang="it-IT" dirty="0" err="1"/>
                        <a:t>Example</a:t>
                      </a:r>
                      <a:endParaRPr lang="it-IT" dirty="0"/>
                    </a:p>
                  </a:txBody>
                  <a:tcPr/>
                </a:tc>
                <a:extLst>
                  <a:ext uri="{0D108BD9-81ED-4DB2-BD59-A6C34878D82A}">
                    <a16:rowId xmlns:a16="http://schemas.microsoft.com/office/drawing/2014/main" val="159207120"/>
                  </a:ext>
                </a:extLst>
              </a:tr>
              <a:tr h="414604">
                <a:tc>
                  <a:txBody>
                    <a:bodyPr/>
                    <a:lstStyle/>
                    <a:p>
                      <a:pPr algn="ctr"/>
                      <a:r>
                        <a:rPr lang="it-IT" dirty="0"/>
                        <a:t>1</a:t>
                      </a:r>
                    </a:p>
                  </a:txBody>
                  <a:tcPr/>
                </a:tc>
                <a:tc>
                  <a:txBody>
                    <a:bodyPr/>
                    <a:lstStyle/>
                    <a:p>
                      <a:pPr algn="ctr"/>
                      <a:r>
                        <a:rPr lang="it-IT" dirty="0"/>
                        <a:t>5</a:t>
                      </a:r>
                    </a:p>
                  </a:txBody>
                  <a:tcPr/>
                </a:tc>
                <a:tc>
                  <a:txBody>
                    <a:bodyPr/>
                    <a:lstStyle/>
                    <a:p>
                      <a:pPr algn="ctr"/>
                      <a:r>
                        <a:rPr lang="it-IT" dirty="0" err="1"/>
                        <a:t>Hemiterpenes</a:t>
                      </a:r>
                      <a:endParaRPr lang="it-IT" dirty="0"/>
                    </a:p>
                  </a:txBody>
                  <a:tcPr/>
                </a:tc>
                <a:tc>
                  <a:txBody>
                    <a:bodyPr/>
                    <a:lstStyle/>
                    <a:p>
                      <a:pPr algn="ctr"/>
                      <a:r>
                        <a:rPr lang="it-IT" dirty="0"/>
                        <a:t>Isoprene</a:t>
                      </a:r>
                    </a:p>
                  </a:txBody>
                  <a:tcPr/>
                </a:tc>
                <a:extLst>
                  <a:ext uri="{0D108BD9-81ED-4DB2-BD59-A6C34878D82A}">
                    <a16:rowId xmlns:a16="http://schemas.microsoft.com/office/drawing/2014/main" val="1130857337"/>
                  </a:ext>
                </a:extLst>
              </a:tr>
              <a:tr h="414604">
                <a:tc>
                  <a:txBody>
                    <a:bodyPr/>
                    <a:lstStyle/>
                    <a:p>
                      <a:pPr algn="ctr"/>
                      <a:r>
                        <a:rPr lang="it-IT" dirty="0"/>
                        <a:t>2</a:t>
                      </a:r>
                    </a:p>
                  </a:txBody>
                  <a:tcPr/>
                </a:tc>
                <a:tc>
                  <a:txBody>
                    <a:bodyPr/>
                    <a:lstStyle/>
                    <a:p>
                      <a:pPr algn="ctr"/>
                      <a:r>
                        <a:rPr lang="it-IT" dirty="0"/>
                        <a:t>10</a:t>
                      </a:r>
                    </a:p>
                  </a:txBody>
                  <a:tcPr/>
                </a:tc>
                <a:tc>
                  <a:txBody>
                    <a:bodyPr/>
                    <a:lstStyle/>
                    <a:p>
                      <a:pPr algn="ctr"/>
                      <a:r>
                        <a:rPr lang="it-IT" dirty="0" err="1"/>
                        <a:t>Monoterpenes</a:t>
                      </a:r>
                      <a:endParaRPr lang="it-IT" dirty="0"/>
                    </a:p>
                  </a:txBody>
                  <a:tcPr/>
                </a:tc>
                <a:tc>
                  <a:txBody>
                    <a:bodyPr/>
                    <a:lstStyle/>
                    <a:p>
                      <a:pPr algn="ctr"/>
                      <a:r>
                        <a:rPr lang="it-IT" dirty="0" err="1"/>
                        <a:t>Pulegone</a:t>
                      </a:r>
                      <a:endParaRPr lang="it-IT" dirty="0"/>
                    </a:p>
                  </a:txBody>
                  <a:tcPr/>
                </a:tc>
                <a:extLst>
                  <a:ext uri="{0D108BD9-81ED-4DB2-BD59-A6C34878D82A}">
                    <a16:rowId xmlns:a16="http://schemas.microsoft.com/office/drawing/2014/main" val="926191409"/>
                  </a:ext>
                </a:extLst>
              </a:tr>
              <a:tr h="414604">
                <a:tc>
                  <a:txBody>
                    <a:bodyPr/>
                    <a:lstStyle/>
                    <a:p>
                      <a:pPr algn="ctr"/>
                      <a:r>
                        <a:rPr lang="it-IT" dirty="0"/>
                        <a:t>3</a:t>
                      </a:r>
                    </a:p>
                  </a:txBody>
                  <a:tcPr/>
                </a:tc>
                <a:tc>
                  <a:txBody>
                    <a:bodyPr/>
                    <a:lstStyle/>
                    <a:p>
                      <a:pPr algn="ctr"/>
                      <a:r>
                        <a:rPr lang="it-IT" dirty="0"/>
                        <a:t>15</a:t>
                      </a:r>
                    </a:p>
                  </a:txBody>
                  <a:tcPr/>
                </a:tc>
                <a:tc>
                  <a:txBody>
                    <a:bodyPr/>
                    <a:lstStyle/>
                    <a:p>
                      <a:pPr algn="ctr"/>
                      <a:r>
                        <a:rPr lang="it-IT" dirty="0" err="1"/>
                        <a:t>Sesquiterpenes</a:t>
                      </a:r>
                      <a:endParaRPr lang="it-IT" dirty="0"/>
                    </a:p>
                  </a:txBody>
                  <a:tcPr/>
                </a:tc>
                <a:tc>
                  <a:txBody>
                    <a:bodyPr/>
                    <a:lstStyle/>
                    <a:p>
                      <a:pPr algn="ctr"/>
                      <a:r>
                        <a:rPr lang="it-IT" dirty="0" err="1"/>
                        <a:t>Polygodial</a:t>
                      </a:r>
                      <a:endParaRPr lang="it-IT" dirty="0"/>
                    </a:p>
                  </a:txBody>
                  <a:tcPr/>
                </a:tc>
                <a:extLst>
                  <a:ext uri="{0D108BD9-81ED-4DB2-BD59-A6C34878D82A}">
                    <a16:rowId xmlns:a16="http://schemas.microsoft.com/office/drawing/2014/main" val="4022957807"/>
                  </a:ext>
                </a:extLst>
              </a:tr>
              <a:tr h="414604">
                <a:tc>
                  <a:txBody>
                    <a:bodyPr/>
                    <a:lstStyle/>
                    <a:p>
                      <a:pPr algn="ctr"/>
                      <a:r>
                        <a:rPr lang="it-IT" dirty="0"/>
                        <a:t>4</a:t>
                      </a:r>
                    </a:p>
                  </a:txBody>
                  <a:tcPr/>
                </a:tc>
                <a:tc>
                  <a:txBody>
                    <a:bodyPr/>
                    <a:lstStyle/>
                    <a:p>
                      <a:pPr algn="ctr"/>
                      <a:r>
                        <a:rPr lang="it-IT" dirty="0"/>
                        <a:t>20</a:t>
                      </a:r>
                    </a:p>
                  </a:txBody>
                  <a:tcPr/>
                </a:tc>
                <a:tc>
                  <a:txBody>
                    <a:bodyPr/>
                    <a:lstStyle/>
                    <a:p>
                      <a:pPr algn="ctr"/>
                      <a:r>
                        <a:rPr lang="it-IT" dirty="0" err="1"/>
                        <a:t>Diterpenes</a:t>
                      </a:r>
                      <a:endParaRPr lang="it-IT" dirty="0"/>
                    </a:p>
                  </a:txBody>
                  <a:tcPr/>
                </a:tc>
                <a:tc>
                  <a:txBody>
                    <a:bodyPr/>
                    <a:lstStyle/>
                    <a:p>
                      <a:pPr algn="ctr"/>
                      <a:r>
                        <a:rPr lang="it-IT" dirty="0" err="1"/>
                        <a:t>Paclitaxel</a:t>
                      </a:r>
                      <a:endParaRPr lang="it-IT" dirty="0"/>
                    </a:p>
                  </a:txBody>
                  <a:tcPr/>
                </a:tc>
                <a:extLst>
                  <a:ext uri="{0D108BD9-81ED-4DB2-BD59-A6C34878D82A}">
                    <a16:rowId xmlns:a16="http://schemas.microsoft.com/office/drawing/2014/main" val="3203833421"/>
                  </a:ext>
                </a:extLst>
              </a:tr>
              <a:tr h="414604">
                <a:tc>
                  <a:txBody>
                    <a:bodyPr/>
                    <a:lstStyle/>
                    <a:p>
                      <a:pPr algn="ctr"/>
                      <a:r>
                        <a:rPr lang="it-IT" dirty="0"/>
                        <a:t>5</a:t>
                      </a:r>
                    </a:p>
                  </a:txBody>
                  <a:tcPr/>
                </a:tc>
                <a:tc>
                  <a:txBody>
                    <a:bodyPr/>
                    <a:lstStyle/>
                    <a:p>
                      <a:pPr algn="ctr"/>
                      <a:r>
                        <a:rPr lang="it-IT" dirty="0"/>
                        <a:t>25</a:t>
                      </a:r>
                    </a:p>
                  </a:txBody>
                  <a:tcPr/>
                </a:tc>
                <a:tc>
                  <a:txBody>
                    <a:bodyPr/>
                    <a:lstStyle/>
                    <a:p>
                      <a:pPr algn="ctr"/>
                      <a:r>
                        <a:rPr lang="it-IT" dirty="0" err="1"/>
                        <a:t>Sesterterpenes</a:t>
                      </a:r>
                      <a:endParaRPr lang="it-IT" dirty="0"/>
                    </a:p>
                  </a:txBody>
                  <a:tcPr/>
                </a:tc>
                <a:tc>
                  <a:txBody>
                    <a:bodyPr/>
                    <a:lstStyle/>
                    <a:p>
                      <a:pPr algn="ctr"/>
                      <a:endParaRPr lang="it-IT" dirty="0"/>
                    </a:p>
                  </a:txBody>
                  <a:tcPr/>
                </a:tc>
                <a:extLst>
                  <a:ext uri="{0D108BD9-81ED-4DB2-BD59-A6C34878D82A}">
                    <a16:rowId xmlns:a16="http://schemas.microsoft.com/office/drawing/2014/main" val="837956447"/>
                  </a:ext>
                </a:extLst>
              </a:tr>
              <a:tr h="414604">
                <a:tc>
                  <a:txBody>
                    <a:bodyPr/>
                    <a:lstStyle/>
                    <a:p>
                      <a:pPr algn="ctr"/>
                      <a:r>
                        <a:rPr lang="it-IT" dirty="0"/>
                        <a:t>6</a:t>
                      </a:r>
                    </a:p>
                  </a:txBody>
                  <a:tcPr/>
                </a:tc>
                <a:tc>
                  <a:txBody>
                    <a:bodyPr/>
                    <a:lstStyle/>
                    <a:p>
                      <a:pPr algn="ctr"/>
                      <a:r>
                        <a:rPr lang="it-IT" dirty="0"/>
                        <a:t>30</a:t>
                      </a:r>
                    </a:p>
                  </a:txBody>
                  <a:tcPr/>
                </a:tc>
                <a:tc>
                  <a:txBody>
                    <a:bodyPr/>
                    <a:lstStyle/>
                    <a:p>
                      <a:pPr algn="ctr"/>
                      <a:r>
                        <a:rPr lang="it-IT" dirty="0" err="1"/>
                        <a:t>Triterpenes</a:t>
                      </a:r>
                      <a:endParaRPr lang="it-IT" dirty="0"/>
                    </a:p>
                  </a:txBody>
                  <a:tcPr/>
                </a:tc>
                <a:tc>
                  <a:txBody>
                    <a:bodyPr/>
                    <a:lstStyle/>
                    <a:p>
                      <a:pPr algn="ctr"/>
                      <a:r>
                        <a:rPr lang="it-IT" dirty="0">
                          <a:latin typeface="Symbol" pitchFamily="2" charset="2"/>
                        </a:rPr>
                        <a:t>b</a:t>
                      </a:r>
                      <a:r>
                        <a:rPr lang="it-IT" dirty="0"/>
                        <a:t>-</a:t>
                      </a:r>
                      <a:r>
                        <a:rPr lang="it-IT" dirty="0" err="1"/>
                        <a:t>Amyrin</a:t>
                      </a:r>
                      <a:endParaRPr lang="it-IT" dirty="0"/>
                    </a:p>
                  </a:txBody>
                  <a:tcPr/>
                </a:tc>
                <a:extLst>
                  <a:ext uri="{0D108BD9-81ED-4DB2-BD59-A6C34878D82A}">
                    <a16:rowId xmlns:a16="http://schemas.microsoft.com/office/drawing/2014/main" val="839132926"/>
                  </a:ext>
                </a:extLst>
              </a:tr>
              <a:tr h="414604">
                <a:tc>
                  <a:txBody>
                    <a:bodyPr/>
                    <a:lstStyle/>
                    <a:p>
                      <a:pPr algn="ctr"/>
                      <a:r>
                        <a:rPr lang="it-IT" dirty="0"/>
                        <a:t>8</a:t>
                      </a:r>
                    </a:p>
                  </a:txBody>
                  <a:tcPr/>
                </a:tc>
                <a:tc>
                  <a:txBody>
                    <a:bodyPr/>
                    <a:lstStyle/>
                    <a:p>
                      <a:pPr algn="ctr"/>
                      <a:r>
                        <a:rPr lang="it-IT" dirty="0"/>
                        <a:t>40</a:t>
                      </a:r>
                    </a:p>
                  </a:txBody>
                  <a:tcPr/>
                </a:tc>
                <a:tc>
                  <a:txBody>
                    <a:bodyPr/>
                    <a:lstStyle/>
                    <a:p>
                      <a:pPr algn="ctr"/>
                      <a:r>
                        <a:rPr lang="it-IT" dirty="0" err="1"/>
                        <a:t>Tetraterpenes</a:t>
                      </a:r>
                      <a:endParaRPr lang="it-IT" dirty="0"/>
                    </a:p>
                  </a:txBody>
                  <a:tcPr/>
                </a:tc>
                <a:tc>
                  <a:txBody>
                    <a:bodyPr/>
                    <a:lstStyle/>
                    <a:p>
                      <a:r>
                        <a:rPr lang="it-IT" dirty="0">
                          <a:latin typeface="Symbol" pitchFamily="2" charset="2"/>
                        </a:rPr>
                        <a:t>b</a:t>
                      </a:r>
                      <a:r>
                        <a:rPr lang="it-IT" dirty="0"/>
                        <a:t>-Carotene</a:t>
                      </a:r>
                    </a:p>
                  </a:txBody>
                  <a:tcPr/>
                </a:tc>
                <a:extLst>
                  <a:ext uri="{0D108BD9-81ED-4DB2-BD59-A6C34878D82A}">
                    <a16:rowId xmlns:a16="http://schemas.microsoft.com/office/drawing/2014/main" val="1390810087"/>
                  </a:ext>
                </a:extLst>
              </a:tr>
              <a:tr h="414604">
                <a:tc>
                  <a:txBody>
                    <a:bodyPr/>
                    <a:lstStyle/>
                    <a:p>
                      <a:pPr algn="ctr"/>
                      <a:r>
                        <a:rPr lang="it-IT" dirty="0"/>
                        <a:t>9-30,000</a:t>
                      </a:r>
                    </a:p>
                  </a:txBody>
                  <a:tcPr/>
                </a:tc>
                <a:tc>
                  <a:txBody>
                    <a:bodyPr/>
                    <a:lstStyle/>
                    <a:p>
                      <a:pPr algn="ctr"/>
                      <a:r>
                        <a:rPr lang="it-IT" dirty="0"/>
                        <a:t>More </a:t>
                      </a:r>
                      <a:r>
                        <a:rPr lang="it-IT" dirty="0" err="1"/>
                        <a:t>than</a:t>
                      </a:r>
                      <a:r>
                        <a:rPr lang="it-IT" dirty="0"/>
                        <a:t> 40</a:t>
                      </a:r>
                    </a:p>
                  </a:txBody>
                  <a:tcPr/>
                </a:tc>
                <a:tc>
                  <a:txBody>
                    <a:bodyPr/>
                    <a:lstStyle/>
                    <a:p>
                      <a:pPr algn="ctr"/>
                      <a:r>
                        <a:rPr lang="it-IT" dirty="0" err="1"/>
                        <a:t>Polyterpenes</a:t>
                      </a:r>
                      <a:endParaRPr lang="it-IT" dirty="0"/>
                    </a:p>
                  </a:txBody>
                  <a:tcPr/>
                </a:tc>
                <a:tc>
                  <a:txBody>
                    <a:bodyPr/>
                    <a:lstStyle/>
                    <a:p>
                      <a:pPr algn="ctr"/>
                      <a:r>
                        <a:rPr lang="it-IT" dirty="0" err="1"/>
                        <a:t>Rubber</a:t>
                      </a:r>
                      <a:endParaRPr lang="it-IT" dirty="0"/>
                    </a:p>
                  </a:txBody>
                  <a:tcPr/>
                </a:tc>
                <a:extLst>
                  <a:ext uri="{0D108BD9-81ED-4DB2-BD59-A6C34878D82A}">
                    <a16:rowId xmlns:a16="http://schemas.microsoft.com/office/drawing/2014/main" val="1766808493"/>
                  </a:ext>
                </a:extLst>
              </a:tr>
            </a:tbl>
          </a:graphicData>
        </a:graphic>
      </p:graphicFrame>
    </p:spTree>
    <p:extLst>
      <p:ext uri="{BB962C8B-B14F-4D97-AF65-F5344CB8AC3E}">
        <p14:creationId xmlns:p14="http://schemas.microsoft.com/office/powerpoint/2010/main" val="260422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394B3CA-D6C1-2340-9C8A-BE827EDC8F0C}"/>
              </a:ext>
            </a:extLst>
          </p:cNvPr>
          <p:cNvSpPr>
            <a:spLocks noGrp="1"/>
          </p:cNvSpPr>
          <p:nvPr>
            <p:ph idx="1"/>
          </p:nvPr>
        </p:nvSpPr>
        <p:spPr>
          <a:xfrm>
            <a:off x="5231904" y="346500"/>
            <a:ext cx="5184576" cy="6028779"/>
          </a:xfrm>
        </p:spPr>
        <p:txBody>
          <a:bodyPr>
            <a:noAutofit/>
          </a:bodyPr>
          <a:lstStyle/>
          <a:p>
            <a:pPr algn="ctr">
              <a:buFont typeface="Wingdings" pitchFamily="2" charset="2"/>
              <a:buChar char="Ø"/>
            </a:pPr>
            <a:r>
              <a:rPr lang="it-IT" sz="2000" dirty="0" err="1"/>
              <a:t>They</a:t>
            </a:r>
            <a:r>
              <a:rPr lang="it-IT" sz="2000" dirty="0"/>
              <a:t> are </a:t>
            </a:r>
            <a:r>
              <a:rPr lang="it-IT" sz="2000" dirty="0" err="1"/>
              <a:t>thought</a:t>
            </a:r>
            <a:r>
              <a:rPr lang="it-IT" sz="2000" dirty="0"/>
              <a:t> to serve </a:t>
            </a:r>
            <a:r>
              <a:rPr lang="it-IT" sz="2000" dirty="0" err="1"/>
              <a:t>primarily</a:t>
            </a:r>
            <a:r>
              <a:rPr lang="it-IT" sz="2000" dirty="0"/>
              <a:t> in </a:t>
            </a:r>
            <a:r>
              <a:rPr lang="it-IT" sz="2000" dirty="0" err="1"/>
              <a:t>ecological</a:t>
            </a:r>
            <a:r>
              <a:rPr lang="it-IT" sz="2000" dirty="0"/>
              <a:t> </a:t>
            </a:r>
            <a:r>
              <a:rPr lang="it-IT" sz="2000" dirty="0" err="1"/>
              <a:t>roles</a:t>
            </a:r>
            <a:r>
              <a:rPr lang="it-IT" sz="2000" dirty="0"/>
              <a:t>, </a:t>
            </a:r>
            <a:r>
              <a:rPr lang="it-IT" sz="2000" dirty="0" err="1"/>
              <a:t>providing</a:t>
            </a:r>
            <a:r>
              <a:rPr lang="it-IT" sz="2000" dirty="0"/>
              <a:t> </a:t>
            </a:r>
            <a:r>
              <a:rPr lang="it-IT" sz="2000" dirty="0" err="1"/>
              <a:t>defence</a:t>
            </a:r>
            <a:r>
              <a:rPr lang="it-IT" sz="2000" dirty="0"/>
              <a:t> </a:t>
            </a:r>
            <a:r>
              <a:rPr lang="it-IT" sz="2000" dirty="0" err="1"/>
              <a:t>against</a:t>
            </a:r>
            <a:r>
              <a:rPr lang="it-IT" sz="2000" dirty="0"/>
              <a:t> </a:t>
            </a:r>
            <a:r>
              <a:rPr lang="it-IT" sz="2000" dirty="0" err="1"/>
              <a:t>herbivores</a:t>
            </a:r>
            <a:r>
              <a:rPr lang="it-IT" sz="2000" dirty="0"/>
              <a:t> or </a:t>
            </a:r>
            <a:r>
              <a:rPr lang="it-IT" sz="2000" dirty="0" err="1"/>
              <a:t>pathogens</a:t>
            </a:r>
            <a:r>
              <a:rPr lang="it-IT" sz="2000" dirty="0"/>
              <a:t> and </a:t>
            </a:r>
            <a:r>
              <a:rPr lang="it-IT" sz="2000" dirty="0" err="1"/>
              <a:t>acting</a:t>
            </a:r>
            <a:r>
              <a:rPr lang="it-IT" sz="2000" dirty="0"/>
              <a:t> </a:t>
            </a:r>
            <a:r>
              <a:rPr lang="it-IT" sz="2000" dirty="0" err="1"/>
              <a:t>as</a:t>
            </a:r>
            <a:r>
              <a:rPr lang="it-IT" sz="2000" dirty="0"/>
              <a:t> </a:t>
            </a:r>
            <a:r>
              <a:rPr lang="it-IT" sz="2000" dirty="0" err="1"/>
              <a:t>attractants</a:t>
            </a:r>
            <a:r>
              <a:rPr lang="it-IT" sz="2000" dirty="0"/>
              <a:t> for </a:t>
            </a:r>
            <a:r>
              <a:rPr lang="it-IT" sz="2000" dirty="0" err="1"/>
              <a:t>animals</a:t>
            </a:r>
            <a:r>
              <a:rPr lang="it-IT" sz="2000" dirty="0"/>
              <a:t> </a:t>
            </a:r>
            <a:r>
              <a:rPr lang="it-IT" sz="2000" dirty="0" err="1"/>
              <a:t>that</a:t>
            </a:r>
            <a:r>
              <a:rPr lang="it-IT" sz="2000" dirty="0"/>
              <a:t> disperse </a:t>
            </a:r>
            <a:r>
              <a:rPr lang="it-IT" sz="2000" dirty="0" err="1"/>
              <a:t>pollen</a:t>
            </a:r>
            <a:r>
              <a:rPr lang="it-IT" sz="2000" dirty="0"/>
              <a:t> or </a:t>
            </a:r>
            <a:r>
              <a:rPr lang="it-IT" sz="2000" dirty="0" err="1"/>
              <a:t>seeds</a:t>
            </a:r>
            <a:r>
              <a:rPr lang="it-IT" sz="2000" dirty="0"/>
              <a:t> or </a:t>
            </a:r>
            <a:r>
              <a:rPr lang="it-IT" sz="2000" dirty="0" err="1"/>
              <a:t>as</a:t>
            </a:r>
            <a:r>
              <a:rPr lang="it-IT" sz="2000" dirty="0"/>
              <a:t> </a:t>
            </a:r>
            <a:r>
              <a:rPr lang="it-IT" sz="2000" dirty="0" err="1"/>
              <a:t>inhibitors</a:t>
            </a:r>
            <a:r>
              <a:rPr lang="it-IT" sz="2000" dirty="0"/>
              <a:t> of </a:t>
            </a:r>
            <a:r>
              <a:rPr lang="it-IT" sz="2000" dirty="0" err="1"/>
              <a:t>germination</a:t>
            </a:r>
            <a:r>
              <a:rPr lang="it-IT" sz="2000" dirty="0"/>
              <a:t> and </a:t>
            </a:r>
            <a:r>
              <a:rPr lang="it-IT" sz="2000" dirty="0" err="1"/>
              <a:t>neighbouring</a:t>
            </a:r>
            <a:r>
              <a:rPr lang="it-IT" sz="2000" dirty="0"/>
              <a:t> </a:t>
            </a:r>
            <a:r>
              <a:rPr lang="it-IT" sz="2000" dirty="0" err="1"/>
              <a:t>plants</a:t>
            </a:r>
            <a:r>
              <a:rPr lang="it-IT" sz="2000" dirty="0"/>
              <a:t>.</a:t>
            </a:r>
          </a:p>
          <a:p>
            <a:pPr algn="ctr">
              <a:buFont typeface="Wingdings" pitchFamily="2" charset="2"/>
              <a:buChar char="Ø"/>
            </a:pPr>
            <a:r>
              <a:rPr lang="it-IT" sz="2000" dirty="0"/>
              <a:t>For </a:t>
            </a:r>
            <a:r>
              <a:rPr lang="it-IT" sz="2000" dirty="0" err="1"/>
              <a:t>example</a:t>
            </a:r>
            <a:r>
              <a:rPr lang="it-IT" sz="2000" dirty="0"/>
              <a:t>, </a:t>
            </a:r>
            <a:r>
              <a:rPr lang="it-IT" sz="2000" dirty="0" err="1"/>
              <a:t>one</a:t>
            </a:r>
            <a:r>
              <a:rPr lang="it-IT" sz="2000" dirty="0"/>
              <a:t> of best-</a:t>
            </a:r>
            <a:r>
              <a:rPr lang="it-IT" sz="2000" dirty="0" err="1"/>
              <a:t>known</a:t>
            </a:r>
            <a:r>
              <a:rPr lang="it-IT" sz="2000" dirty="0"/>
              <a:t> terpene </a:t>
            </a:r>
            <a:r>
              <a:rPr lang="it-IT" sz="2000" dirty="0" err="1"/>
              <a:t>involved</a:t>
            </a:r>
            <a:r>
              <a:rPr lang="it-IT" sz="2000" dirty="0"/>
              <a:t> in </a:t>
            </a:r>
            <a:r>
              <a:rPr lang="it-IT" sz="2000" dirty="0" err="1"/>
              <a:t>plant</a:t>
            </a:r>
            <a:r>
              <a:rPr lang="it-IT" sz="2000" dirty="0"/>
              <a:t> </a:t>
            </a:r>
            <a:r>
              <a:rPr lang="it-IT" sz="2000" dirty="0" err="1"/>
              <a:t>defence</a:t>
            </a:r>
            <a:r>
              <a:rPr lang="it-IT" sz="2000" dirty="0"/>
              <a:t> </a:t>
            </a:r>
            <a:r>
              <a:rPr lang="it-IT" sz="2000" dirty="0" err="1"/>
              <a:t>is</a:t>
            </a:r>
            <a:r>
              <a:rPr lang="it-IT" sz="2000" dirty="0"/>
              <a:t> </a:t>
            </a:r>
            <a:r>
              <a:rPr lang="it-IT" sz="2000" b="1" dirty="0" err="1"/>
              <a:t>polygodial</a:t>
            </a:r>
            <a:r>
              <a:rPr lang="it-IT" sz="2000" dirty="0"/>
              <a:t>, </a:t>
            </a:r>
            <a:r>
              <a:rPr lang="it-IT" sz="2000" dirty="0" err="1"/>
              <a:t>found</a:t>
            </a:r>
            <a:r>
              <a:rPr lang="it-IT" sz="2000" dirty="0"/>
              <a:t> in </a:t>
            </a:r>
            <a:r>
              <a:rPr lang="it-IT" sz="2000" i="1" dirty="0" err="1"/>
              <a:t>Polygonum</a:t>
            </a:r>
            <a:r>
              <a:rPr lang="it-IT" sz="2000" i="1" dirty="0"/>
              <a:t> </a:t>
            </a:r>
            <a:r>
              <a:rPr lang="it-IT" sz="2000" i="1" dirty="0" err="1"/>
              <a:t>hydropiper</a:t>
            </a:r>
            <a:r>
              <a:rPr lang="it-IT" sz="2000" i="1" dirty="0"/>
              <a:t>.</a:t>
            </a:r>
          </a:p>
          <a:p>
            <a:pPr algn="ctr">
              <a:buFont typeface="Wingdings" pitchFamily="2" charset="2"/>
              <a:buChar char="Ø"/>
            </a:pPr>
            <a:r>
              <a:rPr lang="it-IT" sz="2000" dirty="0" err="1"/>
              <a:t>It</a:t>
            </a:r>
            <a:r>
              <a:rPr lang="it-IT" sz="2000" dirty="0"/>
              <a:t> </a:t>
            </a:r>
            <a:r>
              <a:rPr lang="it-IT" sz="2000" dirty="0" err="1"/>
              <a:t>ihnibits</a:t>
            </a:r>
            <a:r>
              <a:rPr lang="it-IT" sz="2000" dirty="0"/>
              <a:t> the </a:t>
            </a:r>
            <a:r>
              <a:rPr lang="it-IT" sz="2000" dirty="0" err="1"/>
              <a:t>feeding</a:t>
            </a:r>
            <a:r>
              <a:rPr lang="it-IT" sz="2000" dirty="0"/>
              <a:t> of a diverse </a:t>
            </a:r>
            <a:r>
              <a:rPr lang="it-IT" sz="2000" dirty="0" err="1"/>
              <a:t>assortment</a:t>
            </a:r>
            <a:r>
              <a:rPr lang="it-IT" sz="2000" dirty="0"/>
              <a:t> of </a:t>
            </a:r>
            <a:r>
              <a:rPr lang="it-IT" sz="2000" dirty="0" err="1"/>
              <a:t>herbivorous</a:t>
            </a:r>
            <a:r>
              <a:rPr lang="it-IT" sz="2000" dirty="0"/>
              <a:t> </a:t>
            </a:r>
            <a:r>
              <a:rPr lang="it-IT" sz="2000" dirty="0" err="1"/>
              <a:t>insects</a:t>
            </a:r>
            <a:r>
              <a:rPr lang="it-IT" sz="2000" dirty="0"/>
              <a:t>. </a:t>
            </a:r>
          </a:p>
          <a:p>
            <a:pPr algn="ctr">
              <a:buFont typeface="Wingdings" pitchFamily="2" charset="2"/>
              <a:buChar char="Ø"/>
            </a:pPr>
            <a:r>
              <a:rPr lang="it-IT" sz="2000" dirty="0"/>
              <a:t>The </a:t>
            </a:r>
            <a:r>
              <a:rPr lang="it-IT" sz="2000" dirty="0" err="1"/>
              <a:t>deterrent</a:t>
            </a:r>
            <a:r>
              <a:rPr lang="it-IT" sz="2000" dirty="0"/>
              <a:t> </a:t>
            </a:r>
            <a:r>
              <a:rPr lang="it-IT" sz="2000" dirty="0" err="1"/>
              <a:t>effect</a:t>
            </a:r>
            <a:r>
              <a:rPr lang="it-IT" sz="2000" dirty="0"/>
              <a:t> </a:t>
            </a:r>
            <a:r>
              <a:rPr lang="it-IT" sz="2000" dirty="0" err="1"/>
              <a:t>derives</a:t>
            </a:r>
            <a:r>
              <a:rPr lang="it-IT" sz="2000" dirty="0"/>
              <a:t> from the </a:t>
            </a:r>
            <a:r>
              <a:rPr lang="it-IT" sz="2000" dirty="0" err="1"/>
              <a:t>action</a:t>
            </a:r>
            <a:r>
              <a:rPr lang="it-IT" sz="2000" dirty="0"/>
              <a:t> of </a:t>
            </a:r>
            <a:r>
              <a:rPr lang="it-IT" sz="2000" dirty="0" err="1"/>
              <a:t>polygodial</a:t>
            </a:r>
            <a:r>
              <a:rPr lang="it-IT" sz="2000" dirty="0"/>
              <a:t> on taste </a:t>
            </a:r>
            <a:r>
              <a:rPr lang="it-IT" sz="2000" dirty="0" err="1"/>
              <a:t>receptors</a:t>
            </a:r>
            <a:r>
              <a:rPr lang="it-IT" sz="2000" dirty="0"/>
              <a:t>: the </a:t>
            </a:r>
            <a:r>
              <a:rPr lang="it-IT" sz="2000" dirty="0" err="1"/>
              <a:t>aldeyde</a:t>
            </a:r>
            <a:r>
              <a:rPr lang="it-IT" sz="2000" dirty="0"/>
              <a:t> </a:t>
            </a:r>
            <a:r>
              <a:rPr lang="it-IT" sz="2000" dirty="0" err="1"/>
              <a:t>groups</a:t>
            </a:r>
            <a:r>
              <a:rPr lang="it-IT" sz="2000" dirty="0"/>
              <a:t> can </a:t>
            </a:r>
            <a:r>
              <a:rPr lang="it-IT" sz="2000" dirty="0" err="1"/>
              <a:t>covalently</a:t>
            </a:r>
            <a:r>
              <a:rPr lang="it-IT" sz="2000" dirty="0"/>
              <a:t> </a:t>
            </a:r>
            <a:r>
              <a:rPr lang="it-IT" sz="2000" dirty="0" err="1"/>
              <a:t>bound</a:t>
            </a:r>
            <a:r>
              <a:rPr lang="it-IT" sz="2000" dirty="0"/>
              <a:t> with the free amino </a:t>
            </a:r>
            <a:r>
              <a:rPr lang="it-IT" sz="2000" dirty="0" err="1"/>
              <a:t>groups</a:t>
            </a:r>
            <a:r>
              <a:rPr lang="it-IT" sz="2000" dirty="0"/>
              <a:t> of </a:t>
            </a:r>
            <a:r>
              <a:rPr lang="it-IT" sz="2000" dirty="0" err="1"/>
              <a:t>integral</a:t>
            </a:r>
            <a:r>
              <a:rPr lang="it-IT" sz="2000" dirty="0"/>
              <a:t> membrane </a:t>
            </a:r>
            <a:r>
              <a:rPr lang="it-IT" sz="2000" dirty="0" err="1"/>
              <a:t>proteins</a:t>
            </a:r>
            <a:r>
              <a:rPr lang="it-IT" sz="2000" dirty="0"/>
              <a:t>. </a:t>
            </a:r>
          </a:p>
          <a:p>
            <a:pPr algn="ctr">
              <a:buFont typeface="Wingdings" pitchFamily="2" charset="2"/>
              <a:buChar char="Ø"/>
            </a:pPr>
            <a:r>
              <a:rPr lang="it-IT" sz="2000" dirty="0"/>
              <a:t> </a:t>
            </a:r>
            <a:r>
              <a:rPr lang="it-IT" sz="2000" dirty="0" err="1"/>
              <a:t>Such</a:t>
            </a:r>
            <a:r>
              <a:rPr lang="it-IT" sz="2000" dirty="0"/>
              <a:t> </a:t>
            </a:r>
            <a:r>
              <a:rPr lang="it-IT" sz="2000" dirty="0" err="1"/>
              <a:t>modification</a:t>
            </a:r>
            <a:r>
              <a:rPr lang="it-IT" sz="2000" dirty="0"/>
              <a:t> </a:t>
            </a:r>
            <a:r>
              <a:rPr lang="it-IT" sz="2000" dirty="0" err="1"/>
              <a:t>changes</a:t>
            </a:r>
            <a:r>
              <a:rPr lang="it-IT" sz="2000" dirty="0"/>
              <a:t> </a:t>
            </a:r>
            <a:r>
              <a:rPr lang="it-IT" sz="2000" dirty="0" err="1"/>
              <a:t>protein</a:t>
            </a:r>
            <a:r>
              <a:rPr lang="it-IT" sz="2000" dirty="0"/>
              <a:t> </a:t>
            </a:r>
            <a:r>
              <a:rPr lang="it-IT" sz="2000" dirty="0" err="1"/>
              <a:t>structures</a:t>
            </a:r>
            <a:r>
              <a:rPr lang="it-IT" sz="2000" dirty="0"/>
              <a:t> </a:t>
            </a:r>
            <a:r>
              <a:rPr lang="it-IT" sz="2000" dirty="0" err="1"/>
              <a:t>altering</a:t>
            </a:r>
            <a:r>
              <a:rPr lang="it-IT" sz="2000" dirty="0"/>
              <a:t> </a:t>
            </a:r>
            <a:r>
              <a:rPr lang="it-IT" sz="2000" dirty="0" err="1"/>
              <a:t>their</a:t>
            </a:r>
            <a:r>
              <a:rPr lang="it-IT" sz="2000" dirty="0"/>
              <a:t> </a:t>
            </a:r>
            <a:r>
              <a:rPr lang="it-IT" sz="2000" dirty="0" err="1"/>
              <a:t>bioactivity</a:t>
            </a:r>
            <a:r>
              <a:rPr lang="it-IT" sz="2000" dirty="0"/>
              <a:t>. </a:t>
            </a:r>
          </a:p>
          <a:p>
            <a:pPr algn="ctr">
              <a:buFont typeface="Wingdings" pitchFamily="2" charset="2"/>
              <a:buChar char="Ø"/>
            </a:pPr>
            <a:endParaRPr lang="it-IT" sz="2000" dirty="0"/>
          </a:p>
        </p:txBody>
      </p:sp>
      <p:sp>
        <p:nvSpPr>
          <p:cNvPr id="4" name="Segnaposto numero diapositiva 3">
            <a:extLst>
              <a:ext uri="{FF2B5EF4-FFF2-40B4-BE49-F238E27FC236}">
                <a16:creationId xmlns:a16="http://schemas.microsoft.com/office/drawing/2014/main" id="{56D49810-ABBA-8C41-8F34-79DD7AF309CF}"/>
              </a:ext>
            </a:extLst>
          </p:cNvPr>
          <p:cNvSpPr>
            <a:spLocks noGrp="1"/>
          </p:cNvSpPr>
          <p:nvPr>
            <p:ph type="sldNum" sz="quarter" idx="12"/>
          </p:nvPr>
        </p:nvSpPr>
        <p:spPr/>
        <p:txBody>
          <a:bodyPr/>
          <a:lstStyle/>
          <a:p>
            <a:fld id="{720DBD7C-C2F7-4EB7-937D-21F2A27C7BF8}" type="slidenum">
              <a:rPr lang="it-IT" smtClean="0"/>
              <a:t>4</a:t>
            </a:fld>
            <a:endParaRPr lang="it-IT" dirty="0"/>
          </a:p>
        </p:txBody>
      </p:sp>
      <p:pic>
        <p:nvPicPr>
          <p:cNvPr id="5" name="Immagine 4">
            <a:extLst>
              <a:ext uri="{FF2B5EF4-FFF2-40B4-BE49-F238E27FC236}">
                <a16:creationId xmlns:a16="http://schemas.microsoft.com/office/drawing/2014/main" id="{07055219-975F-9842-87C9-B31C188CC1C1}"/>
              </a:ext>
            </a:extLst>
          </p:cNvPr>
          <p:cNvPicPr>
            <a:picLocks noChangeAspect="1"/>
          </p:cNvPicPr>
          <p:nvPr/>
        </p:nvPicPr>
        <p:blipFill rotWithShape="1">
          <a:blip r:embed="rId2">
            <a:extLst>
              <a:ext uri="{28A0092B-C50C-407E-A947-70E740481C1C}">
                <a14:useLocalDpi xmlns:a14="http://schemas.microsoft.com/office/drawing/2010/main" val="0"/>
              </a:ext>
            </a:extLst>
          </a:blip>
          <a:srcRect t="13250"/>
          <a:stretch/>
        </p:blipFill>
        <p:spPr>
          <a:xfrm>
            <a:off x="2063553" y="1268760"/>
            <a:ext cx="3066361" cy="3024336"/>
          </a:xfrm>
          <a:prstGeom prst="rect">
            <a:avLst/>
          </a:prstGeom>
        </p:spPr>
      </p:pic>
      <p:sp>
        <p:nvSpPr>
          <p:cNvPr id="6" name="Rettangolo 5">
            <a:extLst>
              <a:ext uri="{FF2B5EF4-FFF2-40B4-BE49-F238E27FC236}">
                <a16:creationId xmlns:a16="http://schemas.microsoft.com/office/drawing/2014/main" id="{80D4B721-04B7-E54E-990A-BC66D0EB239E}"/>
              </a:ext>
            </a:extLst>
          </p:cNvPr>
          <p:cNvSpPr/>
          <p:nvPr/>
        </p:nvSpPr>
        <p:spPr>
          <a:xfrm>
            <a:off x="2273357" y="797530"/>
            <a:ext cx="2333844" cy="369332"/>
          </a:xfrm>
          <a:prstGeom prst="rect">
            <a:avLst/>
          </a:prstGeom>
        </p:spPr>
        <p:txBody>
          <a:bodyPr wrap="none">
            <a:spAutoFit/>
          </a:bodyPr>
          <a:lstStyle/>
          <a:p>
            <a:pPr algn="ctr"/>
            <a:r>
              <a:rPr lang="it-IT" i="1" dirty="0" err="1"/>
              <a:t>Polygonum</a:t>
            </a:r>
            <a:r>
              <a:rPr lang="it-IT" i="1" dirty="0"/>
              <a:t> </a:t>
            </a:r>
            <a:r>
              <a:rPr lang="it-IT" i="1" dirty="0" err="1"/>
              <a:t>hydropiper</a:t>
            </a:r>
            <a:endParaRPr lang="it-IT" i="1" dirty="0"/>
          </a:p>
        </p:txBody>
      </p:sp>
      <p:pic>
        <p:nvPicPr>
          <p:cNvPr id="7" name="Immagine 6">
            <a:extLst>
              <a:ext uri="{FF2B5EF4-FFF2-40B4-BE49-F238E27FC236}">
                <a16:creationId xmlns:a16="http://schemas.microsoft.com/office/drawing/2014/main" id="{B10322AA-6324-6241-9118-20C548EDD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01" y="4404848"/>
            <a:ext cx="1905000" cy="1587500"/>
          </a:xfrm>
          <a:prstGeom prst="rect">
            <a:avLst/>
          </a:prstGeom>
        </p:spPr>
      </p:pic>
    </p:spTree>
    <p:extLst>
      <p:ext uri="{BB962C8B-B14F-4D97-AF65-F5344CB8AC3E}">
        <p14:creationId xmlns:p14="http://schemas.microsoft.com/office/powerpoint/2010/main" val="22297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9267128-C034-2B4A-87E1-8718EB748F34}"/>
              </a:ext>
            </a:extLst>
          </p:cNvPr>
          <p:cNvPicPr>
            <a:picLocks noChangeAspect="1"/>
          </p:cNvPicPr>
          <p:nvPr/>
        </p:nvPicPr>
        <p:blipFill rotWithShape="1">
          <a:blip r:embed="rId2">
            <a:extLst>
              <a:ext uri="{28A0092B-C50C-407E-A947-70E740481C1C}">
                <a14:useLocalDpi xmlns:a14="http://schemas.microsoft.com/office/drawing/2010/main" val="0"/>
              </a:ext>
            </a:extLst>
          </a:blip>
          <a:srcRect r="23832"/>
          <a:stretch/>
        </p:blipFill>
        <p:spPr>
          <a:xfrm>
            <a:off x="3906117" y="991950"/>
            <a:ext cx="4350123" cy="5612146"/>
          </a:xfrm>
          <a:prstGeom prst="rect">
            <a:avLst/>
          </a:prstGeom>
        </p:spPr>
      </p:pic>
      <p:sp>
        <p:nvSpPr>
          <p:cNvPr id="6" name="CasellaDiTesto 5">
            <a:extLst>
              <a:ext uri="{FF2B5EF4-FFF2-40B4-BE49-F238E27FC236}">
                <a16:creationId xmlns:a16="http://schemas.microsoft.com/office/drawing/2014/main" id="{064F66AC-686B-BA44-B362-D4FDCBA7E476}"/>
              </a:ext>
            </a:extLst>
          </p:cNvPr>
          <p:cNvSpPr txBox="1"/>
          <p:nvPr/>
        </p:nvSpPr>
        <p:spPr>
          <a:xfrm>
            <a:off x="3943982" y="188641"/>
            <a:ext cx="4172745" cy="584775"/>
          </a:xfrm>
          <a:prstGeom prst="rect">
            <a:avLst/>
          </a:prstGeom>
          <a:noFill/>
        </p:spPr>
        <p:txBody>
          <a:bodyPr wrap="none" rtlCol="0">
            <a:spAutoFit/>
          </a:bodyPr>
          <a:lstStyle/>
          <a:p>
            <a:r>
              <a:rPr lang="it-IT" sz="3200" b="1" dirty="0" err="1"/>
              <a:t>Examples</a:t>
            </a:r>
            <a:r>
              <a:rPr lang="it-IT" sz="3200" b="1" dirty="0"/>
              <a:t> of </a:t>
            </a:r>
            <a:r>
              <a:rPr lang="it-IT" sz="3200" b="1" dirty="0" err="1"/>
              <a:t>terpenoids</a:t>
            </a:r>
            <a:endParaRPr lang="it-IT" sz="3200" b="1" dirty="0"/>
          </a:p>
        </p:txBody>
      </p:sp>
      <p:sp>
        <p:nvSpPr>
          <p:cNvPr id="7" name="Segnaposto numero diapositiva 6">
            <a:extLst>
              <a:ext uri="{FF2B5EF4-FFF2-40B4-BE49-F238E27FC236}">
                <a16:creationId xmlns:a16="http://schemas.microsoft.com/office/drawing/2014/main" id="{843557AE-B99E-014C-A7F5-3A7828C197CB}"/>
              </a:ext>
            </a:extLst>
          </p:cNvPr>
          <p:cNvSpPr>
            <a:spLocks noGrp="1"/>
          </p:cNvSpPr>
          <p:nvPr>
            <p:ph type="sldNum" sz="quarter" idx="12"/>
          </p:nvPr>
        </p:nvSpPr>
        <p:spPr/>
        <p:txBody>
          <a:bodyPr/>
          <a:lstStyle/>
          <a:p>
            <a:fld id="{720DBD7C-C2F7-4EB7-937D-21F2A27C7BF8}" type="slidenum">
              <a:rPr lang="it-IT" smtClean="0"/>
              <a:t>5</a:t>
            </a:fld>
            <a:endParaRPr lang="it-IT"/>
          </a:p>
        </p:txBody>
      </p:sp>
    </p:spTree>
    <p:extLst>
      <p:ext uri="{BB962C8B-B14F-4D97-AF65-F5344CB8AC3E}">
        <p14:creationId xmlns:p14="http://schemas.microsoft.com/office/powerpoint/2010/main" val="285590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330" y="278858"/>
            <a:ext cx="5144655" cy="6318495"/>
          </a:xfrm>
          <a:prstGeom prst="rect">
            <a:avLst/>
          </a:prstGeom>
        </p:spPr>
      </p:pic>
      <p:sp>
        <p:nvSpPr>
          <p:cNvPr id="6" name="CasellaDiTesto 5"/>
          <p:cNvSpPr txBox="1"/>
          <p:nvPr/>
        </p:nvSpPr>
        <p:spPr>
          <a:xfrm>
            <a:off x="6676750" y="2288981"/>
            <a:ext cx="3508710" cy="4093428"/>
          </a:xfrm>
          <a:prstGeom prst="rect">
            <a:avLst/>
          </a:prstGeom>
          <a:noFill/>
        </p:spPr>
        <p:txBody>
          <a:bodyPr wrap="square" rtlCol="0">
            <a:spAutoFit/>
          </a:bodyPr>
          <a:lstStyle/>
          <a:p>
            <a:pPr marL="285750" indent="-285750" algn="ctr">
              <a:buFont typeface="Wingdings" pitchFamily="2" charset="2"/>
              <a:buChar char="Ø"/>
            </a:pPr>
            <a:r>
              <a:rPr lang="en-US" sz="2000" dirty="0">
                <a:latin typeface="Arial" panose="020B0604020202020204" pitchFamily="34" charset="0"/>
                <a:cs typeface="Arial" panose="020B0604020202020204" pitchFamily="34" charset="0"/>
              </a:rPr>
              <a:t>The biologically active isoprene units are  DMAPP and  IPP. </a:t>
            </a:r>
            <a:endParaRPr lang="it-IT" sz="2000" b="1"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pPr marL="285750" indent="-285750" algn="ctr">
              <a:buFont typeface="Wingdings" pitchFamily="2" charset="2"/>
              <a:buChar char="Ø"/>
            </a:pPr>
            <a:r>
              <a:rPr lang="en-US" sz="2000" dirty="0">
                <a:latin typeface="Arial" panose="020B0604020202020204" pitchFamily="34" charset="0"/>
                <a:cs typeface="Arial" panose="020B0604020202020204" pitchFamily="34" charset="0"/>
              </a:rPr>
              <a:t>The molecules are classified as: Hemiterpenes, Monoterpenes, Sesquiterpenes, Diterpenes, </a:t>
            </a:r>
            <a:r>
              <a:rPr lang="en-US" sz="2000" dirty="0" err="1">
                <a:latin typeface="Arial" panose="020B0604020202020204" pitchFamily="34" charset="0"/>
                <a:cs typeface="Arial" panose="020B0604020202020204" pitchFamily="34" charset="0"/>
              </a:rPr>
              <a:t>Sesterterpenes</a:t>
            </a:r>
            <a:r>
              <a:rPr lang="en-US" sz="2000" dirty="0">
                <a:latin typeface="Arial" panose="020B0604020202020204" pitchFamily="34" charset="0"/>
                <a:cs typeface="Arial" panose="020B0604020202020204" pitchFamily="34" charset="0"/>
              </a:rPr>
              <a:t>, Triterpenes and Tetraterpenes.</a:t>
            </a:r>
          </a:p>
        </p:txBody>
      </p:sp>
      <p:grpSp>
        <p:nvGrpSpPr>
          <p:cNvPr id="7" name="Gruppo 6">
            <a:extLst>
              <a:ext uri="{FF2B5EF4-FFF2-40B4-BE49-F238E27FC236}">
                <a16:creationId xmlns:a16="http://schemas.microsoft.com/office/drawing/2014/main" id="{C3837293-55CC-D245-887F-DFD07ADD81CA}"/>
              </a:ext>
            </a:extLst>
          </p:cNvPr>
          <p:cNvGrpSpPr/>
          <p:nvPr/>
        </p:nvGrpSpPr>
        <p:grpSpPr>
          <a:xfrm>
            <a:off x="6651410" y="476673"/>
            <a:ext cx="3559390" cy="1510589"/>
            <a:chOff x="5296895" y="211199"/>
            <a:chExt cx="3637302" cy="1366573"/>
          </a:xfrm>
        </p:grpSpPr>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6895" y="539504"/>
              <a:ext cx="3637302" cy="1038268"/>
            </a:xfrm>
            <a:prstGeom prst="rect">
              <a:avLst/>
            </a:prstGeom>
          </p:spPr>
        </p:pic>
        <p:sp>
          <p:nvSpPr>
            <p:cNvPr id="2" name="CasellaDiTesto 1"/>
            <p:cNvSpPr txBox="1"/>
            <p:nvPr/>
          </p:nvSpPr>
          <p:spPr>
            <a:xfrm>
              <a:off x="5296895" y="211199"/>
              <a:ext cx="691602" cy="334121"/>
            </a:xfrm>
            <a:prstGeom prst="rect">
              <a:avLst/>
            </a:prstGeom>
            <a:noFill/>
          </p:spPr>
          <p:txBody>
            <a:bodyPr wrap="none" rtlCol="0">
              <a:spAutoFit/>
            </a:bodyPr>
            <a:lstStyle/>
            <a:p>
              <a:r>
                <a:rPr lang="it-IT" dirty="0"/>
                <a:t>Head</a:t>
              </a:r>
            </a:p>
          </p:txBody>
        </p:sp>
        <p:sp>
          <p:nvSpPr>
            <p:cNvPr id="3" name="CasellaDiTesto 2"/>
            <p:cNvSpPr txBox="1"/>
            <p:nvPr/>
          </p:nvSpPr>
          <p:spPr>
            <a:xfrm>
              <a:off x="8234425" y="211199"/>
              <a:ext cx="506105" cy="334121"/>
            </a:xfrm>
            <a:prstGeom prst="rect">
              <a:avLst/>
            </a:prstGeom>
            <a:noFill/>
          </p:spPr>
          <p:txBody>
            <a:bodyPr wrap="none" rtlCol="0">
              <a:spAutoFit/>
            </a:bodyPr>
            <a:lstStyle/>
            <a:p>
              <a:r>
                <a:rPr lang="it-IT" dirty="0" err="1"/>
                <a:t>Tail</a:t>
              </a:r>
              <a:endParaRPr lang="it-IT" dirty="0"/>
            </a:p>
          </p:txBody>
        </p:sp>
      </p:grpSp>
      <p:cxnSp>
        <p:nvCxnSpPr>
          <p:cNvPr id="10" name="Connettore 2 9"/>
          <p:cNvCxnSpPr>
            <a:stCxn id="2" idx="2"/>
          </p:cNvCxnSpPr>
          <p:nvPr/>
        </p:nvCxnSpPr>
        <p:spPr>
          <a:xfrm>
            <a:off x="6989804" y="846005"/>
            <a:ext cx="346730" cy="4671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Connettore 2 11"/>
          <p:cNvCxnSpPr>
            <a:cxnSpLocks/>
            <a:stCxn id="3" idx="2"/>
          </p:cNvCxnSpPr>
          <p:nvPr/>
        </p:nvCxnSpPr>
        <p:spPr>
          <a:xfrm flipH="1">
            <a:off x="9597277" y="846005"/>
            <a:ext cx="176372" cy="4671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Segnaposto numero diapositiva 7">
            <a:extLst>
              <a:ext uri="{FF2B5EF4-FFF2-40B4-BE49-F238E27FC236}">
                <a16:creationId xmlns:a16="http://schemas.microsoft.com/office/drawing/2014/main" id="{E69289AF-FB21-6547-B2A7-F26F70CAB614}"/>
              </a:ext>
            </a:extLst>
          </p:cNvPr>
          <p:cNvSpPr>
            <a:spLocks noGrp="1"/>
          </p:cNvSpPr>
          <p:nvPr>
            <p:ph type="sldNum" sz="quarter" idx="12"/>
          </p:nvPr>
        </p:nvSpPr>
        <p:spPr/>
        <p:txBody>
          <a:bodyPr/>
          <a:lstStyle/>
          <a:p>
            <a:fld id="{720DBD7C-C2F7-4EB7-937D-21F2A27C7BF8}" type="slidenum">
              <a:rPr lang="it-IT" smtClean="0"/>
              <a:t>6</a:t>
            </a:fld>
            <a:endParaRPr lang="it-IT"/>
          </a:p>
        </p:txBody>
      </p:sp>
    </p:spTree>
    <p:extLst>
      <p:ext uri="{BB962C8B-B14F-4D97-AF65-F5344CB8AC3E}">
        <p14:creationId xmlns:p14="http://schemas.microsoft.com/office/powerpoint/2010/main" val="135256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1588"/>
          <a:stretch/>
        </p:blipFill>
        <p:spPr>
          <a:xfrm>
            <a:off x="1631505" y="1052736"/>
            <a:ext cx="5509957" cy="4752528"/>
          </a:xfrm>
          <a:prstGeom prst="rect">
            <a:avLst/>
          </a:prstGeom>
        </p:spPr>
      </p:pic>
      <p:sp>
        <p:nvSpPr>
          <p:cNvPr id="7" name="CasellaDiTesto 6"/>
          <p:cNvSpPr txBox="1"/>
          <p:nvPr/>
        </p:nvSpPr>
        <p:spPr>
          <a:xfrm>
            <a:off x="7287674" y="430364"/>
            <a:ext cx="2938478" cy="5847755"/>
          </a:xfrm>
          <a:prstGeom prst="rect">
            <a:avLst/>
          </a:prstGeom>
          <a:noFill/>
        </p:spPr>
        <p:txBody>
          <a:bodyPr wrap="square" rtlCol="0">
            <a:spAutoFit/>
          </a:bodyPr>
          <a:lstStyle/>
          <a:p>
            <a:pPr marL="285750" indent="-285750">
              <a:buFont typeface="Wingdings" pitchFamily="2" charset="2"/>
              <a:buChar char="Ø"/>
            </a:pPr>
            <a:r>
              <a:rPr lang="en-US" sz="2200" dirty="0"/>
              <a:t>Among the molecules here reported  can be noted head-tail combinations as in Geraniol, </a:t>
            </a:r>
            <a:r>
              <a:rPr lang="en-US" sz="2200" dirty="0" err="1"/>
              <a:t>Farnesol</a:t>
            </a:r>
            <a:r>
              <a:rPr lang="en-US" sz="2200" dirty="0"/>
              <a:t>, </a:t>
            </a:r>
            <a:r>
              <a:rPr lang="en-US" sz="2200" dirty="0" err="1"/>
              <a:t>Geranilgeraniol</a:t>
            </a:r>
            <a:r>
              <a:rPr lang="en-US" sz="2200" dirty="0"/>
              <a:t>. </a:t>
            </a:r>
          </a:p>
          <a:p>
            <a:pPr marL="285750" indent="-285750">
              <a:buFont typeface="Wingdings" pitchFamily="2" charset="2"/>
              <a:buChar char="Ø"/>
            </a:pPr>
            <a:endParaRPr lang="en-US" sz="2200" dirty="0"/>
          </a:p>
          <a:p>
            <a:pPr marL="285750" indent="-285750">
              <a:buFont typeface="Wingdings" pitchFamily="2" charset="2"/>
              <a:buChar char="Ø"/>
            </a:pPr>
            <a:r>
              <a:rPr lang="en-US" sz="2200" dirty="0"/>
              <a:t>Instead, there are </a:t>
            </a:r>
            <a:r>
              <a:rPr lang="en-US" sz="2200"/>
              <a:t>links head-head </a:t>
            </a:r>
            <a:r>
              <a:rPr lang="en-US" sz="2200" dirty="0"/>
              <a:t>in Squalene and </a:t>
            </a:r>
            <a:r>
              <a:rPr lang="en-US" sz="2200" dirty="0" err="1"/>
              <a:t>Fitoene</a:t>
            </a:r>
            <a:r>
              <a:rPr lang="en-US" sz="2200" dirty="0"/>
              <a:t>. </a:t>
            </a:r>
          </a:p>
          <a:p>
            <a:pPr marL="285750" indent="-285750">
              <a:buFont typeface="Wingdings" pitchFamily="2" charset="2"/>
              <a:buChar char="Ø"/>
            </a:pPr>
            <a:endParaRPr lang="en-US" sz="2200" dirty="0"/>
          </a:p>
          <a:p>
            <a:pPr marL="285750" indent="-285750">
              <a:buFont typeface="Wingdings" pitchFamily="2" charset="2"/>
              <a:buChar char="Ø"/>
            </a:pPr>
            <a:r>
              <a:rPr lang="en-US" sz="2200" dirty="0"/>
              <a:t>Menthol, </a:t>
            </a:r>
            <a:r>
              <a:rPr lang="en-US" sz="2200" dirty="0" err="1"/>
              <a:t>Bisabolene</a:t>
            </a:r>
            <a:r>
              <a:rPr lang="en-US" sz="2200" dirty="0"/>
              <a:t> and </a:t>
            </a:r>
            <a:r>
              <a:rPr lang="en-US" sz="2200" dirty="0" err="1"/>
              <a:t>Taxadiene</a:t>
            </a:r>
            <a:r>
              <a:rPr lang="en-US" sz="2200" dirty="0"/>
              <a:t> exhibit further modifications following cyclization reactions</a:t>
            </a:r>
            <a:endParaRPr lang="it-IT" sz="2200" dirty="0"/>
          </a:p>
        </p:txBody>
      </p:sp>
      <p:sp>
        <p:nvSpPr>
          <p:cNvPr id="2" name="Segnaposto numero diapositiva 1">
            <a:extLst>
              <a:ext uri="{FF2B5EF4-FFF2-40B4-BE49-F238E27FC236}">
                <a16:creationId xmlns:a16="http://schemas.microsoft.com/office/drawing/2014/main" id="{696BC55F-4D0A-CE4F-B5A8-AE36B0441CD4}"/>
              </a:ext>
            </a:extLst>
          </p:cNvPr>
          <p:cNvSpPr>
            <a:spLocks noGrp="1"/>
          </p:cNvSpPr>
          <p:nvPr>
            <p:ph type="sldNum" sz="quarter" idx="12"/>
          </p:nvPr>
        </p:nvSpPr>
        <p:spPr/>
        <p:txBody>
          <a:bodyPr/>
          <a:lstStyle/>
          <a:p>
            <a:fld id="{720DBD7C-C2F7-4EB7-937D-21F2A27C7BF8}" type="slidenum">
              <a:rPr lang="it-IT" smtClean="0"/>
              <a:t>7</a:t>
            </a:fld>
            <a:endParaRPr lang="it-IT"/>
          </a:p>
        </p:txBody>
      </p:sp>
    </p:spTree>
    <p:extLst>
      <p:ext uri="{BB962C8B-B14F-4D97-AF65-F5344CB8AC3E}">
        <p14:creationId xmlns:p14="http://schemas.microsoft.com/office/powerpoint/2010/main" val="423598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6B8086A-1771-6C4F-81E5-232AD2C29E74}"/>
              </a:ext>
            </a:extLst>
          </p:cNvPr>
          <p:cNvPicPr>
            <a:picLocks noChangeAspect="1"/>
          </p:cNvPicPr>
          <p:nvPr/>
        </p:nvPicPr>
        <p:blipFill rotWithShape="1">
          <a:blip r:embed="rId2">
            <a:extLst>
              <a:ext uri="{28A0092B-C50C-407E-A947-70E740481C1C}">
                <a14:useLocalDpi xmlns:a14="http://schemas.microsoft.com/office/drawing/2010/main" val="0"/>
              </a:ext>
            </a:extLst>
          </a:blip>
          <a:srcRect r="19702"/>
          <a:stretch/>
        </p:blipFill>
        <p:spPr>
          <a:xfrm>
            <a:off x="1847528" y="691027"/>
            <a:ext cx="4742876" cy="5877247"/>
          </a:xfrm>
          <a:prstGeom prst="rect">
            <a:avLst/>
          </a:prstGeom>
        </p:spPr>
      </p:pic>
      <p:sp>
        <p:nvSpPr>
          <p:cNvPr id="4" name="CasellaDiTesto 3">
            <a:extLst>
              <a:ext uri="{FF2B5EF4-FFF2-40B4-BE49-F238E27FC236}">
                <a16:creationId xmlns:a16="http://schemas.microsoft.com/office/drawing/2014/main" id="{0D3187C9-7815-E045-AA74-455D52D0A093}"/>
              </a:ext>
            </a:extLst>
          </p:cNvPr>
          <p:cNvSpPr txBox="1"/>
          <p:nvPr/>
        </p:nvSpPr>
        <p:spPr>
          <a:xfrm>
            <a:off x="3071664" y="118695"/>
            <a:ext cx="5883470" cy="461665"/>
          </a:xfrm>
          <a:prstGeom prst="rect">
            <a:avLst/>
          </a:prstGeom>
          <a:noFill/>
        </p:spPr>
        <p:txBody>
          <a:bodyPr wrap="none" rtlCol="0">
            <a:spAutoFit/>
          </a:bodyPr>
          <a:lstStyle/>
          <a:p>
            <a:r>
              <a:rPr lang="it-IT" sz="2400" b="1" dirty="0" err="1"/>
              <a:t>Overview</a:t>
            </a:r>
            <a:r>
              <a:rPr lang="it-IT" sz="2400" b="1" dirty="0"/>
              <a:t> of </a:t>
            </a:r>
            <a:r>
              <a:rPr lang="it-IT" sz="2400" b="1" dirty="0" err="1"/>
              <a:t>terpenoid</a:t>
            </a:r>
            <a:r>
              <a:rPr lang="it-IT" sz="2400" b="1" dirty="0"/>
              <a:t> </a:t>
            </a:r>
            <a:r>
              <a:rPr lang="it-IT" sz="2400" b="1" dirty="0" err="1"/>
              <a:t>biosynthesis</a:t>
            </a:r>
            <a:r>
              <a:rPr lang="it-IT" sz="2400" b="1" dirty="0"/>
              <a:t> in </a:t>
            </a:r>
            <a:r>
              <a:rPr lang="it-IT" sz="2400" b="1" dirty="0" err="1"/>
              <a:t>plants</a:t>
            </a:r>
            <a:endParaRPr lang="it-IT" sz="2400" b="1" dirty="0"/>
          </a:p>
        </p:txBody>
      </p:sp>
      <p:sp>
        <p:nvSpPr>
          <p:cNvPr id="5" name="Segnaposto numero diapositiva 4">
            <a:extLst>
              <a:ext uri="{FF2B5EF4-FFF2-40B4-BE49-F238E27FC236}">
                <a16:creationId xmlns:a16="http://schemas.microsoft.com/office/drawing/2014/main" id="{F8BF5DF0-60D0-3D48-AE0D-438782E786E4}"/>
              </a:ext>
            </a:extLst>
          </p:cNvPr>
          <p:cNvSpPr>
            <a:spLocks noGrp="1"/>
          </p:cNvSpPr>
          <p:nvPr>
            <p:ph type="sldNum" sz="quarter" idx="12"/>
          </p:nvPr>
        </p:nvSpPr>
        <p:spPr/>
        <p:txBody>
          <a:bodyPr/>
          <a:lstStyle/>
          <a:p>
            <a:fld id="{720DBD7C-C2F7-4EB7-937D-21F2A27C7BF8}" type="slidenum">
              <a:rPr lang="it-IT" smtClean="0"/>
              <a:t>8</a:t>
            </a:fld>
            <a:endParaRPr lang="it-IT"/>
          </a:p>
        </p:txBody>
      </p:sp>
      <p:sp>
        <p:nvSpPr>
          <p:cNvPr id="6" name="Rettangolo 5">
            <a:extLst>
              <a:ext uri="{FF2B5EF4-FFF2-40B4-BE49-F238E27FC236}">
                <a16:creationId xmlns:a16="http://schemas.microsoft.com/office/drawing/2014/main" id="{4325AB72-A61E-9547-95AE-45A4249361AD}"/>
              </a:ext>
            </a:extLst>
          </p:cNvPr>
          <p:cNvSpPr/>
          <p:nvPr/>
        </p:nvSpPr>
        <p:spPr>
          <a:xfrm>
            <a:off x="4655841" y="1480430"/>
            <a:ext cx="946867" cy="6524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31993242-F87D-014C-AE05-9D95C2CC8680}"/>
              </a:ext>
            </a:extLst>
          </p:cNvPr>
          <p:cNvSpPr txBox="1"/>
          <p:nvPr/>
        </p:nvSpPr>
        <p:spPr>
          <a:xfrm>
            <a:off x="4716084" y="1529644"/>
            <a:ext cx="826379" cy="553997"/>
          </a:xfrm>
          <a:prstGeom prst="rect">
            <a:avLst/>
          </a:prstGeom>
          <a:solidFill>
            <a:schemeClr val="accent1">
              <a:lumMod val="20000"/>
              <a:lumOff val="80000"/>
            </a:schemeClr>
          </a:solidFill>
        </p:spPr>
        <p:txBody>
          <a:bodyPr wrap="square" rtlCol="0">
            <a:spAutoFit/>
          </a:bodyPr>
          <a:lstStyle/>
          <a:p>
            <a:pPr algn="ctr"/>
            <a:r>
              <a:rPr lang="it-IT" sz="1600" b="1" dirty="0"/>
              <a:t>MEP </a:t>
            </a:r>
          </a:p>
          <a:p>
            <a:pPr algn="ctr"/>
            <a:r>
              <a:rPr lang="it-IT" sz="1400" b="1" dirty="0" err="1"/>
              <a:t>Pathway</a:t>
            </a:r>
            <a:endParaRPr lang="it-IT" sz="1400" b="1" dirty="0"/>
          </a:p>
        </p:txBody>
      </p:sp>
      <p:sp>
        <p:nvSpPr>
          <p:cNvPr id="7" name="Rettangolo 6">
            <a:extLst>
              <a:ext uri="{FF2B5EF4-FFF2-40B4-BE49-F238E27FC236}">
                <a16:creationId xmlns:a16="http://schemas.microsoft.com/office/drawing/2014/main" id="{ED8B7D71-B21C-DB42-979D-7DC9B3E07C35}"/>
              </a:ext>
            </a:extLst>
          </p:cNvPr>
          <p:cNvSpPr/>
          <p:nvPr/>
        </p:nvSpPr>
        <p:spPr>
          <a:xfrm>
            <a:off x="6744072" y="1093372"/>
            <a:ext cx="3610744" cy="5262979"/>
          </a:xfrm>
          <a:prstGeom prst="rect">
            <a:avLst/>
          </a:prstGeom>
        </p:spPr>
        <p:txBody>
          <a:bodyPr wrap="square">
            <a:spAutoFit/>
          </a:bodyPr>
          <a:lstStyle/>
          <a:p>
            <a:r>
              <a:rPr lang="it-IT" sz="1600" dirty="0"/>
              <a:t>MEP: </a:t>
            </a:r>
            <a:r>
              <a:rPr lang="it-IT" sz="1600" dirty="0" err="1"/>
              <a:t>methylerythritol</a:t>
            </a:r>
            <a:r>
              <a:rPr lang="it-IT" sz="1600" dirty="0"/>
              <a:t> </a:t>
            </a:r>
            <a:r>
              <a:rPr lang="it-IT" sz="1600" dirty="0" err="1"/>
              <a:t>phosphate</a:t>
            </a:r>
            <a:r>
              <a:rPr lang="it-IT" sz="1600" dirty="0"/>
              <a:t> </a:t>
            </a:r>
            <a:r>
              <a:rPr lang="it-IT" sz="1600" dirty="0" err="1"/>
              <a:t>pathway</a:t>
            </a:r>
            <a:endParaRPr lang="it-IT" sz="1600" dirty="0"/>
          </a:p>
          <a:p>
            <a:endParaRPr lang="it-IT" sz="1600" b="1" dirty="0"/>
          </a:p>
          <a:p>
            <a:pPr algn="ctr"/>
            <a:r>
              <a:rPr lang="it-IT" sz="1600" dirty="0" err="1"/>
              <a:t>Four</a:t>
            </a:r>
            <a:r>
              <a:rPr lang="it-IT" sz="1600" dirty="0"/>
              <a:t> </a:t>
            </a:r>
            <a:r>
              <a:rPr lang="it-IT" sz="1600" dirty="0" err="1"/>
              <a:t>stages</a:t>
            </a:r>
            <a:r>
              <a:rPr lang="it-IT" sz="1600" dirty="0"/>
              <a:t>:</a:t>
            </a:r>
          </a:p>
          <a:p>
            <a:pPr algn="ctr"/>
            <a:endParaRPr lang="it-IT" sz="1600" dirty="0"/>
          </a:p>
          <a:p>
            <a:pPr marL="342900" indent="-342900" algn="ctr">
              <a:buFont typeface="+mj-lt"/>
              <a:buAutoNum type="arabicPeriod"/>
            </a:pPr>
            <a:r>
              <a:rPr lang="it-IT" sz="1600" dirty="0" err="1"/>
              <a:t>Synthesis</a:t>
            </a:r>
            <a:r>
              <a:rPr lang="it-IT" sz="1600" dirty="0"/>
              <a:t> of IPP ( </a:t>
            </a:r>
            <a:r>
              <a:rPr lang="it-IT" sz="1600" dirty="0" err="1"/>
              <a:t>mevalonic</a:t>
            </a:r>
            <a:r>
              <a:rPr lang="it-IT" sz="1600" dirty="0"/>
              <a:t> acid and MEP </a:t>
            </a:r>
            <a:r>
              <a:rPr lang="it-IT" sz="1600" dirty="0" err="1"/>
              <a:t>pathways</a:t>
            </a:r>
            <a:r>
              <a:rPr lang="it-IT" sz="1600" dirty="0"/>
              <a:t>);</a:t>
            </a:r>
          </a:p>
          <a:p>
            <a:pPr marL="342900" indent="-342900" algn="ctr">
              <a:buFont typeface="+mj-lt"/>
              <a:buAutoNum type="arabicPeriod"/>
            </a:pPr>
            <a:endParaRPr lang="it-IT" sz="1600" dirty="0"/>
          </a:p>
          <a:p>
            <a:pPr marL="342900" indent="-342900" algn="ctr">
              <a:buFont typeface="+mj-lt"/>
              <a:buAutoNum type="arabicPeriod"/>
            </a:pPr>
            <a:r>
              <a:rPr lang="it-IT" sz="1600" dirty="0"/>
              <a:t>C</a:t>
            </a:r>
            <a:r>
              <a:rPr lang="it-IT" sz="1600" baseline="-25000" dirty="0"/>
              <a:t>5 </a:t>
            </a:r>
            <a:r>
              <a:rPr lang="it-IT" sz="1600" dirty="0" err="1"/>
              <a:t>units</a:t>
            </a:r>
            <a:r>
              <a:rPr lang="it-IT" sz="1600" dirty="0"/>
              <a:t> condense to generate </a:t>
            </a:r>
            <a:r>
              <a:rPr lang="it-IT" sz="1600" dirty="0" err="1"/>
              <a:t>three</a:t>
            </a:r>
            <a:r>
              <a:rPr lang="it-IT" sz="1600" dirty="0"/>
              <a:t> </a:t>
            </a:r>
            <a:r>
              <a:rPr lang="it-IT" sz="1600" dirty="0" err="1"/>
              <a:t>larger</a:t>
            </a:r>
            <a:r>
              <a:rPr lang="it-IT" sz="1600" dirty="0"/>
              <a:t> </a:t>
            </a:r>
            <a:r>
              <a:rPr lang="it-IT" sz="1600" dirty="0" err="1"/>
              <a:t>prenyl</a:t>
            </a:r>
            <a:r>
              <a:rPr lang="it-IT" sz="1600" dirty="0"/>
              <a:t> </a:t>
            </a:r>
            <a:r>
              <a:rPr lang="it-IT" sz="1600" dirty="0" err="1"/>
              <a:t>diphosphates</a:t>
            </a:r>
            <a:r>
              <a:rPr lang="it-IT" sz="1600" dirty="0"/>
              <a:t>, </a:t>
            </a:r>
            <a:r>
              <a:rPr lang="it-IT" sz="1600" dirty="0" err="1"/>
              <a:t>geranyl</a:t>
            </a:r>
            <a:r>
              <a:rPr lang="it-IT" sz="1600" dirty="0"/>
              <a:t> </a:t>
            </a:r>
            <a:r>
              <a:rPr lang="it-IT" sz="1600" dirty="0" err="1"/>
              <a:t>diphosphate</a:t>
            </a:r>
            <a:r>
              <a:rPr lang="it-IT" sz="1600" dirty="0"/>
              <a:t> (GPP, C</a:t>
            </a:r>
            <a:r>
              <a:rPr lang="it-IT" sz="1600" baseline="-25000" dirty="0"/>
              <a:t>10</a:t>
            </a:r>
            <a:r>
              <a:rPr lang="it-IT" sz="1600" dirty="0"/>
              <a:t>);</a:t>
            </a:r>
          </a:p>
          <a:p>
            <a:pPr marL="342900" indent="-342900" algn="ctr">
              <a:buFont typeface="+mj-lt"/>
              <a:buAutoNum type="arabicPeriod"/>
            </a:pPr>
            <a:endParaRPr lang="it-IT" sz="1600" dirty="0"/>
          </a:p>
          <a:p>
            <a:pPr marL="342900" indent="-342900" algn="ctr">
              <a:buFont typeface="+mj-lt"/>
              <a:buAutoNum type="arabicPeriod"/>
            </a:pPr>
            <a:r>
              <a:rPr lang="it-IT" sz="1600" b="1" dirty="0"/>
              <a:t>GPP</a:t>
            </a:r>
            <a:r>
              <a:rPr lang="it-IT" sz="1600" dirty="0"/>
              <a:t> </a:t>
            </a:r>
            <a:r>
              <a:rPr lang="it-IT" sz="1600" dirty="0" err="1"/>
              <a:t>is</a:t>
            </a:r>
            <a:r>
              <a:rPr lang="it-IT" sz="1600" dirty="0"/>
              <a:t> </a:t>
            </a:r>
            <a:r>
              <a:rPr lang="it-IT" sz="1600" dirty="0" err="1"/>
              <a:t>converted</a:t>
            </a:r>
            <a:r>
              <a:rPr lang="it-IT" sz="1600" dirty="0"/>
              <a:t> to </a:t>
            </a:r>
            <a:r>
              <a:rPr lang="it-IT" sz="1600" dirty="0" err="1"/>
              <a:t>monoterpenes</a:t>
            </a:r>
            <a:r>
              <a:rPr lang="it-IT" sz="1600" dirty="0"/>
              <a:t>; </a:t>
            </a:r>
            <a:r>
              <a:rPr lang="it-IT" sz="1600" b="1" dirty="0"/>
              <a:t>FPP</a:t>
            </a:r>
            <a:r>
              <a:rPr lang="it-IT" sz="1600" dirty="0"/>
              <a:t> </a:t>
            </a:r>
            <a:r>
              <a:rPr lang="it-IT" sz="1600" dirty="0" err="1"/>
              <a:t>is</a:t>
            </a:r>
            <a:r>
              <a:rPr lang="it-IT" sz="1600" dirty="0"/>
              <a:t> </a:t>
            </a:r>
            <a:r>
              <a:rPr lang="it-IT" sz="1600" dirty="0" err="1"/>
              <a:t>converted</a:t>
            </a:r>
            <a:r>
              <a:rPr lang="it-IT" sz="1600" dirty="0"/>
              <a:t> to </a:t>
            </a:r>
            <a:r>
              <a:rPr lang="it-IT" sz="1600" dirty="0" err="1"/>
              <a:t>sesquiterpenes</a:t>
            </a:r>
            <a:r>
              <a:rPr lang="it-IT" sz="1600" dirty="0"/>
              <a:t>; </a:t>
            </a:r>
            <a:r>
              <a:rPr lang="it-IT" sz="1600" b="1" dirty="0"/>
              <a:t>GGPP</a:t>
            </a:r>
            <a:r>
              <a:rPr lang="it-IT" sz="1600" dirty="0"/>
              <a:t> </a:t>
            </a:r>
            <a:r>
              <a:rPr lang="it-IT" sz="1600" dirty="0" err="1"/>
              <a:t>is</a:t>
            </a:r>
            <a:r>
              <a:rPr lang="it-IT" sz="1600" dirty="0"/>
              <a:t> </a:t>
            </a:r>
            <a:r>
              <a:rPr lang="it-IT" sz="1600" dirty="0" err="1"/>
              <a:t>converted</a:t>
            </a:r>
            <a:r>
              <a:rPr lang="it-IT" sz="1600" dirty="0"/>
              <a:t> to </a:t>
            </a:r>
            <a:r>
              <a:rPr lang="it-IT" sz="1600" dirty="0" err="1"/>
              <a:t>diterpenses</a:t>
            </a:r>
            <a:r>
              <a:rPr lang="it-IT" sz="1600" dirty="0"/>
              <a:t>.</a:t>
            </a:r>
          </a:p>
          <a:p>
            <a:pPr marL="342900" indent="-342900" algn="ctr">
              <a:buFont typeface="+mj-lt"/>
              <a:buAutoNum type="arabicPeriod"/>
            </a:pPr>
            <a:endParaRPr lang="it-IT" sz="1600" dirty="0"/>
          </a:p>
          <a:p>
            <a:pPr marL="342900" indent="-342900" algn="ctr">
              <a:buFont typeface="+mj-lt"/>
              <a:buAutoNum type="arabicPeriod"/>
            </a:pPr>
            <a:r>
              <a:rPr lang="it-IT" sz="1600" dirty="0"/>
              <a:t>The </a:t>
            </a:r>
            <a:r>
              <a:rPr lang="it-IT" sz="1600" dirty="0" err="1"/>
              <a:t>final</a:t>
            </a:r>
            <a:r>
              <a:rPr lang="it-IT" sz="1600" dirty="0"/>
              <a:t> stage </a:t>
            </a:r>
            <a:r>
              <a:rPr lang="it-IT" sz="1600" dirty="0" err="1"/>
              <a:t>encompassesa</a:t>
            </a:r>
            <a:r>
              <a:rPr lang="it-IT" sz="1600" dirty="0"/>
              <a:t> </a:t>
            </a:r>
            <a:r>
              <a:rPr lang="it-IT" sz="1600" dirty="0" err="1"/>
              <a:t>variety</a:t>
            </a:r>
            <a:r>
              <a:rPr lang="it-IT" sz="1600" dirty="0"/>
              <a:t> of </a:t>
            </a:r>
            <a:r>
              <a:rPr lang="it-IT" sz="1600" dirty="0" err="1"/>
              <a:t>oxidations</a:t>
            </a:r>
            <a:r>
              <a:rPr lang="it-IT" sz="1600" dirty="0"/>
              <a:t>, </a:t>
            </a:r>
            <a:r>
              <a:rPr lang="it-IT" sz="1600" dirty="0" err="1"/>
              <a:t>reductions</a:t>
            </a:r>
            <a:r>
              <a:rPr lang="it-IT" sz="1600" dirty="0"/>
              <a:t>, </a:t>
            </a:r>
            <a:r>
              <a:rPr lang="it-IT" sz="1600" dirty="0" err="1"/>
              <a:t>isomerizations</a:t>
            </a:r>
            <a:r>
              <a:rPr lang="it-IT" sz="1600" dirty="0"/>
              <a:t>, </a:t>
            </a:r>
            <a:r>
              <a:rPr lang="it-IT" sz="1600" dirty="0" err="1"/>
              <a:t>conjugations</a:t>
            </a:r>
            <a:r>
              <a:rPr lang="it-IT" sz="1600" dirty="0"/>
              <a:t> to </a:t>
            </a:r>
            <a:r>
              <a:rPr lang="it-IT" sz="1600" dirty="0" err="1"/>
              <a:t>give</a:t>
            </a:r>
            <a:r>
              <a:rPr lang="it-IT" sz="1600" dirty="0"/>
              <a:t> </a:t>
            </a:r>
            <a:r>
              <a:rPr lang="it-IT" sz="1600" dirty="0" err="1"/>
              <a:t>thousands</a:t>
            </a:r>
            <a:r>
              <a:rPr lang="it-IT" sz="1600" dirty="0"/>
              <a:t> of </a:t>
            </a:r>
            <a:r>
              <a:rPr lang="it-IT" sz="1600" dirty="0" err="1"/>
              <a:t>distinctive</a:t>
            </a:r>
            <a:r>
              <a:rPr lang="it-IT" sz="1600" dirty="0"/>
              <a:t> </a:t>
            </a:r>
            <a:r>
              <a:rPr lang="it-IT" sz="1600" dirty="0" err="1"/>
              <a:t>diterpenes</a:t>
            </a:r>
            <a:r>
              <a:rPr lang="it-IT" sz="1600" dirty="0"/>
              <a:t>.</a:t>
            </a:r>
          </a:p>
          <a:p>
            <a:endParaRPr lang="it-IT" sz="1600" dirty="0"/>
          </a:p>
        </p:txBody>
      </p:sp>
    </p:spTree>
    <p:extLst>
      <p:ext uri="{BB962C8B-B14F-4D97-AF65-F5344CB8AC3E}">
        <p14:creationId xmlns:p14="http://schemas.microsoft.com/office/powerpoint/2010/main" val="283339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95399-ED0E-1841-BA38-03E4DCC28E0E}"/>
              </a:ext>
            </a:extLst>
          </p:cNvPr>
          <p:cNvSpPr>
            <a:spLocks noGrp="1"/>
          </p:cNvSpPr>
          <p:nvPr>
            <p:ph type="title"/>
          </p:nvPr>
        </p:nvSpPr>
        <p:spPr>
          <a:xfrm>
            <a:off x="2135560" y="89972"/>
            <a:ext cx="8229600" cy="1143000"/>
          </a:xfrm>
        </p:spPr>
        <p:txBody>
          <a:bodyPr>
            <a:normAutofit/>
          </a:bodyPr>
          <a:lstStyle/>
          <a:p>
            <a:r>
              <a:rPr lang="it-IT" sz="3200" b="1" dirty="0" err="1">
                <a:latin typeface="+mn-lt"/>
              </a:rPr>
              <a:t>Outline</a:t>
            </a:r>
            <a:r>
              <a:rPr lang="it-IT" sz="3200" b="1" dirty="0">
                <a:latin typeface="+mn-lt"/>
              </a:rPr>
              <a:t> of the </a:t>
            </a:r>
            <a:r>
              <a:rPr lang="it-IT" sz="3200" b="1" dirty="0" err="1">
                <a:latin typeface="+mn-lt"/>
              </a:rPr>
              <a:t>mevalonate</a:t>
            </a:r>
            <a:r>
              <a:rPr lang="it-IT" sz="3200" b="1" dirty="0">
                <a:latin typeface="+mn-lt"/>
              </a:rPr>
              <a:t> </a:t>
            </a:r>
            <a:r>
              <a:rPr lang="it-IT" sz="3200" b="1" dirty="0" err="1">
                <a:latin typeface="+mn-lt"/>
              </a:rPr>
              <a:t>pathway</a:t>
            </a:r>
            <a:endParaRPr lang="it-IT" sz="3200" b="1" dirty="0">
              <a:latin typeface="+mn-lt"/>
            </a:endParaRPr>
          </a:p>
        </p:txBody>
      </p:sp>
      <p:pic>
        <p:nvPicPr>
          <p:cNvPr id="10" name="Immagine 9">
            <a:extLst>
              <a:ext uri="{FF2B5EF4-FFF2-40B4-BE49-F238E27FC236}">
                <a16:creationId xmlns:a16="http://schemas.microsoft.com/office/drawing/2014/main" id="{DF914437-207D-EA4D-B6F1-D6E034A63FD9}"/>
              </a:ext>
            </a:extLst>
          </p:cNvPr>
          <p:cNvPicPr>
            <a:picLocks noChangeAspect="1"/>
          </p:cNvPicPr>
          <p:nvPr/>
        </p:nvPicPr>
        <p:blipFill rotWithShape="1">
          <a:blip r:embed="rId2">
            <a:extLst>
              <a:ext uri="{28A0092B-C50C-407E-A947-70E740481C1C}">
                <a14:useLocalDpi xmlns:a14="http://schemas.microsoft.com/office/drawing/2010/main" val="0"/>
              </a:ext>
            </a:extLst>
          </a:blip>
          <a:srcRect l="7453" r="16792"/>
          <a:stretch/>
        </p:blipFill>
        <p:spPr>
          <a:xfrm>
            <a:off x="2135560" y="1484785"/>
            <a:ext cx="3744416" cy="4885151"/>
          </a:xfrm>
          <a:prstGeom prst="rect">
            <a:avLst/>
          </a:prstGeom>
        </p:spPr>
      </p:pic>
      <p:pic>
        <p:nvPicPr>
          <p:cNvPr id="12" name="Immagine 11">
            <a:extLst>
              <a:ext uri="{FF2B5EF4-FFF2-40B4-BE49-F238E27FC236}">
                <a16:creationId xmlns:a16="http://schemas.microsoft.com/office/drawing/2014/main" id="{C286D70F-2E62-4647-ADC6-2A407D066084}"/>
              </a:ext>
            </a:extLst>
          </p:cNvPr>
          <p:cNvPicPr>
            <a:picLocks noChangeAspect="1"/>
          </p:cNvPicPr>
          <p:nvPr/>
        </p:nvPicPr>
        <p:blipFill rotWithShape="1">
          <a:blip r:embed="rId3">
            <a:extLst>
              <a:ext uri="{28A0092B-C50C-407E-A947-70E740481C1C}">
                <a14:useLocalDpi xmlns:a14="http://schemas.microsoft.com/office/drawing/2010/main" val="0"/>
              </a:ext>
            </a:extLst>
          </a:blip>
          <a:srcRect l="7004" t="2750" r="16126"/>
          <a:stretch/>
        </p:blipFill>
        <p:spPr>
          <a:xfrm>
            <a:off x="6528049" y="1417638"/>
            <a:ext cx="3151135" cy="4946732"/>
          </a:xfrm>
          <a:prstGeom prst="rect">
            <a:avLst/>
          </a:prstGeom>
        </p:spPr>
      </p:pic>
      <p:sp>
        <p:nvSpPr>
          <p:cNvPr id="13" name="CasellaDiTesto 12">
            <a:extLst>
              <a:ext uri="{FF2B5EF4-FFF2-40B4-BE49-F238E27FC236}">
                <a16:creationId xmlns:a16="http://schemas.microsoft.com/office/drawing/2014/main" id="{622EC844-D9B4-0D41-8BE4-7CFFC68BD4A7}"/>
              </a:ext>
            </a:extLst>
          </p:cNvPr>
          <p:cNvSpPr txBox="1"/>
          <p:nvPr/>
        </p:nvSpPr>
        <p:spPr>
          <a:xfrm>
            <a:off x="2135560" y="1232972"/>
            <a:ext cx="301686" cy="369332"/>
          </a:xfrm>
          <a:prstGeom prst="rect">
            <a:avLst/>
          </a:prstGeom>
          <a:noFill/>
        </p:spPr>
        <p:txBody>
          <a:bodyPr wrap="none" rtlCol="0">
            <a:spAutoFit/>
          </a:bodyPr>
          <a:lstStyle/>
          <a:p>
            <a:r>
              <a:rPr lang="it-IT" b="1" dirty="0"/>
              <a:t>1</a:t>
            </a:r>
          </a:p>
        </p:txBody>
      </p:sp>
      <p:sp>
        <p:nvSpPr>
          <p:cNvPr id="14" name="CasellaDiTesto 13">
            <a:extLst>
              <a:ext uri="{FF2B5EF4-FFF2-40B4-BE49-F238E27FC236}">
                <a16:creationId xmlns:a16="http://schemas.microsoft.com/office/drawing/2014/main" id="{7FAE1F82-4969-FE44-AFC9-41C37A65619C}"/>
              </a:ext>
            </a:extLst>
          </p:cNvPr>
          <p:cNvSpPr txBox="1"/>
          <p:nvPr/>
        </p:nvSpPr>
        <p:spPr>
          <a:xfrm>
            <a:off x="6232280" y="1325305"/>
            <a:ext cx="301686" cy="369332"/>
          </a:xfrm>
          <a:prstGeom prst="rect">
            <a:avLst/>
          </a:prstGeom>
          <a:noFill/>
        </p:spPr>
        <p:txBody>
          <a:bodyPr wrap="none" rtlCol="0">
            <a:spAutoFit/>
          </a:bodyPr>
          <a:lstStyle/>
          <a:p>
            <a:r>
              <a:rPr lang="it-IT" b="1" dirty="0"/>
              <a:t>2</a:t>
            </a:r>
          </a:p>
        </p:txBody>
      </p:sp>
      <p:sp>
        <p:nvSpPr>
          <p:cNvPr id="15" name="Segnaposto numero diapositiva 14">
            <a:extLst>
              <a:ext uri="{FF2B5EF4-FFF2-40B4-BE49-F238E27FC236}">
                <a16:creationId xmlns:a16="http://schemas.microsoft.com/office/drawing/2014/main" id="{AF1B97D1-7534-D64C-9BF4-3905F9DF1D73}"/>
              </a:ext>
            </a:extLst>
          </p:cNvPr>
          <p:cNvSpPr>
            <a:spLocks noGrp="1"/>
          </p:cNvSpPr>
          <p:nvPr>
            <p:ph type="sldNum" sz="quarter" idx="12"/>
          </p:nvPr>
        </p:nvSpPr>
        <p:spPr/>
        <p:txBody>
          <a:bodyPr/>
          <a:lstStyle/>
          <a:p>
            <a:fld id="{720DBD7C-C2F7-4EB7-937D-21F2A27C7BF8}" type="slidenum">
              <a:rPr lang="it-IT" smtClean="0"/>
              <a:t>9</a:t>
            </a:fld>
            <a:endParaRPr lang="it-IT"/>
          </a:p>
        </p:txBody>
      </p:sp>
    </p:spTree>
    <p:extLst>
      <p:ext uri="{BB962C8B-B14F-4D97-AF65-F5344CB8AC3E}">
        <p14:creationId xmlns:p14="http://schemas.microsoft.com/office/powerpoint/2010/main" val="5259777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991</Words>
  <Application>Microsoft Macintosh PowerPoint</Application>
  <PresentationFormat>Widescreen</PresentationFormat>
  <Paragraphs>144</Paragraphs>
  <Slides>17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Calibri</vt:lpstr>
      <vt:lpstr>Calibri Light</vt:lpstr>
      <vt:lpstr>Symbol</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Outline of the mevalonate pathway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Microsoft Office User</cp:lastModifiedBy>
  <cp:revision>3</cp:revision>
  <dcterms:created xsi:type="dcterms:W3CDTF">2022-11-07T16:19:48Z</dcterms:created>
  <dcterms:modified xsi:type="dcterms:W3CDTF">2022-11-22T16:33:30Z</dcterms:modified>
</cp:coreProperties>
</file>