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304" r:id="rId4"/>
    <p:sldId id="302" r:id="rId5"/>
    <p:sldId id="305" r:id="rId6"/>
    <p:sldId id="308" r:id="rId7"/>
    <p:sldId id="266" r:id="rId8"/>
    <p:sldId id="303" r:id="rId9"/>
    <p:sldId id="307" r:id="rId10"/>
    <p:sldId id="318" r:id="rId11"/>
    <p:sldId id="309" r:id="rId12"/>
    <p:sldId id="268" r:id="rId13"/>
    <p:sldId id="269" r:id="rId14"/>
    <p:sldId id="271" r:id="rId15"/>
    <p:sldId id="310" r:id="rId16"/>
    <p:sldId id="320" r:id="rId17"/>
    <p:sldId id="267" r:id="rId18"/>
    <p:sldId id="311" r:id="rId19"/>
    <p:sldId id="326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5853"/>
  </p:normalViewPr>
  <p:slideViewPr>
    <p:cSldViewPr snapToGrid="0" snapToObjects="1">
      <p:cViewPr varScale="1">
        <p:scale>
          <a:sx n="101" d="100"/>
          <a:sy n="101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10E87A-9782-D641-AE5B-927A6356A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13B251-C0E0-2942-8537-1B414B876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66F69C-1B9B-A447-B148-16D528C5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7C5-8CCD-8A43-9C52-88BB6335AD44}" type="datetimeFigureOut">
              <a:rPr lang="it-IT" smtClean="0"/>
              <a:t>09/11/22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095F12-949C-934B-BB00-D081CD4E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1FFCC0-5585-E448-A55D-DCD4704F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218-A7E7-7846-9B5F-68E0AFF2CE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27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75582D-63CD-EA42-B50B-FE3A5904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C1603C-1C56-6D44-8B88-01E55A0C7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A1D9BA-23B1-204D-8F45-BC2096A0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7C5-8CCD-8A43-9C52-88BB6335AD44}" type="datetimeFigureOut">
              <a:rPr lang="it-IT" smtClean="0"/>
              <a:t>09/11/22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C5CD3-77B7-3443-8B02-17DD406C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D3ADFF-8D11-4441-98BA-58721C65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218-A7E7-7846-9B5F-68E0AFF2CE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27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865B88-C04A-FA45-A670-ABB3BDA02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923015-BD61-F646-BFC8-103B327CB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CF48B2-2D57-9F4C-B35D-13496671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7C5-8CCD-8A43-9C52-88BB6335AD44}" type="datetimeFigureOut">
              <a:rPr lang="it-IT" smtClean="0"/>
              <a:t>09/11/22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605013-38B3-894C-9191-09B9617E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428D67-BEEF-9841-96B8-CA0F4C7B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218-A7E7-7846-9B5F-68E0AFF2CE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76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D4967E-AAC0-1748-BA83-ECA906E9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128B30-EF33-B84C-B30C-93500AD3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E9512D-ADFA-D74D-8BD8-7057FDD9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7C5-8CCD-8A43-9C52-88BB6335AD44}" type="datetimeFigureOut">
              <a:rPr lang="it-IT" smtClean="0"/>
              <a:t>09/11/22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679CFD-DC4E-4E4B-8B69-E7180F27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C2975B-2B8A-C841-9310-7A35CFE8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218-A7E7-7846-9B5F-68E0AFF2CE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42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F788F5-4478-5B4E-A53F-62869467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E1E315-F7CB-EA4F-B7A6-3A11909FC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FDB9A9-084A-8947-BF37-61893C0D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7C5-8CCD-8A43-9C52-88BB6335AD44}" type="datetimeFigureOut">
              <a:rPr lang="it-IT" smtClean="0"/>
              <a:t>09/11/22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5F822D-AD96-7A47-BB4F-68212DEC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28CF81-EA48-4449-94B4-41985D6F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218-A7E7-7846-9B5F-68E0AFF2CE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76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37AD3-457C-9C48-B419-F14BBC83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474A50-FD39-6341-803F-20918CAF0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43F0C3-04E2-3E4F-8BF5-5274DADD5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41C4B0-26D9-9B4B-A3B5-A57AE868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7C5-8CCD-8A43-9C52-88BB6335AD44}" type="datetimeFigureOut">
              <a:rPr lang="it-IT" smtClean="0"/>
              <a:t>09/11/22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78CA1B-60A9-774F-B236-84B1D146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7380CA-9B85-9F4A-9560-3A3A419B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218-A7E7-7846-9B5F-68E0AFF2CE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99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A6652-99C1-C84B-B0DE-50C332B8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335204-6A7A-474C-97AA-2879091E5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21D0BB-8F93-464B-8B3C-6E50D1577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8B7F3B-0956-FE44-970E-0DB0DAA31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4144883-AEDF-C84F-95E0-538BD12E4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F9EE1B-DD2A-F641-B2B0-4833D8E7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7C5-8CCD-8A43-9C52-88BB6335AD44}" type="datetimeFigureOut">
              <a:rPr lang="it-IT" smtClean="0"/>
              <a:t>09/11/22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AD0FEF-80E5-DD4F-9819-3EA6DDAA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1FA0034-0B72-7643-9662-D728880B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218-A7E7-7846-9B5F-68E0AFF2CE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75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386CD5-F127-E947-9FD2-52C96CF3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A5D026-2761-7F49-99C3-BC275A9F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7C5-8CCD-8A43-9C52-88BB6335AD44}" type="datetimeFigureOut">
              <a:rPr lang="it-IT" smtClean="0"/>
              <a:t>09/11/22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447BDE-06C3-0B48-B190-C9F32DFC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18111C7-8552-F143-9398-E659FE94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218-A7E7-7846-9B5F-68E0AFF2CE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56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7C75C7-E97E-BD49-931D-ED7CCADF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7C5-8CCD-8A43-9C52-88BB6335AD44}" type="datetimeFigureOut">
              <a:rPr lang="it-IT" smtClean="0"/>
              <a:t>09/11/22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4F6EB60-9BDA-AC43-8A53-3FF37C1E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400F6F-F730-0542-92DC-AECFF3BE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218-A7E7-7846-9B5F-68E0AFF2CE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E7ADBF-8656-1A49-83F1-A6FA79FE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85349B-E7E3-F94B-9D2B-4E870332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3522F1-89CB-5A47-9E5F-D86645D89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1504E9-72ED-E241-A577-4A26410D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7C5-8CCD-8A43-9C52-88BB6335AD44}" type="datetimeFigureOut">
              <a:rPr lang="it-IT" smtClean="0"/>
              <a:t>09/11/22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9F538A-4A48-444E-BBCE-51368DA3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A7328C-9389-C54B-9707-74C16DE6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218-A7E7-7846-9B5F-68E0AFF2CE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78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E6E72-A2FD-8440-A5B3-88CB86F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4B713D1-096E-AE47-A16E-D59B318DC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4384DD-D83B-4C4D-B9A5-79E191F00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C0F538-3FBF-DF4C-B815-20B722F9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7C5-8CCD-8A43-9C52-88BB6335AD44}" type="datetimeFigureOut">
              <a:rPr lang="it-IT" smtClean="0"/>
              <a:t>09/11/22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7ABD13-DDD9-4042-A4E6-C47119C6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416755-E336-0440-903D-C40BAAE2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218-A7E7-7846-9B5F-68E0AFF2CE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56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C5A0CA-5697-5845-8AFA-AB2CAFDD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A3A032-0F97-8A41-BECD-F59407612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C198B3-BDE7-8B4D-B854-858A94368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3F7C5-8CCD-8A43-9C52-88BB6335AD44}" type="datetimeFigureOut">
              <a:rPr lang="it-IT" smtClean="0"/>
              <a:t>09/11/22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80AA6F-3912-5040-8A9B-BD3C21765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F7106D-4687-7E43-8F36-520EBB027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04218-A7E7-7846-9B5F-68E0AFF2CE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43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92261" y="101232"/>
            <a:ext cx="313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cs typeface="Arial" panose="020B0604020202020204" pitchFamily="34" charset="0"/>
              </a:rPr>
              <a:t>Monoterpenes</a:t>
            </a:r>
            <a:r>
              <a:rPr lang="it-IT" sz="2800" b="1" dirty="0">
                <a:cs typeface="Arial" panose="020B0604020202020204" pitchFamily="34" charset="0"/>
              </a:rPr>
              <a:t> (C</a:t>
            </a:r>
            <a:r>
              <a:rPr lang="it-IT" sz="2800" b="1" baseline="-25000" dirty="0">
                <a:cs typeface="Arial" panose="020B0604020202020204" pitchFamily="34" charset="0"/>
              </a:rPr>
              <a:t>10</a:t>
            </a:r>
            <a:r>
              <a:rPr lang="it-IT" sz="2800" b="1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77" y="844778"/>
            <a:ext cx="4760821" cy="185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"/>
          <a:stretch/>
        </p:blipFill>
        <p:spPr>
          <a:xfrm>
            <a:off x="1865376" y="2789080"/>
            <a:ext cx="8672964" cy="292093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250900" y="819524"/>
            <a:ext cx="32874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Carbocation formation of the DMAPP and cation delocalization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IPP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nucleophile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DMAPP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electrophile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91544" y="5892582"/>
            <a:ext cx="821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The union catalyzed by enzymes between MAPP and IPP leads to the formation of </a:t>
            </a:r>
            <a:r>
              <a:rPr lang="en-US" b="1" dirty="0">
                <a:cs typeface="Arial" panose="020B0604020202020204" pitchFamily="34" charset="0"/>
              </a:rPr>
              <a:t>Geranyl  Pyrophosphate </a:t>
            </a:r>
            <a:r>
              <a:rPr lang="en-US" dirty="0">
                <a:cs typeface="Arial" panose="020B0604020202020204" pitchFamily="34" charset="0"/>
              </a:rPr>
              <a:t>(</a:t>
            </a:r>
            <a:r>
              <a:rPr lang="en-US" b="1" dirty="0">
                <a:cs typeface="Arial" panose="020B0604020202020204" pitchFamily="34" charset="0"/>
              </a:rPr>
              <a:t>GPP</a:t>
            </a:r>
            <a:r>
              <a:rPr lang="en-US" dirty="0">
                <a:cs typeface="Arial" panose="020B0604020202020204" pitchFamily="34" charset="0"/>
              </a:rPr>
              <a:t>) used to synthetize other monoterpenes. </a:t>
            </a:r>
            <a:endParaRPr lang="it-IT" dirty="0"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91545" y="149324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DMAPP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896828-F9E9-AC45-96EB-382D84E8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742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3BE7957-CDE2-A549-B7DA-CC88BC24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10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832258-282A-8042-8ED6-6A2FDE3C28E4}"/>
              </a:ext>
            </a:extLst>
          </p:cNvPr>
          <p:cNvSpPr/>
          <p:nvPr/>
        </p:nvSpPr>
        <p:spPr>
          <a:xfrm>
            <a:off x="1940224" y="440889"/>
            <a:ext cx="82705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t-IT" sz="2600" dirty="0" err="1"/>
              <a:t>Camphor</a:t>
            </a:r>
            <a:r>
              <a:rPr lang="it-IT" sz="2600" dirty="0"/>
              <a:t> </a:t>
            </a:r>
            <a:r>
              <a:rPr lang="it-IT" sz="2600" dirty="0" err="1"/>
              <a:t>stimulates</a:t>
            </a:r>
            <a:r>
              <a:rPr lang="it-IT" sz="2600" dirty="0"/>
              <a:t> </a:t>
            </a:r>
            <a:r>
              <a:rPr lang="it-IT" sz="2600" dirty="0" err="1"/>
              <a:t>nerve</a:t>
            </a:r>
            <a:r>
              <a:rPr lang="it-IT" sz="2600" dirty="0"/>
              <a:t> </a:t>
            </a:r>
            <a:r>
              <a:rPr lang="it-IT" sz="2600" dirty="0" err="1"/>
              <a:t>endings</a:t>
            </a:r>
            <a:r>
              <a:rPr lang="it-IT" sz="2600" dirty="0"/>
              <a:t>, </a:t>
            </a:r>
            <a:r>
              <a:rPr lang="it-IT" sz="2600" dirty="0" err="1"/>
              <a:t>exerting</a:t>
            </a:r>
            <a:r>
              <a:rPr lang="it-IT" sz="2600" dirty="0"/>
              <a:t> a </a:t>
            </a:r>
            <a:r>
              <a:rPr lang="it-IT" sz="2600" dirty="0" err="1"/>
              <a:t>pain-relieving</a:t>
            </a:r>
            <a:r>
              <a:rPr lang="it-IT" sz="2600" dirty="0"/>
              <a:t> </a:t>
            </a:r>
            <a:r>
              <a:rPr lang="it-IT" sz="2600" dirty="0" err="1"/>
              <a:t>effect</a:t>
            </a:r>
            <a:r>
              <a:rPr lang="it-IT" sz="2600" dirty="0"/>
              <a:t> and </a:t>
            </a:r>
            <a:r>
              <a:rPr lang="it-IT" sz="2600" dirty="0" err="1"/>
              <a:t>reducing</a:t>
            </a:r>
            <a:r>
              <a:rPr lang="it-IT" sz="2600" dirty="0"/>
              <a:t> </a:t>
            </a:r>
            <a:r>
              <a:rPr lang="it-IT" sz="2600" dirty="0" err="1"/>
              <a:t>itching</a:t>
            </a:r>
            <a:r>
              <a:rPr lang="it-IT" sz="2600" dirty="0"/>
              <a:t>.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600" dirty="0" err="1"/>
              <a:t>It</a:t>
            </a:r>
            <a:r>
              <a:rPr lang="it-IT" sz="2600" dirty="0"/>
              <a:t> </a:t>
            </a:r>
            <a:r>
              <a:rPr lang="it-IT" sz="2600" dirty="0" err="1"/>
              <a:t>also</a:t>
            </a:r>
            <a:r>
              <a:rPr lang="it-IT" sz="2600" dirty="0"/>
              <a:t> </a:t>
            </a:r>
            <a:r>
              <a:rPr lang="it-IT" sz="2600" dirty="0" err="1"/>
              <a:t>appears</a:t>
            </a:r>
            <a:r>
              <a:rPr lang="it-IT" sz="2600" dirty="0"/>
              <a:t> to be </a:t>
            </a:r>
            <a:r>
              <a:rPr lang="it-IT" sz="2600" dirty="0" err="1"/>
              <a:t>effective</a:t>
            </a:r>
            <a:r>
              <a:rPr lang="it-IT" sz="2600" dirty="0"/>
              <a:t> </a:t>
            </a:r>
            <a:r>
              <a:rPr lang="it-IT" sz="2600" dirty="0" err="1"/>
              <a:t>against</a:t>
            </a:r>
            <a:r>
              <a:rPr lang="it-IT" sz="2600" dirty="0"/>
              <a:t> fungi </a:t>
            </a:r>
            <a:r>
              <a:rPr lang="it-IT" sz="2600" dirty="0" err="1"/>
              <a:t>that</a:t>
            </a:r>
            <a:r>
              <a:rPr lang="it-IT" sz="2600" dirty="0"/>
              <a:t> can cause </a:t>
            </a:r>
            <a:r>
              <a:rPr lang="it-IT" sz="2600" dirty="0" err="1"/>
              <a:t>foot</a:t>
            </a:r>
            <a:r>
              <a:rPr lang="it-IT" sz="2600" dirty="0"/>
              <a:t> </a:t>
            </a:r>
            <a:r>
              <a:rPr lang="it-IT" sz="2600" dirty="0" err="1"/>
              <a:t>fungus</a:t>
            </a:r>
            <a:r>
              <a:rPr lang="it-IT" sz="2600" dirty="0"/>
              <a:t>. </a:t>
            </a:r>
            <a:r>
              <a:rPr lang="it-IT" sz="2600" dirty="0" err="1"/>
              <a:t>It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proposed</a:t>
            </a:r>
            <a:r>
              <a:rPr lang="it-IT" sz="2600" dirty="0"/>
              <a:t> in </a:t>
            </a:r>
            <a:r>
              <a:rPr lang="it-IT" sz="2600" dirty="0" err="1"/>
              <a:t>products</a:t>
            </a:r>
            <a:r>
              <a:rPr lang="it-IT" sz="2600" dirty="0"/>
              <a:t> </a:t>
            </a:r>
            <a:r>
              <a:rPr lang="it-IT" sz="2600" dirty="0" err="1"/>
              <a:t>designed</a:t>
            </a:r>
            <a:r>
              <a:rPr lang="it-IT" sz="2600" dirty="0"/>
              <a:t> for </a:t>
            </a:r>
            <a:r>
              <a:rPr lang="it-IT" sz="2600" dirty="0" err="1"/>
              <a:t>topical</a:t>
            </a:r>
            <a:r>
              <a:rPr lang="it-IT" sz="2600" dirty="0"/>
              <a:t> use.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600" dirty="0"/>
              <a:t>The US </a:t>
            </a:r>
            <a:r>
              <a:rPr lang="it-IT" sz="2600" dirty="0" err="1"/>
              <a:t>Food</a:t>
            </a:r>
            <a:r>
              <a:rPr lang="it-IT" sz="2600" dirty="0"/>
              <a:t> and </a:t>
            </a:r>
            <a:r>
              <a:rPr lang="it-IT" sz="2600" dirty="0" err="1"/>
              <a:t>Drug</a:t>
            </a:r>
            <a:r>
              <a:rPr lang="it-IT" sz="2600" dirty="0"/>
              <a:t> Administration (FDA) </a:t>
            </a:r>
            <a:r>
              <a:rPr lang="it-IT" sz="2600" dirty="0" err="1"/>
              <a:t>has</a:t>
            </a:r>
            <a:r>
              <a:rPr lang="it-IT" sz="2600" dirty="0"/>
              <a:t> </a:t>
            </a:r>
            <a:r>
              <a:rPr lang="it-IT" sz="2600" dirty="0" err="1"/>
              <a:t>approved</a:t>
            </a:r>
            <a:r>
              <a:rPr lang="it-IT" sz="2600" dirty="0"/>
              <a:t> </a:t>
            </a:r>
            <a:r>
              <a:rPr lang="it-IT" sz="2600" dirty="0" err="1"/>
              <a:t>its</a:t>
            </a:r>
            <a:r>
              <a:rPr lang="it-IT" sz="2600" dirty="0"/>
              <a:t> </a:t>
            </a:r>
            <a:r>
              <a:rPr lang="it-IT" sz="2600" dirty="0" err="1"/>
              <a:t>application</a:t>
            </a:r>
            <a:r>
              <a:rPr lang="it-IT" sz="2600" dirty="0"/>
              <a:t> on the </a:t>
            </a:r>
            <a:r>
              <a:rPr lang="it-IT" sz="2600" dirty="0" err="1"/>
              <a:t>skin</a:t>
            </a:r>
            <a:r>
              <a:rPr lang="it-IT" sz="2600" dirty="0"/>
              <a:t>, </a:t>
            </a:r>
            <a:r>
              <a:rPr lang="it-IT" sz="2600" dirty="0" err="1"/>
              <a:t>as</a:t>
            </a:r>
            <a:r>
              <a:rPr lang="it-IT" sz="2600" dirty="0"/>
              <a:t> a </a:t>
            </a:r>
            <a:r>
              <a:rPr lang="it-IT" sz="2600" dirty="0" err="1"/>
              <a:t>pain</a:t>
            </a:r>
            <a:r>
              <a:rPr lang="it-IT" sz="2600" dirty="0"/>
              <a:t> </a:t>
            </a:r>
            <a:r>
              <a:rPr lang="it-IT" sz="2600" dirty="0" err="1"/>
              <a:t>reliever</a:t>
            </a:r>
            <a:r>
              <a:rPr lang="it-IT" sz="2600" dirty="0"/>
              <a:t> and to </a:t>
            </a:r>
            <a:r>
              <a:rPr lang="it-IT" sz="2600" dirty="0" err="1"/>
              <a:t>relieve</a:t>
            </a:r>
            <a:r>
              <a:rPr lang="it-IT" sz="2600" dirty="0"/>
              <a:t> </a:t>
            </a:r>
            <a:r>
              <a:rPr lang="it-IT" sz="2600" dirty="0" err="1"/>
              <a:t>itching</a:t>
            </a:r>
            <a:r>
              <a:rPr lang="it-IT" sz="2600" dirty="0"/>
              <a:t> and </a:t>
            </a:r>
            <a:r>
              <a:rPr lang="it-IT" sz="2600" dirty="0" err="1"/>
              <a:t>irritation</a:t>
            </a:r>
            <a:r>
              <a:rPr lang="it-IT" sz="2600" dirty="0"/>
              <a:t>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600" dirty="0" err="1"/>
              <a:t>However</a:t>
            </a:r>
            <a:r>
              <a:rPr lang="it-IT" sz="2600" dirty="0"/>
              <a:t>, </a:t>
            </a:r>
            <a:r>
              <a:rPr lang="it-IT" sz="2600" dirty="0" err="1"/>
              <a:t>it</a:t>
            </a:r>
            <a:r>
              <a:rPr lang="it-IT" sz="2600" dirty="0"/>
              <a:t> </a:t>
            </a:r>
            <a:r>
              <a:rPr lang="it-IT" sz="2600" dirty="0" err="1"/>
              <a:t>does</a:t>
            </a:r>
            <a:r>
              <a:rPr lang="it-IT" sz="2600" dirty="0"/>
              <a:t> </a:t>
            </a:r>
            <a:r>
              <a:rPr lang="it-IT" sz="2600" dirty="0" err="1"/>
              <a:t>not</a:t>
            </a:r>
            <a:r>
              <a:rPr lang="it-IT" sz="2600" dirty="0"/>
              <a:t> </a:t>
            </a:r>
            <a:r>
              <a:rPr lang="it-IT" sz="2600" dirty="0" err="1"/>
              <a:t>appear</a:t>
            </a:r>
            <a:r>
              <a:rPr lang="it-IT" sz="2600" dirty="0"/>
              <a:t> </a:t>
            </a:r>
            <a:r>
              <a:rPr lang="it-IT" sz="2600" dirty="0" err="1"/>
              <a:t>that</a:t>
            </a:r>
            <a:r>
              <a:rPr lang="it-IT" sz="2600" dirty="0"/>
              <a:t> EFSA (the </a:t>
            </a:r>
            <a:r>
              <a:rPr lang="it-IT" sz="2600" dirty="0" err="1"/>
              <a:t>European</a:t>
            </a:r>
            <a:r>
              <a:rPr lang="it-IT" sz="2600" dirty="0"/>
              <a:t> </a:t>
            </a:r>
            <a:r>
              <a:rPr lang="it-IT" sz="2600" dirty="0" err="1"/>
              <a:t>Food</a:t>
            </a:r>
            <a:r>
              <a:rPr lang="it-IT" sz="2600" dirty="0"/>
              <a:t> </a:t>
            </a:r>
            <a:r>
              <a:rPr lang="it-IT" sz="2600" dirty="0" err="1"/>
              <a:t>Safety</a:t>
            </a:r>
            <a:r>
              <a:rPr lang="it-IT" sz="2600" dirty="0"/>
              <a:t> Authority) </a:t>
            </a:r>
            <a:r>
              <a:rPr lang="it-IT" sz="2600" dirty="0" err="1"/>
              <a:t>has</a:t>
            </a:r>
            <a:r>
              <a:rPr lang="it-IT" sz="2600" dirty="0"/>
              <a:t> </a:t>
            </a:r>
            <a:r>
              <a:rPr lang="it-IT" sz="2600" dirty="0" err="1"/>
              <a:t>approved</a:t>
            </a:r>
            <a:r>
              <a:rPr lang="it-IT" sz="2600" dirty="0"/>
              <a:t> </a:t>
            </a:r>
            <a:r>
              <a:rPr lang="it-IT" sz="2600" dirty="0" err="1"/>
              <a:t>any</a:t>
            </a:r>
            <a:r>
              <a:rPr lang="it-IT" sz="2600" dirty="0"/>
              <a:t> </a:t>
            </a:r>
            <a:r>
              <a:rPr lang="it-IT" sz="2600" dirty="0" err="1"/>
              <a:t>claim</a:t>
            </a:r>
            <a:r>
              <a:rPr lang="it-IT" sz="2600" dirty="0"/>
              <a:t> </a:t>
            </a:r>
            <a:r>
              <a:rPr lang="it-IT" sz="2600" dirty="0" err="1"/>
              <a:t>that</a:t>
            </a:r>
            <a:r>
              <a:rPr lang="it-IT" sz="2600" dirty="0"/>
              <a:t> </a:t>
            </a:r>
            <a:r>
              <a:rPr lang="it-IT" sz="2600" dirty="0" err="1"/>
              <a:t>justifies</a:t>
            </a:r>
            <a:r>
              <a:rPr lang="it-IT" sz="2600" dirty="0"/>
              <a:t> </a:t>
            </a:r>
            <a:r>
              <a:rPr lang="it-IT" sz="2600" dirty="0" err="1"/>
              <a:t>this</a:t>
            </a:r>
            <a:r>
              <a:rPr lang="it-IT" sz="2600" dirty="0"/>
              <a:t> </a:t>
            </a:r>
            <a:r>
              <a:rPr lang="it-IT" sz="2600" dirty="0" err="1"/>
              <a:t>proposed</a:t>
            </a:r>
            <a:r>
              <a:rPr lang="it-IT" sz="2600" dirty="0"/>
              <a:t> use, </a:t>
            </a:r>
            <a:r>
              <a:rPr lang="it-IT" sz="2600" dirty="0" err="1"/>
              <a:t>indeed</a:t>
            </a:r>
            <a:r>
              <a:rPr lang="it-IT" sz="2600" dirty="0"/>
              <a:t>, the </a:t>
            </a:r>
            <a:r>
              <a:rPr lang="it-IT" sz="2600" dirty="0" err="1"/>
              <a:t>intake</a:t>
            </a:r>
            <a:r>
              <a:rPr lang="it-IT" sz="2600" dirty="0"/>
              <a:t> of </a:t>
            </a:r>
            <a:r>
              <a:rPr lang="it-IT" sz="2600" dirty="0" err="1"/>
              <a:t>camphor</a:t>
            </a:r>
            <a:r>
              <a:rPr lang="it-IT" sz="2600" dirty="0"/>
              <a:t> can be </a:t>
            </a:r>
            <a:r>
              <a:rPr lang="it-IT" sz="2600" dirty="0" err="1"/>
              <a:t>dangerous</a:t>
            </a:r>
            <a:r>
              <a:rPr lang="it-IT" sz="2600" dirty="0"/>
              <a:t>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600" dirty="0" err="1"/>
              <a:t>it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advisable</a:t>
            </a:r>
            <a:r>
              <a:rPr lang="it-IT" sz="2600" dirty="0"/>
              <a:t> to </a:t>
            </a:r>
            <a:r>
              <a:rPr lang="it-IT" sz="2600" dirty="0" err="1"/>
              <a:t>avoid</a:t>
            </a:r>
            <a:r>
              <a:rPr lang="it-IT" sz="2600" dirty="0"/>
              <a:t> the use of </a:t>
            </a:r>
            <a:r>
              <a:rPr lang="it-IT" sz="2600" dirty="0" err="1"/>
              <a:t>products</a:t>
            </a:r>
            <a:r>
              <a:rPr lang="it-IT" sz="2600" dirty="0"/>
              <a:t> </a:t>
            </a:r>
            <a:r>
              <a:rPr lang="it-IT" sz="2600" dirty="0" err="1"/>
              <a:t>concentrated</a:t>
            </a:r>
            <a:r>
              <a:rPr lang="it-IT" sz="2600" dirty="0"/>
              <a:t> over 11%, </a:t>
            </a:r>
            <a:r>
              <a:rPr lang="it-IT" sz="2600" dirty="0" err="1"/>
              <a:t>which</a:t>
            </a:r>
            <a:r>
              <a:rPr lang="it-IT" sz="2600" dirty="0"/>
              <a:t> </a:t>
            </a:r>
            <a:r>
              <a:rPr lang="it-IT" sz="2600" dirty="0" err="1"/>
              <a:t>could</a:t>
            </a:r>
            <a:r>
              <a:rPr lang="it-IT" sz="2600" dirty="0"/>
              <a:t> trigger more </a:t>
            </a:r>
            <a:r>
              <a:rPr lang="it-IT" sz="2600" dirty="0" err="1"/>
              <a:t>serious</a:t>
            </a:r>
            <a:r>
              <a:rPr lang="it-IT" sz="2600" dirty="0"/>
              <a:t> </a:t>
            </a:r>
            <a:r>
              <a:rPr lang="it-IT" sz="2600" dirty="0" err="1"/>
              <a:t>irritations</a:t>
            </a:r>
            <a:r>
              <a:rPr lang="it-IT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06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7" y="-1"/>
            <a:ext cx="6901729" cy="67460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400256" y="187558"/>
            <a:ext cx="208823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cs typeface="Arial" panose="020B0604020202020204" pitchFamily="34" charset="0"/>
              </a:rPr>
              <a:t>Peppermint (</a:t>
            </a:r>
            <a:r>
              <a:rPr lang="en-US" sz="1700" i="1" dirty="0">
                <a:cs typeface="Arial" panose="020B0604020202020204" pitchFamily="34" charset="0"/>
              </a:rPr>
              <a:t>Mentha </a:t>
            </a:r>
            <a:r>
              <a:rPr lang="en-US" sz="1700" i="1" dirty="0" err="1">
                <a:cs typeface="Arial" panose="020B0604020202020204" pitchFamily="34" charset="0"/>
              </a:rPr>
              <a:t>piperita</a:t>
            </a:r>
            <a:r>
              <a:rPr lang="en-US" sz="1700" dirty="0">
                <a:cs typeface="Arial" panose="020B0604020202020204" pitchFamily="34" charset="0"/>
              </a:rPr>
              <a:t>; </a:t>
            </a:r>
            <a:r>
              <a:rPr lang="en-US" sz="1700" dirty="0" err="1">
                <a:cs typeface="Arial" panose="020B0604020202020204" pitchFamily="34" charset="0"/>
              </a:rPr>
              <a:t>Labiatae</a:t>
            </a:r>
            <a:r>
              <a:rPr lang="en-US" sz="1700" dirty="0">
                <a:cs typeface="Arial" panose="020B0604020202020204" pitchFamily="34" charset="0"/>
              </a:rPr>
              <a:t> / </a:t>
            </a:r>
            <a:r>
              <a:rPr lang="en-US" sz="1700" dirty="0" err="1">
                <a:cs typeface="Arial" panose="020B0604020202020204" pitchFamily="34" charset="0"/>
              </a:rPr>
              <a:t>Lamiaceae</a:t>
            </a:r>
            <a:r>
              <a:rPr lang="en-US" sz="1700" dirty="0">
                <a:cs typeface="Arial" panose="020B0604020202020204" pitchFamily="34" charset="0"/>
              </a:rPr>
              <a:t>) mainly produces </a:t>
            </a:r>
            <a:r>
              <a:rPr lang="en-US" sz="1700" b="1" dirty="0">
                <a:cs typeface="Arial" panose="020B0604020202020204" pitchFamily="34" charset="0"/>
              </a:rPr>
              <a:t>(-) Menthol </a:t>
            </a:r>
            <a:r>
              <a:rPr lang="en-US" sz="1700" dirty="0">
                <a:cs typeface="Arial" panose="020B0604020202020204" pitchFamily="34" charset="0"/>
              </a:rPr>
              <a:t>with small amounts of the following stereoisomers: (+)Neomenthol,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(+) </a:t>
            </a:r>
            <a:r>
              <a:rPr lang="en-US" sz="1700" dirty="0" err="1">
                <a:cs typeface="Arial" panose="020B0604020202020204" pitchFamily="34" charset="0"/>
              </a:rPr>
              <a:t>Isomentol</a:t>
            </a:r>
            <a:r>
              <a:rPr lang="en-US" sz="1700" dirty="0">
                <a:cs typeface="Arial" panose="020B0604020202020204" pitchFamily="34" charset="0"/>
              </a:rPr>
              <a:t> and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(+) </a:t>
            </a:r>
            <a:r>
              <a:rPr lang="en-US" sz="1700" dirty="0" err="1">
                <a:cs typeface="Arial" panose="020B0604020202020204" pitchFamily="34" charset="0"/>
              </a:rPr>
              <a:t>Neoisomentol</a:t>
            </a:r>
            <a:r>
              <a:rPr lang="en-US" sz="1700" dirty="0"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The oils extracted from the </a:t>
            </a:r>
            <a:r>
              <a:rPr lang="en-US" sz="1700" i="1" dirty="0">
                <a:cs typeface="Arial" panose="020B0604020202020204" pitchFamily="34" charset="0"/>
              </a:rPr>
              <a:t>Mentha</a:t>
            </a:r>
            <a:r>
              <a:rPr lang="en-US" sz="1700" dirty="0">
                <a:cs typeface="Arial" panose="020B0604020202020204" pitchFamily="34" charset="0"/>
              </a:rPr>
              <a:t> species also contain ketones and among these the </a:t>
            </a:r>
            <a:r>
              <a:rPr lang="en-US" sz="1700" b="1" dirty="0" err="1">
                <a:cs typeface="Arial" panose="020B0604020202020204" pitchFamily="34" charset="0"/>
              </a:rPr>
              <a:t>Pulegone</a:t>
            </a:r>
            <a:r>
              <a:rPr lang="en-US" sz="1700" dirty="0">
                <a:cs typeface="Arial" panose="020B0604020202020204" pitchFamily="34" charset="0"/>
              </a:rPr>
              <a:t> which can give rise to the </a:t>
            </a:r>
            <a:r>
              <a:rPr lang="en-US" sz="1700" b="1" dirty="0" err="1">
                <a:cs typeface="Arial" panose="020B0604020202020204" pitchFamily="34" charset="0"/>
              </a:rPr>
              <a:t>Mentofuran</a:t>
            </a:r>
            <a:r>
              <a:rPr lang="en-US" sz="1700" dirty="0">
                <a:cs typeface="Arial" panose="020B0604020202020204" pitchFamily="34" charset="0"/>
              </a:rPr>
              <a:t>. The latter are hepatotoxic and excessive amounts of </a:t>
            </a:r>
            <a:r>
              <a:rPr lang="en-US" sz="1700" dirty="0" err="1">
                <a:cs typeface="Arial" panose="020B0604020202020204" pitchFamily="34" charset="0"/>
              </a:rPr>
              <a:t>Mentofuran</a:t>
            </a:r>
            <a:r>
              <a:rPr lang="en-US" sz="1700" dirty="0">
                <a:cs typeface="Arial" panose="020B0604020202020204" pitchFamily="34" charset="0"/>
              </a:rPr>
              <a:t> in Peppermint oils are harmful.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03512" y="620688"/>
            <a:ext cx="792088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7320136" y="2996952"/>
            <a:ext cx="864096" cy="12961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103432" y="3373046"/>
            <a:ext cx="920560" cy="164013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927648" y="5301208"/>
            <a:ext cx="1008112" cy="14448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8FFC696-4580-704A-965B-61EFD5AD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84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449034" y="303040"/>
            <a:ext cx="3231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/>
              <a:t>Irregular</a:t>
            </a:r>
            <a:r>
              <a:rPr lang="it-IT" sz="2400" b="1" dirty="0"/>
              <a:t> </a:t>
            </a:r>
            <a:r>
              <a:rPr lang="it-IT" sz="2400" b="1" dirty="0" err="1"/>
              <a:t>monopertenes</a:t>
            </a:r>
            <a:endParaRPr lang="it-IT" sz="2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691754" y="980729"/>
            <a:ext cx="87715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n-US" sz="2200" dirty="0">
                <a:cs typeface="Arial" panose="020B0604020202020204" pitchFamily="34" charset="0"/>
              </a:rPr>
              <a:t>Some monoterpenes structures do not agree with the regular head-tail coupling mechanism. These molecules are called irregular monoterpenes and appear to be contained only in plants of the </a:t>
            </a:r>
            <a:r>
              <a:rPr lang="en-US" sz="2200" i="1" dirty="0" err="1">
                <a:cs typeface="Arial" panose="020B0604020202020204" pitchFamily="34" charset="0"/>
              </a:rPr>
              <a:t>Compositae</a:t>
            </a:r>
            <a:r>
              <a:rPr lang="en-US" sz="2200" dirty="0">
                <a:cs typeface="Arial" panose="020B0604020202020204" pitchFamily="34" charset="0"/>
              </a:rPr>
              <a:t>/</a:t>
            </a:r>
            <a:r>
              <a:rPr lang="en-US" sz="2200" i="1" dirty="0">
                <a:cs typeface="Arial" panose="020B0604020202020204" pitchFamily="34" charset="0"/>
              </a:rPr>
              <a:t>Asteraceae</a:t>
            </a:r>
            <a:r>
              <a:rPr lang="en-US" sz="2200" dirty="0">
                <a:cs typeface="Arial" panose="020B0604020202020204" pitchFamily="34" charset="0"/>
              </a:rPr>
              <a:t> family. </a:t>
            </a:r>
          </a:p>
          <a:p>
            <a:pPr algn="ctr"/>
            <a:endParaRPr lang="en-US" sz="2200" dirty="0">
              <a:cs typeface="Arial" panose="020B0604020202020204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200" dirty="0">
                <a:cs typeface="Arial" panose="020B0604020202020204" pitchFamily="34" charset="0"/>
              </a:rPr>
              <a:t>GPP and </a:t>
            </a:r>
            <a:r>
              <a:rPr lang="en-US" sz="2200" dirty="0" err="1">
                <a:cs typeface="Arial" panose="020B0604020202020204" pitchFamily="34" charset="0"/>
              </a:rPr>
              <a:t>nerilPP</a:t>
            </a:r>
            <a:r>
              <a:rPr lang="en-US" sz="2200" dirty="0">
                <a:cs typeface="Arial" panose="020B0604020202020204" pitchFamily="34" charset="0"/>
              </a:rPr>
              <a:t> don't seem to be involved.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200" dirty="0">
                <a:cs typeface="Arial" panose="020B0604020202020204" pitchFamily="34" charset="0"/>
              </a:rPr>
              <a:t>The following figure shows the formation of a cyclopropane ring</a:t>
            </a:r>
            <a:endParaRPr lang="it-IT" sz="2200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61" y="4077072"/>
            <a:ext cx="8495889" cy="204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F2EDFF5-D45E-B64B-8969-FFCEB98D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12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C5A46FD-DC3A-CF4A-8A10-60243BACC2FD}"/>
              </a:ext>
            </a:extLst>
          </p:cNvPr>
          <p:cNvSpPr/>
          <p:nvPr/>
        </p:nvSpPr>
        <p:spPr>
          <a:xfrm>
            <a:off x="1849616" y="3838987"/>
            <a:ext cx="950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electrophile</a:t>
            </a:r>
            <a:endParaRPr lang="it-IT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37F2D78-75A2-2B40-9968-5E2E0EE43765}"/>
              </a:ext>
            </a:extLst>
          </p:cNvPr>
          <p:cNvSpPr/>
          <p:nvPr/>
        </p:nvSpPr>
        <p:spPr>
          <a:xfrm>
            <a:off x="2639617" y="5373217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err="1">
                <a:solidFill>
                  <a:srgbClr val="FF0000"/>
                </a:solidFill>
                <a:cs typeface="Arial" panose="020B0604020202020204" pitchFamily="34" charset="0"/>
              </a:rPr>
              <a:t>nucleophile</a:t>
            </a:r>
            <a:endParaRPr lang="it-IT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7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72" y="1173714"/>
            <a:ext cx="8352928" cy="304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857873" y="116633"/>
            <a:ext cx="87697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1700" dirty="0">
                <a:cs typeface="Arial" panose="020B0604020202020204" pitchFamily="34" charset="0"/>
              </a:rPr>
              <a:t>The </a:t>
            </a:r>
            <a:r>
              <a:rPr lang="it-IT" sz="1700" dirty="0" err="1">
                <a:cs typeface="Arial" panose="020B0604020202020204" pitchFamily="34" charset="0"/>
              </a:rPr>
              <a:t>most</a:t>
            </a:r>
            <a:r>
              <a:rPr lang="it-IT" sz="1700" dirty="0">
                <a:cs typeface="Arial" panose="020B0604020202020204" pitchFamily="34" charset="0"/>
              </a:rPr>
              <a:t> </a:t>
            </a:r>
            <a:r>
              <a:rPr lang="it-IT" sz="1700" dirty="0" err="1">
                <a:cs typeface="Arial" panose="020B0604020202020204" pitchFamily="34" charset="0"/>
              </a:rPr>
              <a:t>important</a:t>
            </a:r>
            <a:r>
              <a:rPr lang="it-IT" sz="1700" dirty="0">
                <a:cs typeface="Arial" panose="020B0604020202020204" pitchFamily="34" charset="0"/>
              </a:rPr>
              <a:t> </a:t>
            </a:r>
            <a:r>
              <a:rPr lang="it-IT" sz="1700" dirty="0" err="1">
                <a:cs typeface="Arial" panose="020B0604020202020204" pitchFamily="34" charset="0"/>
              </a:rPr>
              <a:t>compounds</a:t>
            </a:r>
            <a:r>
              <a:rPr lang="it-IT" sz="1700" dirty="0">
                <a:cs typeface="Arial" panose="020B0604020202020204" pitchFamily="34" charset="0"/>
              </a:rPr>
              <a:t> are </a:t>
            </a:r>
            <a:r>
              <a:rPr lang="it-IT" sz="1700" dirty="0" err="1">
                <a:cs typeface="Arial" panose="020B0604020202020204" pitchFamily="34" charset="0"/>
              </a:rPr>
              <a:t>chrysanthemic</a:t>
            </a:r>
            <a:r>
              <a:rPr lang="it-IT" sz="1700" dirty="0">
                <a:cs typeface="Arial" panose="020B0604020202020204" pitchFamily="34" charset="0"/>
              </a:rPr>
              <a:t> acid and </a:t>
            </a:r>
            <a:r>
              <a:rPr lang="it-IT" sz="1700" dirty="0" err="1">
                <a:cs typeface="Arial" panose="020B0604020202020204" pitchFamily="34" charset="0"/>
              </a:rPr>
              <a:t>pyretric</a:t>
            </a:r>
            <a:r>
              <a:rPr lang="it-IT" sz="1700" dirty="0">
                <a:cs typeface="Arial" panose="020B0604020202020204" pitchFamily="34" charset="0"/>
              </a:rPr>
              <a:t> acid.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1700" dirty="0" err="1">
                <a:cs typeface="Arial" panose="020B0604020202020204" pitchFamily="34" charset="0"/>
              </a:rPr>
              <a:t>They</a:t>
            </a:r>
            <a:r>
              <a:rPr lang="it-IT" sz="1700" dirty="0">
                <a:cs typeface="Arial" panose="020B0604020202020204" pitchFamily="34" charset="0"/>
              </a:rPr>
              <a:t> </a:t>
            </a:r>
            <a:r>
              <a:rPr lang="it-IT" sz="1700" dirty="0" err="1">
                <a:cs typeface="Arial" panose="020B0604020202020204" pitchFamily="34" charset="0"/>
              </a:rPr>
              <a:t>present</a:t>
            </a:r>
            <a:r>
              <a:rPr lang="it-IT" sz="1700" dirty="0">
                <a:cs typeface="Arial" panose="020B0604020202020204" pitchFamily="34" charset="0"/>
              </a:rPr>
              <a:t> </a:t>
            </a:r>
            <a:r>
              <a:rPr lang="it-IT" sz="1700" dirty="0" err="1">
                <a:cs typeface="Arial" panose="020B0604020202020204" pitchFamily="34" charset="0"/>
              </a:rPr>
              <a:t>as</a:t>
            </a:r>
            <a:r>
              <a:rPr lang="it-IT" sz="1700" dirty="0">
                <a:cs typeface="Arial" panose="020B0604020202020204" pitchFamily="34" charset="0"/>
              </a:rPr>
              <a:t> </a:t>
            </a:r>
            <a:r>
              <a:rPr lang="it-IT" sz="1700" dirty="0" err="1">
                <a:cs typeface="Arial" panose="020B0604020202020204" pitchFamily="34" charset="0"/>
              </a:rPr>
              <a:t>esters</a:t>
            </a:r>
            <a:r>
              <a:rPr lang="it-IT" sz="1700" dirty="0">
                <a:cs typeface="Arial" panose="020B0604020202020204" pitchFamily="34" charset="0"/>
              </a:rPr>
              <a:t> in </a:t>
            </a:r>
            <a:r>
              <a:rPr lang="it-IT" sz="1700" dirty="0" err="1">
                <a:cs typeface="Arial" panose="020B0604020202020204" pitchFamily="34" charset="0"/>
              </a:rPr>
              <a:t>pyrethrum</a:t>
            </a:r>
            <a:r>
              <a:rPr lang="it-IT" sz="1700" dirty="0">
                <a:cs typeface="Arial" panose="020B0604020202020204" pitchFamily="34" charset="0"/>
              </a:rPr>
              <a:t> </a:t>
            </a:r>
            <a:r>
              <a:rPr lang="it-IT" sz="1700" dirty="0" err="1">
                <a:cs typeface="Arial" panose="020B0604020202020204" pitchFamily="34" charset="0"/>
              </a:rPr>
              <a:t>flowers</a:t>
            </a:r>
            <a:r>
              <a:rPr lang="it-IT" sz="1700" dirty="0">
                <a:cs typeface="Arial" panose="020B0604020202020204" pitchFamily="34" charset="0"/>
              </a:rPr>
              <a:t> (</a:t>
            </a:r>
            <a:r>
              <a:rPr lang="it-IT" sz="1700" i="1" dirty="0" err="1">
                <a:cs typeface="Arial" panose="020B0604020202020204" pitchFamily="34" charset="0"/>
              </a:rPr>
              <a:t>Chrysanthemum</a:t>
            </a:r>
            <a:r>
              <a:rPr lang="it-IT" sz="1700" i="1" dirty="0">
                <a:cs typeface="Arial" panose="020B0604020202020204" pitchFamily="34" charset="0"/>
              </a:rPr>
              <a:t> </a:t>
            </a:r>
            <a:r>
              <a:rPr lang="it-IT" sz="1700" i="1" dirty="0" err="1">
                <a:cs typeface="Arial" panose="020B0604020202020204" pitchFamily="34" charset="0"/>
              </a:rPr>
              <a:t>cinerariaefolium</a:t>
            </a:r>
            <a:r>
              <a:rPr lang="it-IT" sz="1700" dirty="0">
                <a:cs typeface="Arial" panose="020B0604020202020204" pitchFamily="34" charset="0"/>
              </a:rPr>
              <a:t>) are </a:t>
            </a:r>
            <a:r>
              <a:rPr lang="it-IT" sz="1700" dirty="0" err="1">
                <a:cs typeface="Arial" panose="020B0604020202020204" pitchFamily="34" charset="0"/>
              </a:rPr>
              <a:t>called</a:t>
            </a:r>
            <a:r>
              <a:rPr lang="it-IT" sz="1700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700" dirty="0" err="1">
                <a:cs typeface="Arial" panose="020B0604020202020204" pitchFamily="34" charset="0"/>
              </a:rPr>
              <a:t>Pyrethrins</a:t>
            </a:r>
            <a:r>
              <a:rPr lang="it-IT" sz="17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63552" y="4293096"/>
            <a:ext cx="81743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1700" dirty="0" err="1"/>
              <a:t>Pyrethrins</a:t>
            </a:r>
            <a:r>
              <a:rPr lang="en-US" sz="1700" dirty="0"/>
              <a:t> have insecticidal activity and are found in </a:t>
            </a:r>
            <a:r>
              <a:rPr lang="en-US" sz="1700" i="1" dirty="0"/>
              <a:t>Pyrethrum</a:t>
            </a:r>
            <a:r>
              <a:rPr lang="en-US" sz="1700" dirty="0"/>
              <a:t> flowers and are obtained by extraction.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sz="1700" dirty="0"/>
              <a:t>They are used in household sprays and directly on the crop as they have a rapid action on the nervous system of insects.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sz="1700" dirty="0"/>
              <a:t>The extract contains Pyrethrin I (35%), Pyrethrin II (32%), </a:t>
            </a:r>
            <a:r>
              <a:rPr lang="en-US" sz="1700" dirty="0" err="1"/>
              <a:t>Cinerin</a:t>
            </a:r>
            <a:r>
              <a:rPr lang="en-US" sz="1700" dirty="0"/>
              <a:t> I (10%), </a:t>
            </a:r>
            <a:r>
              <a:rPr lang="en-US" sz="1700" dirty="0" err="1"/>
              <a:t>Cinerin</a:t>
            </a:r>
            <a:r>
              <a:rPr lang="en-US" sz="1700" dirty="0"/>
              <a:t> II (14%), </a:t>
            </a:r>
            <a:r>
              <a:rPr lang="en-US" sz="1700" dirty="0" err="1"/>
              <a:t>Jasmolin</a:t>
            </a:r>
            <a:r>
              <a:rPr lang="en-US" sz="1700" dirty="0"/>
              <a:t> I (5%), </a:t>
            </a:r>
            <a:r>
              <a:rPr lang="en-US" sz="1700" dirty="0" err="1"/>
              <a:t>Jasmolin</a:t>
            </a:r>
            <a:r>
              <a:rPr lang="en-US" sz="1700" dirty="0"/>
              <a:t> II (4%), with </a:t>
            </a:r>
            <a:r>
              <a:rPr lang="en-US" sz="1700" dirty="0" err="1"/>
              <a:t>Pyretrolone</a:t>
            </a:r>
            <a:r>
              <a:rPr lang="en-US" sz="1700" dirty="0"/>
              <a:t> alcohols , </a:t>
            </a:r>
            <a:r>
              <a:rPr lang="en-US" sz="1700" dirty="0" err="1"/>
              <a:t>Cinerolone</a:t>
            </a:r>
            <a:r>
              <a:rPr lang="en-US" sz="1700" dirty="0"/>
              <a:t>, </a:t>
            </a:r>
            <a:r>
              <a:rPr lang="en-US" sz="1700" dirty="0" err="1"/>
              <a:t>Jasmolone</a:t>
            </a:r>
            <a:r>
              <a:rPr lang="en-US" sz="1700" dirty="0"/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sz="1700" dirty="0"/>
              <a:t>Pyrethrin II causes the numbing effect. </a:t>
            </a:r>
            <a:endParaRPr lang="it-IT" sz="17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E7E294F-E2FC-204A-B4A8-912EA79E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575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03512" y="332657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dirty="0">
                <a:cs typeface="Arial" panose="020B0604020202020204" pitchFamily="34" charset="0"/>
              </a:rPr>
              <a:t>Synthetic analogues have been produced with longer life times and higher toxicity towards insects (even 1000 times higher than the natural product), and maintain a low mammalian toxicity.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dirty="0">
                <a:cs typeface="Arial" panose="020B0604020202020204" pitchFamily="34" charset="0"/>
              </a:rPr>
              <a:t>Permethrin and Phenothrin are used against head lice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1" y="2060848"/>
            <a:ext cx="8770657" cy="405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16A996B-CE63-3440-BAC4-5EB9DB56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468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75920" y="188640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IRIDOIDS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67146" y="64265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2000" dirty="0" err="1">
                <a:cs typeface="Arial" panose="020B0604020202020204" pitchFamily="34" charset="0"/>
              </a:rPr>
              <a:t>Iridoids</a:t>
            </a:r>
            <a:r>
              <a:rPr lang="en-US" sz="2000" dirty="0">
                <a:cs typeface="Arial" panose="020B0604020202020204" pitchFamily="34" charset="0"/>
              </a:rPr>
              <a:t> are monoterpenes that contain a fused </a:t>
            </a:r>
            <a:r>
              <a:rPr lang="en-US" sz="2000" dirty="0" err="1">
                <a:cs typeface="Arial" panose="020B0604020202020204" pitchFamily="34" charset="0"/>
              </a:rPr>
              <a:t>cyclopentane</a:t>
            </a:r>
            <a:r>
              <a:rPr lang="en-US" sz="2000" dirty="0">
                <a:cs typeface="Arial" panose="020B0604020202020204" pitchFamily="34" charset="0"/>
              </a:rPr>
              <a:t> ring with a six-membered oxygenated ring. The iridoid system derives from geraniol with a type of folding different from that of monoterpenoids.</a:t>
            </a:r>
            <a:endParaRPr lang="it-IT" sz="2000" dirty="0"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704272"/>
            <a:ext cx="3362296" cy="276102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30689" y="4493438"/>
            <a:ext cx="84555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800" dirty="0">
                <a:cs typeface="Arial" panose="020B0604020202020204" pitchFamily="34" charset="0"/>
              </a:rPr>
              <a:t>A large </a:t>
            </a:r>
            <a:r>
              <a:rPr lang="it-IT" sz="2800" dirty="0" err="1">
                <a:cs typeface="Arial" panose="020B0604020202020204" pitchFamily="34" charset="0"/>
              </a:rPr>
              <a:t>number</a:t>
            </a:r>
            <a:r>
              <a:rPr lang="it-IT" sz="2800" dirty="0">
                <a:cs typeface="Arial" panose="020B0604020202020204" pitchFamily="34" charset="0"/>
              </a:rPr>
              <a:t> of </a:t>
            </a:r>
            <a:r>
              <a:rPr lang="it-IT" sz="2800" dirty="0" err="1">
                <a:cs typeface="Arial" panose="020B0604020202020204" pitchFamily="34" charset="0"/>
              </a:rPr>
              <a:t>iridoids</a:t>
            </a:r>
            <a:r>
              <a:rPr lang="it-IT" sz="2800" dirty="0">
                <a:cs typeface="Arial" panose="020B0604020202020204" pitchFamily="34" charset="0"/>
              </a:rPr>
              <a:t> </a:t>
            </a:r>
            <a:r>
              <a:rPr lang="it-IT" sz="2800" dirty="0" err="1">
                <a:cs typeface="Arial" panose="020B0604020202020204" pitchFamily="34" charset="0"/>
              </a:rPr>
              <a:t>occurs</a:t>
            </a:r>
            <a:r>
              <a:rPr lang="it-IT" sz="2800" dirty="0">
                <a:cs typeface="Arial" panose="020B0604020202020204" pitchFamily="34" charset="0"/>
              </a:rPr>
              <a:t> </a:t>
            </a:r>
            <a:r>
              <a:rPr lang="it-IT" sz="2800" dirty="0" err="1">
                <a:cs typeface="Arial" panose="020B0604020202020204" pitchFamily="34" charset="0"/>
              </a:rPr>
              <a:t>naturally</a:t>
            </a:r>
            <a:r>
              <a:rPr lang="it-IT" sz="2800" dirty="0">
                <a:cs typeface="Arial" panose="020B0604020202020204" pitchFamily="34" charset="0"/>
              </a:rPr>
              <a:t> </a:t>
            </a:r>
            <a:r>
              <a:rPr lang="it-IT" sz="2800" dirty="0" err="1">
                <a:cs typeface="Arial" panose="020B0604020202020204" pitchFamily="34" charset="0"/>
              </a:rPr>
              <a:t>as</a:t>
            </a:r>
            <a:r>
              <a:rPr lang="it-IT" sz="2800" dirty="0">
                <a:cs typeface="Arial" panose="020B0604020202020204" pitchFamily="34" charset="0"/>
              </a:rPr>
              <a:t> </a:t>
            </a:r>
            <a:r>
              <a:rPr lang="it-IT" sz="2800" dirty="0" err="1">
                <a:cs typeface="Arial" panose="020B0604020202020204" pitchFamily="34" charset="0"/>
              </a:rPr>
              <a:t>glycosides</a:t>
            </a:r>
            <a:r>
              <a:rPr lang="it-IT" sz="2800" dirty="0">
                <a:cs typeface="Arial" panose="020B0604020202020204" pitchFamily="34" charset="0"/>
              </a:rPr>
              <a:t> </a:t>
            </a:r>
            <a:r>
              <a:rPr lang="it-IT" sz="2800" dirty="0" err="1">
                <a:cs typeface="Arial" panose="020B0604020202020204" pitchFamily="34" charset="0"/>
              </a:rPr>
              <a:t>such</a:t>
            </a:r>
            <a:r>
              <a:rPr lang="it-IT" sz="2800" dirty="0">
                <a:cs typeface="Arial" panose="020B0604020202020204" pitchFamily="34" charset="0"/>
              </a:rPr>
              <a:t> </a:t>
            </a:r>
            <a:r>
              <a:rPr lang="it-IT" sz="2800" dirty="0" err="1">
                <a:cs typeface="Arial" panose="020B0604020202020204" pitchFamily="34" charset="0"/>
              </a:rPr>
              <a:t>as</a:t>
            </a:r>
            <a:r>
              <a:rPr lang="it-IT" sz="2800" dirty="0">
                <a:cs typeface="Arial" panose="020B0604020202020204" pitchFamily="34" charset="0"/>
              </a:rPr>
              <a:t> </a:t>
            </a:r>
            <a:r>
              <a:rPr lang="it-IT" sz="2800" dirty="0" err="1">
                <a:cs typeface="Arial" panose="020B0604020202020204" pitchFamily="34" charset="0"/>
              </a:rPr>
              <a:t>Loganine</a:t>
            </a:r>
            <a:r>
              <a:rPr lang="it-IT" sz="2800" dirty="0">
                <a:cs typeface="Arial" panose="020B0604020202020204" pitchFamily="34" charset="0"/>
              </a:rPr>
              <a:t> </a:t>
            </a:r>
            <a:r>
              <a:rPr lang="it-IT" sz="2800" dirty="0" err="1">
                <a:cs typeface="Arial" panose="020B0604020202020204" pitchFamily="34" charset="0"/>
              </a:rPr>
              <a:t>which</a:t>
            </a:r>
            <a:r>
              <a:rPr lang="it-IT" sz="2800" dirty="0">
                <a:cs typeface="Arial" panose="020B0604020202020204" pitchFamily="34" charset="0"/>
              </a:rPr>
              <a:t> </a:t>
            </a:r>
            <a:r>
              <a:rPr lang="it-IT" sz="2800" dirty="0" err="1">
                <a:cs typeface="Arial" panose="020B0604020202020204" pitchFamily="34" charset="0"/>
              </a:rPr>
              <a:t>is</a:t>
            </a:r>
            <a:r>
              <a:rPr lang="it-IT" sz="2800" dirty="0">
                <a:cs typeface="Arial" panose="020B0604020202020204" pitchFamily="34" charset="0"/>
              </a:rPr>
              <a:t> a </a:t>
            </a:r>
            <a:r>
              <a:rPr lang="it-IT" sz="2800" dirty="0" err="1">
                <a:cs typeface="Arial" panose="020B0604020202020204" pitchFamily="34" charset="0"/>
              </a:rPr>
              <a:t>key</a:t>
            </a:r>
            <a:r>
              <a:rPr lang="it-IT" sz="2800" dirty="0">
                <a:cs typeface="Arial" panose="020B0604020202020204" pitchFamily="34" charset="0"/>
              </a:rPr>
              <a:t> intermediate in the </a:t>
            </a:r>
            <a:r>
              <a:rPr lang="it-IT" sz="2800" dirty="0" err="1">
                <a:cs typeface="Arial" panose="020B0604020202020204" pitchFamily="34" charset="0"/>
              </a:rPr>
              <a:t>biosynthesis</a:t>
            </a:r>
            <a:r>
              <a:rPr lang="it-IT" sz="2800" dirty="0">
                <a:cs typeface="Arial" panose="020B0604020202020204" pitchFamily="34" charset="0"/>
              </a:rPr>
              <a:t> of indole </a:t>
            </a:r>
            <a:r>
              <a:rPr lang="it-IT" sz="2800" dirty="0" err="1">
                <a:cs typeface="Arial" panose="020B0604020202020204" pitchFamily="34" charset="0"/>
              </a:rPr>
              <a:t>terpenoid</a:t>
            </a:r>
            <a:r>
              <a:rPr lang="it-IT" sz="2800" dirty="0">
                <a:cs typeface="Arial" panose="020B0604020202020204" pitchFamily="34" charset="0"/>
              </a:rPr>
              <a:t> and </a:t>
            </a:r>
            <a:r>
              <a:rPr lang="it-IT" sz="2800" dirty="0" err="1">
                <a:cs typeface="Arial" panose="020B0604020202020204" pitchFamily="34" charset="0"/>
              </a:rPr>
              <a:t>tetrahydroquinoline</a:t>
            </a:r>
            <a:r>
              <a:rPr lang="it-IT" sz="2800" dirty="0">
                <a:cs typeface="Arial" panose="020B0604020202020204" pitchFamily="34" charset="0"/>
              </a:rPr>
              <a:t> </a:t>
            </a:r>
            <a:r>
              <a:rPr lang="it-IT" sz="2800" dirty="0" err="1">
                <a:cs typeface="Arial" panose="020B0604020202020204" pitchFamily="34" charset="0"/>
              </a:rPr>
              <a:t>alkaloids</a:t>
            </a:r>
            <a:r>
              <a:rPr lang="it-IT" sz="2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B24448-6E5C-5049-81EE-B8282A6C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949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39817" y="325650"/>
            <a:ext cx="3135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i="1" dirty="0">
                <a:cs typeface="Arial" panose="020B0604020202020204" pitchFamily="34" charset="0"/>
              </a:rPr>
              <a:t>Valeriana </a:t>
            </a:r>
            <a:r>
              <a:rPr lang="it-IT" sz="2800" b="1" i="1" dirty="0" err="1">
                <a:cs typeface="Arial" panose="020B0604020202020204" pitchFamily="34" charset="0"/>
              </a:rPr>
              <a:t>officinalis</a:t>
            </a:r>
            <a:endParaRPr lang="it-IT" sz="2800" b="1" i="1" dirty="0"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910428"/>
            <a:ext cx="3575288" cy="188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941169"/>
            <a:ext cx="3435350" cy="153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29ADDA1-2543-8C4A-884E-0717D446A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88" y="3212976"/>
            <a:ext cx="3937000" cy="29718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AEA08FE-9F0B-6E45-8C3D-704123003B6C}"/>
              </a:ext>
            </a:extLst>
          </p:cNvPr>
          <p:cNvSpPr/>
          <p:nvPr/>
        </p:nvSpPr>
        <p:spPr>
          <a:xfrm>
            <a:off x="2089017" y="863693"/>
            <a:ext cx="81345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They are obtained from the roots of </a:t>
            </a:r>
            <a:r>
              <a:rPr lang="en-US" i="1" dirty="0" err="1"/>
              <a:t>Valeriana</a:t>
            </a:r>
            <a:r>
              <a:rPr lang="en-US" i="1" dirty="0"/>
              <a:t> officinalis</a:t>
            </a:r>
            <a:r>
              <a:rPr lang="en-US" dirty="0"/>
              <a:t>, a perennial herb distributed throughout Europe.</a:t>
            </a:r>
          </a:p>
          <a:p>
            <a:pPr algn="just"/>
            <a:r>
              <a:rPr lang="en-US" dirty="0"/>
              <a:t>It is used as tranquilizers to relieve nervous tension, anxiety, insomnia. During World War I was used in the treatment of traumatic psychosis. It possesses mild sedative and anxiolytic properties. </a:t>
            </a:r>
          </a:p>
          <a:p>
            <a:pPr algn="just"/>
            <a:r>
              <a:rPr lang="en-US" dirty="0"/>
              <a:t>The main active ingredient is </a:t>
            </a:r>
            <a:r>
              <a:rPr lang="en-US" b="1" dirty="0" err="1"/>
              <a:t>Valtrate</a:t>
            </a:r>
            <a:r>
              <a:rPr lang="en-US" b="1" dirty="0"/>
              <a:t> (</a:t>
            </a:r>
            <a:r>
              <a:rPr lang="en-US" dirty="0"/>
              <a:t>epoxy-iridoid)</a:t>
            </a:r>
            <a:endParaRPr lang="it-IT" b="1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C9DD99-814C-734C-AD06-28D43E54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972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87889" y="336431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Valeriana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officinalis</a:t>
            </a:r>
            <a:endParaRPr lang="it-IT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284984"/>
            <a:ext cx="514593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6250CF-B16A-7649-80A2-A8869EEE8EB7}"/>
              </a:ext>
            </a:extLst>
          </p:cNvPr>
          <p:cNvSpPr txBox="1"/>
          <p:nvPr/>
        </p:nvSpPr>
        <p:spPr>
          <a:xfrm>
            <a:off x="1872433" y="733623"/>
            <a:ext cx="8120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researchers believe that the sedative effects of Valerian are not due to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Valtrate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which is unstable and insoluble in water but that part of the activity derives from compounds sesquiterpene such as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Valerenic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acid and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Valeranone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aqueous extracts were found also GABA and glutamine which are believed to contribute to the sedative activity.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4958382-A8CB-854C-97EE-8D37A457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75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71864" y="159641"/>
            <a:ext cx="178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Devil's</a:t>
            </a:r>
            <a:r>
              <a:rPr lang="it-IT" sz="2400" b="1" dirty="0"/>
              <a:t> </a:t>
            </a:r>
            <a:r>
              <a:rPr lang="it-IT" sz="2400" b="1" dirty="0" err="1"/>
              <a:t>Claw</a:t>
            </a:r>
            <a:r>
              <a:rPr lang="it-IT" sz="2400" b="1" dirty="0"/>
              <a:t>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DD4E12F-04D4-DD4A-B061-12220DDD30C8}"/>
              </a:ext>
            </a:extLst>
          </p:cNvPr>
          <p:cNvSpPr/>
          <p:nvPr/>
        </p:nvSpPr>
        <p:spPr>
          <a:xfrm>
            <a:off x="1877214" y="718849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n-US" sz="2000" i="1" dirty="0" err="1">
                <a:cs typeface="Arial" panose="020B0604020202020204" pitchFamily="34" charset="0"/>
              </a:rPr>
              <a:t>Harpagophytum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procumbens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(</a:t>
            </a:r>
            <a:r>
              <a:rPr lang="en-US" sz="2000" dirty="0" err="1">
                <a:cs typeface="Arial" panose="020B0604020202020204" pitchFamily="34" charset="0"/>
              </a:rPr>
              <a:t>Pedaliaceae</a:t>
            </a:r>
            <a:r>
              <a:rPr lang="en-US" sz="2000" dirty="0">
                <a:cs typeface="Arial" panose="020B0604020202020204" pitchFamily="34" charset="0"/>
              </a:rPr>
              <a:t>) has as its common name the Devil's Claw for the shape of its fruits that form curved and sharp hooks.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000" dirty="0">
                <a:cs typeface="Arial" panose="020B0604020202020204" pitchFamily="34" charset="0"/>
              </a:rPr>
              <a:t> It is a weed with long roots and grows in sub-Saharan Africa (South Africa, Namibia, Botswana).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US" sz="2000" dirty="0">
                <a:cs typeface="Arial" panose="020B0604020202020204" pitchFamily="34" charset="0"/>
              </a:rPr>
              <a:t>Using the secondary  roots, which contain much higher levels of iridoids than the primary tubers, are packaged preparations known as anti-inflammatory and antirheumatic agents for arthritis and similar diseases.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A634C4-14CF-ED4A-9B5F-D92A6A74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18</a:t>
            </a:fld>
            <a:endParaRPr lang="it-IT"/>
          </a:p>
        </p:txBody>
      </p:sp>
      <p:pic>
        <p:nvPicPr>
          <p:cNvPr id="7" name="Segnaposto contenuto 5">
            <a:extLst>
              <a:ext uri="{FF2B5EF4-FFF2-40B4-BE49-F238E27FC236}">
                <a16:creationId xmlns:a16="http://schemas.microsoft.com/office/drawing/2014/main" id="{5C817B5E-B8FB-3547-A7D6-48B5126C5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3139247"/>
            <a:ext cx="3568700" cy="3390900"/>
          </a:xfrm>
        </p:spPr>
      </p:pic>
    </p:spTree>
    <p:extLst>
      <p:ext uri="{BB962C8B-B14F-4D97-AF65-F5344CB8AC3E}">
        <p14:creationId xmlns:p14="http://schemas.microsoft.com/office/powerpoint/2010/main" val="186656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0F4B3B-2310-0148-9F3B-130CF4C6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19</a:t>
            </a:fld>
            <a:endParaRPr lang="it-IT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4BC267-4675-714D-9CE6-B08CD98C9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15" y="2996952"/>
            <a:ext cx="8307461" cy="218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BF0F87F-5AEE-F44E-ABD4-9EDFDEA43298}"/>
              </a:ext>
            </a:extLst>
          </p:cNvPr>
          <p:cNvSpPr/>
          <p:nvPr/>
        </p:nvSpPr>
        <p:spPr>
          <a:xfrm>
            <a:off x="2030814" y="692696"/>
            <a:ext cx="8307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The main constituents of Devil's Claw root are a group of </a:t>
            </a:r>
            <a:r>
              <a:rPr lang="en-US" sz="2400" dirty="0" err="1">
                <a:cs typeface="Arial" panose="020B0604020202020204" pitchFamily="34" charset="0"/>
              </a:rPr>
              <a:t>decarboxilated</a:t>
            </a:r>
            <a:r>
              <a:rPr lang="en-US" sz="2400" dirty="0">
                <a:cs typeface="Arial" panose="020B0604020202020204" pitchFamily="34" charset="0"/>
              </a:rPr>
              <a:t> iridoid glycosides (about 3%) among which the main ones are </a:t>
            </a:r>
            <a:r>
              <a:rPr lang="en-US" sz="2400" b="1" dirty="0" err="1">
                <a:cs typeface="Arial" panose="020B0604020202020204" pitchFamily="34" charset="0"/>
              </a:rPr>
              <a:t>Harpagoside</a:t>
            </a:r>
            <a:r>
              <a:rPr lang="en-US" sz="2400" dirty="0">
                <a:cs typeface="Arial" panose="020B0604020202020204" pitchFamily="34" charset="0"/>
              </a:rPr>
              <a:t> and </a:t>
            </a:r>
            <a:r>
              <a:rPr lang="en-US" sz="2400" b="1" dirty="0" err="1">
                <a:cs typeface="Arial" panose="020B0604020202020204" pitchFamily="34" charset="0"/>
              </a:rPr>
              <a:t>Procumbide</a:t>
            </a:r>
            <a:r>
              <a:rPr lang="en-US" sz="2400" dirty="0">
                <a:cs typeface="Arial" panose="020B0604020202020204" pitchFamily="34" charset="0"/>
              </a:rPr>
              <a:t>, while </a:t>
            </a:r>
            <a:r>
              <a:rPr lang="en-US" sz="2400" b="1" dirty="0" err="1">
                <a:cs typeface="Arial" panose="020B0604020202020204" pitchFamily="34" charset="0"/>
              </a:rPr>
              <a:t>Harpagide</a:t>
            </a:r>
            <a:r>
              <a:rPr lang="en-US" sz="2400" dirty="0">
                <a:cs typeface="Arial" panose="020B0604020202020204" pitchFamily="34" charset="0"/>
              </a:rPr>
              <a:t> and </a:t>
            </a:r>
            <a:r>
              <a:rPr lang="en-US" sz="2400" b="1" dirty="0">
                <a:cs typeface="Arial" panose="020B0604020202020204" pitchFamily="34" charset="0"/>
              </a:rPr>
              <a:t>8- (4-cumaroil) </a:t>
            </a:r>
            <a:r>
              <a:rPr lang="en-US" sz="2400" b="1" dirty="0" err="1">
                <a:cs typeface="Arial" panose="020B0604020202020204" pitchFamily="34" charset="0"/>
              </a:rPr>
              <a:t>harpagide</a:t>
            </a:r>
            <a:r>
              <a:rPr lang="en-US" sz="2400" dirty="0">
                <a:cs typeface="Arial" panose="020B0604020202020204" pitchFamily="34" charset="0"/>
              </a:rPr>
              <a:t> are minority components.</a:t>
            </a:r>
          </a:p>
        </p:txBody>
      </p:sp>
    </p:spTree>
    <p:extLst>
      <p:ext uri="{BB962C8B-B14F-4D97-AF65-F5344CB8AC3E}">
        <p14:creationId xmlns:p14="http://schemas.microsoft.com/office/powerpoint/2010/main" val="346237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3572" r="4066" b="5357"/>
          <a:stretch/>
        </p:blipFill>
        <p:spPr>
          <a:xfrm>
            <a:off x="1703513" y="686915"/>
            <a:ext cx="8839191" cy="398937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9CC913F-A4F9-1249-8040-422A8708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2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119D382-1B5B-B24C-AC87-69203AE71061}"/>
              </a:ext>
            </a:extLst>
          </p:cNvPr>
          <p:cNvSpPr/>
          <p:nvPr/>
        </p:nvSpPr>
        <p:spPr>
          <a:xfrm>
            <a:off x="1801266" y="503291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From the </a:t>
            </a:r>
            <a:r>
              <a:rPr lang="en-US" sz="2000" b="1" dirty="0">
                <a:cs typeface="Arial" panose="020B0604020202020204" pitchFamily="34" charset="0"/>
              </a:rPr>
              <a:t>GPP</a:t>
            </a:r>
            <a:r>
              <a:rPr lang="en-US" sz="2000" dirty="0">
                <a:cs typeface="Arial" panose="020B0604020202020204" pitchFamily="34" charset="0"/>
              </a:rPr>
              <a:t> the geranyl carbocation can be generated or, an isomerization of the double bond, as seen in the figure. These compounds can originate a series of linear monoterpenes that make up the volatile oils used in the production of aromas and perfumes.</a:t>
            </a:r>
            <a:endParaRPr lang="it-IT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2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FA56E1-A802-5440-B0F1-E4A6B2900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234256"/>
            <a:ext cx="8291264" cy="6336704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it-IT" dirty="0" err="1"/>
              <a:t>Most</a:t>
            </a:r>
            <a:r>
              <a:rPr lang="it-IT" dirty="0"/>
              <a:t> of the </a:t>
            </a:r>
            <a:r>
              <a:rPr lang="it-IT" dirty="0" err="1"/>
              <a:t>substances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possess</a:t>
            </a:r>
            <a:r>
              <a:rPr lang="it-IT" dirty="0"/>
              <a:t> an aroma </a:t>
            </a:r>
            <a:r>
              <a:rPr lang="it-IT" dirty="0" err="1"/>
              <a:t>refer</a:t>
            </a:r>
            <a:r>
              <a:rPr lang="it-IT" dirty="0"/>
              <a:t> to terpene </a:t>
            </a:r>
            <a:r>
              <a:rPr lang="it-IT" dirty="0" err="1"/>
              <a:t>structures</a:t>
            </a:r>
            <a:r>
              <a:rPr lang="it-IT" dirty="0"/>
              <a:t>, in </a:t>
            </a:r>
            <a:r>
              <a:rPr lang="it-IT" dirty="0" err="1"/>
              <a:t>particular</a:t>
            </a:r>
            <a:r>
              <a:rPr lang="it-IT" dirty="0"/>
              <a:t> to </a:t>
            </a:r>
            <a:r>
              <a:rPr lang="it-IT" dirty="0" err="1"/>
              <a:t>monoterpenes</a:t>
            </a:r>
            <a:r>
              <a:rPr lang="it-IT" dirty="0"/>
              <a:t> and </a:t>
            </a:r>
            <a:r>
              <a:rPr lang="it-IT" dirty="0" err="1"/>
              <a:t>secondarily</a:t>
            </a:r>
            <a:r>
              <a:rPr lang="it-IT" dirty="0"/>
              <a:t> to </a:t>
            </a:r>
            <a:r>
              <a:rPr lang="it-IT" dirty="0" err="1"/>
              <a:t>sesquiterpenes</a:t>
            </a:r>
            <a:r>
              <a:rPr lang="it-IT" dirty="0"/>
              <a:t>. 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increase</a:t>
            </a:r>
            <a:r>
              <a:rPr lang="it-IT" dirty="0"/>
              <a:t> in </a:t>
            </a:r>
            <a:r>
              <a:rPr lang="it-IT" dirty="0" err="1"/>
              <a:t>molecular</a:t>
            </a:r>
            <a:r>
              <a:rPr lang="it-IT" dirty="0"/>
              <a:t> </a:t>
            </a:r>
            <a:r>
              <a:rPr lang="it-IT" dirty="0" err="1"/>
              <a:t>weight</a:t>
            </a:r>
            <a:r>
              <a:rPr lang="it-IT" dirty="0"/>
              <a:t> </a:t>
            </a:r>
            <a:r>
              <a:rPr lang="it-IT" dirty="0" err="1"/>
              <a:t>leads</a:t>
            </a:r>
            <a:r>
              <a:rPr lang="it-IT" dirty="0"/>
              <a:t> to a </a:t>
            </a:r>
            <a:r>
              <a:rPr lang="it-IT" dirty="0" err="1"/>
              <a:t>decrease</a:t>
            </a:r>
            <a:r>
              <a:rPr lang="it-IT" dirty="0"/>
              <a:t> in the </a:t>
            </a:r>
            <a:r>
              <a:rPr lang="it-IT" dirty="0" err="1"/>
              <a:t>aromatic</a:t>
            </a:r>
            <a:r>
              <a:rPr lang="it-IT" dirty="0"/>
              <a:t> </a:t>
            </a:r>
            <a:r>
              <a:rPr lang="it-IT" dirty="0" err="1"/>
              <a:t>capacities</a:t>
            </a:r>
            <a:r>
              <a:rPr lang="it-IT" dirty="0"/>
              <a:t> 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intensity</a:t>
            </a:r>
            <a:r>
              <a:rPr lang="it-IT" dirty="0"/>
              <a:t>, </a:t>
            </a:r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influencing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durability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less</a:t>
            </a:r>
            <a:r>
              <a:rPr lang="it-IT" dirty="0"/>
              <a:t> volatile.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B04C24-BE4C-2F44-963C-8DD45C70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73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10" y="906408"/>
            <a:ext cx="7556923" cy="4968552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9CC913F-A4F9-1249-8040-422A8708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4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64638C7-68FE-FA4B-9517-43E8748FBB9E}"/>
              </a:ext>
            </a:extLst>
          </p:cNvPr>
          <p:cNvSpPr/>
          <p:nvPr/>
        </p:nvSpPr>
        <p:spPr>
          <a:xfrm>
            <a:off x="2186227" y="5996113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These compounds can originate a series of linear monoterpenes that make up the volatile oils used in the production of aromas and perfumes.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AE5C08-735A-6C44-AA1F-1B81C8A53280}"/>
              </a:ext>
            </a:extLst>
          </p:cNvPr>
          <p:cNvSpPr txBox="1"/>
          <p:nvPr/>
        </p:nvSpPr>
        <p:spPr>
          <a:xfrm>
            <a:off x="4511824" y="26462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Acyclic</a:t>
            </a:r>
            <a:r>
              <a:rPr lang="it-IT" sz="2400" b="1" dirty="0"/>
              <a:t> </a:t>
            </a:r>
            <a:r>
              <a:rPr lang="it-IT" sz="2400" b="1" dirty="0" err="1"/>
              <a:t>monoterpenes</a:t>
            </a:r>
            <a:endParaRPr lang="it-IT" sz="2400" b="1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85984D2-B06F-0741-AE74-DC036C363196}"/>
              </a:ext>
            </a:extLst>
          </p:cNvPr>
          <p:cNvSpPr/>
          <p:nvPr/>
        </p:nvSpPr>
        <p:spPr>
          <a:xfrm>
            <a:off x="7536160" y="4383326"/>
            <a:ext cx="936104" cy="1465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5500C38-29C5-7D42-86FF-7B7E669B74BC}"/>
              </a:ext>
            </a:extLst>
          </p:cNvPr>
          <p:cNvSpPr/>
          <p:nvPr/>
        </p:nvSpPr>
        <p:spPr>
          <a:xfrm>
            <a:off x="8616280" y="2636914"/>
            <a:ext cx="1080120" cy="1440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26D3426-45EE-8540-9CEC-FAB7E99CFD92}"/>
              </a:ext>
            </a:extLst>
          </p:cNvPr>
          <p:cNvSpPr/>
          <p:nvPr/>
        </p:nvSpPr>
        <p:spPr>
          <a:xfrm>
            <a:off x="3935760" y="2780928"/>
            <a:ext cx="1008112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F1CA01-AC3B-4242-BC1D-6556EAD91E5F}"/>
              </a:ext>
            </a:extLst>
          </p:cNvPr>
          <p:cNvSpPr/>
          <p:nvPr/>
        </p:nvSpPr>
        <p:spPr>
          <a:xfrm>
            <a:off x="6312024" y="2780929"/>
            <a:ext cx="936104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2B000EC-656C-B74B-A7D2-64B708C1EA44}"/>
              </a:ext>
            </a:extLst>
          </p:cNvPr>
          <p:cNvSpPr/>
          <p:nvPr/>
        </p:nvSpPr>
        <p:spPr>
          <a:xfrm>
            <a:off x="2711624" y="2852936"/>
            <a:ext cx="1008112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1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8ADD5F-9DFC-374D-8ECF-5A380635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5</a:t>
            </a:fld>
            <a:endParaRPr 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A0E4512-14ED-804D-92E1-9A23C0DC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1" y="330510"/>
            <a:ext cx="7825299" cy="63871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dirty="0" err="1"/>
              <a:t>Myrcene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in more </a:t>
            </a:r>
            <a:r>
              <a:rPr lang="it-IT" dirty="0" err="1"/>
              <a:t>than</a:t>
            </a:r>
            <a:r>
              <a:rPr lang="it-IT" dirty="0"/>
              <a:t> 200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perfumes</a:t>
            </a:r>
            <a:r>
              <a:rPr lang="it-IT" dirty="0"/>
              <a:t> and </a:t>
            </a:r>
            <a:r>
              <a:rPr lang="it-IT" dirty="0" err="1"/>
              <a:t>fragrances</a:t>
            </a:r>
            <a:r>
              <a:rPr lang="it-IT" dirty="0"/>
              <a:t> and are </a:t>
            </a:r>
            <a:r>
              <a:rPr lang="it-IT" dirty="0" err="1"/>
              <a:t>particularly</a:t>
            </a:r>
            <a:r>
              <a:rPr lang="it-IT" dirty="0"/>
              <a:t> </a:t>
            </a:r>
            <a:r>
              <a:rPr lang="it-IT" dirty="0" err="1"/>
              <a:t>abundant</a:t>
            </a:r>
            <a:r>
              <a:rPr lang="it-IT" dirty="0"/>
              <a:t> in the </a:t>
            </a:r>
            <a:r>
              <a:rPr lang="it-IT" dirty="0" err="1"/>
              <a:t>essential</a:t>
            </a:r>
            <a:r>
              <a:rPr lang="it-IT" dirty="0"/>
              <a:t> </a:t>
            </a:r>
            <a:r>
              <a:rPr lang="it-IT" dirty="0" err="1"/>
              <a:t>oils</a:t>
            </a:r>
            <a:r>
              <a:rPr lang="it-IT" dirty="0"/>
              <a:t> of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species</a:t>
            </a:r>
            <a:r>
              <a:rPr lang="it-IT" dirty="0"/>
              <a:t> </a:t>
            </a:r>
            <a:r>
              <a:rPr lang="it-IT" dirty="0" err="1"/>
              <a:t>belonging</a:t>
            </a:r>
            <a:r>
              <a:rPr lang="it-IT" dirty="0"/>
              <a:t> to the </a:t>
            </a:r>
            <a:r>
              <a:rPr lang="it-IT" i="1" dirty="0" err="1"/>
              <a:t>Labiatae</a:t>
            </a:r>
            <a:r>
              <a:rPr lang="it-IT" dirty="0"/>
              <a:t> and </a:t>
            </a:r>
            <a:r>
              <a:rPr lang="it-IT" i="1" dirty="0" err="1"/>
              <a:t>Compositae</a:t>
            </a:r>
            <a:r>
              <a:rPr lang="it-IT" i="1" dirty="0"/>
              <a:t> </a:t>
            </a:r>
            <a:r>
              <a:rPr lang="it-IT" dirty="0"/>
              <a:t>family.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Myrcene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in the </a:t>
            </a:r>
            <a:r>
              <a:rPr lang="it-IT" dirty="0" err="1"/>
              <a:t>dried</a:t>
            </a:r>
            <a:r>
              <a:rPr lang="it-IT" dirty="0"/>
              <a:t> </a:t>
            </a:r>
            <a:r>
              <a:rPr lang="it-IT" dirty="0" err="1"/>
              <a:t>peel</a:t>
            </a:r>
            <a:r>
              <a:rPr lang="it-IT" dirty="0"/>
              <a:t> of </a:t>
            </a:r>
            <a:r>
              <a:rPr lang="it-IT" dirty="0" err="1"/>
              <a:t>orange</a:t>
            </a:r>
            <a:r>
              <a:rPr lang="it-IT" dirty="0"/>
              <a:t> and </a:t>
            </a:r>
            <a:r>
              <a:rPr lang="it-IT" dirty="0" err="1"/>
              <a:t>juniper</a:t>
            </a:r>
            <a:r>
              <a:rPr lang="it-IT" dirty="0"/>
              <a:t> </a:t>
            </a:r>
            <a:r>
              <a:rPr lang="it-IT" dirty="0" err="1"/>
              <a:t>berries</a:t>
            </a:r>
            <a:r>
              <a:rPr lang="it-IT" dirty="0"/>
              <a:t>.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Linalool</a:t>
            </a:r>
            <a:r>
              <a:rPr lang="it-IT" dirty="0"/>
              <a:t>, </a:t>
            </a:r>
            <a:r>
              <a:rPr lang="it-IT" dirty="0" err="1"/>
              <a:t>geraniol</a:t>
            </a:r>
            <a:r>
              <a:rPr lang="it-IT" dirty="0"/>
              <a:t>, </a:t>
            </a:r>
            <a:r>
              <a:rPr lang="it-IT" dirty="0" err="1"/>
              <a:t>nerol</a:t>
            </a:r>
            <a:r>
              <a:rPr lang="it-IT" dirty="0"/>
              <a:t> and </a:t>
            </a:r>
            <a:r>
              <a:rPr lang="it-IT" dirty="0" err="1"/>
              <a:t>citronellol</a:t>
            </a:r>
            <a:r>
              <a:rPr lang="it-IT" dirty="0"/>
              <a:t>  are the </a:t>
            </a:r>
            <a:r>
              <a:rPr lang="it-IT" dirty="0" err="1"/>
              <a:t>oxygenated</a:t>
            </a:r>
            <a:r>
              <a:rPr lang="it-IT" dirty="0"/>
              <a:t> </a:t>
            </a:r>
            <a:r>
              <a:rPr lang="it-IT" dirty="0" err="1"/>
              <a:t>derivatives</a:t>
            </a:r>
            <a:r>
              <a:rPr lang="it-IT" dirty="0"/>
              <a:t> of the </a:t>
            </a:r>
            <a:r>
              <a:rPr lang="it-IT" dirty="0" err="1"/>
              <a:t>series</a:t>
            </a:r>
            <a:r>
              <a:rPr lang="it-IT" dirty="0"/>
              <a:t> of </a:t>
            </a:r>
            <a:r>
              <a:rPr lang="it-IT" dirty="0" err="1"/>
              <a:t>monoterpenes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found</a:t>
            </a:r>
            <a:r>
              <a:rPr lang="it-IT" dirty="0"/>
              <a:t>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frequently</a:t>
            </a:r>
            <a:r>
              <a:rPr lang="it-IT" dirty="0"/>
              <a:t> in nature.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Linalool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in the </a:t>
            </a:r>
            <a:r>
              <a:rPr lang="it-IT" dirty="0" err="1"/>
              <a:t>peel</a:t>
            </a:r>
            <a:r>
              <a:rPr lang="it-IT" dirty="0"/>
              <a:t> of ripe </a:t>
            </a:r>
            <a:r>
              <a:rPr lang="it-IT" dirty="0" err="1"/>
              <a:t>fruits</a:t>
            </a:r>
            <a:r>
              <a:rPr lang="it-IT" dirty="0"/>
              <a:t> of </a:t>
            </a:r>
            <a:r>
              <a:rPr lang="it-IT" dirty="0" err="1"/>
              <a:t>bergamot</a:t>
            </a:r>
            <a:r>
              <a:rPr lang="it-IT" dirty="0"/>
              <a:t>, </a:t>
            </a:r>
            <a:r>
              <a:rPr lang="it-IT" dirty="0" err="1"/>
              <a:t>cardamon</a:t>
            </a:r>
            <a:r>
              <a:rPr lang="it-IT" dirty="0"/>
              <a:t>, </a:t>
            </a:r>
            <a:r>
              <a:rPr lang="it-IT" dirty="0" err="1"/>
              <a:t>coriander</a:t>
            </a:r>
            <a:r>
              <a:rPr lang="it-IT" dirty="0"/>
              <a:t>, </a:t>
            </a:r>
            <a:r>
              <a:rPr lang="it-IT" dirty="0" err="1"/>
              <a:t>fresh</a:t>
            </a:r>
            <a:r>
              <a:rPr lang="it-IT" dirty="0"/>
              <a:t> </a:t>
            </a:r>
            <a:r>
              <a:rPr lang="it-IT" dirty="0" err="1"/>
              <a:t>orange</a:t>
            </a:r>
            <a:r>
              <a:rPr lang="it-IT" dirty="0"/>
              <a:t> </a:t>
            </a:r>
            <a:r>
              <a:rPr lang="it-IT" dirty="0" err="1"/>
              <a:t>blossom</a:t>
            </a:r>
            <a:r>
              <a:rPr lang="it-IT" dirty="0"/>
              <a:t>, </a:t>
            </a:r>
            <a:r>
              <a:rPr lang="it-IT" dirty="0" err="1"/>
              <a:t>lavender</a:t>
            </a:r>
            <a:r>
              <a:rPr lang="it-IT" dirty="0"/>
              <a:t> (</a:t>
            </a:r>
            <a:r>
              <a:rPr lang="it-IT" dirty="0" err="1"/>
              <a:t>flowers</a:t>
            </a:r>
            <a:r>
              <a:rPr lang="it-IT" dirty="0"/>
              <a:t>) and </a:t>
            </a:r>
            <a:r>
              <a:rPr lang="it-IT" dirty="0" err="1"/>
              <a:t>thyme</a:t>
            </a:r>
            <a:r>
              <a:rPr lang="it-IT" dirty="0"/>
              <a:t> (</a:t>
            </a:r>
            <a:r>
              <a:rPr lang="it-IT" dirty="0" err="1"/>
              <a:t>flowers</a:t>
            </a:r>
            <a:r>
              <a:rPr lang="it-IT" dirty="0"/>
              <a:t>).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219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19" y="870021"/>
            <a:ext cx="8275117" cy="278092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45319" y="260648"/>
            <a:ext cx="8635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cs typeface="Arial" panose="020B0604020202020204" pitchFamily="34" charset="0"/>
              </a:rPr>
              <a:t>M</a:t>
            </a:r>
            <a:r>
              <a:rPr lang="en-US" sz="2000" dirty="0" err="1">
                <a:cs typeface="Arial" panose="020B0604020202020204" pitchFamily="34" charset="0"/>
              </a:rPr>
              <a:t>onoterpenes</a:t>
            </a:r>
            <a:r>
              <a:rPr lang="en-US" sz="2000" dirty="0">
                <a:cs typeface="Arial" panose="020B0604020202020204" pitchFamily="34" charset="0"/>
              </a:rPr>
              <a:t>, in nature, can cyclize and produce monocyclic and bicyclic compounds through enzymatic catalysis (terpene cyclase)</a:t>
            </a:r>
            <a:endParaRPr lang="it-IT" sz="2000" dirty="0"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11829"/>
            <a:ext cx="9170911" cy="319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082CBF0-E12D-0D47-B40C-CEF3D7A1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97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024764" y="519908"/>
            <a:ext cx="652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Carbocations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can act with water, lose a proton, cyclize and transpose.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700FCA-61FD-2B43-88DF-CF8DC753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7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360B6AE-7091-334A-BF84-28ED40EC650A}"/>
              </a:ext>
            </a:extLst>
          </p:cNvPr>
          <p:cNvSpPr/>
          <p:nvPr/>
        </p:nvSpPr>
        <p:spPr>
          <a:xfrm>
            <a:off x="3819709" y="77400"/>
            <a:ext cx="5111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Monocyclic and bicyclic monoterpenes</a:t>
            </a:r>
            <a:endParaRPr lang="it-IT" sz="2400" b="1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3F695FC-1566-9043-BC04-68522F7ED47A}"/>
              </a:ext>
            </a:extLst>
          </p:cNvPr>
          <p:cNvGrpSpPr/>
          <p:nvPr/>
        </p:nvGrpSpPr>
        <p:grpSpPr>
          <a:xfrm>
            <a:off x="2351584" y="1220722"/>
            <a:ext cx="7200800" cy="5664663"/>
            <a:chOff x="755576" y="1255420"/>
            <a:chExt cx="7416824" cy="5629964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FDE636A7-8410-874E-BEDD-FEF64F72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255420"/>
              <a:ext cx="7344816" cy="5629964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EFBA6E73-B338-254D-8AF2-52CC016A0A21}"/>
                </a:ext>
              </a:extLst>
            </p:cNvPr>
            <p:cNvSpPr/>
            <p:nvPr/>
          </p:nvSpPr>
          <p:spPr>
            <a:xfrm>
              <a:off x="7236296" y="5733256"/>
              <a:ext cx="792088" cy="1008112"/>
            </a:xfrm>
            <a:prstGeom prst="rect">
              <a:avLst/>
            </a:prstGeom>
            <a:noFill/>
            <a:ln>
              <a:solidFill>
                <a:srgbClr val="070C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0AACBBB-0FD5-1D4A-B231-5392927A230E}"/>
                </a:ext>
              </a:extLst>
            </p:cNvPr>
            <p:cNvSpPr/>
            <p:nvPr/>
          </p:nvSpPr>
          <p:spPr>
            <a:xfrm>
              <a:off x="755576" y="1255420"/>
              <a:ext cx="1584176" cy="1453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AD910A11-AFC3-5F49-80E3-2357AA0580D7}"/>
                </a:ext>
              </a:extLst>
            </p:cNvPr>
            <p:cNvSpPr/>
            <p:nvPr/>
          </p:nvSpPr>
          <p:spPr>
            <a:xfrm>
              <a:off x="1763688" y="3068960"/>
              <a:ext cx="1008112" cy="122413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9A3F4D13-3644-8344-8FD5-92BB2F37F493}"/>
                </a:ext>
              </a:extLst>
            </p:cNvPr>
            <p:cNvSpPr/>
            <p:nvPr/>
          </p:nvSpPr>
          <p:spPr>
            <a:xfrm>
              <a:off x="755576" y="3068960"/>
              <a:ext cx="936104" cy="12241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3903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9E9A33-63AA-934D-A73B-5D6C97AB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8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3DF3338-A65A-BC45-AF96-3102F820CC70}"/>
              </a:ext>
            </a:extLst>
          </p:cNvPr>
          <p:cNvSpPr/>
          <p:nvPr/>
        </p:nvSpPr>
        <p:spPr>
          <a:xfrm>
            <a:off x="1919536" y="548680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it-IT" sz="2800" dirty="0"/>
              <a:t>The </a:t>
            </a:r>
            <a:r>
              <a:rPr lang="it-IT" sz="2800" dirty="0" err="1"/>
              <a:t>most</a:t>
            </a:r>
            <a:r>
              <a:rPr lang="it-IT" sz="2800" dirty="0"/>
              <a:t> </a:t>
            </a:r>
            <a:r>
              <a:rPr lang="it-IT" sz="2800" dirty="0" err="1"/>
              <a:t>representative</a:t>
            </a:r>
            <a:r>
              <a:rPr lang="it-IT" sz="2800" dirty="0"/>
              <a:t> of the </a:t>
            </a:r>
            <a:r>
              <a:rPr lang="it-IT" sz="2800" dirty="0" err="1"/>
              <a:t>monocyclic</a:t>
            </a:r>
            <a:r>
              <a:rPr lang="it-IT" sz="2800" dirty="0"/>
              <a:t> </a:t>
            </a:r>
            <a:r>
              <a:rPr lang="it-IT" sz="2800" dirty="0" err="1"/>
              <a:t>monoterpenes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undoubtedly</a:t>
            </a:r>
            <a:r>
              <a:rPr lang="it-IT" sz="2800" dirty="0"/>
              <a:t> </a:t>
            </a:r>
            <a:r>
              <a:rPr lang="it-IT" sz="2800" b="1" dirty="0" err="1"/>
              <a:t>limonene</a:t>
            </a:r>
            <a:r>
              <a:rPr lang="it-IT" sz="2800" dirty="0"/>
              <a:t> </a:t>
            </a:r>
            <a:r>
              <a:rPr lang="it-IT" sz="2800" dirty="0" err="1"/>
              <a:t>which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present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a component of </a:t>
            </a:r>
            <a:r>
              <a:rPr lang="it-IT" sz="2800" dirty="0" err="1"/>
              <a:t>many</a:t>
            </a:r>
            <a:r>
              <a:rPr lang="it-IT" sz="2800" dirty="0"/>
              <a:t> </a:t>
            </a:r>
            <a:r>
              <a:rPr lang="it-IT" sz="2800" dirty="0" err="1"/>
              <a:t>aromas</a:t>
            </a:r>
            <a:r>
              <a:rPr lang="it-IT" sz="2800" dirty="0"/>
              <a:t>.</a:t>
            </a:r>
          </a:p>
          <a:p>
            <a:pPr marL="457200" indent="-457200" algn="ctr">
              <a:buFont typeface="Wingdings" pitchFamily="2" charset="2"/>
              <a:buChar char="Ø"/>
            </a:pPr>
            <a:endParaRPr lang="it-IT" sz="2800" dirty="0"/>
          </a:p>
          <a:p>
            <a:pPr marL="457200" indent="-457200" algn="ctr">
              <a:buFont typeface="Wingdings" pitchFamily="2" charset="2"/>
              <a:buChar char="Ø"/>
            </a:pPr>
            <a:r>
              <a:rPr lang="it-IT" sz="2800" dirty="0"/>
              <a:t>(+)-</a:t>
            </a:r>
            <a:r>
              <a:rPr lang="it-IT" sz="2800" dirty="0" err="1"/>
              <a:t>limonene</a:t>
            </a:r>
            <a:r>
              <a:rPr lang="it-IT" sz="2800" dirty="0"/>
              <a:t> 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present</a:t>
            </a:r>
            <a:r>
              <a:rPr lang="it-IT" sz="2800" dirty="0"/>
              <a:t> in the </a:t>
            </a:r>
            <a:r>
              <a:rPr lang="it-IT" sz="2800" dirty="0" err="1"/>
              <a:t>essential</a:t>
            </a:r>
            <a:r>
              <a:rPr lang="it-IT" sz="2800" dirty="0"/>
              <a:t> </a:t>
            </a:r>
            <a:r>
              <a:rPr lang="it-IT" sz="2800" dirty="0" err="1"/>
              <a:t>oils</a:t>
            </a:r>
            <a:r>
              <a:rPr lang="it-IT" sz="2800" dirty="0"/>
              <a:t> of </a:t>
            </a:r>
            <a:r>
              <a:rPr lang="it-IT" sz="2800" dirty="0" err="1"/>
              <a:t>many</a:t>
            </a:r>
            <a:r>
              <a:rPr lang="it-IT" sz="2800" dirty="0"/>
              <a:t> </a:t>
            </a:r>
            <a:r>
              <a:rPr lang="it-IT" sz="2800" dirty="0" err="1"/>
              <a:t>species</a:t>
            </a:r>
            <a:r>
              <a:rPr lang="it-IT" sz="2800" dirty="0"/>
              <a:t> of </a:t>
            </a:r>
            <a:r>
              <a:rPr lang="it-IT" sz="2800" i="1" dirty="0"/>
              <a:t>Citrus</a:t>
            </a:r>
            <a:r>
              <a:rPr lang="it-IT" sz="2800" dirty="0"/>
              <a:t>, and in some </a:t>
            </a:r>
            <a:r>
              <a:rPr lang="it-IT" sz="2800" dirty="0" err="1"/>
              <a:t>cases</a:t>
            </a:r>
            <a:r>
              <a:rPr lang="it-IT" sz="2800" dirty="0"/>
              <a:t> </a:t>
            </a:r>
            <a:r>
              <a:rPr lang="it-IT" sz="2800" dirty="0" err="1"/>
              <a:t>reaches</a:t>
            </a:r>
            <a:r>
              <a:rPr lang="it-IT" sz="2800" dirty="0"/>
              <a:t> a </a:t>
            </a:r>
            <a:r>
              <a:rPr lang="it-IT" sz="2800" dirty="0" err="1"/>
              <a:t>concentration</a:t>
            </a:r>
            <a:r>
              <a:rPr lang="it-IT" sz="2800" dirty="0"/>
              <a:t> of 90%.</a:t>
            </a:r>
          </a:p>
          <a:p>
            <a:pPr marL="457200" indent="-457200" algn="ctr">
              <a:buFont typeface="Wingdings" pitchFamily="2" charset="2"/>
              <a:buChar char="Ø"/>
            </a:pPr>
            <a:endParaRPr lang="it-IT" sz="2800" dirty="0"/>
          </a:p>
          <a:p>
            <a:pPr marL="457200" indent="-457200" algn="ctr">
              <a:buFont typeface="Wingdings" pitchFamily="2" charset="2"/>
              <a:buChar char="Ø"/>
            </a:pPr>
            <a:r>
              <a:rPr lang="it-IT" sz="2800" dirty="0" err="1"/>
              <a:t>Its</a:t>
            </a:r>
            <a:r>
              <a:rPr lang="it-IT" sz="2800" dirty="0"/>
              <a:t> </a:t>
            </a:r>
            <a:r>
              <a:rPr lang="it-IT" sz="2800" dirty="0" err="1"/>
              <a:t>enantiomer</a:t>
            </a:r>
            <a:r>
              <a:rPr lang="it-IT" sz="2800" dirty="0"/>
              <a:t> (-) </a:t>
            </a:r>
            <a:r>
              <a:rPr lang="it-IT" sz="2800" dirty="0" err="1"/>
              <a:t>is</a:t>
            </a:r>
            <a:r>
              <a:rPr lang="it-IT" sz="2800" dirty="0"/>
              <a:t> more common in </a:t>
            </a:r>
            <a:r>
              <a:rPr lang="it-IT" sz="2800" i="1" dirty="0"/>
              <a:t>Menta</a:t>
            </a:r>
            <a:r>
              <a:rPr lang="it-IT" sz="2800" dirty="0"/>
              <a:t> and </a:t>
            </a:r>
            <a:r>
              <a:rPr lang="it-IT" sz="2800" i="1" dirty="0" err="1"/>
              <a:t>Pinus</a:t>
            </a:r>
            <a:r>
              <a:rPr lang="it-IT" sz="2800" dirty="0"/>
              <a:t> </a:t>
            </a:r>
            <a:r>
              <a:rPr lang="it-IT" sz="2800" dirty="0" err="1"/>
              <a:t>species</a:t>
            </a:r>
            <a:r>
              <a:rPr lang="it-IT" sz="2800" dirty="0"/>
              <a:t>.</a:t>
            </a:r>
          </a:p>
          <a:p>
            <a:pPr algn="ctr"/>
            <a:endParaRPr lang="it-IT" sz="2800" dirty="0"/>
          </a:p>
          <a:p>
            <a:pPr marL="457200" indent="-457200" algn="ctr">
              <a:buFont typeface="Wingdings" pitchFamily="2" charset="2"/>
              <a:buChar char="Ø"/>
            </a:pPr>
            <a:r>
              <a:rPr lang="it-IT" sz="2800" dirty="0" err="1"/>
              <a:t>Limonene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found</a:t>
            </a:r>
            <a:r>
              <a:rPr lang="it-IT" sz="2800" dirty="0"/>
              <a:t> in </a:t>
            </a:r>
            <a:r>
              <a:rPr lang="it-IT" sz="2800" dirty="0" err="1"/>
              <a:t>orange</a:t>
            </a:r>
            <a:r>
              <a:rPr lang="it-IT" sz="2800" dirty="0"/>
              <a:t>, </a:t>
            </a:r>
            <a:r>
              <a:rPr lang="it-IT" sz="2800" dirty="0" err="1"/>
              <a:t>bergamot</a:t>
            </a:r>
            <a:r>
              <a:rPr lang="it-IT" sz="2800" dirty="0"/>
              <a:t>, </a:t>
            </a:r>
            <a:r>
              <a:rPr lang="it-IT" sz="2800" dirty="0" err="1"/>
              <a:t>cumin</a:t>
            </a:r>
            <a:r>
              <a:rPr lang="it-IT" sz="2800" dirty="0"/>
              <a:t>, </a:t>
            </a:r>
            <a:r>
              <a:rPr lang="it-IT" sz="2800" dirty="0" err="1"/>
              <a:t>orange</a:t>
            </a:r>
            <a:r>
              <a:rPr lang="it-IT" sz="2800" dirty="0"/>
              <a:t> </a:t>
            </a:r>
            <a:r>
              <a:rPr lang="it-IT" sz="2800" dirty="0" err="1"/>
              <a:t>blossom</a:t>
            </a:r>
            <a:r>
              <a:rPr lang="it-IT" sz="2800" dirty="0"/>
              <a:t>, </a:t>
            </a:r>
            <a:r>
              <a:rPr lang="it-IT" sz="2800" dirty="0" err="1"/>
              <a:t>juniper</a:t>
            </a:r>
            <a:r>
              <a:rPr lang="it-IT" sz="2800" dirty="0"/>
              <a:t>, </a:t>
            </a:r>
            <a:r>
              <a:rPr lang="it-IT" sz="2800" dirty="0" err="1"/>
              <a:t>lemon</a:t>
            </a:r>
            <a:r>
              <a:rPr lang="it-IT" sz="2800" dirty="0"/>
              <a:t> and </a:t>
            </a:r>
            <a:r>
              <a:rPr lang="it-IT" sz="2800" dirty="0" err="1"/>
              <a:t>sage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869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698EC6-5641-0943-9DE3-2A34E2C2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C957F9E-0E01-2F43-8EBE-BB15BE8F115F}"/>
              </a:ext>
            </a:extLst>
          </p:cNvPr>
          <p:cNvSpPr/>
          <p:nvPr/>
        </p:nvSpPr>
        <p:spPr>
          <a:xfrm>
            <a:off x="1991544" y="215930"/>
            <a:ext cx="8219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t-IT" sz="2400" b="1" dirty="0" err="1"/>
              <a:t>Camphor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product</a:t>
            </a:r>
            <a:r>
              <a:rPr lang="it-IT" sz="2400" dirty="0"/>
              <a:t> </a:t>
            </a:r>
            <a:r>
              <a:rPr lang="it-IT" sz="2400" dirty="0" err="1"/>
              <a:t>originally</a:t>
            </a:r>
            <a:r>
              <a:rPr lang="it-IT" sz="2400" dirty="0"/>
              <a:t> </a:t>
            </a:r>
            <a:r>
              <a:rPr lang="it-IT" sz="2400" dirty="0" err="1"/>
              <a:t>obtained</a:t>
            </a:r>
            <a:r>
              <a:rPr lang="it-IT" sz="2400" dirty="0"/>
              <a:t> from the </a:t>
            </a:r>
            <a:r>
              <a:rPr lang="it-IT" sz="2400" dirty="0" err="1"/>
              <a:t>distillation</a:t>
            </a:r>
            <a:r>
              <a:rPr lang="it-IT" sz="2400" dirty="0"/>
              <a:t> of the </a:t>
            </a:r>
            <a:r>
              <a:rPr lang="it-IT" sz="2400" dirty="0" err="1"/>
              <a:t>bark</a:t>
            </a:r>
            <a:r>
              <a:rPr lang="it-IT" sz="2400" dirty="0"/>
              <a:t> and </a:t>
            </a:r>
            <a:r>
              <a:rPr lang="it-IT" sz="2400" dirty="0" err="1"/>
              <a:t>wood</a:t>
            </a:r>
            <a:r>
              <a:rPr lang="it-IT" sz="2400" dirty="0"/>
              <a:t> of the </a:t>
            </a:r>
            <a:r>
              <a:rPr lang="it-IT" sz="2400" dirty="0" err="1"/>
              <a:t>camphor</a:t>
            </a:r>
            <a:r>
              <a:rPr lang="it-IT" sz="2400" dirty="0"/>
              <a:t> (</a:t>
            </a:r>
            <a:r>
              <a:rPr lang="it-IT" sz="2400" i="1" dirty="0" err="1"/>
              <a:t>Cinnamomum</a:t>
            </a:r>
            <a:r>
              <a:rPr lang="it-IT" sz="2400" i="1" dirty="0"/>
              <a:t> </a:t>
            </a:r>
            <a:r>
              <a:rPr lang="it-IT" sz="2400" i="1" dirty="0" err="1"/>
              <a:t>camphora</a:t>
            </a:r>
            <a:r>
              <a:rPr lang="it-IT" sz="2400" dirty="0"/>
              <a:t>), an evergreen </a:t>
            </a:r>
            <a:r>
              <a:rPr lang="it-IT" sz="2400" dirty="0" err="1"/>
              <a:t>tree</a:t>
            </a:r>
            <a:r>
              <a:rPr lang="it-IT" sz="2400" dirty="0"/>
              <a:t> from East Asia.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 err="1">
                <a:cs typeface="Arial" panose="020B0604020202020204" pitchFamily="34" charset="0"/>
              </a:rPr>
              <a:t>Camphor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is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found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also</a:t>
            </a:r>
            <a:r>
              <a:rPr lang="it-IT" sz="2400" dirty="0">
                <a:cs typeface="Arial" panose="020B0604020202020204" pitchFamily="34" charset="0"/>
              </a:rPr>
              <a:t> in Salvia (</a:t>
            </a:r>
            <a:r>
              <a:rPr lang="it-IT" sz="2400" i="1" dirty="0">
                <a:cs typeface="Arial" panose="020B0604020202020204" pitchFamily="34" charset="0"/>
              </a:rPr>
              <a:t>Salvia </a:t>
            </a:r>
            <a:r>
              <a:rPr lang="it-IT" sz="2400" i="1" dirty="0" err="1">
                <a:cs typeface="Arial" panose="020B0604020202020204" pitchFamily="34" charset="0"/>
              </a:rPr>
              <a:t>officinalis</a:t>
            </a:r>
            <a:r>
              <a:rPr lang="it-IT" sz="2400" i="1" dirty="0">
                <a:cs typeface="Arial" panose="020B0604020202020204" pitchFamily="34" charset="0"/>
              </a:rPr>
              <a:t>) </a:t>
            </a:r>
            <a:r>
              <a:rPr lang="it-IT" sz="2400" dirty="0">
                <a:cs typeface="Arial" panose="020B0604020202020204" pitchFamily="34" charset="0"/>
              </a:rPr>
              <a:t>in </a:t>
            </a:r>
            <a:r>
              <a:rPr lang="it-IT" sz="2400" dirty="0" err="1">
                <a:cs typeface="Arial" panose="020B0604020202020204" pitchFamily="34" charset="0"/>
              </a:rPr>
              <a:t>basil</a:t>
            </a:r>
            <a:r>
              <a:rPr lang="it-IT" sz="2400" dirty="0">
                <a:cs typeface="Arial" panose="020B0604020202020204" pitchFamily="34" charset="0"/>
              </a:rPr>
              <a:t>, </a:t>
            </a:r>
            <a:r>
              <a:rPr lang="it-IT" sz="2400" dirty="0" err="1">
                <a:cs typeface="Arial" panose="020B0604020202020204" pitchFamily="34" charset="0"/>
              </a:rPr>
              <a:t>coriander</a:t>
            </a:r>
            <a:r>
              <a:rPr lang="it-IT" sz="2400" dirty="0">
                <a:cs typeface="Arial" panose="020B0604020202020204" pitchFamily="34" charset="0"/>
              </a:rPr>
              <a:t>, </a:t>
            </a:r>
            <a:r>
              <a:rPr lang="it-IT" sz="2400" dirty="0" err="1">
                <a:cs typeface="Arial" panose="020B0604020202020204" pitchFamily="34" charset="0"/>
              </a:rPr>
              <a:t>marjoram</a:t>
            </a:r>
            <a:r>
              <a:rPr lang="it-IT" sz="2400" dirty="0">
                <a:cs typeface="Arial" panose="020B0604020202020204" pitchFamily="34" charset="0"/>
              </a:rPr>
              <a:t>, </a:t>
            </a:r>
            <a:r>
              <a:rPr lang="it-IT" sz="2400" dirty="0" err="1">
                <a:cs typeface="Arial" panose="020B0604020202020204" pitchFamily="34" charset="0"/>
              </a:rPr>
              <a:t>rosemary</a:t>
            </a:r>
            <a:r>
              <a:rPr lang="it-IT" sz="24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0A234E-EC1E-EF4A-A052-A0C02B1A7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52" y="2708920"/>
            <a:ext cx="4399137" cy="32707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B530E41-B070-B140-A31A-29705AF56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17000"/>
          <a:stretch/>
        </p:blipFill>
        <p:spPr>
          <a:xfrm>
            <a:off x="6908422" y="2377554"/>
            <a:ext cx="2963044" cy="20595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A70834A-CD43-8746-8B00-BC611A3A7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437113"/>
            <a:ext cx="2963044" cy="20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08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1151</Words>
  <Application>Microsoft Macintosh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paola.coccetti@unimib.it</dc:creator>
  <cp:lastModifiedBy>paola.coccetti@unimib.it</cp:lastModifiedBy>
  <cp:revision>1</cp:revision>
  <dcterms:created xsi:type="dcterms:W3CDTF">2022-11-09T13:06:47Z</dcterms:created>
  <dcterms:modified xsi:type="dcterms:W3CDTF">2022-11-09T13:07:55Z</dcterms:modified>
</cp:coreProperties>
</file>