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72" r:id="rId2"/>
    <p:sldId id="387" r:id="rId3"/>
    <p:sldId id="366" r:id="rId4"/>
    <p:sldId id="386" r:id="rId5"/>
    <p:sldId id="310" r:id="rId6"/>
    <p:sldId id="397" r:id="rId7"/>
    <p:sldId id="398" r:id="rId8"/>
    <p:sldId id="394" r:id="rId9"/>
    <p:sldId id="371" r:id="rId10"/>
    <p:sldId id="313" r:id="rId11"/>
    <p:sldId id="368" r:id="rId12"/>
    <p:sldId id="370" r:id="rId13"/>
    <p:sldId id="392" r:id="rId14"/>
    <p:sldId id="393" r:id="rId15"/>
    <p:sldId id="395"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25" d="100"/>
          <a:sy n="125"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97CE4-6627-6D4B-A88E-17A93F883763}" type="datetimeFigureOut">
              <a:rPr lang="it-IT" smtClean="0"/>
              <a:t>09/11/22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BEBBA-1834-DD4E-A7E4-0931C1F3A72D}" type="slidenum">
              <a:rPr lang="it-IT" smtClean="0"/>
              <a:t>‹N›</a:t>
            </a:fld>
            <a:endParaRPr lang="it-IT"/>
          </a:p>
        </p:txBody>
      </p:sp>
    </p:spTree>
    <p:extLst>
      <p:ext uri="{BB962C8B-B14F-4D97-AF65-F5344CB8AC3E}">
        <p14:creationId xmlns:p14="http://schemas.microsoft.com/office/powerpoint/2010/main" val="257986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A1D45C84-1F9D-5F40-8DE0-9D55BFFB77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874A23-66A4-D148-966C-84159A8F8C32}" type="slidenum">
              <a:rPr lang="en-US" altLang="it-IT" b="1" smtClean="0">
                <a:latin typeface="Times" pitchFamily="2" charset="0"/>
                <a:ea typeface="ＭＳ Ｐゴシック" panose="020B0600070205080204" pitchFamily="34" charset="-128"/>
              </a:rPr>
              <a:pPr fontAlgn="base">
                <a:spcBef>
                  <a:spcPct val="0"/>
                </a:spcBef>
                <a:spcAft>
                  <a:spcPct val="0"/>
                </a:spcAft>
              </a:pPr>
              <a:t>2</a:t>
            </a:fld>
            <a:endParaRPr lang="en-US" altLang="it-IT" b="1">
              <a:latin typeface="Times" pitchFamily="2" charset="0"/>
              <a:ea typeface="ＭＳ Ｐゴシック" panose="020B0600070205080204" pitchFamily="34" charset="-128"/>
            </a:endParaRPr>
          </a:p>
        </p:txBody>
      </p:sp>
      <p:sp>
        <p:nvSpPr>
          <p:cNvPr id="64514" name="Rectangle 2">
            <a:extLst>
              <a:ext uri="{FF2B5EF4-FFF2-40B4-BE49-F238E27FC236}">
                <a16:creationId xmlns:a16="http://schemas.microsoft.com/office/drawing/2014/main" id="{F64BF017-C8C4-FF4D-970D-52438EBF7B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20832C18-1AF8-184A-B525-B95AA41C9E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360805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A14182AD-DA4E-1D4A-B580-05DBB4A5C1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0F2FEF-0AED-F647-93BE-DF84770B130C}" type="slidenum">
              <a:rPr lang="en-US" altLang="it-IT" smtClean="0">
                <a:latin typeface="Times" pitchFamily="2" charset="0"/>
              </a:rPr>
              <a:pPr fontAlgn="base">
                <a:spcBef>
                  <a:spcPct val="0"/>
                </a:spcBef>
                <a:spcAft>
                  <a:spcPct val="0"/>
                </a:spcAft>
              </a:pPr>
              <a:t>3</a:t>
            </a:fld>
            <a:endParaRPr lang="en-US" altLang="it-IT">
              <a:latin typeface="Times" pitchFamily="2" charset="0"/>
            </a:endParaRPr>
          </a:p>
        </p:txBody>
      </p:sp>
      <p:sp>
        <p:nvSpPr>
          <p:cNvPr id="56322" name="Rectangle 2">
            <a:extLst>
              <a:ext uri="{FF2B5EF4-FFF2-40B4-BE49-F238E27FC236}">
                <a16:creationId xmlns:a16="http://schemas.microsoft.com/office/drawing/2014/main" id="{891B2C84-A72A-9A4B-AC6E-5F522AA04B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3799B6-AF0D-AA4D-9C4A-D122C6499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228490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7CA2EAC-F53C-5745-872F-47531392F5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8ABADF-F534-6245-8F1F-6EAE589DDE55}" type="slidenum">
              <a:rPr lang="en-US" altLang="it-IT" b="1" smtClean="0">
                <a:latin typeface="Times" pitchFamily="2" charset="0"/>
                <a:ea typeface="ＭＳ Ｐゴシック" panose="020B0600070205080204" pitchFamily="34" charset="-128"/>
              </a:rPr>
              <a:pPr fontAlgn="base">
                <a:spcBef>
                  <a:spcPct val="0"/>
                </a:spcBef>
                <a:spcAft>
                  <a:spcPct val="0"/>
                </a:spcAft>
              </a:pPr>
              <a:t>4</a:t>
            </a:fld>
            <a:endParaRPr lang="en-US" altLang="it-IT" b="1">
              <a:latin typeface="Times" pitchFamily="2" charset="0"/>
              <a:ea typeface="ＭＳ Ｐゴシック" panose="020B0600070205080204" pitchFamily="34" charset="-128"/>
            </a:endParaRPr>
          </a:p>
        </p:txBody>
      </p:sp>
      <p:sp>
        <p:nvSpPr>
          <p:cNvPr id="58370" name="Rectangle 2">
            <a:extLst>
              <a:ext uri="{FF2B5EF4-FFF2-40B4-BE49-F238E27FC236}">
                <a16:creationId xmlns:a16="http://schemas.microsoft.com/office/drawing/2014/main" id="{28BA20CF-7D76-B040-915B-163CECBD7B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2022BA4D-F8AC-DC42-A2AC-80BE2C340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155239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BDC49A67-5DAE-1A44-903C-D0FFD3412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D4FE4E-0788-1E4F-9A89-B32E9AB7A891}" type="slidenum">
              <a:rPr lang="en-US" altLang="it-IT" smtClean="0">
                <a:latin typeface="Times" pitchFamily="2" charset="0"/>
              </a:rPr>
              <a:pPr fontAlgn="base">
                <a:spcBef>
                  <a:spcPct val="0"/>
                </a:spcBef>
                <a:spcAft>
                  <a:spcPct val="0"/>
                </a:spcAft>
              </a:pPr>
              <a:t>5</a:t>
            </a:fld>
            <a:endParaRPr lang="en-US" altLang="it-IT">
              <a:latin typeface="Times" pitchFamily="2" charset="0"/>
            </a:endParaRPr>
          </a:p>
        </p:txBody>
      </p:sp>
      <p:sp>
        <p:nvSpPr>
          <p:cNvPr id="62466" name="Rectangle 2">
            <a:extLst>
              <a:ext uri="{FF2B5EF4-FFF2-40B4-BE49-F238E27FC236}">
                <a16:creationId xmlns:a16="http://schemas.microsoft.com/office/drawing/2014/main" id="{64144563-9CD2-B542-9F37-14841CFC15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D4BBF4CB-902B-7347-B0C6-D5D437035F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221618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D1172C7D-94D5-2A4F-98EA-CE6C1095EA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DC9212-F586-3940-ABF3-F5203F633A17}" type="slidenum">
              <a:rPr lang="en-US" altLang="it-IT" smtClean="0">
                <a:latin typeface="Times" pitchFamily="2" charset="0"/>
              </a:rPr>
              <a:pPr fontAlgn="base">
                <a:spcBef>
                  <a:spcPct val="0"/>
                </a:spcBef>
                <a:spcAft>
                  <a:spcPct val="0"/>
                </a:spcAft>
              </a:pPr>
              <a:t>9</a:t>
            </a:fld>
            <a:endParaRPr lang="en-US" altLang="it-IT">
              <a:latin typeface="Times" pitchFamily="2" charset="0"/>
            </a:endParaRPr>
          </a:p>
        </p:txBody>
      </p:sp>
      <p:sp>
        <p:nvSpPr>
          <p:cNvPr id="70658" name="Rectangle 2">
            <a:extLst>
              <a:ext uri="{FF2B5EF4-FFF2-40B4-BE49-F238E27FC236}">
                <a16:creationId xmlns:a16="http://schemas.microsoft.com/office/drawing/2014/main" id="{5F602500-A735-254B-A593-6BAE8AB85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34AA3AB1-1FA4-3845-9F71-1E865D1B00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221645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955D7206-BE21-4145-827A-AF86BAC7BF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12546A-3084-CF45-B39B-3AB1BF2EF943}" type="slidenum">
              <a:rPr lang="en-US" altLang="it-IT" smtClean="0">
                <a:latin typeface="Times" pitchFamily="2" charset="0"/>
              </a:rPr>
              <a:pPr fontAlgn="base">
                <a:spcBef>
                  <a:spcPct val="0"/>
                </a:spcBef>
                <a:spcAft>
                  <a:spcPct val="0"/>
                </a:spcAft>
              </a:pPr>
              <a:t>10</a:t>
            </a:fld>
            <a:endParaRPr lang="en-US" altLang="it-IT">
              <a:latin typeface="Times" pitchFamily="2" charset="0"/>
            </a:endParaRPr>
          </a:p>
        </p:txBody>
      </p:sp>
      <p:sp>
        <p:nvSpPr>
          <p:cNvPr id="72706" name="Rectangle 2">
            <a:extLst>
              <a:ext uri="{FF2B5EF4-FFF2-40B4-BE49-F238E27FC236}">
                <a16:creationId xmlns:a16="http://schemas.microsoft.com/office/drawing/2014/main" id="{86A7D66B-9853-FE4A-8D03-E1ACD234FD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41A64B51-149C-764E-A9BE-C69B43D3D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57519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F6E03DC1-13BB-0845-B361-475D7BDD47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C12AF6-A544-6443-8734-B229292BE222}" type="slidenum">
              <a:rPr lang="en-US" altLang="it-IT" smtClean="0">
                <a:latin typeface="Times" pitchFamily="2" charset="0"/>
              </a:rPr>
              <a:pPr fontAlgn="base">
                <a:spcBef>
                  <a:spcPct val="0"/>
                </a:spcBef>
                <a:spcAft>
                  <a:spcPct val="0"/>
                </a:spcAft>
              </a:pPr>
              <a:t>11</a:t>
            </a:fld>
            <a:endParaRPr lang="en-US" altLang="it-IT">
              <a:latin typeface="Times" pitchFamily="2" charset="0"/>
            </a:endParaRPr>
          </a:p>
        </p:txBody>
      </p:sp>
      <p:sp>
        <p:nvSpPr>
          <p:cNvPr id="74754" name="Rectangle 2">
            <a:extLst>
              <a:ext uri="{FF2B5EF4-FFF2-40B4-BE49-F238E27FC236}">
                <a16:creationId xmlns:a16="http://schemas.microsoft.com/office/drawing/2014/main" id="{FA506264-FE09-7E41-8553-36E2D27E21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A919601B-AD46-1644-BD5A-9926063234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302389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51FEF6CA-E73D-AE42-8284-427653E20F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5CF37A-40D5-7541-9649-59E23D8DCB46}" type="slidenum">
              <a:rPr lang="en-US" altLang="it-IT" smtClean="0">
                <a:latin typeface="Times" pitchFamily="2" charset="0"/>
              </a:rPr>
              <a:pPr fontAlgn="base">
                <a:spcBef>
                  <a:spcPct val="0"/>
                </a:spcBef>
                <a:spcAft>
                  <a:spcPct val="0"/>
                </a:spcAft>
              </a:pPr>
              <a:t>12</a:t>
            </a:fld>
            <a:endParaRPr lang="en-US" altLang="it-IT">
              <a:latin typeface="Times" pitchFamily="2" charset="0"/>
            </a:endParaRPr>
          </a:p>
        </p:txBody>
      </p:sp>
      <p:sp>
        <p:nvSpPr>
          <p:cNvPr id="76802" name="Rectangle 2">
            <a:extLst>
              <a:ext uri="{FF2B5EF4-FFF2-40B4-BE49-F238E27FC236}">
                <a16:creationId xmlns:a16="http://schemas.microsoft.com/office/drawing/2014/main" id="{7DBDF0DF-134F-2B45-AD93-A4F0102F20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372A74E1-EB3B-9D44-BF89-41BFFAC134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151213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3BE5DE-20FE-7D40-9443-681AC20AD0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ABB812E-CB9E-C14F-82CD-3ED60AEDF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B65E586-2B3C-F648-AC07-FF3AC79A94E5}"/>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5" name="Segnaposto piè di pagina 4">
            <a:extLst>
              <a:ext uri="{FF2B5EF4-FFF2-40B4-BE49-F238E27FC236}">
                <a16:creationId xmlns:a16="http://schemas.microsoft.com/office/drawing/2014/main" id="{EFE8E3D1-33BC-5747-AE96-226C13BFA6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C81270-BF69-2641-B492-018372D5FB10}"/>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164366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63A05-3B96-254B-8E5E-6A819BF1578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00481B8-238A-CC48-ABCF-5D46C159607F}"/>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0D034EC-F374-0943-B614-FD997874CF16}"/>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5" name="Segnaposto piè di pagina 4">
            <a:extLst>
              <a:ext uri="{FF2B5EF4-FFF2-40B4-BE49-F238E27FC236}">
                <a16:creationId xmlns:a16="http://schemas.microsoft.com/office/drawing/2014/main" id="{C6A670B5-1F5B-B346-B2C2-B320E91479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3C52D-A5D4-5048-93F3-F0CAF51CBBBC}"/>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142220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98C0686-9228-7042-9694-7E7D3F03594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95A4F1-6228-AD47-8655-D700D79CA801}"/>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D43F796-A540-FC4E-8F0C-201A5DE79224}"/>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5" name="Segnaposto piè di pagina 4">
            <a:extLst>
              <a:ext uri="{FF2B5EF4-FFF2-40B4-BE49-F238E27FC236}">
                <a16:creationId xmlns:a16="http://schemas.microsoft.com/office/drawing/2014/main" id="{C86B798E-42C5-114D-8BFF-8B0C2D667F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122D6-E285-A74F-9366-F0E911342F16}"/>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172587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3B3B5-F772-BF43-9B58-B911EE1887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74A7B1-0DB9-3F47-8B23-EC76E6955DC1}"/>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7795EE9-CA91-FE4F-9027-2739F03E4901}"/>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5" name="Segnaposto piè di pagina 4">
            <a:extLst>
              <a:ext uri="{FF2B5EF4-FFF2-40B4-BE49-F238E27FC236}">
                <a16:creationId xmlns:a16="http://schemas.microsoft.com/office/drawing/2014/main" id="{9A45FC08-F6F0-7F42-923A-8397AC9C44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B49C7F-2BD8-304A-887C-B0D78FC088F3}"/>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125618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A1B47-E877-314E-B81A-437F0DB0BD5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AF946E2-1743-6F4B-9D2E-93D3F0883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4B369F7-3063-0547-8F20-7CFE22A909FA}"/>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5" name="Segnaposto piè di pagina 4">
            <a:extLst>
              <a:ext uri="{FF2B5EF4-FFF2-40B4-BE49-F238E27FC236}">
                <a16:creationId xmlns:a16="http://schemas.microsoft.com/office/drawing/2014/main" id="{87101C1E-7975-AD43-9E13-F93A9B8BA7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7BF833-A3B0-D948-AB60-3E3FD7BA0897}"/>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246060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1123E1-6290-1345-AE27-5163C8162B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8E85FE-FA18-4940-A8B7-D46A4E527CFC}"/>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6D1B7BC-301C-3449-B4BB-2CEFCB245E30}"/>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CC9EDEE-C2FC-D74D-AB75-8A0D83C8D154}"/>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6" name="Segnaposto piè di pagina 5">
            <a:extLst>
              <a:ext uri="{FF2B5EF4-FFF2-40B4-BE49-F238E27FC236}">
                <a16:creationId xmlns:a16="http://schemas.microsoft.com/office/drawing/2014/main" id="{B4C0548F-CF4B-BC41-922B-F5B21D42B9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204863-18D8-0F4F-89DB-70A39C348A9F}"/>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330741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2E5642-E02E-F749-BB84-191AC75366A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B88E509-71D5-FF49-8871-EF6747BAA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71D83F3F-20E3-8D4A-BAC4-F45E485EE56C}"/>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075C3E7A-557A-7F46-86B3-4774DF02D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C1544EF-D3C5-0D4D-A9CE-6A9A0707F6DE}"/>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2F52F53B-E90F-B941-8D95-A9226428AE91}"/>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8" name="Segnaposto piè di pagina 7">
            <a:extLst>
              <a:ext uri="{FF2B5EF4-FFF2-40B4-BE49-F238E27FC236}">
                <a16:creationId xmlns:a16="http://schemas.microsoft.com/office/drawing/2014/main" id="{83AE97BF-4F53-194E-8932-8C48DBD2B3F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5108B5-5447-8744-B3A4-165D39F42A96}"/>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246689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347DA9-51DE-F249-A0E4-A7001B53F4A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22C8EE1-81B5-6A43-8433-D5D97EF4BE9C}"/>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4" name="Segnaposto piè di pagina 3">
            <a:extLst>
              <a:ext uri="{FF2B5EF4-FFF2-40B4-BE49-F238E27FC236}">
                <a16:creationId xmlns:a16="http://schemas.microsoft.com/office/drawing/2014/main" id="{C7556316-A7FE-EF49-BB58-C9ABC369885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72214C8-831C-AB40-BF7E-A740F99F81C7}"/>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17806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B7297DA-9E57-9F45-910F-984EFD1F51A9}"/>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3" name="Segnaposto piè di pagina 2">
            <a:extLst>
              <a:ext uri="{FF2B5EF4-FFF2-40B4-BE49-F238E27FC236}">
                <a16:creationId xmlns:a16="http://schemas.microsoft.com/office/drawing/2014/main" id="{E15E0F7C-7858-DC40-A260-F3D0A5D8A9A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049D78F-2FC3-AC44-B253-6B78F7198431}"/>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219761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913C1-E664-D649-9E4C-13FC885613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9855C9-BFDA-8D46-B75F-72E831E22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23FE73EB-7D10-C94F-823C-D487FECE4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97C0C93-CF70-6D44-BB86-710BAEF15D03}"/>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6" name="Segnaposto piè di pagina 5">
            <a:extLst>
              <a:ext uri="{FF2B5EF4-FFF2-40B4-BE49-F238E27FC236}">
                <a16:creationId xmlns:a16="http://schemas.microsoft.com/office/drawing/2014/main" id="{C2126E87-9394-484E-8831-FC51A3BBC0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C97902-3A2C-2048-911F-A42560C08BD9}"/>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265751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7B1D98-C454-7845-9742-01B09FA7A0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88FF3F-4E38-4147-B7A1-A85437105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1474BE8-FC1F-9249-8AA8-9F4EC476A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2884B49D-346D-FD45-9602-B59B63143EDA}"/>
              </a:ext>
            </a:extLst>
          </p:cNvPr>
          <p:cNvSpPr>
            <a:spLocks noGrp="1"/>
          </p:cNvSpPr>
          <p:nvPr>
            <p:ph type="dt" sz="half" idx="10"/>
          </p:nvPr>
        </p:nvSpPr>
        <p:spPr/>
        <p:txBody>
          <a:bodyPr/>
          <a:lstStyle/>
          <a:p>
            <a:fld id="{AD4F45B3-B02D-7F40-B932-215AB9B84345}" type="datetimeFigureOut">
              <a:rPr lang="it-IT" smtClean="0"/>
              <a:t>09/11/22</a:t>
            </a:fld>
            <a:endParaRPr lang="it-IT"/>
          </a:p>
        </p:txBody>
      </p:sp>
      <p:sp>
        <p:nvSpPr>
          <p:cNvPr id="6" name="Segnaposto piè di pagina 5">
            <a:extLst>
              <a:ext uri="{FF2B5EF4-FFF2-40B4-BE49-F238E27FC236}">
                <a16:creationId xmlns:a16="http://schemas.microsoft.com/office/drawing/2014/main" id="{667E57FD-E91D-DD4E-B075-7DBDB6C0328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A12370-3C69-C644-ADBF-162A415B65AC}"/>
              </a:ext>
            </a:extLst>
          </p:cNvPr>
          <p:cNvSpPr>
            <a:spLocks noGrp="1"/>
          </p:cNvSpPr>
          <p:nvPr>
            <p:ph type="sldNum" sz="quarter" idx="12"/>
          </p:nvPr>
        </p:nvSpPr>
        <p:spPr/>
        <p:txBody>
          <a:bodyPr/>
          <a:lstStyle/>
          <a:p>
            <a:fld id="{ED099820-E4B9-2548-8AC5-8B4DF9CF7B0B}" type="slidenum">
              <a:rPr lang="it-IT" smtClean="0"/>
              <a:t>‹N›</a:t>
            </a:fld>
            <a:endParaRPr lang="it-IT"/>
          </a:p>
        </p:txBody>
      </p:sp>
    </p:spTree>
    <p:extLst>
      <p:ext uri="{BB962C8B-B14F-4D97-AF65-F5344CB8AC3E}">
        <p14:creationId xmlns:p14="http://schemas.microsoft.com/office/powerpoint/2010/main" val="177942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F76A1D5-BFD2-094D-96F5-5FEB8A095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CAAECE-3CC3-9B45-8D69-ECCC7C0CA4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7C45D69-5F76-1840-9807-EA43B4FD5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F45B3-B02D-7F40-B932-215AB9B84345}" type="datetimeFigureOut">
              <a:rPr lang="it-IT" smtClean="0"/>
              <a:t>09/11/22</a:t>
            </a:fld>
            <a:endParaRPr lang="it-IT"/>
          </a:p>
        </p:txBody>
      </p:sp>
      <p:sp>
        <p:nvSpPr>
          <p:cNvPr id="5" name="Segnaposto piè di pagina 4">
            <a:extLst>
              <a:ext uri="{FF2B5EF4-FFF2-40B4-BE49-F238E27FC236}">
                <a16:creationId xmlns:a16="http://schemas.microsoft.com/office/drawing/2014/main" id="{1BB6FB74-A0F2-BF46-8430-41D112EE9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593AF4D-9EA2-874D-A1D2-8BADA87C6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9820-E4B9-2548-8AC5-8B4DF9CF7B0B}" type="slidenum">
              <a:rPr lang="it-IT" smtClean="0"/>
              <a:t>‹N›</a:t>
            </a:fld>
            <a:endParaRPr lang="it-IT"/>
          </a:p>
        </p:txBody>
      </p:sp>
    </p:spTree>
    <p:extLst>
      <p:ext uri="{BB962C8B-B14F-4D97-AF65-F5344CB8AC3E}">
        <p14:creationId xmlns:p14="http://schemas.microsoft.com/office/powerpoint/2010/main" val="2689536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316CAF33-B5AD-B24C-9465-298F4D033054}"/>
              </a:ext>
            </a:extLst>
          </p:cNvPr>
          <p:cNvSpPr>
            <a:spLocks noGrp="1"/>
          </p:cNvSpPr>
          <p:nvPr>
            <p:ph type="sldNum" sz="quarter" idx="12"/>
          </p:nvPr>
        </p:nvSpPr>
        <p:spPr/>
        <p:txBody>
          <a:bodyPr/>
          <a:lstStyle/>
          <a:p>
            <a:pPr>
              <a:defRPr/>
            </a:pPr>
            <a:fld id="{03964080-904A-AC4B-9FC9-F0290AA9052B}" type="slidenum">
              <a:rPr lang="it-IT"/>
              <a:pPr>
                <a:defRPr/>
              </a:pPr>
              <a:t>1</a:t>
            </a:fld>
            <a:endParaRPr lang="it-IT"/>
          </a:p>
        </p:txBody>
      </p:sp>
      <p:sp>
        <p:nvSpPr>
          <p:cNvPr id="65538" name="Rectangle 2">
            <a:extLst>
              <a:ext uri="{FF2B5EF4-FFF2-40B4-BE49-F238E27FC236}">
                <a16:creationId xmlns:a16="http://schemas.microsoft.com/office/drawing/2014/main" id="{B8475C72-C8FA-C946-B26C-7A08587857EE}"/>
              </a:ext>
            </a:extLst>
          </p:cNvPr>
          <p:cNvSpPr>
            <a:spLocks noGrp="1" noChangeArrowheads="1"/>
          </p:cNvSpPr>
          <p:nvPr>
            <p:ph type="title"/>
          </p:nvPr>
        </p:nvSpPr>
        <p:spPr>
          <a:xfrm>
            <a:off x="1644650" y="131763"/>
            <a:ext cx="9023350" cy="455612"/>
          </a:xfrm>
        </p:spPr>
        <p:txBody>
          <a:bodyPr>
            <a:normAutofit fontScale="90000"/>
          </a:bodyPr>
          <a:lstStyle/>
          <a:p>
            <a:pPr eaLnBrk="1" hangingPunct="1"/>
            <a:r>
              <a:rPr lang="en-US" altLang="it-IT" sz="2800" b="1">
                <a:solidFill>
                  <a:srgbClr val="0000FF"/>
                </a:solidFill>
                <a:latin typeface="Arial" panose="020B0604020202020204" pitchFamily="34" charset="0"/>
              </a:rPr>
              <a:t>Rb as a guardian of the restriction-point gate</a:t>
            </a:r>
          </a:p>
        </p:txBody>
      </p:sp>
      <p:sp>
        <p:nvSpPr>
          <p:cNvPr id="5" name="CasellaDiTesto 4">
            <a:extLst>
              <a:ext uri="{FF2B5EF4-FFF2-40B4-BE49-F238E27FC236}">
                <a16:creationId xmlns:a16="http://schemas.microsoft.com/office/drawing/2014/main" id="{27BA7FFA-3F59-AA42-BFD4-74389C36CCF4}"/>
              </a:ext>
            </a:extLst>
          </p:cNvPr>
          <p:cNvSpPr txBox="1"/>
          <p:nvPr/>
        </p:nvSpPr>
        <p:spPr>
          <a:xfrm>
            <a:off x="1644650" y="758825"/>
            <a:ext cx="8769350" cy="6554788"/>
          </a:xfrm>
          <a:prstGeom prst="rect">
            <a:avLst/>
          </a:prstGeom>
          <a:noFill/>
        </p:spPr>
        <p:txBody>
          <a:bodyPr>
            <a:spAutoFit/>
          </a:bodyPr>
          <a:lstStyle/>
          <a:p>
            <a:pPr marL="285750" indent="-285750" algn="just">
              <a:buFont typeface="Arial"/>
              <a:buChar char="•"/>
              <a:defRPr/>
            </a:pPr>
            <a:r>
              <a:rPr lang="it-IT" dirty="0" err="1"/>
              <a:t>During</a:t>
            </a:r>
            <a:r>
              <a:rPr lang="it-IT" dirty="0"/>
              <a:t> </a:t>
            </a:r>
            <a:r>
              <a:rPr lang="it-IT" dirty="0" err="1"/>
              <a:t>cell</a:t>
            </a:r>
            <a:r>
              <a:rPr lang="it-IT" dirty="0"/>
              <a:t> </a:t>
            </a:r>
            <a:r>
              <a:rPr lang="it-IT" dirty="0" err="1"/>
              <a:t>cycle</a:t>
            </a:r>
            <a:r>
              <a:rPr lang="it-IT" dirty="0"/>
              <a:t> the </a:t>
            </a:r>
            <a:r>
              <a:rPr lang="it-IT" dirty="0" err="1"/>
              <a:t>initial</a:t>
            </a:r>
            <a:r>
              <a:rPr lang="it-IT" dirty="0"/>
              <a:t> </a:t>
            </a:r>
            <a:r>
              <a:rPr lang="it-IT" dirty="0" err="1"/>
              <a:t>hypophosphorylation</a:t>
            </a:r>
            <a:r>
              <a:rPr lang="it-IT" dirty="0"/>
              <a:t> of </a:t>
            </a:r>
            <a:r>
              <a:rPr lang="it-IT" dirty="0" err="1"/>
              <a:t>Rb</a:t>
            </a:r>
            <a:r>
              <a:rPr lang="it-IT" dirty="0"/>
              <a:t> </a:t>
            </a:r>
            <a:r>
              <a:rPr lang="it-IT" dirty="0" err="1"/>
              <a:t>is</a:t>
            </a:r>
            <a:r>
              <a:rPr lang="it-IT" dirty="0"/>
              <a:t> </a:t>
            </a:r>
            <a:r>
              <a:rPr lang="it-IT" dirty="0" err="1"/>
              <a:t>necessary</a:t>
            </a:r>
            <a:r>
              <a:rPr lang="it-IT" dirty="0"/>
              <a:t> </a:t>
            </a:r>
            <a:r>
              <a:rPr lang="it-IT" dirty="0" err="1"/>
              <a:t>but</a:t>
            </a:r>
            <a:r>
              <a:rPr lang="it-IT" dirty="0"/>
              <a:t> </a:t>
            </a:r>
            <a:r>
              <a:rPr lang="it-IT" dirty="0" err="1"/>
              <a:t>not</a:t>
            </a:r>
            <a:r>
              <a:rPr lang="it-IT" dirty="0"/>
              <a:t> </a:t>
            </a:r>
            <a:r>
              <a:rPr lang="it-IT" dirty="0" err="1"/>
              <a:t>sufficient</a:t>
            </a:r>
            <a:r>
              <a:rPr lang="it-IT" dirty="0"/>
              <a:t> for </a:t>
            </a:r>
            <a:r>
              <a:rPr lang="it-IT" dirty="0" err="1"/>
              <a:t>functional</a:t>
            </a:r>
            <a:r>
              <a:rPr lang="it-IT" dirty="0"/>
              <a:t> </a:t>
            </a:r>
            <a:r>
              <a:rPr lang="it-IT" dirty="0" err="1"/>
              <a:t>inactivation</a:t>
            </a:r>
            <a:r>
              <a:rPr lang="it-IT" dirty="0"/>
              <a:t> of </a:t>
            </a:r>
            <a:r>
              <a:rPr lang="it-IT" dirty="0" err="1"/>
              <a:t>Rb</a:t>
            </a:r>
            <a:r>
              <a:rPr lang="it-IT" dirty="0"/>
              <a:t> </a:t>
            </a:r>
            <a:r>
              <a:rPr lang="it-IT" dirty="0" err="1"/>
              <a:t>at</a:t>
            </a:r>
            <a:r>
              <a:rPr lang="it-IT" dirty="0"/>
              <a:t> </a:t>
            </a:r>
            <a:r>
              <a:rPr lang="it-IT" dirty="0" err="1"/>
              <a:t>restriction</a:t>
            </a:r>
            <a:r>
              <a:rPr lang="it-IT" dirty="0"/>
              <a:t> </a:t>
            </a:r>
            <a:r>
              <a:rPr lang="it-IT" dirty="0" err="1"/>
              <a:t>point</a:t>
            </a:r>
            <a:r>
              <a:rPr lang="it-IT" dirty="0"/>
              <a:t> (</a:t>
            </a:r>
            <a:r>
              <a:rPr lang="it-IT" dirty="0" err="1"/>
              <a:t>R</a:t>
            </a:r>
            <a:r>
              <a:rPr lang="it-IT" dirty="0"/>
              <a:t>)</a:t>
            </a:r>
          </a:p>
          <a:p>
            <a:pPr marL="285750" indent="-285750" algn="just">
              <a:buFont typeface="Arial"/>
              <a:buChar char="•"/>
              <a:defRPr/>
            </a:pPr>
            <a:endParaRPr lang="it-IT" dirty="0"/>
          </a:p>
          <a:p>
            <a:pPr marL="285750" indent="-285750" algn="just">
              <a:buFont typeface="Arial"/>
              <a:buChar char="•"/>
              <a:defRPr/>
            </a:pPr>
            <a:r>
              <a:rPr lang="it-IT" dirty="0" err="1"/>
              <a:t>Cyclin</a:t>
            </a:r>
            <a:r>
              <a:rPr lang="it-IT" dirty="0"/>
              <a:t> E </a:t>
            </a:r>
            <a:r>
              <a:rPr lang="it-IT" dirty="0" err="1"/>
              <a:t>levels</a:t>
            </a:r>
            <a:r>
              <a:rPr lang="it-IT" dirty="0"/>
              <a:t> </a:t>
            </a:r>
            <a:r>
              <a:rPr lang="it-IT" dirty="0" err="1"/>
              <a:t>increase</a:t>
            </a:r>
            <a:r>
              <a:rPr lang="it-IT" dirty="0"/>
              <a:t> </a:t>
            </a:r>
            <a:r>
              <a:rPr lang="it-IT" dirty="0" err="1"/>
              <a:t>dramatically</a:t>
            </a:r>
            <a:r>
              <a:rPr lang="it-IT" dirty="0"/>
              <a:t> </a:t>
            </a:r>
            <a:r>
              <a:rPr lang="it-IT" dirty="0" err="1"/>
              <a:t>at</a:t>
            </a:r>
            <a:r>
              <a:rPr lang="it-IT" dirty="0"/>
              <a:t> the </a:t>
            </a:r>
            <a:r>
              <a:rPr lang="it-IT" dirty="0" err="1"/>
              <a:t>R</a:t>
            </a:r>
            <a:r>
              <a:rPr lang="it-IT" dirty="0"/>
              <a:t> </a:t>
            </a:r>
            <a:r>
              <a:rPr lang="it-IT" dirty="0" err="1"/>
              <a:t>point</a:t>
            </a:r>
            <a:endParaRPr lang="it-IT" dirty="0"/>
          </a:p>
          <a:p>
            <a:pPr marL="285750" indent="-285750" algn="just">
              <a:buFont typeface="Arial"/>
              <a:buChar char="•"/>
              <a:defRPr/>
            </a:pPr>
            <a:endParaRPr lang="it-IT" dirty="0"/>
          </a:p>
          <a:p>
            <a:pPr marL="285750" indent="-285750" algn="just">
              <a:buFont typeface="Arial"/>
              <a:buChar char="•"/>
              <a:defRPr/>
            </a:pPr>
            <a:r>
              <a:rPr lang="it-IT" dirty="0" err="1"/>
              <a:t>Cyclin</a:t>
            </a:r>
            <a:r>
              <a:rPr lang="it-IT" dirty="0"/>
              <a:t> E </a:t>
            </a:r>
            <a:r>
              <a:rPr lang="it-IT" dirty="0" err="1"/>
              <a:t>associates</a:t>
            </a:r>
            <a:r>
              <a:rPr lang="it-IT" dirty="0"/>
              <a:t> with </a:t>
            </a:r>
            <a:r>
              <a:rPr lang="it-IT" dirty="0" err="1"/>
              <a:t>its</a:t>
            </a:r>
            <a:r>
              <a:rPr lang="it-IT" dirty="0"/>
              <a:t> CDK2 partner and the </a:t>
            </a:r>
            <a:r>
              <a:rPr lang="it-IT" dirty="0" err="1"/>
              <a:t>complex</a:t>
            </a:r>
            <a:r>
              <a:rPr lang="it-IT" dirty="0"/>
              <a:t> </a:t>
            </a:r>
            <a:r>
              <a:rPr lang="it-IT" dirty="0" err="1"/>
              <a:t>cyclin</a:t>
            </a:r>
            <a:r>
              <a:rPr lang="it-IT" dirty="0"/>
              <a:t> E/CDK2 </a:t>
            </a:r>
            <a:r>
              <a:rPr lang="it-IT" dirty="0" err="1"/>
              <a:t>drives</a:t>
            </a:r>
            <a:r>
              <a:rPr lang="it-IT" dirty="0"/>
              <a:t> </a:t>
            </a:r>
            <a:r>
              <a:rPr lang="it-IT" dirty="0" err="1"/>
              <a:t>Rb</a:t>
            </a:r>
            <a:r>
              <a:rPr lang="it-IT" dirty="0"/>
              <a:t> </a:t>
            </a:r>
            <a:r>
              <a:rPr lang="it-IT" dirty="0" err="1"/>
              <a:t>phosphorylation</a:t>
            </a:r>
            <a:r>
              <a:rPr lang="it-IT" dirty="0"/>
              <a:t>, </a:t>
            </a:r>
            <a:r>
              <a:rPr lang="it-IT" dirty="0" err="1"/>
              <a:t>leaving</a:t>
            </a:r>
            <a:r>
              <a:rPr lang="it-IT" dirty="0"/>
              <a:t> </a:t>
            </a:r>
            <a:r>
              <a:rPr lang="it-IT" dirty="0" err="1"/>
              <a:t>Rb</a:t>
            </a:r>
            <a:r>
              <a:rPr lang="it-IT" dirty="0"/>
              <a:t> in </a:t>
            </a:r>
            <a:r>
              <a:rPr lang="it-IT" dirty="0" err="1"/>
              <a:t>its</a:t>
            </a:r>
            <a:r>
              <a:rPr lang="it-IT" dirty="0"/>
              <a:t> </a:t>
            </a:r>
            <a:r>
              <a:rPr lang="it-IT" dirty="0" err="1"/>
              <a:t>hyperphosphorylated</a:t>
            </a:r>
            <a:r>
              <a:rPr lang="it-IT" dirty="0"/>
              <a:t> </a:t>
            </a:r>
            <a:r>
              <a:rPr lang="it-IT" dirty="0" err="1"/>
              <a:t>inactive</a:t>
            </a:r>
            <a:r>
              <a:rPr lang="it-IT" dirty="0"/>
              <a:t> state</a:t>
            </a:r>
          </a:p>
          <a:p>
            <a:pPr marL="285750" indent="-285750" algn="just">
              <a:buFont typeface="Arial"/>
              <a:buChar char="•"/>
              <a:defRPr/>
            </a:pPr>
            <a:endParaRPr lang="it-IT" dirty="0"/>
          </a:p>
          <a:p>
            <a:pPr marL="285750" indent="-285750" algn="just">
              <a:buFont typeface="Arial"/>
              <a:buChar char="•"/>
              <a:defRPr/>
            </a:pPr>
            <a:r>
              <a:rPr lang="it-IT" dirty="0" err="1"/>
              <a:t>Rb</a:t>
            </a:r>
            <a:r>
              <a:rPr lang="it-IT" dirty="0"/>
              <a:t> </a:t>
            </a:r>
            <a:r>
              <a:rPr lang="it-IT" dirty="0" err="1"/>
              <a:t>molecules</a:t>
            </a:r>
            <a:r>
              <a:rPr lang="it-IT" dirty="0"/>
              <a:t> </a:t>
            </a:r>
            <a:r>
              <a:rPr lang="it-IT" dirty="0" err="1"/>
              <a:t>which</a:t>
            </a:r>
            <a:r>
              <a:rPr lang="it-IT" dirty="0"/>
              <a:t> are </a:t>
            </a:r>
            <a:r>
              <a:rPr lang="it-IT" dirty="0" err="1"/>
              <a:t>not</a:t>
            </a:r>
            <a:r>
              <a:rPr lang="it-IT" dirty="0"/>
              <a:t> </a:t>
            </a:r>
            <a:r>
              <a:rPr lang="it-IT" dirty="0" err="1"/>
              <a:t>phosphorylated</a:t>
            </a:r>
            <a:r>
              <a:rPr lang="it-IT" dirty="0"/>
              <a:t> by </a:t>
            </a:r>
            <a:r>
              <a:rPr lang="it-IT" dirty="0" err="1"/>
              <a:t>cyclin</a:t>
            </a:r>
            <a:r>
              <a:rPr lang="it-IT" dirty="0"/>
              <a:t> D/CDK4/6 </a:t>
            </a:r>
            <a:r>
              <a:rPr lang="it-IT" dirty="0" err="1"/>
              <a:t>complexes</a:t>
            </a:r>
            <a:r>
              <a:rPr lang="it-IT" dirty="0"/>
              <a:t> are </a:t>
            </a:r>
            <a:r>
              <a:rPr lang="it-IT" dirty="0" err="1"/>
              <a:t>not</a:t>
            </a:r>
            <a:r>
              <a:rPr lang="it-IT" dirty="0"/>
              <a:t> </a:t>
            </a:r>
            <a:r>
              <a:rPr lang="it-IT" dirty="0" err="1"/>
              <a:t>good</a:t>
            </a:r>
            <a:r>
              <a:rPr lang="it-IT" dirty="0"/>
              <a:t> </a:t>
            </a:r>
            <a:r>
              <a:rPr lang="it-IT" dirty="0" err="1"/>
              <a:t>substrates</a:t>
            </a:r>
            <a:r>
              <a:rPr lang="it-IT" dirty="0"/>
              <a:t> for </a:t>
            </a:r>
            <a:r>
              <a:rPr lang="it-IT" dirty="0" err="1"/>
              <a:t>cyclin</a:t>
            </a:r>
            <a:r>
              <a:rPr lang="it-IT" dirty="0"/>
              <a:t> E/CDK2 </a:t>
            </a:r>
            <a:r>
              <a:rPr lang="it-IT" dirty="0" err="1"/>
              <a:t>complexes</a:t>
            </a:r>
            <a:endParaRPr lang="it-IT" dirty="0"/>
          </a:p>
          <a:p>
            <a:pPr marL="285750" indent="-285750" algn="just">
              <a:buFont typeface="Arial"/>
              <a:buChar char="•"/>
              <a:defRPr/>
            </a:pPr>
            <a:endParaRPr lang="it-IT" dirty="0"/>
          </a:p>
          <a:p>
            <a:pPr marL="285750" indent="-285750" algn="just">
              <a:buFont typeface="Arial"/>
              <a:buChar char="•"/>
              <a:defRPr/>
            </a:pPr>
            <a:r>
              <a:rPr lang="it-IT" dirty="0"/>
              <a:t>The </a:t>
            </a:r>
            <a:r>
              <a:rPr lang="it-IT" dirty="0" err="1"/>
              <a:t>phosphorylation</a:t>
            </a:r>
            <a:r>
              <a:rPr lang="it-IT" dirty="0"/>
              <a:t> and </a:t>
            </a:r>
            <a:r>
              <a:rPr lang="it-IT" dirty="0" err="1"/>
              <a:t>functional</a:t>
            </a:r>
            <a:r>
              <a:rPr lang="it-IT" dirty="0"/>
              <a:t> </a:t>
            </a:r>
            <a:r>
              <a:rPr lang="it-IT" dirty="0" err="1"/>
              <a:t>inactivation</a:t>
            </a:r>
            <a:r>
              <a:rPr lang="it-IT" dirty="0"/>
              <a:t> of the </a:t>
            </a:r>
            <a:r>
              <a:rPr lang="it-IT" dirty="0" err="1"/>
              <a:t>other</a:t>
            </a:r>
            <a:r>
              <a:rPr lang="it-IT" dirty="0"/>
              <a:t> pocket </a:t>
            </a:r>
            <a:r>
              <a:rPr lang="it-IT" dirty="0" err="1"/>
              <a:t>proteins</a:t>
            </a:r>
            <a:r>
              <a:rPr lang="it-IT" dirty="0"/>
              <a:t> (p107 and p130) are </a:t>
            </a:r>
            <a:r>
              <a:rPr lang="it-IT" dirty="0" err="1"/>
              <a:t>also</a:t>
            </a:r>
            <a:r>
              <a:rPr lang="it-IT" dirty="0"/>
              <a:t> under the control of </a:t>
            </a:r>
            <a:r>
              <a:rPr lang="it-IT" dirty="0" err="1"/>
              <a:t>cyclin</a:t>
            </a:r>
            <a:r>
              <a:rPr lang="it-IT" dirty="0"/>
              <a:t> D-CDK4/6 and </a:t>
            </a:r>
            <a:r>
              <a:rPr lang="it-IT" dirty="0" err="1"/>
              <a:t>cyclin</a:t>
            </a:r>
            <a:r>
              <a:rPr lang="it-IT" dirty="0"/>
              <a:t> E/CDK2 </a:t>
            </a:r>
            <a:r>
              <a:rPr lang="it-IT" dirty="0" err="1"/>
              <a:t>complexes</a:t>
            </a:r>
            <a:endParaRPr lang="it-IT" dirty="0"/>
          </a:p>
          <a:p>
            <a:pPr marL="285750" indent="-285750" algn="just">
              <a:buFont typeface="Arial"/>
              <a:buChar char="•"/>
              <a:defRPr/>
            </a:pPr>
            <a:endParaRPr lang="it-IT" dirty="0"/>
          </a:p>
          <a:p>
            <a:pPr marL="285750" indent="-285750" algn="just">
              <a:buFont typeface="Arial"/>
              <a:buChar char="•"/>
              <a:defRPr/>
            </a:pPr>
            <a:r>
              <a:rPr lang="it-IT" dirty="0" err="1"/>
              <a:t>If</a:t>
            </a:r>
            <a:r>
              <a:rPr lang="it-IT" dirty="0"/>
              <a:t> </a:t>
            </a:r>
            <a:r>
              <a:rPr lang="it-IT" dirty="0" err="1"/>
              <a:t>mitogens</a:t>
            </a:r>
            <a:r>
              <a:rPr lang="it-IT" dirty="0"/>
              <a:t> are </a:t>
            </a:r>
            <a:r>
              <a:rPr lang="it-IT" dirty="0" err="1"/>
              <a:t>withdrawn</a:t>
            </a:r>
            <a:r>
              <a:rPr lang="it-IT" dirty="0"/>
              <a:t> from the </a:t>
            </a:r>
            <a:r>
              <a:rPr lang="it-IT" dirty="0" err="1"/>
              <a:t>cell</a:t>
            </a:r>
            <a:r>
              <a:rPr lang="it-IT" dirty="0"/>
              <a:t> </a:t>
            </a:r>
            <a:r>
              <a:rPr lang="it-IT" dirty="0" err="1"/>
              <a:t>at</a:t>
            </a:r>
            <a:r>
              <a:rPr lang="it-IT" dirty="0"/>
              <a:t> </a:t>
            </a:r>
            <a:r>
              <a:rPr lang="it-IT" dirty="0" err="1"/>
              <a:t>any</a:t>
            </a:r>
            <a:r>
              <a:rPr lang="it-IT" dirty="0"/>
              <a:t> time </a:t>
            </a:r>
            <a:r>
              <a:rPr lang="it-IT" dirty="0" err="1"/>
              <a:t>before</a:t>
            </a:r>
            <a:r>
              <a:rPr lang="it-IT" dirty="0"/>
              <a:t> </a:t>
            </a:r>
            <a:r>
              <a:rPr lang="it-IT" dirty="0" err="1"/>
              <a:t>R</a:t>
            </a:r>
            <a:r>
              <a:rPr lang="it-IT" dirty="0"/>
              <a:t> </a:t>
            </a:r>
            <a:r>
              <a:rPr lang="it-IT" dirty="0" err="1"/>
              <a:t>point</a:t>
            </a:r>
            <a:r>
              <a:rPr lang="it-IT" dirty="0"/>
              <a:t>, D1 </a:t>
            </a:r>
            <a:r>
              <a:rPr lang="it-IT" dirty="0" err="1"/>
              <a:t>levels</a:t>
            </a:r>
            <a:r>
              <a:rPr lang="it-IT" dirty="0"/>
              <a:t> </a:t>
            </a:r>
            <a:r>
              <a:rPr lang="it-IT" dirty="0" err="1"/>
              <a:t>collapse</a:t>
            </a:r>
            <a:endParaRPr lang="it-IT" dirty="0"/>
          </a:p>
          <a:p>
            <a:pPr marL="285750" indent="-285750" algn="just">
              <a:buFont typeface="Arial"/>
              <a:buChar char="•"/>
              <a:defRPr/>
            </a:pPr>
            <a:endParaRPr lang="it-IT" dirty="0"/>
          </a:p>
          <a:p>
            <a:pPr marL="285750" indent="-285750" algn="just">
              <a:buFont typeface="Arial"/>
              <a:buChar char="•"/>
              <a:defRPr/>
            </a:pPr>
            <a:r>
              <a:rPr lang="it-IT" dirty="0"/>
              <a:t>In the </a:t>
            </a:r>
            <a:r>
              <a:rPr lang="it-IT" dirty="0" err="1"/>
              <a:t>absence</a:t>
            </a:r>
            <a:r>
              <a:rPr lang="it-IT" dirty="0"/>
              <a:t> of </a:t>
            </a:r>
            <a:r>
              <a:rPr lang="it-IT" dirty="0" err="1"/>
              <a:t>cyclin</a:t>
            </a:r>
            <a:r>
              <a:rPr lang="it-IT" dirty="0"/>
              <a:t> D1, </a:t>
            </a:r>
            <a:r>
              <a:rPr lang="it-IT" dirty="0" err="1"/>
              <a:t>Rb</a:t>
            </a:r>
            <a:r>
              <a:rPr lang="it-IT" dirty="0"/>
              <a:t> </a:t>
            </a:r>
            <a:r>
              <a:rPr lang="it-IT" dirty="0" err="1"/>
              <a:t>is</a:t>
            </a:r>
            <a:r>
              <a:rPr lang="it-IT" dirty="0"/>
              <a:t> </a:t>
            </a:r>
            <a:r>
              <a:rPr lang="it-IT" dirty="0" err="1"/>
              <a:t>dephosphorylated</a:t>
            </a:r>
            <a:r>
              <a:rPr lang="it-IT" dirty="0"/>
              <a:t> by </a:t>
            </a:r>
            <a:r>
              <a:rPr lang="it-IT" dirty="0" err="1"/>
              <a:t>still-unidentified</a:t>
            </a:r>
            <a:r>
              <a:rPr lang="it-IT" dirty="0"/>
              <a:t> </a:t>
            </a:r>
            <a:r>
              <a:rPr lang="it-IT" dirty="0" err="1"/>
              <a:t>phosphatase</a:t>
            </a:r>
            <a:r>
              <a:rPr lang="it-IT" dirty="0"/>
              <a:t> and </a:t>
            </a:r>
            <a:r>
              <a:rPr lang="it-IT" dirty="0" err="1"/>
              <a:t>then</a:t>
            </a:r>
            <a:r>
              <a:rPr lang="it-IT" dirty="0"/>
              <a:t> </a:t>
            </a:r>
            <a:r>
              <a:rPr lang="it-IT" dirty="0" err="1"/>
              <a:t>it</a:t>
            </a:r>
            <a:r>
              <a:rPr lang="it-IT" dirty="0"/>
              <a:t> </a:t>
            </a:r>
            <a:r>
              <a:rPr lang="it-IT" dirty="0" err="1"/>
              <a:t>is</a:t>
            </a:r>
            <a:r>
              <a:rPr lang="it-IT" dirty="0"/>
              <a:t> no </a:t>
            </a:r>
            <a:r>
              <a:rPr lang="it-IT" dirty="0" err="1"/>
              <a:t>longer</a:t>
            </a:r>
            <a:r>
              <a:rPr lang="it-IT" dirty="0"/>
              <a:t> a </a:t>
            </a:r>
            <a:r>
              <a:rPr lang="it-IT" dirty="0" err="1"/>
              <a:t>good</a:t>
            </a:r>
            <a:r>
              <a:rPr lang="it-IT" dirty="0"/>
              <a:t> </a:t>
            </a:r>
            <a:r>
              <a:rPr lang="it-IT" dirty="0" err="1"/>
              <a:t>substrate</a:t>
            </a:r>
            <a:r>
              <a:rPr lang="it-IT" dirty="0"/>
              <a:t> for </a:t>
            </a:r>
            <a:r>
              <a:rPr lang="it-IT" dirty="0" err="1"/>
              <a:t>cyclin</a:t>
            </a:r>
            <a:r>
              <a:rPr lang="it-IT" dirty="0"/>
              <a:t> E/CDK2 </a:t>
            </a:r>
            <a:r>
              <a:rPr lang="it-IT" dirty="0" err="1"/>
              <a:t>complexes</a:t>
            </a:r>
            <a:endParaRPr lang="it-IT" dirty="0"/>
          </a:p>
          <a:p>
            <a:pPr algn="ctr">
              <a:defRPr/>
            </a:pPr>
            <a:endParaRPr lang="it-IT" sz="2000" dirty="0"/>
          </a:p>
          <a:p>
            <a:pPr algn="ctr">
              <a:defRPr/>
            </a:pPr>
            <a:r>
              <a:rPr lang="it-IT" sz="2000" b="1" dirty="0">
                <a:solidFill>
                  <a:srgbClr val="FF0000"/>
                </a:solidFill>
              </a:rPr>
              <a:t>THE NEED FOR STRONG AND CONTINUOUS MITOGENIC SIGNALING THROUGH THE EARLY AND MID-G1 PHASE UP TO </a:t>
            </a:r>
            <a:r>
              <a:rPr lang="it-IT" sz="2000" b="1" dirty="0" err="1">
                <a:solidFill>
                  <a:srgbClr val="FF0000"/>
                </a:solidFill>
              </a:rPr>
              <a:t>R</a:t>
            </a:r>
            <a:r>
              <a:rPr lang="it-IT" sz="2000" b="1" dirty="0">
                <a:solidFill>
                  <a:srgbClr val="FF0000"/>
                </a:solidFill>
              </a:rPr>
              <a:t> POINT</a:t>
            </a:r>
          </a:p>
          <a:p>
            <a:pPr marL="285750" indent="-285750" algn="just">
              <a:buFont typeface="Arial"/>
              <a:buChar char="•"/>
              <a:defRPr/>
            </a:pPr>
            <a:endParaRPr lang="it-IT" b="1" dirty="0">
              <a:solidFill>
                <a:srgbClr val="FF0000"/>
              </a:solidFill>
            </a:endParaRPr>
          </a:p>
          <a:p>
            <a:pPr marL="285750" indent="-285750" algn="just">
              <a:buFont typeface="Arial"/>
              <a:buChar char="•"/>
              <a:defRPr/>
            </a:pPr>
            <a:endParaRPr lang="it-IT" dirty="0"/>
          </a:p>
        </p:txBody>
      </p:sp>
    </p:spTree>
    <p:extLst>
      <p:ext uri="{BB962C8B-B14F-4D97-AF65-F5344CB8AC3E}">
        <p14:creationId xmlns:p14="http://schemas.microsoft.com/office/powerpoint/2010/main" val="22723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figure_08_23d">
            <a:extLst>
              <a:ext uri="{FF2B5EF4-FFF2-40B4-BE49-F238E27FC236}">
                <a16:creationId xmlns:a16="http://schemas.microsoft.com/office/drawing/2014/main" id="{EED7453A-6BA3-4940-A483-1323376A3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25" y="850901"/>
            <a:ext cx="5805488"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2" name="Titolo 1">
            <a:extLst>
              <a:ext uri="{FF2B5EF4-FFF2-40B4-BE49-F238E27FC236}">
                <a16:creationId xmlns:a16="http://schemas.microsoft.com/office/drawing/2014/main" id="{1137281F-B523-8C4B-8D4C-C61AEDEAC96D}"/>
              </a:ext>
            </a:extLst>
          </p:cNvPr>
          <p:cNvSpPr txBox="1">
            <a:spLocks noChangeArrowheads="1"/>
          </p:cNvSpPr>
          <p:nvPr/>
        </p:nvSpPr>
        <p:spPr bwMode="auto">
          <a:xfrm>
            <a:off x="1981200" y="280988"/>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3000" b="1">
                <a:solidFill>
                  <a:srgbClr val="0000FF"/>
                </a:solidFill>
              </a:rPr>
              <a:t>E2F transcription factors</a:t>
            </a:r>
            <a:br>
              <a:rPr lang="it-IT" altLang="it-IT" sz="3000" b="1">
                <a:solidFill>
                  <a:srgbClr val="0000FF"/>
                </a:solidFill>
              </a:rPr>
            </a:br>
            <a:endParaRPr lang="it-IT" altLang="it-IT" sz="3000" b="1">
              <a:solidFill>
                <a:srgbClr val="0000FF"/>
              </a:solidFill>
            </a:endParaRPr>
          </a:p>
        </p:txBody>
      </p:sp>
      <p:sp>
        <p:nvSpPr>
          <p:cNvPr id="71683" name="CasellaDiTesto 3">
            <a:extLst>
              <a:ext uri="{FF2B5EF4-FFF2-40B4-BE49-F238E27FC236}">
                <a16:creationId xmlns:a16="http://schemas.microsoft.com/office/drawing/2014/main" id="{26CCAF6F-A342-4E42-839F-50F933B1F58A}"/>
              </a:ext>
            </a:extLst>
          </p:cNvPr>
          <p:cNvSpPr txBox="1">
            <a:spLocks noChangeArrowheads="1"/>
          </p:cNvSpPr>
          <p:nvPr/>
        </p:nvSpPr>
        <p:spPr bwMode="auto">
          <a:xfrm>
            <a:off x="1752600" y="5041900"/>
            <a:ext cx="8578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it-IT" altLang="it-IT" sz="1800"/>
              <a:t>A class of proteins composed by eight members –E2F1 through E2F8</a:t>
            </a:r>
          </a:p>
          <a:p>
            <a:pPr algn="just">
              <a:spcBef>
                <a:spcPct val="0"/>
              </a:spcBef>
            </a:pPr>
            <a:r>
              <a:rPr lang="it-IT" altLang="it-IT" sz="1800"/>
              <a:t>The first six of these E2F proteins need to heterodimerize with the DP family partners that are capable of binding to DNA</a:t>
            </a:r>
          </a:p>
          <a:p>
            <a:pPr algn="just">
              <a:spcBef>
                <a:spcPct val="0"/>
              </a:spcBef>
            </a:pPr>
            <a:r>
              <a:rPr lang="it-IT" altLang="it-IT" sz="1800"/>
              <a:t>The other two E2F7 and E2F8 have two DNA-binding domain (DBDs) allowing each to bind DNA without DP partners</a:t>
            </a:r>
          </a:p>
          <a:p>
            <a:pPr algn="just">
              <a:spcBef>
                <a:spcPct val="0"/>
              </a:spcBef>
            </a:pPr>
            <a:endParaRPr lang="it-IT" altLang="it-IT" sz="1800"/>
          </a:p>
        </p:txBody>
      </p:sp>
      <p:sp>
        <p:nvSpPr>
          <p:cNvPr id="2" name="Segnaposto numero diapositiva 1">
            <a:extLst>
              <a:ext uri="{FF2B5EF4-FFF2-40B4-BE49-F238E27FC236}">
                <a16:creationId xmlns:a16="http://schemas.microsoft.com/office/drawing/2014/main" id="{7F69B215-0952-0243-B1CA-B67E96CDABBE}"/>
              </a:ext>
            </a:extLst>
          </p:cNvPr>
          <p:cNvSpPr>
            <a:spLocks noGrp="1"/>
          </p:cNvSpPr>
          <p:nvPr>
            <p:ph type="sldNum" sz="quarter" idx="12"/>
          </p:nvPr>
        </p:nvSpPr>
        <p:spPr/>
        <p:txBody>
          <a:bodyPr/>
          <a:lstStyle/>
          <a:p>
            <a:fld id="{E29DFF98-7C9A-DB49-8AF1-FF728096F329}" type="slidenum">
              <a:rPr lang="it-IT" smtClean="0"/>
              <a:t>10</a:t>
            </a:fld>
            <a:endParaRPr lang="it-IT"/>
          </a:p>
        </p:txBody>
      </p:sp>
    </p:spTree>
    <p:extLst>
      <p:ext uri="{BB962C8B-B14F-4D97-AF65-F5344CB8AC3E}">
        <p14:creationId xmlns:p14="http://schemas.microsoft.com/office/powerpoint/2010/main" val="408782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figure_08_24">
            <a:extLst>
              <a:ext uri="{FF2B5EF4-FFF2-40B4-BE49-F238E27FC236}">
                <a16:creationId xmlns:a16="http://schemas.microsoft.com/office/drawing/2014/main" id="{E4FF02EF-4B69-6147-A53A-E648AE8642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 t="-2" r="-127" b="2"/>
          <a:stretch/>
        </p:blipFill>
        <p:spPr bwMode="auto">
          <a:xfrm>
            <a:off x="3652837" y="950914"/>
            <a:ext cx="7306107" cy="402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0" name="CasellaDiTesto 1">
            <a:extLst>
              <a:ext uri="{FF2B5EF4-FFF2-40B4-BE49-F238E27FC236}">
                <a16:creationId xmlns:a16="http://schemas.microsoft.com/office/drawing/2014/main" id="{9BCBCFFE-903B-DF4A-85B9-B1DE724DA4C6}"/>
              </a:ext>
            </a:extLst>
          </p:cNvPr>
          <p:cNvSpPr txBox="1">
            <a:spLocks noChangeArrowheads="1"/>
          </p:cNvSpPr>
          <p:nvPr/>
        </p:nvSpPr>
        <p:spPr bwMode="auto">
          <a:xfrm>
            <a:off x="1752600" y="5160963"/>
            <a:ext cx="85788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it-IT" altLang="it-IT" sz="1800"/>
              <a:t>Hypophosphorylated Rb discourages transcription by attracting histone deacetylase (HDAC) enzyme to Rb-E2F complexes that are bound to gene promoters</a:t>
            </a:r>
          </a:p>
          <a:p>
            <a:pPr algn="just">
              <a:spcBef>
                <a:spcPct val="0"/>
              </a:spcBef>
            </a:pPr>
            <a:r>
              <a:rPr lang="it-IT" altLang="it-IT" sz="1800"/>
              <a:t>These enzymes prevent transcription by removing acetyl groups from histones causing the latter to shift into a configuration that is incompatible with the progression of RNA polymerase through the chromatin</a:t>
            </a:r>
          </a:p>
        </p:txBody>
      </p:sp>
      <p:sp>
        <p:nvSpPr>
          <p:cNvPr id="73731" name="Titolo 1">
            <a:extLst>
              <a:ext uri="{FF2B5EF4-FFF2-40B4-BE49-F238E27FC236}">
                <a16:creationId xmlns:a16="http://schemas.microsoft.com/office/drawing/2014/main" id="{9F6F5739-FF04-8648-BBFE-ACEB1914BA10}"/>
              </a:ext>
            </a:extLst>
          </p:cNvPr>
          <p:cNvSpPr txBox="1">
            <a:spLocks noChangeArrowheads="1"/>
          </p:cNvSpPr>
          <p:nvPr/>
        </p:nvSpPr>
        <p:spPr bwMode="auto">
          <a:xfrm>
            <a:off x="1981200" y="160339"/>
            <a:ext cx="822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3000" b="1">
                <a:solidFill>
                  <a:srgbClr val="0000FF"/>
                </a:solidFill>
              </a:rPr>
              <a:t>Modification of chromatin by pocket proteins</a:t>
            </a:r>
            <a:br>
              <a:rPr lang="it-IT" altLang="it-IT" sz="3000" b="1">
                <a:solidFill>
                  <a:srgbClr val="0000FF"/>
                </a:solidFill>
              </a:rPr>
            </a:br>
            <a:endParaRPr lang="it-IT" altLang="it-IT" sz="3000" b="1">
              <a:solidFill>
                <a:srgbClr val="0000FF"/>
              </a:solidFill>
            </a:endParaRPr>
          </a:p>
        </p:txBody>
      </p:sp>
      <p:sp>
        <p:nvSpPr>
          <p:cNvPr id="2" name="Segnaposto numero diapositiva 1">
            <a:extLst>
              <a:ext uri="{FF2B5EF4-FFF2-40B4-BE49-F238E27FC236}">
                <a16:creationId xmlns:a16="http://schemas.microsoft.com/office/drawing/2014/main" id="{B71BC142-D5AD-4D4C-9CC2-719909CB9668}"/>
              </a:ext>
            </a:extLst>
          </p:cNvPr>
          <p:cNvSpPr>
            <a:spLocks noGrp="1"/>
          </p:cNvSpPr>
          <p:nvPr>
            <p:ph type="sldNum" sz="quarter" idx="12"/>
          </p:nvPr>
        </p:nvSpPr>
        <p:spPr/>
        <p:txBody>
          <a:bodyPr/>
          <a:lstStyle/>
          <a:p>
            <a:fld id="{E29DFF98-7C9A-DB49-8AF1-FF728096F329}" type="slidenum">
              <a:rPr lang="it-IT" smtClean="0"/>
              <a:t>11</a:t>
            </a:fld>
            <a:endParaRPr lang="it-IT"/>
          </a:p>
        </p:txBody>
      </p:sp>
    </p:spTree>
    <p:extLst>
      <p:ext uri="{BB962C8B-B14F-4D97-AF65-F5344CB8AC3E}">
        <p14:creationId xmlns:p14="http://schemas.microsoft.com/office/powerpoint/2010/main" val="413090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figure_08_24b">
            <a:extLst>
              <a:ext uri="{FF2B5EF4-FFF2-40B4-BE49-F238E27FC236}">
                <a16:creationId xmlns:a16="http://schemas.microsoft.com/office/drawing/2014/main" id="{02DCABDD-9058-9F4B-8054-0FB1AE800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4" y="1120776"/>
            <a:ext cx="6200775"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8" name="CasellaDiTesto 2">
            <a:extLst>
              <a:ext uri="{FF2B5EF4-FFF2-40B4-BE49-F238E27FC236}">
                <a16:creationId xmlns:a16="http://schemas.microsoft.com/office/drawing/2014/main" id="{141080AC-5120-4F44-B97B-8C141F03C242}"/>
              </a:ext>
            </a:extLst>
          </p:cNvPr>
          <p:cNvSpPr txBox="1">
            <a:spLocks noChangeArrowheads="1"/>
          </p:cNvSpPr>
          <p:nvPr/>
        </p:nvSpPr>
        <p:spPr bwMode="auto">
          <a:xfrm>
            <a:off x="1752600" y="5160963"/>
            <a:ext cx="8578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800"/>
              <a:t>When the E2Fs are not complexed with pRb (or p130 and p107) they attract histones acetylases which place chromatin in an active configuration for transcription</a:t>
            </a:r>
          </a:p>
        </p:txBody>
      </p:sp>
      <p:sp>
        <p:nvSpPr>
          <p:cNvPr id="2" name="Segnaposto numero diapositiva 1">
            <a:extLst>
              <a:ext uri="{FF2B5EF4-FFF2-40B4-BE49-F238E27FC236}">
                <a16:creationId xmlns:a16="http://schemas.microsoft.com/office/drawing/2014/main" id="{7F8347FD-D476-3F45-B7BE-522A1E7148C3}"/>
              </a:ext>
            </a:extLst>
          </p:cNvPr>
          <p:cNvSpPr>
            <a:spLocks noGrp="1"/>
          </p:cNvSpPr>
          <p:nvPr>
            <p:ph type="sldNum" sz="quarter" idx="12"/>
          </p:nvPr>
        </p:nvSpPr>
        <p:spPr/>
        <p:txBody>
          <a:bodyPr/>
          <a:lstStyle/>
          <a:p>
            <a:fld id="{E29DFF98-7C9A-DB49-8AF1-FF728096F329}" type="slidenum">
              <a:rPr lang="it-IT" smtClean="0"/>
              <a:t>12</a:t>
            </a:fld>
            <a:endParaRPr lang="it-IT"/>
          </a:p>
        </p:txBody>
      </p:sp>
    </p:spTree>
    <p:extLst>
      <p:ext uri="{BB962C8B-B14F-4D97-AF65-F5344CB8AC3E}">
        <p14:creationId xmlns:p14="http://schemas.microsoft.com/office/powerpoint/2010/main" val="124024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olo 1">
            <a:extLst>
              <a:ext uri="{FF2B5EF4-FFF2-40B4-BE49-F238E27FC236}">
                <a16:creationId xmlns:a16="http://schemas.microsoft.com/office/drawing/2014/main" id="{E1D37851-F3CC-FA4D-B96F-0B8FBB7E6481}"/>
              </a:ext>
            </a:extLst>
          </p:cNvPr>
          <p:cNvSpPr>
            <a:spLocks noGrp="1" noChangeArrowheads="1"/>
          </p:cNvSpPr>
          <p:nvPr>
            <p:ph type="title"/>
          </p:nvPr>
        </p:nvSpPr>
        <p:spPr>
          <a:xfrm>
            <a:off x="2135189" y="139700"/>
            <a:ext cx="7869237" cy="814388"/>
          </a:xfrm>
        </p:spPr>
        <p:txBody>
          <a:bodyPr/>
          <a:lstStyle/>
          <a:p>
            <a:pPr eaLnBrk="1" hangingPunct="1"/>
            <a:r>
              <a:rPr lang="it-IT" altLang="it-IT" sz="3200" b="1">
                <a:solidFill>
                  <a:srgbClr val="0000FF"/>
                </a:solidFill>
              </a:rPr>
              <a:t>The E2F target genes </a:t>
            </a:r>
          </a:p>
        </p:txBody>
      </p:sp>
      <p:sp>
        <p:nvSpPr>
          <p:cNvPr id="3" name="Segnaposto numero diapositiva 2">
            <a:extLst>
              <a:ext uri="{FF2B5EF4-FFF2-40B4-BE49-F238E27FC236}">
                <a16:creationId xmlns:a16="http://schemas.microsoft.com/office/drawing/2014/main" id="{317DE37C-1626-5645-AE5F-0B20E52D9B12}"/>
              </a:ext>
            </a:extLst>
          </p:cNvPr>
          <p:cNvSpPr>
            <a:spLocks noGrp="1"/>
          </p:cNvSpPr>
          <p:nvPr>
            <p:ph type="sldNum" sz="quarter" idx="12"/>
          </p:nvPr>
        </p:nvSpPr>
        <p:spPr/>
        <p:txBody>
          <a:bodyPr/>
          <a:lstStyle/>
          <a:p>
            <a:pPr>
              <a:defRPr/>
            </a:pPr>
            <a:fld id="{F481E485-A8F9-0A49-94F3-623C8CCD106C}" type="slidenum">
              <a:rPr lang="it-IT" smtClean="0"/>
              <a:pPr>
                <a:defRPr/>
              </a:pPr>
              <a:t>13</a:t>
            </a:fld>
            <a:endParaRPr lang="it-IT"/>
          </a:p>
        </p:txBody>
      </p:sp>
      <p:sp>
        <p:nvSpPr>
          <p:cNvPr id="77827" name="CasellaDiTesto 3">
            <a:extLst>
              <a:ext uri="{FF2B5EF4-FFF2-40B4-BE49-F238E27FC236}">
                <a16:creationId xmlns:a16="http://schemas.microsoft.com/office/drawing/2014/main" id="{4964D66C-3300-704D-AF03-69620123AC8C}"/>
              </a:ext>
            </a:extLst>
          </p:cNvPr>
          <p:cNvSpPr txBox="1">
            <a:spLocks noChangeArrowheads="1"/>
          </p:cNvSpPr>
          <p:nvPr/>
        </p:nvSpPr>
        <p:spPr bwMode="auto">
          <a:xfrm>
            <a:off x="1981200" y="1089025"/>
            <a:ext cx="7869238"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800"/>
              <a:t>Cell cycle regulators: cyclins A, cyclinE,</a:t>
            </a:r>
          </a:p>
          <a:p>
            <a:pPr algn="just">
              <a:spcBef>
                <a:spcPct val="0"/>
              </a:spcBef>
              <a:buFontTx/>
              <a:buNone/>
            </a:pPr>
            <a:r>
              <a:rPr lang="it-IT" altLang="it-IT" sz="1800"/>
              <a:t>Components of replication machinery such as the proliferating cell nuclear antigen and DNA polymerase </a:t>
            </a:r>
            <a:r>
              <a:rPr lang="it-IT" altLang="it-IT" sz="1800">
                <a:latin typeface="Symbol" pitchFamily="2" charset="2"/>
                <a:ea typeface="Symbol" pitchFamily="2" charset="2"/>
                <a:cs typeface="Symbol" pitchFamily="2" charset="2"/>
              </a:rPr>
              <a:t>a</a:t>
            </a:r>
            <a:r>
              <a:rPr lang="it-IT" altLang="it-IT" sz="1800"/>
              <a:t>, as well as enzymes involved in nucleotide biosynthesis such as dihydrofolate reductase and thymidylate synthase</a:t>
            </a:r>
          </a:p>
          <a:p>
            <a:pPr algn="just">
              <a:spcBef>
                <a:spcPct val="0"/>
              </a:spcBef>
              <a:buFontTx/>
              <a:buNone/>
            </a:pPr>
            <a:endParaRPr lang="it-IT" altLang="it-IT" sz="1800"/>
          </a:p>
          <a:p>
            <a:pPr algn="just">
              <a:spcBef>
                <a:spcPct val="0"/>
              </a:spcBef>
              <a:buFontTx/>
              <a:buNone/>
            </a:pPr>
            <a:r>
              <a:rPr lang="it-IT" altLang="it-IT" sz="1800"/>
              <a:t>The ability of pocket proteins to interact with E2Fs is dependent on them being maintained in an under phosphorylated state. The phosphorylation status of pocket proteins is often determined by their migration in SDS-PAGE, the slowest migrating forms are extensively modified and don’t interact with E2Fs and this is described as ‘hyperphosphorylated’. Alternatively, the fastest migrating forms are modified at very few positions and readily bind to E2F transcription factors, a state often referred to as ‘hypophosphorylated’. It is imperative for cells to maintain cyclin dependent kinase activity at low levels until the end of G1.</a:t>
            </a:r>
          </a:p>
          <a:p>
            <a:pPr algn="just">
              <a:spcBef>
                <a:spcPct val="0"/>
              </a:spcBef>
              <a:buFontTx/>
              <a:buNone/>
            </a:pPr>
            <a:endParaRPr lang="it-IT" altLang="it-IT" sz="1800"/>
          </a:p>
          <a:p>
            <a:pPr algn="just">
              <a:spcBef>
                <a:spcPct val="0"/>
              </a:spcBef>
              <a:buFontTx/>
              <a:buNone/>
            </a:pPr>
            <a:r>
              <a:rPr lang="it-IT" altLang="it-IT" sz="1800"/>
              <a:t>The first kinase complexes to become active in G1 are </a:t>
            </a:r>
            <a:r>
              <a:rPr lang="it-IT" altLang="it-IT" sz="1800" b="1"/>
              <a:t>cyclin D/ cdk4</a:t>
            </a:r>
            <a:r>
              <a:rPr lang="it-IT" altLang="it-IT" sz="1800"/>
              <a:t> and </a:t>
            </a:r>
            <a:r>
              <a:rPr lang="it-IT" altLang="it-IT" sz="1800" b="1"/>
              <a:t>cyclin D/ cdk6</a:t>
            </a:r>
            <a:r>
              <a:rPr lang="it-IT" altLang="it-IT" sz="1800"/>
              <a:t> and they begin to phosphorylate pRB family proteins. As cells approach the end of G1, partial phosphorylation of the pocket proteins allows some transcription by activator </a:t>
            </a:r>
            <a:r>
              <a:rPr lang="it-IT" altLang="it-IT" sz="1800" b="1"/>
              <a:t>E2Fs</a:t>
            </a:r>
            <a:r>
              <a:rPr lang="it-IT" altLang="it-IT" sz="1800"/>
              <a:t> that begins to stimulate production of </a:t>
            </a:r>
            <a:r>
              <a:rPr lang="it-IT" altLang="it-IT" sz="1800" b="1"/>
              <a:t>cyclin E</a:t>
            </a:r>
            <a:r>
              <a:rPr lang="it-IT" altLang="it-IT" sz="1800"/>
              <a:t>, and in turn creates more </a:t>
            </a:r>
            <a:r>
              <a:rPr lang="it-IT" altLang="it-IT" sz="1800" b="1"/>
              <a:t>cyclin E/cdk2 </a:t>
            </a:r>
            <a:r>
              <a:rPr lang="it-IT" altLang="it-IT" sz="1800"/>
              <a:t>kinase activity. </a:t>
            </a:r>
          </a:p>
        </p:txBody>
      </p:sp>
    </p:spTree>
    <p:extLst>
      <p:ext uri="{BB962C8B-B14F-4D97-AF65-F5344CB8AC3E}">
        <p14:creationId xmlns:p14="http://schemas.microsoft.com/office/powerpoint/2010/main" val="22542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EC774FF-B322-FD4B-8D97-46B39090BC43}"/>
              </a:ext>
            </a:extLst>
          </p:cNvPr>
          <p:cNvSpPr>
            <a:spLocks noGrp="1"/>
          </p:cNvSpPr>
          <p:nvPr>
            <p:ph type="sldNum" sz="quarter" idx="12"/>
          </p:nvPr>
        </p:nvSpPr>
        <p:spPr/>
        <p:txBody>
          <a:bodyPr/>
          <a:lstStyle/>
          <a:p>
            <a:pPr>
              <a:defRPr/>
            </a:pPr>
            <a:fld id="{6206FD24-4919-4040-9181-649655B8A9C2}" type="slidenum">
              <a:rPr lang="it-IT" smtClean="0"/>
              <a:pPr>
                <a:defRPr/>
              </a:pPr>
              <a:t>14</a:t>
            </a:fld>
            <a:endParaRPr lang="it-IT"/>
          </a:p>
        </p:txBody>
      </p:sp>
      <p:sp>
        <p:nvSpPr>
          <p:cNvPr id="78850" name="Rettangolo 3">
            <a:extLst>
              <a:ext uri="{FF2B5EF4-FFF2-40B4-BE49-F238E27FC236}">
                <a16:creationId xmlns:a16="http://schemas.microsoft.com/office/drawing/2014/main" id="{95B74A92-7625-FF4C-A68E-3FC5E2100641}"/>
              </a:ext>
            </a:extLst>
          </p:cNvPr>
          <p:cNvSpPr>
            <a:spLocks noChangeArrowheads="1"/>
          </p:cNvSpPr>
          <p:nvPr/>
        </p:nvSpPr>
        <p:spPr bwMode="auto">
          <a:xfrm>
            <a:off x="529282" y="464499"/>
            <a:ext cx="1092337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spcBef>
                <a:spcPct val="0"/>
              </a:spcBef>
              <a:buFont typeface="Wingdings" pitchFamily="2" charset="2"/>
              <a:buChar char="Ø"/>
            </a:pPr>
            <a:r>
              <a:rPr lang="it-IT" altLang="it-IT" sz="2400" dirty="0"/>
              <a:t>In </a:t>
            </a:r>
            <a:r>
              <a:rPr lang="it-IT" altLang="it-IT" sz="2400" dirty="0" err="1"/>
              <a:t>addition</a:t>
            </a:r>
            <a:r>
              <a:rPr lang="it-IT" altLang="it-IT" sz="2400" dirty="0"/>
              <a:t> to E2F targets, </a:t>
            </a:r>
            <a:r>
              <a:rPr lang="it-IT" altLang="it-IT" sz="2400" b="1" dirty="0"/>
              <a:t>pocket </a:t>
            </a:r>
            <a:r>
              <a:rPr lang="it-IT" altLang="it-IT" sz="2400" b="1" dirty="0" err="1"/>
              <a:t>proteins</a:t>
            </a:r>
            <a:r>
              <a:rPr lang="it-IT" altLang="it-IT" sz="2400" b="1" dirty="0"/>
              <a:t> </a:t>
            </a:r>
            <a:r>
              <a:rPr lang="it-IT" altLang="it-IT" sz="2400" dirty="0" err="1"/>
              <a:t>also</a:t>
            </a:r>
            <a:r>
              <a:rPr lang="it-IT" altLang="it-IT" sz="2400" dirty="0"/>
              <a:t> </a:t>
            </a:r>
            <a:r>
              <a:rPr lang="it-IT" altLang="it-IT" sz="2400" dirty="0" err="1"/>
              <a:t>influence</a:t>
            </a:r>
            <a:r>
              <a:rPr lang="it-IT" altLang="it-IT" sz="2400" dirty="0"/>
              <a:t> the </a:t>
            </a:r>
            <a:r>
              <a:rPr lang="it-IT" altLang="it-IT" sz="2400" dirty="0" err="1"/>
              <a:t>expression</a:t>
            </a:r>
            <a:r>
              <a:rPr lang="it-IT" altLang="it-IT" sz="2400" dirty="0"/>
              <a:t> of </a:t>
            </a:r>
            <a:r>
              <a:rPr lang="it-IT" altLang="it-IT" sz="2400" dirty="0" err="1"/>
              <a:t>ribosomal</a:t>
            </a:r>
            <a:r>
              <a:rPr lang="it-IT" altLang="it-IT" sz="2400" dirty="0"/>
              <a:t> </a:t>
            </a:r>
            <a:r>
              <a:rPr lang="it-IT" altLang="it-IT" sz="2400" dirty="0" err="1"/>
              <a:t>genes</a:t>
            </a:r>
            <a:r>
              <a:rPr lang="it-IT" altLang="it-IT" sz="2400" dirty="0"/>
              <a:t> and </a:t>
            </a:r>
            <a:r>
              <a:rPr lang="it-IT" altLang="it-IT" sz="2400" dirty="0" err="1"/>
              <a:t>tRNA</a:t>
            </a:r>
            <a:r>
              <a:rPr lang="it-IT" altLang="it-IT" sz="2400" dirty="0"/>
              <a:t> in G0. </a:t>
            </a:r>
          </a:p>
          <a:p>
            <a:pPr marL="342900" indent="-342900" algn="just">
              <a:spcBef>
                <a:spcPct val="0"/>
              </a:spcBef>
              <a:buFont typeface="Wingdings" pitchFamily="2" charset="2"/>
              <a:buChar char="Ø"/>
            </a:pPr>
            <a:endParaRPr lang="it-IT" altLang="it-IT" sz="2400" dirty="0"/>
          </a:p>
          <a:p>
            <a:pPr marL="342900" indent="-342900" algn="just">
              <a:spcBef>
                <a:spcPct val="0"/>
              </a:spcBef>
              <a:buFont typeface="Wingdings" pitchFamily="2" charset="2"/>
              <a:buChar char="Ø"/>
            </a:pPr>
            <a:r>
              <a:rPr lang="it-IT" altLang="it-IT" sz="2400" dirty="0" err="1"/>
              <a:t>Both</a:t>
            </a:r>
            <a:r>
              <a:rPr lang="it-IT" altLang="it-IT" sz="2400" dirty="0"/>
              <a:t> </a:t>
            </a:r>
            <a:r>
              <a:rPr lang="it-IT" altLang="it-IT" sz="2400" dirty="0" err="1"/>
              <a:t>pRB</a:t>
            </a:r>
            <a:r>
              <a:rPr lang="it-IT" altLang="it-IT" sz="2400" dirty="0"/>
              <a:t> and p130 are </a:t>
            </a:r>
            <a:r>
              <a:rPr lang="it-IT" altLang="it-IT" sz="2400" dirty="0" err="1"/>
              <a:t>capable</a:t>
            </a:r>
            <a:r>
              <a:rPr lang="it-IT" altLang="it-IT" sz="2400" dirty="0"/>
              <a:t> of </a:t>
            </a:r>
            <a:r>
              <a:rPr lang="it-IT" altLang="it-IT" sz="2400" dirty="0" err="1"/>
              <a:t>repressing</a:t>
            </a:r>
            <a:r>
              <a:rPr lang="it-IT" altLang="it-IT" sz="2400" dirty="0"/>
              <a:t> the </a:t>
            </a:r>
            <a:r>
              <a:rPr lang="it-IT" altLang="it-IT" sz="2400" dirty="0" err="1"/>
              <a:t>transcription</a:t>
            </a:r>
            <a:r>
              <a:rPr lang="it-IT" altLang="it-IT" sz="2400" dirty="0"/>
              <a:t> of </a:t>
            </a:r>
            <a:r>
              <a:rPr lang="it-IT" altLang="it-IT" sz="2400" dirty="0" err="1"/>
              <a:t>rRNA</a:t>
            </a:r>
            <a:r>
              <a:rPr lang="it-IT" altLang="it-IT" sz="2400" dirty="0"/>
              <a:t> </a:t>
            </a:r>
            <a:r>
              <a:rPr lang="it-IT" altLang="it-IT" sz="2400" dirty="0" err="1"/>
              <a:t>genes</a:t>
            </a:r>
            <a:r>
              <a:rPr lang="it-IT" altLang="it-IT" sz="2400" dirty="0"/>
              <a:t> by RNA </a:t>
            </a:r>
            <a:r>
              <a:rPr lang="it-IT" altLang="it-IT" sz="2400" dirty="0" err="1"/>
              <a:t>polymerase</a:t>
            </a:r>
            <a:r>
              <a:rPr lang="it-IT" altLang="it-IT" sz="2400" dirty="0"/>
              <a:t> I. </a:t>
            </a:r>
          </a:p>
          <a:p>
            <a:pPr marL="342900" indent="-342900" algn="just">
              <a:spcBef>
                <a:spcPct val="0"/>
              </a:spcBef>
              <a:buFont typeface="Wingdings" pitchFamily="2" charset="2"/>
              <a:buChar char="Ø"/>
            </a:pPr>
            <a:endParaRPr lang="it-IT" altLang="it-IT" sz="2400" dirty="0"/>
          </a:p>
          <a:p>
            <a:pPr marL="342900" indent="-342900" algn="just">
              <a:spcBef>
                <a:spcPct val="0"/>
              </a:spcBef>
              <a:buFont typeface="Wingdings" pitchFamily="2" charset="2"/>
              <a:buChar char="Ø"/>
            </a:pPr>
            <a:r>
              <a:rPr lang="it-IT" altLang="it-IT" sz="2400" dirty="0"/>
              <a:t>G0 </a:t>
            </a:r>
            <a:r>
              <a:rPr lang="it-IT" altLang="it-IT" sz="2400" dirty="0" err="1"/>
              <a:t>hypophosphorylated</a:t>
            </a:r>
            <a:r>
              <a:rPr lang="it-IT" altLang="it-IT" sz="2400" dirty="0"/>
              <a:t> </a:t>
            </a:r>
            <a:r>
              <a:rPr lang="it-IT" altLang="it-IT" sz="2400" dirty="0" err="1"/>
              <a:t>pRB</a:t>
            </a:r>
            <a:r>
              <a:rPr lang="it-IT" altLang="it-IT" sz="2400" dirty="0"/>
              <a:t> (</a:t>
            </a:r>
            <a:r>
              <a:rPr lang="it-IT" altLang="it-IT" sz="2400" dirty="0" err="1"/>
              <a:t>but</a:t>
            </a:r>
            <a:r>
              <a:rPr lang="it-IT" altLang="it-IT" sz="2400" dirty="0"/>
              <a:t> </a:t>
            </a:r>
            <a:r>
              <a:rPr lang="it-IT" altLang="it-IT" sz="2400" dirty="0" err="1"/>
              <a:t>not</a:t>
            </a:r>
            <a:r>
              <a:rPr lang="it-IT" altLang="it-IT" sz="2400" dirty="0"/>
              <a:t> p107 and p130) </a:t>
            </a:r>
            <a:r>
              <a:rPr lang="it-IT" altLang="it-IT" sz="2400" dirty="0" err="1"/>
              <a:t>binds</a:t>
            </a:r>
            <a:r>
              <a:rPr lang="it-IT" altLang="it-IT" sz="2400" dirty="0"/>
              <a:t> to and </a:t>
            </a:r>
            <a:r>
              <a:rPr lang="it-IT" altLang="it-IT" sz="2400" dirty="0" err="1"/>
              <a:t>represses</a:t>
            </a:r>
            <a:r>
              <a:rPr lang="it-IT" altLang="it-IT" sz="2400" dirty="0"/>
              <a:t> TFIIIB, </a:t>
            </a:r>
            <a:r>
              <a:rPr lang="it-IT" altLang="it-IT" sz="2400" dirty="0" err="1"/>
              <a:t>suppressing</a:t>
            </a:r>
            <a:r>
              <a:rPr lang="it-IT" altLang="it-IT" sz="2400" dirty="0"/>
              <a:t> </a:t>
            </a:r>
            <a:r>
              <a:rPr lang="it-IT" altLang="it-IT" sz="2400" dirty="0" err="1"/>
              <a:t>transcription</a:t>
            </a:r>
            <a:r>
              <a:rPr lang="it-IT" altLang="it-IT" sz="2400" dirty="0"/>
              <a:t> by RNA </a:t>
            </a:r>
            <a:r>
              <a:rPr lang="it-IT" altLang="it-IT" sz="2400" dirty="0" err="1"/>
              <a:t>polymerase</a:t>
            </a:r>
            <a:r>
              <a:rPr lang="it-IT" altLang="it-IT" sz="2400" dirty="0"/>
              <a:t> III and </a:t>
            </a:r>
            <a:r>
              <a:rPr lang="it-IT" altLang="it-IT" sz="2400" dirty="0" err="1"/>
              <a:t>reducing</a:t>
            </a:r>
            <a:r>
              <a:rPr lang="it-IT" altLang="it-IT" sz="2400" dirty="0"/>
              <a:t> </a:t>
            </a:r>
            <a:r>
              <a:rPr lang="it-IT" altLang="it-IT" sz="2400" dirty="0" err="1"/>
              <a:t>tRNA</a:t>
            </a:r>
            <a:r>
              <a:rPr lang="it-IT" altLang="it-IT" sz="2400" dirty="0"/>
              <a:t> </a:t>
            </a:r>
            <a:r>
              <a:rPr lang="it-IT" altLang="it-IT" sz="2400" dirty="0" err="1"/>
              <a:t>levels</a:t>
            </a:r>
            <a:r>
              <a:rPr lang="it-IT" altLang="it-IT" sz="2400" dirty="0"/>
              <a:t>.</a:t>
            </a:r>
          </a:p>
          <a:p>
            <a:pPr algn="just">
              <a:spcBef>
                <a:spcPct val="0"/>
              </a:spcBef>
              <a:buFontTx/>
              <a:buNone/>
            </a:pPr>
            <a:endParaRPr lang="it-IT" altLang="it-IT" sz="2400" dirty="0"/>
          </a:p>
          <a:p>
            <a:pPr marL="342900" indent="-342900" algn="just">
              <a:spcBef>
                <a:spcPct val="0"/>
              </a:spcBef>
              <a:buFont typeface="Wingdings" pitchFamily="2" charset="2"/>
              <a:buChar char="Ø"/>
            </a:pPr>
            <a:r>
              <a:rPr lang="it-IT" altLang="it-IT" sz="2400" dirty="0"/>
              <a:t>G0 </a:t>
            </a:r>
            <a:r>
              <a:rPr lang="it-IT" altLang="it-IT" sz="2400" dirty="0" err="1"/>
              <a:t>has</a:t>
            </a:r>
            <a:r>
              <a:rPr lang="it-IT" altLang="it-IT" sz="2400" dirty="0"/>
              <a:t> </a:t>
            </a:r>
            <a:r>
              <a:rPr lang="it-IT" altLang="it-IT" sz="2400" dirty="0" err="1"/>
              <a:t>characteristically</a:t>
            </a:r>
            <a:r>
              <a:rPr lang="it-IT" altLang="it-IT" sz="2400" dirty="0"/>
              <a:t> </a:t>
            </a:r>
            <a:r>
              <a:rPr lang="it-IT" altLang="it-IT" sz="2400" dirty="0" err="1"/>
              <a:t>low</a:t>
            </a:r>
            <a:r>
              <a:rPr lang="it-IT" altLang="it-IT" sz="2400" dirty="0"/>
              <a:t> </a:t>
            </a:r>
            <a:r>
              <a:rPr lang="it-IT" altLang="it-IT" sz="2400" dirty="0" err="1"/>
              <a:t>levels</a:t>
            </a:r>
            <a:r>
              <a:rPr lang="it-IT" altLang="it-IT" sz="2400" dirty="0"/>
              <a:t> of </a:t>
            </a:r>
            <a:r>
              <a:rPr lang="it-IT" altLang="it-IT" sz="2400" dirty="0" err="1"/>
              <a:t>both</a:t>
            </a:r>
            <a:r>
              <a:rPr lang="it-IT" altLang="it-IT" sz="2400" dirty="0"/>
              <a:t> </a:t>
            </a:r>
            <a:r>
              <a:rPr lang="it-IT" altLang="it-IT" sz="2400" dirty="0" err="1"/>
              <a:t>rRNA</a:t>
            </a:r>
            <a:r>
              <a:rPr lang="it-IT" altLang="it-IT" sz="2400" dirty="0"/>
              <a:t> and </a:t>
            </a:r>
            <a:r>
              <a:rPr lang="it-IT" altLang="it-IT" sz="2400" dirty="0" err="1"/>
              <a:t>tRNA</a:t>
            </a:r>
            <a:r>
              <a:rPr lang="it-IT" altLang="it-IT" sz="2400" dirty="0"/>
              <a:t>, </a:t>
            </a:r>
            <a:r>
              <a:rPr lang="it-IT" altLang="it-IT" sz="2400" dirty="0" err="1"/>
              <a:t>which</a:t>
            </a:r>
            <a:r>
              <a:rPr lang="it-IT" altLang="it-IT" sz="2400" dirty="0"/>
              <a:t> </a:t>
            </a:r>
            <a:r>
              <a:rPr lang="it-IT" altLang="it-IT" sz="2400" dirty="0" err="1"/>
              <a:t>could</a:t>
            </a:r>
            <a:r>
              <a:rPr lang="it-IT" altLang="it-IT" sz="2400" dirty="0"/>
              <a:t> be </a:t>
            </a:r>
            <a:r>
              <a:rPr lang="it-IT" altLang="it-IT" sz="2400" dirty="0" err="1"/>
              <a:t>explained</a:t>
            </a:r>
            <a:r>
              <a:rPr lang="it-IT" altLang="it-IT" sz="2400" dirty="0"/>
              <a:t> by pocket </a:t>
            </a:r>
            <a:r>
              <a:rPr lang="it-IT" altLang="it-IT" sz="2400" dirty="0" err="1"/>
              <a:t>protein</a:t>
            </a:r>
            <a:r>
              <a:rPr lang="it-IT" altLang="it-IT" sz="2400" dirty="0"/>
              <a:t> </a:t>
            </a:r>
            <a:r>
              <a:rPr lang="it-IT" altLang="it-IT" sz="2400" dirty="0" err="1"/>
              <a:t>repression</a:t>
            </a:r>
            <a:r>
              <a:rPr lang="it-IT" altLang="it-IT" sz="2400" dirty="0"/>
              <a:t> of RNA </a:t>
            </a:r>
            <a:r>
              <a:rPr lang="it-IT" altLang="it-IT" sz="2400" dirty="0" err="1"/>
              <a:t>polymerase</a:t>
            </a:r>
            <a:r>
              <a:rPr lang="it-IT" altLang="it-IT" sz="2400" dirty="0"/>
              <a:t> I and/or III. </a:t>
            </a:r>
          </a:p>
          <a:p>
            <a:pPr marL="342900" indent="-342900" algn="just">
              <a:spcBef>
                <a:spcPct val="0"/>
              </a:spcBef>
              <a:buFont typeface="Wingdings" pitchFamily="2" charset="2"/>
              <a:buChar char="Ø"/>
            </a:pPr>
            <a:endParaRPr lang="it-IT" altLang="it-IT" sz="2400" dirty="0"/>
          </a:p>
          <a:p>
            <a:pPr marL="342900" indent="-342900" algn="just">
              <a:spcBef>
                <a:spcPct val="0"/>
              </a:spcBef>
              <a:buFont typeface="Wingdings" pitchFamily="2" charset="2"/>
              <a:buChar char="Ø"/>
            </a:pPr>
            <a:r>
              <a:rPr lang="it-IT" altLang="it-IT" sz="2400" dirty="0"/>
              <a:t>The </a:t>
            </a:r>
            <a:r>
              <a:rPr lang="it-IT" altLang="it-IT" sz="2400" dirty="0" err="1"/>
              <a:t>increase</a:t>
            </a:r>
            <a:r>
              <a:rPr lang="it-IT" altLang="it-IT" sz="2400" dirty="0"/>
              <a:t> in </a:t>
            </a:r>
            <a:r>
              <a:rPr lang="it-IT" altLang="it-IT" sz="2400" dirty="0" err="1"/>
              <a:t>rRNA</a:t>
            </a:r>
            <a:r>
              <a:rPr lang="it-IT" altLang="it-IT" sz="2400" dirty="0"/>
              <a:t> and </a:t>
            </a:r>
            <a:r>
              <a:rPr lang="it-IT" altLang="it-IT" sz="2400" dirty="0" err="1"/>
              <a:t>tRNA</a:t>
            </a:r>
            <a:r>
              <a:rPr lang="it-IT" altLang="it-IT" sz="2400" dirty="0"/>
              <a:t> </a:t>
            </a:r>
            <a:r>
              <a:rPr lang="it-IT" altLang="it-IT" sz="2400" dirty="0" err="1"/>
              <a:t>levels</a:t>
            </a:r>
            <a:r>
              <a:rPr lang="it-IT" altLang="it-IT" sz="2400" dirty="0"/>
              <a:t> </a:t>
            </a:r>
            <a:r>
              <a:rPr lang="it-IT" altLang="it-IT" sz="2400" dirty="0" err="1"/>
              <a:t>as</a:t>
            </a:r>
            <a:r>
              <a:rPr lang="it-IT" altLang="it-IT" sz="2400" dirty="0"/>
              <a:t> the </a:t>
            </a:r>
            <a:r>
              <a:rPr lang="it-IT" altLang="it-IT" sz="2400" dirty="0" err="1"/>
              <a:t>cell</a:t>
            </a:r>
            <a:r>
              <a:rPr lang="it-IT" altLang="it-IT" sz="2400" dirty="0"/>
              <a:t> </a:t>
            </a:r>
            <a:r>
              <a:rPr lang="it-IT" altLang="it-IT" sz="2400" dirty="0" err="1"/>
              <a:t>enters</a:t>
            </a:r>
            <a:r>
              <a:rPr lang="it-IT" altLang="it-IT" sz="2400" dirty="0"/>
              <a:t> </a:t>
            </a:r>
            <a:r>
              <a:rPr lang="it-IT" altLang="it-IT" sz="2400" dirty="0" err="1"/>
              <a:t>into</a:t>
            </a:r>
            <a:r>
              <a:rPr lang="it-IT" altLang="it-IT" sz="2400" dirty="0"/>
              <a:t> the G1 </a:t>
            </a:r>
            <a:r>
              <a:rPr lang="it-IT" altLang="it-IT" sz="2400" dirty="0" err="1"/>
              <a:t>phase</a:t>
            </a:r>
            <a:r>
              <a:rPr lang="it-IT" altLang="it-IT" sz="2400" dirty="0"/>
              <a:t> </a:t>
            </a:r>
            <a:r>
              <a:rPr lang="it-IT" altLang="it-IT" sz="2400" dirty="0" err="1"/>
              <a:t>has</a:t>
            </a:r>
            <a:r>
              <a:rPr lang="it-IT" altLang="it-IT" sz="2400" dirty="0"/>
              <a:t> </a:t>
            </a:r>
            <a:r>
              <a:rPr lang="it-IT" altLang="it-IT" sz="2400" dirty="0" err="1"/>
              <a:t>been</a:t>
            </a:r>
            <a:r>
              <a:rPr lang="it-IT" altLang="it-IT" sz="2400" dirty="0"/>
              <a:t> </a:t>
            </a:r>
            <a:r>
              <a:rPr lang="it-IT" altLang="it-IT" sz="2400" dirty="0" err="1"/>
              <a:t>proposed</a:t>
            </a:r>
            <a:r>
              <a:rPr lang="it-IT" altLang="it-IT" sz="2400" dirty="0"/>
              <a:t> to involve </a:t>
            </a:r>
            <a:r>
              <a:rPr lang="it-IT" altLang="it-IT" sz="2400" dirty="0" err="1"/>
              <a:t>phosphorylation</a:t>
            </a:r>
            <a:r>
              <a:rPr lang="it-IT" altLang="it-IT" sz="2400" dirty="0"/>
              <a:t> of the pocket </a:t>
            </a:r>
            <a:r>
              <a:rPr lang="it-IT" altLang="it-IT" sz="2400" dirty="0" err="1"/>
              <a:t>proteins</a:t>
            </a:r>
            <a:r>
              <a:rPr lang="it-IT" altLang="it-IT" sz="2400" dirty="0"/>
              <a:t> to </a:t>
            </a:r>
            <a:r>
              <a:rPr lang="it-IT" altLang="it-IT" sz="2400" dirty="0" err="1"/>
              <a:t>relieve</a:t>
            </a:r>
            <a:r>
              <a:rPr lang="it-IT" altLang="it-IT" sz="2400" dirty="0"/>
              <a:t> </a:t>
            </a:r>
            <a:r>
              <a:rPr lang="it-IT" altLang="it-IT" sz="2400" dirty="0" err="1"/>
              <a:t>this</a:t>
            </a:r>
            <a:r>
              <a:rPr lang="it-IT" altLang="it-IT" sz="2400" dirty="0"/>
              <a:t> </a:t>
            </a:r>
            <a:r>
              <a:rPr lang="it-IT" altLang="it-IT" sz="2400" dirty="0" err="1"/>
              <a:t>transcriptional</a:t>
            </a:r>
            <a:r>
              <a:rPr lang="it-IT" altLang="it-IT" sz="2400" dirty="0"/>
              <a:t> </a:t>
            </a:r>
            <a:r>
              <a:rPr lang="it-IT" altLang="it-IT" sz="2400" dirty="0" err="1"/>
              <a:t>repression</a:t>
            </a:r>
            <a:endParaRPr lang="it-IT" altLang="it-IT" sz="2400" dirty="0"/>
          </a:p>
        </p:txBody>
      </p:sp>
    </p:spTree>
    <p:extLst>
      <p:ext uri="{BB962C8B-B14F-4D97-AF65-F5344CB8AC3E}">
        <p14:creationId xmlns:p14="http://schemas.microsoft.com/office/powerpoint/2010/main" val="73073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a:extLst>
              <a:ext uri="{FF2B5EF4-FFF2-40B4-BE49-F238E27FC236}">
                <a16:creationId xmlns:a16="http://schemas.microsoft.com/office/drawing/2014/main" id="{C947C3E2-ADD7-D840-A6CC-02315E3D7989}"/>
              </a:ext>
            </a:extLst>
          </p:cNvPr>
          <p:cNvSpPr>
            <a:spLocks noGrp="1" noChangeArrowheads="1"/>
          </p:cNvSpPr>
          <p:nvPr>
            <p:ph type="title"/>
          </p:nvPr>
        </p:nvSpPr>
        <p:spPr>
          <a:xfrm>
            <a:off x="1000895" y="62815"/>
            <a:ext cx="10515601" cy="1143000"/>
          </a:xfrm>
        </p:spPr>
        <p:txBody>
          <a:bodyPr>
            <a:normAutofit/>
          </a:bodyPr>
          <a:lstStyle/>
          <a:p>
            <a:pPr algn="ctr" eaLnBrk="1" hangingPunct="1"/>
            <a:r>
              <a:rPr lang="it-IT" altLang="it-IT" sz="2400" b="1" dirty="0">
                <a:solidFill>
                  <a:srgbClr val="0000FF"/>
                </a:solidFill>
                <a:latin typeface="+mn-lt"/>
              </a:rPr>
              <a:t>Cumulative </a:t>
            </a:r>
            <a:r>
              <a:rPr lang="it-IT" altLang="it-IT" sz="2400" b="1" dirty="0" err="1">
                <a:solidFill>
                  <a:srgbClr val="0000FF"/>
                </a:solidFill>
                <a:latin typeface="+mn-lt"/>
              </a:rPr>
              <a:t>phosphorylation</a:t>
            </a:r>
            <a:r>
              <a:rPr lang="it-IT" altLang="it-IT" sz="2400" b="1" dirty="0">
                <a:solidFill>
                  <a:srgbClr val="0000FF"/>
                </a:solidFill>
                <a:latin typeface="+mn-lt"/>
              </a:rPr>
              <a:t> of </a:t>
            </a:r>
            <a:r>
              <a:rPr lang="it-IT" altLang="it-IT" sz="2400" b="1" dirty="0" err="1">
                <a:solidFill>
                  <a:srgbClr val="0000FF"/>
                </a:solidFill>
                <a:latin typeface="+mn-lt"/>
              </a:rPr>
              <a:t>pRb</a:t>
            </a:r>
            <a:r>
              <a:rPr lang="it-IT" altLang="it-IT" sz="2400" b="1" dirty="0">
                <a:solidFill>
                  <a:srgbClr val="0000FF"/>
                </a:solidFill>
                <a:latin typeface="+mn-lt"/>
              </a:rPr>
              <a:t> by </a:t>
            </a:r>
            <a:r>
              <a:rPr lang="it-IT" altLang="it-IT" sz="2400" b="1" dirty="0" err="1">
                <a:solidFill>
                  <a:srgbClr val="0000FF"/>
                </a:solidFill>
                <a:latin typeface="+mn-lt"/>
              </a:rPr>
              <a:t>cyclin</a:t>
            </a:r>
            <a:r>
              <a:rPr lang="it-IT" altLang="it-IT" sz="2400" b="1" dirty="0">
                <a:solidFill>
                  <a:srgbClr val="0000FF"/>
                </a:solidFill>
                <a:latin typeface="+mn-lt"/>
              </a:rPr>
              <a:t> D-Cdk4/6 and </a:t>
            </a:r>
            <a:r>
              <a:rPr lang="it-IT" altLang="it-IT" sz="2400" b="1" dirty="0" err="1">
                <a:solidFill>
                  <a:srgbClr val="0000FF"/>
                </a:solidFill>
                <a:latin typeface="+mn-lt"/>
              </a:rPr>
              <a:t>cyclin</a:t>
            </a:r>
            <a:r>
              <a:rPr lang="it-IT" altLang="it-IT" sz="2400" b="1" dirty="0">
                <a:solidFill>
                  <a:srgbClr val="0000FF"/>
                </a:solidFill>
                <a:latin typeface="+mn-lt"/>
              </a:rPr>
              <a:t> E-Cdk2</a:t>
            </a:r>
          </a:p>
        </p:txBody>
      </p:sp>
      <p:sp>
        <p:nvSpPr>
          <p:cNvPr id="3" name="Segnaposto numero diapositiva 2">
            <a:extLst>
              <a:ext uri="{FF2B5EF4-FFF2-40B4-BE49-F238E27FC236}">
                <a16:creationId xmlns:a16="http://schemas.microsoft.com/office/drawing/2014/main" id="{DE7E4062-E2F6-6947-AA08-3C523BADE28E}"/>
              </a:ext>
            </a:extLst>
          </p:cNvPr>
          <p:cNvSpPr>
            <a:spLocks noGrp="1"/>
          </p:cNvSpPr>
          <p:nvPr>
            <p:ph type="sldNum" sz="quarter" idx="12"/>
          </p:nvPr>
        </p:nvSpPr>
        <p:spPr/>
        <p:txBody>
          <a:bodyPr/>
          <a:lstStyle/>
          <a:p>
            <a:pPr>
              <a:defRPr/>
            </a:pPr>
            <a:fld id="{F4EB5B0E-A3CE-004A-910E-C1C7EE194AF9}" type="slidenum">
              <a:rPr lang="it-IT" smtClean="0"/>
              <a:pPr>
                <a:defRPr/>
              </a:pPr>
              <a:t>15</a:t>
            </a:fld>
            <a:endParaRPr lang="it-IT"/>
          </a:p>
        </p:txBody>
      </p:sp>
      <p:pic>
        <p:nvPicPr>
          <p:cNvPr id="79875" name="Immagine 3" descr="Schermata 2013-11-24 alle 17.19.24.png">
            <a:extLst>
              <a:ext uri="{FF2B5EF4-FFF2-40B4-BE49-F238E27FC236}">
                <a16:creationId xmlns:a16="http://schemas.microsoft.com/office/drawing/2014/main" id="{8D2A0403-4F63-0447-8510-8ACE3D73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927"/>
          <a:stretch>
            <a:fillRect/>
          </a:stretch>
        </p:blipFill>
        <p:spPr bwMode="auto">
          <a:xfrm>
            <a:off x="3505199" y="1008106"/>
            <a:ext cx="4995863"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CasellaDiTesto 4">
            <a:extLst>
              <a:ext uri="{FF2B5EF4-FFF2-40B4-BE49-F238E27FC236}">
                <a16:creationId xmlns:a16="http://schemas.microsoft.com/office/drawing/2014/main" id="{B94B2776-F602-9C4A-9E2F-DD247A953255}"/>
              </a:ext>
            </a:extLst>
          </p:cNvPr>
          <p:cNvSpPr txBox="1">
            <a:spLocks noChangeArrowheads="1"/>
          </p:cNvSpPr>
          <p:nvPr/>
        </p:nvSpPr>
        <p:spPr bwMode="auto">
          <a:xfrm>
            <a:off x="207812" y="3692569"/>
            <a:ext cx="1186248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a:spcBef>
                <a:spcPct val="0"/>
              </a:spcBef>
              <a:buFont typeface="+mj-lt"/>
              <a:buAutoNum type="arabicPeriod"/>
            </a:pPr>
            <a:r>
              <a:rPr lang="it-IT" altLang="it-IT" sz="2000" dirty="0" err="1"/>
              <a:t>Early</a:t>
            </a:r>
            <a:r>
              <a:rPr lang="it-IT" altLang="it-IT" sz="2000" dirty="0"/>
              <a:t> in the G1 </a:t>
            </a:r>
            <a:r>
              <a:rPr lang="it-IT" altLang="it-IT" sz="2000" dirty="0" err="1"/>
              <a:t>phase</a:t>
            </a:r>
            <a:r>
              <a:rPr lang="it-IT" altLang="it-IT" sz="2000" dirty="0"/>
              <a:t> of the </a:t>
            </a:r>
            <a:r>
              <a:rPr lang="it-IT" altLang="it-IT" sz="2000" dirty="0" err="1"/>
              <a:t>cell</a:t>
            </a:r>
            <a:r>
              <a:rPr lang="it-IT" altLang="it-IT" sz="2000" dirty="0"/>
              <a:t> </a:t>
            </a:r>
            <a:r>
              <a:rPr lang="it-IT" altLang="it-IT" sz="2000" dirty="0" err="1"/>
              <a:t>cycle</a:t>
            </a:r>
            <a:r>
              <a:rPr lang="it-IT" altLang="it-IT" sz="2000" dirty="0"/>
              <a:t>, </a:t>
            </a:r>
            <a:r>
              <a:rPr lang="it-IT" altLang="it-IT" sz="2000" b="1" dirty="0" err="1"/>
              <a:t>cyclin</a:t>
            </a:r>
            <a:r>
              <a:rPr lang="it-IT" altLang="it-IT" sz="2000" b="1" dirty="0"/>
              <a:t> D/ Cdk4 </a:t>
            </a:r>
            <a:r>
              <a:rPr lang="it-IT" altLang="it-IT" sz="2000" dirty="0"/>
              <a:t>and </a:t>
            </a:r>
            <a:r>
              <a:rPr lang="it-IT" altLang="it-IT" sz="2000" b="1" dirty="0" err="1"/>
              <a:t>cyclinD</a:t>
            </a:r>
            <a:r>
              <a:rPr lang="it-IT" altLang="it-IT" sz="2000" b="1" dirty="0"/>
              <a:t>/Cdk6 </a:t>
            </a:r>
            <a:r>
              <a:rPr lang="it-IT" altLang="it-IT" sz="2000" dirty="0" err="1"/>
              <a:t>phosphorylate</a:t>
            </a:r>
            <a:r>
              <a:rPr lang="it-IT" altLang="it-IT" sz="2000" dirty="0"/>
              <a:t> </a:t>
            </a:r>
            <a:r>
              <a:rPr lang="it-IT" altLang="it-IT" sz="2000" dirty="0" err="1"/>
              <a:t>pRB</a:t>
            </a:r>
            <a:r>
              <a:rPr lang="it-IT" altLang="it-IT" sz="2000" dirty="0"/>
              <a:t>, </a:t>
            </a:r>
            <a:r>
              <a:rPr lang="it-IT" altLang="it-IT" sz="2000" dirty="0" err="1"/>
              <a:t>prior</a:t>
            </a:r>
            <a:r>
              <a:rPr lang="it-IT" altLang="it-IT" sz="2000" dirty="0"/>
              <a:t> to cdk2 </a:t>
            </a:r>
            <a:r>
              <a:rPr lang="it-IT" altLang="it-IT" sz="2000" dirty="0" err="1"/>
              <a:t>activation</a:t>
            </a:r>
            <a:r>
              <a:rPr lang="it-IT" altLang="it-IT" sz="2000" dirty="0"/>
              <a:t>. </a:t>
            </a:r>
          </a:p>
          <a:p>
            <a:pPr marL="457200" indent="-457200" algn="just">
              <a:spcBef>
                <a:spcPct val="0"/>
              </a:spcBef>
              <a:buFont typeface="+mj-lt"/>
              <a:buAutoNum type="arabicPeriod"/>
            </a:pPr>
            <a:r>
              <a:rPr lang="it-IT" altLang="it-IT" sz="2000" dirty="0"/>
              <a:t>Late in G1, </a:t>
            </a:r>
            <a:r>
              <a:rPr lang="it-IT" altLang="it-IT" sz="2000" b="1" dirty="0" err="1"/>
              <a:t>cyclin</a:t>
            </a:r>
            <a:r>
              <a:rPr lang="it-IT" altLang="it-IT" sz="2000" b="1" dirty="0"/>
              <a:t> E/ Cdk2 </a:t>
            </a:r>
            <a:r>
              <a:rPr lang="it-IT" altLang="it-IT" sz="2000" dirty="0" err="1"/>
              <a:t>further</a:t>
            </a:r>
            <a:r>
              <a:rPr lang="it-IT" altLang="it-IT" sz="2000" dirty="0"/>
              <a:t> </a:t>
            </a:r>
            <a:r>
              <a:rPr lang="it-IT" altLang="it-IT" sz="2000" dirty="0" err="1"/>
              <a:t>phosphorylates</a:t>
            </a:r>
            <a:r>
              <a:rPr lang="it-IT" altLang="it-IT" sz="2000" dirty="0"/>
              <a:t> </a:t>
            </a:r>
            <a:r>
              <a:rPr lang="it-IT" altLang="it-IT" sz="2000" dirty="0" err="1"/>
              <a:t>pRB</a:t>
            </a:r>
            <a:r>
              <a:rPr lang="it-IT" altLang="it-IT" sz="2000" dirty="0"/>
              <a:t>, </a:t>
            </a:r>
            <a:r>
              <a:rPr lang="it-IT" altLang="it-IT" sz="2000" dirty="0" err="1"/>
              <a:t>completely</a:t>
            </a:r>
            <a:r>
              <a:rPr lang="it-IT" altLang="it-IT" sz="2000" dirty="0"/>
              <a:t> </a:t>
            </a:r>
            <a:r>
              <a:rPr lang="it-IT" altLang="it-IT" sz="2000" dirty="0" err="1"/>
              <a:t>disrupting</a:t>
            </a:r>
            <a:r>
              <a:rPr lang="it-IT" altLang="it-IT" sz="2000" dirty="0"/>
              <a:t> </a:t>
            </a:r>
            <a:r>
              <a:rPr lang="it-IT" altLang="it-IT" sz="2000" dirty="0" err="1"/>
              <a:t>its</a:t>
            </a:r>
            <a:r>
              <a:rPr lang="it-IT" altLang="it-IT" sz="2000" dirty="0"/>
              <a:t> </a:t>
            </a:r>
            <a:r>
              <a:rPr lang="it-IT" altLang="it-IT" sz="2000" dirty="0" err="1"/>
              <a:t>ability</a:t>
            </a:r>
            <a:r>
              <a:rPr lang="it-IT" altLang="it-IT" sz="2000" dirty="0"/>
              <a:t> to </a:t>
            </a:r>
            <a:r>
              <a:rPr lang="it-IT" altLang="it-IT" sz="2000" dirty="0" err="1"/>
              <a:t>bind</a:t>
            </a:r>
            <a:r>
              <a:rPr lang="it-IT" altLang="it-IT" sz="2000" dirty="0"/>
              <a:t> E2F </a:t>
            </a:r>
            <a:r>
              <a:rPr lang="it-IT" altLang="it-IT" sz="2000" dirty="0" err="1"/>
              <a:t>complexes</a:t>
            </a:r>
            <a:r>
              <a:rPr lang="it-IT" altLang="it-IT" sz="2000" dirty="0"/>
              <a:t>. The </a:t>
            </a:r>
            <a:r>
              <a:rPr lang="it-IT" altLang="it-IT" sz="2000" dirty="0" err="1"/>
              <a:t>sequential</a:t>
            </a:r>
            <a:r>
              <a:rPr lang="it-IT" altLang="it-IT" sz="2000" dirty="0"/>
              <a:t> </a:t>
            </a:r>
            <a:r>
              <a:rPr lang="it-IT" altLang="it-IT" sz="2000" dirty="0" err="1"/>
              <a:t>phosphorylation</a:t>
            </a:r>
            <a:r>
              <a:rPr lang="it-IT" altLang="it-IT" sz="2000" dirty="0"/>
              <a:t> of </a:t>
            </a:r>
            <a:r>
              <a:rPr lang="it-IT" altLang="it-IT" sz="2000" dirty="0" err="1"/>
              <a:t>pRB</a:t>
            </a:r>
            <a:r>
              <a:rPr lang="it-IT" altLang="it-IT" sz="2000" dirty="0"/>
              <a:t> by </a:t>
            </a:r>
            <a:r>
              <a:rPr lang="it-IT" altLang="it-IT" sz="2000" b="1" dirty="0"/>
              <a:t>Ckd4/6 </a:t>
            </a:r>
            <a:r>
              <a:rPr lang="it-IT" altLang="it-IT" sz="2000" b="1" dirty="0" err="1"/>
              <a:t>complexes</a:t>
            </a:r>
            <a:r>
              <a:rPr lang="it-IT" altLang="it-IT" sz="2000" b="1" dirty="0"/>
              <a:t> </a:t>
            </a:r>
            <a:r>
              <a:rPr lang="it-IT" altLang="it-IT" sz="2000" dirty="0" err="1"/>
              <a:t>followed</a:t>
            </a:r>
            <a:r>
              <a:rPr lang="it-IT" altLang="it-IT" sz="2000" dirty="0"/>
              <a:t> by </a:t>
            </a:r>
            <a:r>
              <a:rPr lang="it-IT" altLang="it-IT" sz="2000" b="1" u="sng" dirty="0"/>
              <a:t>Cdk2 </a:t>
            </a:r>
            <a:r>
              <a:rPr lang="it-IT" altLang="it-IT" sz="2000" b="1" u="sng" dirty="0" err="1"/>
              <a:t>complexes</a:t>
            </a:r>
            <a:r>
              <a:rPr lang="it-IT" altLang="it-IT" sz="2000" b="1" u="sng" dirty="0"/>
              <a:t> </a:t>
            </a:r>
            <a:r>
              <a:rPr lang="it-IT" altLang="it-IT" sz="2000" u="sng" dirty="0" err="1"/>
              <a:t>is</a:t>
            </a:r>
            <a:r>
              <a:rPr lang="it-IT" altLang="it-IT" sz="2000" u="sng" dirty="0"/>
              <a:t> </a:t>
            </a:r>
            <a:r>
              <a:rPr lang="it-IT" altLang="it-IT" sz="2000" u="sng" dirty="0" err="1"/>
              <a:t>necessary</a:t>
            </a:r>
            <a:r>
              <a:rPr lang="it-IT" altLang="it-IT" sz="2000" u="sng" dirty="0"/>
              <a:t> </a:t>
            </a:r>
            <a:r>
              <a:rPr lang="it-IT" altLang="it-IT" sz="2000" u="sng" dirty="0" err="1"/>
              <a:t>because</a:t>
            </a:r>
            <a:r>
              <a:rPr lang="it-IT" altLang="it-IT" sz="2000" u="sng" dirty="0"/>
              <a:t> </a:t>
            </a:r>
            <a:r>
              <a:rPr lang="it-IT" altLang="it-IT" sz="2000" b="1" u="sng" dirty="0"/>
              <a:t>Cdk4/6 </a:t>
            </a:r>
            <a:r>
              <a:rPr lang="it-IT" altLang="it-IT" sz="2000" u="sng" dirty="0"/>
              <a:t>alone </a:t>
            </a:r>
            <a:r>
              <a:rPr lang="it-IT" altLang="it-IT" sz="2000" u="sng" dirty="0" err="1"/>
              <a:t>is</a:t>
            </a:r>
            <a:r>
              <a:rPr lang="it-IT" altLang="it-IT" sz="2000" u="sng" dirty="0"/>
              <a:t> </a:t>
            </a:r>
            <a:r>
              <a:rPr lang="it-IT" altLang="it-IT" sz="2000" u="sng" dirty="0" err="1"/>
              <a:t>unable</a:t>
            </a:r>
            <a:r>
              <a:rPr lang="it-IT" altLang="it-IT" sz="2000" u="sng" dirty="0"/>
              <a:t> to </a:t>
            </a:r>
            <a:r>
              <a:rPr lang="it-IT" altLang="it-IT" sz="2000" u="sng" dirty="0" err="1"/>
              <a:t>completely</a:t>
            </a:r>
            <a:r>
              <a:rPr lang="it-IT" altLang="it-IT" sz="2000" u="sng" dirty="0"/>
              <a:t> </a:t>
            </a:r>
            <a:r>
              <a:rPr lang="it-IT" altLang="it-IT" sz="2000" u="sng" dirty="0" err="1"/>
              <a:t>phosphorylate</a:t>
            </a:r>
            <a:r>
              <a:rPr lang="it-IT" altLang="it-IT" sz="2000" u="sng" dirty="0"/>
              <a:t> </a:t>
            </a:r>
            <a:r>
              <a:rPr lang="it-IT" altLang="it-IT" sz="2000" u="sng" dirty="0" err="1"/>
              <a:t>pRB</a:t>
            </a:r>
            <a:r>
              <a:rPr lang="it-IT" altLang="it-IT" sz="2000" u="sng" dirty="0"/>
              <a:t> </a:t>
            </a:r>
            <a:r>
              <a:rPr lang="it-IT" altLang="it-IT" sz="2000" u="sng" dirty="0" err="1"/>
              <a:t>whereas</a:t>
            </a:r>
            <a:r>
              <a:rPr lang="it-IT" altLang="it-IT" sz="2000" u="sng" dirty="0"/>
              <a:t> </a:t>
            </a:r>
            <a:r>
              <a:rPr lang="it-IT" altLang="it-IT" sz="2000" b="1" u="sng" dirty="0"/>
              <a:t>Cdk2</a:t>
            </a:r>
            <a:r>
              <a:rPr lang="it-IT" altLang="it-IT" sz="2000" u="sng" dirty="0"/>
              <a:t> </a:t>
            </a:r>
            <a:r>
              <a:rPr lang="it-IT" altLang="it-IT" sz="2000" u="sng" dirty="0" err="1"/>
              <a:t>cannot</a:t>
            </a:r>
            <a:r>
              <a:rPr lang="it-IT" altLang="it-IT" sz="2000" u="sng" dirty="0"/>
              <a:t> use </a:t>
            </a:r>
            <a:r>
              <a:rPr lang="it-IT" altLang="it-IT" sz="2000" u="sng" dirty="0" err="1"/>
              <a:t>unphosphorylated</a:t>
            </a:r>
            <a:r>
              <a:rPr lang="it-IT" altLang="it-IT" sz="2000" u="sng" dirty="0"/>
              <a:t> </a:t>
            </a:r>
            <a:r>
              <a:rPr lang="it-IT" altLang="it-IT" sz="2000" u="sng" dirty="0" err="1"/>
              <a:t>pRB</a:t>
            </a:r>
            <a:r>
              <a:rPr lang="it-IT" altLang="it-IT" sz="2000" u="sng" dirty="0"/>
              <a:t> </a:t>
            </a:r>
            <a:r>
              <a:rPr lang="it-IT" altLang="it-IT" sz="2000" u="sng" dirty="0" err="1"/>
              <a:t>as</a:t>
            </a:r>
            <a:r>
              <a:rPr lang="it-IT" altLang="it-IT" sz="2000" u="sng" dirty="0"/>
              <a:t> a </a:t>
            </a:r>
            <a:r>
              <a:rPr lang="it-IT" altLang="it-IT" sz="2000" u="sng" dirty="0" err="1"/>
              <a:t>substrate</a:t>
            </a:r>
            <a:r>
              <a:rPr lang="it-IT" altLang="it-IT" sz="2000" u="sng" dirty="0"/>
              <a:t>.</a:t>
            </a:r>
          </a:p>
          <a:p>
            <a:pPr marL="457200" indent="-457200" algn="just">
              <a:spcBef>
                <a:spcPct val="0"/>
              </a:spcBef>
              <a:buFont typeface="+mj-lt"/>
              <a:buAutoNum type="arabicPeriod"/>
            </a:pPr>
            <a:r>
              <a:rPr lang="it-IT" altLang="it-IT" sz="2000" dirty="0"/>
              <a:t>Once free of </a:t>
            </a:r>
            <a:r>
              <a:rPr lang="it-IT" altLang="it-IT" sz="2000" dirty="0" err="1"/>
              <a:t>regulation</a:t>
            </a:r>
            <a:r>
              <a:rPr lang="it-IT" altLang="it-IT" sz="2000" dirty="0"/>
              <a:t> from </a:t>
            </a:r>
            <a:r>
              <a:rPr lang="it-IT" altLang="it-IT" sz="2000" dirty="0" err="1"/>
              <a:t>pRB</a:t>
            </a:r>
            <a:r>
              <a:rPr lang="it-IT" altLang="it-IT" sz="2000" dirty="0"/>
              <a:t>, </a:t>
            </a:r>
            <a:r>
              <a:rPr lang="it-IT" altLang="it-IT" sz="2000" dirty="0" err="1"/>
              <a:t>activator</a:t>
            </a:r>
            <a:r>
              <a:rPr lang="it-IT" altLang="it-IT" sz="2000" dirty="0"/>
              <a:t> </a:t>
            </a:r>
            <a:r>
              <a:rPr lang="it-IT" altLang="it-IT" sz="2000" b="1" dirty="0"/>
              <a:t>E2Fs</a:t>
            </a:r>
            <a:r>
              <a:rPr lang="it-IT" altLang="it-IT" sz="2000" dirty="0"/>
              <a:t> associate with </a:t>
            </a:r>
            <a:r>
              <a:rPr lang="it-IT" altLang="it-IT" sz="2000" dirty="0" err="1"/>
              <a:t>histone</a:t>
            </a:r>
            <a:r>
              <a:rPr lang="it-IT" altLang="it-IT" sz="2000" dirty="0"/>
              <a:t> </a:t>
            </a:r>
            <a:r>
              <a:rPr lang="it-IT" altLang="it-IT" sz="2000" dirty="0" err="1"/>
              <a:t>acetyl</a:t>
            </a:r>
            <a:r>
              <a:rPr lang="it-IT" altLang="it-IT" sz="2000" dirty="0"/>
              <a:t> </a:t>
            </a:r>
            <a:r>
              <a:rPr lang="it-IT" altLang="it-IT" sz="2000" dirty="0" err="1"/>
              <a:t>transferase</a:t>
            </a:r>
            <a:r>
              <a:rPr lang="it-IT" altLang="it-IT" sz="2000" dirty="0"/>
              <a:t> </a:t>
            </a:r>
            <a:r>
              <a:rPr lang="it-IT" altLang="it-IT" sz="2000" dirty="0" err="1"/>
              <a:t>enzymes</a:t>
            </a:r>
            <a:r>
              <a:rPr lang="it-IT" altLang="it-IT" sz="2000" dirty="0"/>
              <a:t> </a:t>
            </a:r>
            <a:r>
              <a:rPr lang="it-IT" altLang="it-IT" sz="2000" dirty="0" err="1"/>
              <a:t>such</a:t>
            </a:r>
            <a:r>
              <a:rPr lang="it-IT" altLang="it-IT" sz="2000" dirty="0"/>
              <a:t> </a:t>
            </a:r>
            <a:r>
              <a:rPr lang="it-IT" altLang="it-IT" sz="2000" dirty="0" err="1"/>
              <a:t>as</a:t>
            </a:r>
            <a:r>
              <a:rPr lang="it-IT" altLang="it-IT" sz="2000" dirty="0"/>
              <a:t> p300 (HAT) </a:t>
            </a:r>
            <a:r>
              <a:rPr lang="it-IT" altLang="it-IT" sz="2000" dirty="0" err="1"/>
              <a:t>which</a:t>
            </a:r>
            <a:r>
              <a:rPr lang="it-IT" altLang="it-IT" sz="2000" dirty="0"/>
              <a:t> </a:t>
            </a:r>
            <a:r>
              <a:rPr lang="it-IT" altLang="it-IT" sz="2000" dirty="0" err="1"/>
              <a:t>mediates</a:t>
            </a:r>
            <a:r>
              <a:rPr lang="it-IT" altLang="it-IT" sz="2000" dirty="0"/>
              <a:t> </a:t>
            </a:r>
            <a:r>
              <a:rPr lang="it-IT" altLang="it-IT" sz="2000" dirty="0" err="1"/>
              <a:t>acetylation</a:t>
            </a:r>
            <a:r>
              <a:rPr lang="it-IT" altLang="it-IT" sz="2000" dirty="0"/>
              <a:t> of </a:t>
            </a:r>
            <a:r>
              <a:rPr lang="it-IT" altLang="it-IT" sz="2000" dirty="0" err="1"/>
              <a:t>histone</a:t>
            </a:r>
            <a:r>
              <a:rPr lang="it-IT" altLang="it-IT" sz="2000" dirty="0"/>
              <a:t> H3 and H4, </a:t>
            </a:r>
            <a:r>
              <a:rPr lang="it-IT" altLang="it-IT" sz="2000" dirty="0" err="1"/>
              <a:t>allowing</a:t>
            </a:r>
            <a:r>
              <a:rPr lang="it-IT" altLang="it-IT" sz="2000" dirty="0"/>
              <a:t> for </a:t>
            </a:r>
            <a:r>
              <a:rPr lang="it-IT" altLang="it-IT" sz="2000" dirty="0" err="1"/>
              <a:t>transcription</a:t>
            </a:r>
            <a:r>
              <a:rPr lang="it-IT" altLang="it-IT" sz="2000" dirty="0"/>
              <a:t> of E2F target </a:t>
            </a:r>
            <a:r>
              <a:rPr lang="it-IT" altLang="it-IT" sz="2000" dirty="0" err="1"/>
              <a:t>genes</a:t>
            </a:r>
            <a:r>
              <a:rPr lang="it-IT" altLang="it-IT" sz="2000" dirty="0"/>
              <a:t> to </a:t>
            </a:r>
            <a:r>
              <a:rPr lang="it-IT" altLang="it-IT" sz="2000" dirty="0" err="1"/>
              <a:t>ensure</a:t>
            </a:r>
            <a:r>
              <a:rPr lang="it-IT" altLang="it-IT" sz="2000" dirty="0"/>
              <a:t> </a:t>
            </a:r>
            <a:r>
              <a:rPr lang="it-IT" altLang="it-IT" sz="2000" dirty="0" err="1"/>
              <a:t>sufficient</a:t>
            </a:r>
            <a:r>
              <a:rPr lang="it-IT" altLang="it-IT" sz="2000" dirty="0"/>
              <a:t> </a:t>
            </a:r>
            <a:r>
              <a:rPr lang="it-IT" altLang="it-IT" sz="2000" dirty="0" err="1"/>
              <a:t>supplies</a:t>
            </a:r>
            <a:r>
              <a:rPr lang="it-IT" altLang="it-IT" sz="2000" dirty="0"/>
              <a:t> of </a:t>
            </a:r>
            <a:r>
              <a:rPr lang="it-IT" altLang="it-IT" sz="2000" dirty="0" err="1"/>
              <a:t>nucleotides</a:t>
            </a:r>
            <a:r>
              <a:rPr lang="it-IT" altLang="it-IT" sz="2000" dirty="0"/>
              <a:t> and </a:t>
            </a:r>
            <a:r>
              <a:rPr lang="it-IT" altLang="it-IT" sz="2000" dirty="0" err="1"/>
              <a:t>other</a:t>
            </a:r>
            <a:r>
              <a:rPr lang="it-IT" altLang="it-IT" sz="2000" dirty="0"/>
              <a:t> </a:t>
            </a:r>
            <a:r>
              <a:rPr lang="it-IT" altLang="it-IT" sz="2000" dirty="0" err="1"/>
              <a:t>factors</a:t>
            </a:r>
            <a:r>
              <a:rPr lang="it-IT" altLang="it-IT" sz="2000" dirty="0"/>
              <a:t> </a:t>
            </a:r>
            <a:r>
              <a:rPr lang="it-IT" altLang="it-IT" sz="2000" dirty="0" err="1"/>
              <a:t>necessary</a:t>
            </a:r>
            <a:r>
              <a:rPr lang="it-IT" altLang="it-IT" sz="2000" dirty="0"/>
              <a:t> for </a:t>
            </a:r>
            <a:r>
              <a:rPr lang="it-IT" altLang="it-IT" sz="2000" dirty="0" err="1"/>
              <a:t>completing</a:t>
            </a:r>
            <a:r>
              <a:rPr lang="it-IT" altLang="it-IT" sz="2000" dirty="0"/>
              <a:t> </a:t>
            </a:r>
            <a:r>
              <a:rPr lang="it-IT" altLang="it-IT" sz="2000" dirty="0" err="1"/>
              <a:t>S</a:t>
            </a:r>
            <a:r>
              <a:rPr lang="it-IT" altLang="it-IT" sz="2000" dirty="0"/>
              <a:t> </a:t>
            </a:r>
            <a:r>
              <a:rPr lang="it-IT" altLang="it-IT" sz="2000" dirty="0" err="1"/>
              <a:t>phase</a:t>
            </a:r>
            <a:r>
              <a:rPr lang="it-IT" altLang="it-IT" sz="2000" dirty="0"/>
              <a:t> of the </a:t>
            </a:r>
            <a:r>
              <a:rPr lang="it-IT" altLang="it-IT" sz="2000" dirty="0" err="1"/>
              <a:t>cell</a:t>
            </a:r>
            <a:r>
              <a:rPr lang="it-IT" altLang="it-IT" sz="2000" dirty="0"/>
              <a:t> </a:t>
            </a:r>
            <a:r>
              <a:rPr lang="it-IT" altLang="it-IT" sz="2000" dirty="0" err="1"/>
              <a:t>cycle</a:t>
            </a:r>
            <a:r>
              <a:rPr lang="it-IT" altLang="it-IT" sz="2000" dirty="0"/>
              <a:t>.</a:t>
            </a:r>
          </a:p>
        </p:txBody>
      </p:sp>
    </p:spTree>
    <p:extLst>
      <p:ext uri="{BB962C8B-B14F-4D97-AF65-F5344CB8AC3E}">
        <p14:creationId xmlns:p14="http://schemas.microsoft.com/office/powerpoint/2010/main" val="283244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a:extLst>
              <a:ext uri="{FF2B5EF4-FFF2-40B4-BE49-F238E27FC236}">
                <a16:creationId xmlns:a16="http://schemas.microsoft.com/office/drawing/2014/main" id="{0564D3D9-5AC6-BB4B-BF04-20FCC2D08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48" t="861" r="22275" b="-861"/>
          <a:stretch>
            <a:fillRect/>
          </a:stretch>
        </p:blipFill>
        <p:spPr bwMode="auto">
          <a:xfrm>
            <a:off x="2600325" y="1041401"/>
            <a:ext cx="66103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 Box 3">
            <a:extLst>
              <a:ext uri="{FF2B5EF4-FFF2-40B4-BE49-F238E27FC236}">
                <a16:creationId xmlns:a16="http://schemas.microsoft.com/office/drawing/2014/main" id="{CE049B12-322C-8E41-A8AC-D96CB88C8FB3}"/>
              </a:ext>
            </a:extLst>
          </p:cNvPr>
          <p:cNvSpPr txBox="1">
            <a:spLocks noChangeArrowheads="1"/>
          </p:cNvSpPr>
          <p:nvPr/>
        </p:nvSpPr>
        <p:spPr bwMode="auto">
          <a:xfrm>
            <a:off x="1889126" y="212726"/>
            <a:ext cx="8812213" cy="523875"/>
          </a:xfrm>
          <a:prstGeom prst="rect">
            <a:avLst/>
          </a:prstGeom>
          <a:noFill/>
          <a:ln>
            <a:noFill/>
          </a:ln>
          <a:extLst>
            <a:ext uri="{909E8E84-426E-40dd-AFC4-6F175D3DCCD1}"/>
            <a:ext uri="{91240B29-F687-4f45-9708-019B960494DF}"/>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defRPr/>
            </a:pPr>
            <a:r>
              <a:rPr lang="en-US" sz="2800" dirty="0" err="1">
                <a:solidFill>
                  <a:srgbClr val="0000FF"/>
                </a:solidFill>
                <a:latin typeface="+mj-lt"/>
              </a:rPr>
              <a:t>pRb</a:t>
            </a:r>
            <a:r>
              <a:rPr lang="en-US" sz="2800" dirty="0">
                <a:solidFill>
                  <a:srgbClr val="0000FF"/>
                </a:solidFill>
                <a:latin typeface="+mj-lt"/>
              </a:rPr>
              <a:t> has 16 S/TP consensus sites for </a:t>
            </a:r>
            <a:r>
              <a:rPr lang="en-US" sz="2800" dirty="0" err="1">
                <a:solidFill>
                  <a:srgbClr val="0000FF"/>
                </a:solidFill>
                <a:latin typeface="+mj-lt"/>
              </a:rPr>
              <a:t>Cyclin</a:t>
            </a:r>
            <a:r>
              <a:rPr lang="en-US" sz="2800" dirty="0">
                <a:solidFill>
                  <a:srgbClr val="0000FF"/>
                </a:solidFill>
                <a:latin typeface="+mj-lt"/>
              </a:rPr>
              <a:t>/</a:t>
            </a:r>
            <a:r>
              <a:rPr lang="en-US" sz="2800" dirty="0" err="1">
                <a:solidFill>
                  <a:srgbClr val="0000FF"/>
                </a:solidFill>
                <a:latin typeface="+mj-lt"/>
              </a:rPr>
              <a:t>Cdk</a:t>
            </a:r>
            <a:r>
              <a:rPr lang="en-US" sz="2800" dirty="0">
                <a:solidFill>
                  <a:srgbClr val="0000FF"/>
                </a:solidFill>
                <a:latin typeface="+mj-lt"/>
              </a:rPr>
              <a:t> complexes</a:t>
            </a:r>
          </a:p>
        </p:txBody>
      </p:sp>
      <p:pic>
        <p:nvPicPr>
          <p:cNvPr id="63491" name="Immagine 1">
            <a:extLst>
              <a:ext uri="{FF2B5EF4-FFF2-40B4-BE49-F238E27FC236}">
                <a16:creationId xmlns:a16="http://schemas.microsoft.com/office/drawing/2014/main" id="{5565813A-220E-1E48-B89C-7A9E948D7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6156325"/>
            <a:ext cx="3213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8DA5BE93-A81B-E543-9B0B-0882F2233474}"/>
              </a:ext>
            </a:extLst>
          </p:cNvPr>
          <p:cNvSpPr>
            <a:spLocks noGrp="1"/>
          </p:cNvSpPr>
          <p:nvPr>
            <p:ph type="sldNum" sz="quarter" idx="12"/>
          </p:nvPr>
        </p:nvSpPr>
        <p:spPr/>
        <p:txBody>
          <a:bodyPr/>
          <a:lstStyle/>
          <a:p>
            <a:fld id="{E29DFF98-7C9A-DB49-8AF1-FF728096F329}" type="slidenum">
              <a:rPr lang="it-IT" smtClean="0"/>
              <a:t>2</a:t>
            </a:fld>
            <a:endParaRPr lang="it-IT"/>
          </a:p>
        </p:txBody>
      </p:sp>
    </p:spTree>
    <p:extLst>
      <p:ext uri="{BB962C8B-B14F-4D97-AF65-F5344CB8AC3E}">
        <p14:creationId xmlns:p14="http://schemas.microsoft.com/office/powerpoint/2010/main" val="287948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figure_08_21a">
            <a:extLst>
              <a:ext uri="{FF2B5EF4-FFF2-40B4-BE49-F238E27FC236}">
                <a16:creationId xmlns:a16="http://schemas.microsoft.com/office/drawing/2014/main" id="{BE4F5AFE-9E81-904D-9FFE-38E543ECC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1" y="1549400"/>
            <a:ext cx="8513763"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8" name="Titolo 1">
            <a:extLst>
              <a:ext uri="{FF2B5EF4-FFF2-40B4-BE49-F238E27FC236}">
                <a16:creationId xmlns:a16="http://schemas.microsoft.com/office/drawing/2014/main" id="{55543A80-2867-B84D-913E-7BCB09069530}"/>
              </a:ext>
            </a:extLst>
          </p:cNvPr>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b="1">
                <a:solidFill>
                  <a:srgbClr val="0000FF"/>
                </a:solidFill>
              </a:rPr>
              <a:t>Pocket proteins</a:t>
            </a:r>
          </a:p>
        </p:txBody>
      </p:sp>
      <p:sp>
        <p:nvSpPr>
          <p:cNvPr id="2" name="Segnaposto numero diapositiva 1">
            <a:extLst>
              <a:ext uri="{FF2B5EF4-FFF2-40B4-BE49-F238E27FC236}">
                <a16:creationId xmlns:a16="http://schemas.microsoft.com/office/drawing/2014/main" id="{62CE0640-47E7-AA40-9ABD-6B0498ED3FBB}"/>
              </a:ext>
            </a:extLst>
          </p:cNvPr>
          <p:cNvSpPr>
            <a:spLocks noGrp="1"/>
          </p:cNvSpPr>
          <p:nvPr>
            <p:ph type="sldNum" sz="quarter" idx="12"/>
          </p:nvPr>
        </p:nvSpPr>
        <p:spPr/>
        <p:txBody>
          <a:bodyPr/>
          <a:lstStyle/>
          <a:p>
            <a:fld id="{E29DFF98-7C9A-DB49-8AF1-FF728096F329}" type="slidenum">
              <a:rPr lang="it-IT" smtClean="0"/>
              <a:t>3</a:t>
            </a:fld>
            <a:endParaRPr lang="it-IT"/>
          </a:p>
        </p:txBody>
      </p:sp>
    </p:spTree>
    <p:extLst>
      <p:ext uri="{BB962C8B-B14F-4D97-AF65-F5344CB8AC3E}">
        <p14:creationId xmlns:p14="http://schemas.microsoft.com/office/powerpoint/2010/main" val="41197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C908B1C-A373-C045-AE90-997887BAAE1A}"/>
              </a:ext>
            </a:extLst>
          </p:cNvPr>
          <p:cNvSpPr>
            <a:spLocks noChangeArrowheads="1"/>
          </p:cNvSpPr>
          <p:nvPr/>
        </p:nvSpPr>
        <p:spPr bwMode="auto">
          <a:xfrm>
            <a:off x="1048264" y="5128041"/>
            <a:ext cx="100192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it-IT" sz="1600" dirty="0">
                <a:solidFill>
                  <a:srgbClr val="000000"/>
                </a:solidFill>
                <a:latin typeface="Verdana" panose="020B0604030504040204" pitchFamily="34" charset="0"/>
              </a:rPr>
              <a:t>The three pocket proteins (</a:t>
            </a:r>
            <a:r>
              <a:rPr lang="en-US" altLang="it-IT" sz="1600" dirty="0" err="1">
                <a:solidFill>
                  <a:srgbClr val="000000"/>
                </a:solidFill>
                <a:latin typeface="Verdana" panose="020B0604030504040204" pitchFamily="34" charset="0"/>
              </a:rPr>
              <a:t>pRB</a:t>
            </a:r>
            <a:r>
              <a:rPr lang="en-US" altLang="it-IT" sz="1600" dirty="0">
                <a:solidFill>
                  <a:srgbClr val="000000"/>
                </a:solidFill>
                <a:latin typeface="Verdana" panose="020B0604030504040204" pitchFamily="34" charset="0"/>
              </a:rPr>
              <a:t>, p107 and p130) consist of an amino-terminal domain, a </a:t>
            </a:r>
            <a:r>
              <a:rPr lang="en-US" altLang="it-IT" sz="1600" b="1" dirty="0">
                <a:solidFill>
                  <a:srgbClr val="000000"/>
                </a:solidFill>
                <a:latin typeface="Verdana" panose="020B0604030504040204" pitchFamily="34" charset="0"/>
              </a:rPr>
              <a:t>pocket region</a:t>
            </a:r>
            <a:r>
              <a:rPr lang="en-US" altLang="it-IT" sz="1600" dirty="0">
                <a:solidFill>
                  <a:srgbClr val="000000"/>
                </a:solidFill>
                <a:latin typeface="Verdana" panose="020B0604030504040204" pitchFamily="34" charset="0"/>
              </a:rPr>
              <a:t> composed of two conserved domains (</a:t>
            </a:r>
            <a:r>
              <a:rPr lang="en-US" altLang="it-IT" sz="1600" b="1" dirty="0">
                <a:solidFill>
                  <a:srgbClr val="000000"/>
                </a:solidFill>
                <a:latin typeface="Verdana" panose="020B0604030504040204" pitchFamily="34" charset="0"/>
              </a:rPr>
              <a:t>A</a:t>
            </a:r>
            <a:r>
              <a:rPr lang="en-US" altLang="it-IT" sz="1600" dirty="0">
                <a:solidFill>
                  <a:srgbClr val="000000"/>
                </a:solidFill>
                <a:latin typeface="Verdana" panose="020B0604030504040204" pitchFamily="34" charset="0"/>
              </a:rPr>
              <a:t> and </a:t>
            </a:r>
            <a:r>
              <a:rPr lang="en-US" altLang="it-IT" sz="1600" b="1" dirty="0">
                <a:solidFill>
                  <a:srgbClr val="000000"/>
                </a:solidFill>
                <a:latin typeface="Verdana" panose="020B0604030504040204" pitchFamily="34" charset="0"/>
              </a:rPr>
              <a:t>B</a:t>
            </a:r>
            <a:r>
              <a:rPr lang="en-US" altLang="it-IT" sz="1600" dirty="0">
                <a:solidFill>
                  <a:srgbClr val="000000"/>
                </a:solidFill>
                <a:latin typeface="Verdana" panose="020B0604030504040204" pitchFamily="34" charset="0"/>
              </a:rPr>
              <a:t>, residues 373-771 in human </a:t>
            </a:r>
            <a:r>
              <a:rPr lang="en-US" altLang="it-IT" sz="1600" dirty="0" err="1">
                <a:solidFill>
                  <a:srgbClr val="000000"/>
                </a:solidFill>
                <a:latin typeface="Verdana" panose="020B0604030504040204" pitchFamily="34" charset="0"/>
              </a:rPr>
              <a:t>pRb</a:t>
            </a:r>
            <a:r>
              <a:rPr lang="en-US" altLang="it-IT" sz="1600" dirty="0">
                <a:solidFill>
                  <a:srgbClr val="000000"/>
                </a:solidFill>
                <a:latin typeface="Verdana" panose="020B0604030504040204" pitchFamily="34" charset="0"/>
              </a:rPr>
              <a:t>) separated by a spacer region, and a carboxy-terminal domain. </a:t>
            </a:r>
          </a:p>
          <a:p>
            <a:pPr algn="just">
              <a:spcBef>
                <a:spcPct val="0"/>
              </a:spcBef>
              <a:buFontTx/>
              <a:buNone/>
            </a:pPr>
            <a:r>
              <a:rPr lang="en-US" altLang="it-IT" sz="1600" b="1" dirty="0">
                <a:solidFill>
                  <a:srgbClr val="000000"/>
                </a:solidFill>
                <a:latin typeface="Verdana" panose="020B0604030504040204" pitchFamily="34" charset="0"/>
              </a:rPr>
              <a:t>The pocket domain is responsible for interaction of the protein with transcription factors, cyclins, and cyclin-dependent kinases (CDKs), and for its functional activity</a:t>
            </a:r>
          </a:p>
        </p:txBody>
      </p:sp>
      <p:pic>
        <p:nvPicPr>
          <p:cNvPr id="57346" name="Picture 3">
            <a:extLst>
              <a:ext uri="{FF2B5EF4-FFF2-40B4-BE49-F238E27FC236}">
                <a16:creationId xmlns:a16="http://schemas.microsoft.com/office/drawing/2014/main" id="{68193635-1C01-BA43-8CD8-D02FB7E49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
            <a:ext cx="80010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D64AD987-8ECE-2843-ADF6-8DD59B0AF838}"/>
              </a:ext>
            </a:extLst>
          </p:cNvPr>
          <p:cNvSpPr>
            <a:spLocks noGrp="1"/>
          </p:cNvSpPr>
          <p:nvPr>
            <p:ph type="sldNum" sz="quarter" idx="12"/>
          </p:nvPr>
        </p:nvSpPr>
        <p:spPr/>
        <p:txBody>
          <a:bodyPr/>
          <a:lstStyle/>
          <a:p>
            <a:fld id="{E29DFF98-7C9A-DB49-8AF1-FF728096F329}" type="slidenum">
              <a:rPr lang="it-IT" smtClean="0"/>
              <a:t>4</a:t>
            </a:fld>
            <a:endParaRPr lang="it-IT"/>
          </a:p>
        </p:txBody>
      </p:sp>
    </p:spTree>
    <p:extLst>
      <p:ext uri="{BB962C8B-B14F-4D97-AF65-F5344CB8AC3E}">
        <p14:creationId xmlns:p14="http://schemas.microsoft.com/office/powerpoint/2010/main" val="185288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figure_08_23a">
            <a:extLst>
              <a:ext uri="{FF2B5EF4-FFF2-40B4-BE49-F238E27FC236}">
                <a16:creationId xmlns:a16="http://schemas.microsoft.com/office/drawing/2014/main" id="{9E06B416-5FEB-F045-9471-3DCFD83DF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419100"/>
            <a:ext cx="695960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a:extLst>
              <a:ext uri="{FF2B5EF4-FFF2-40B4-BE49-F238E27FC236}">
                <a16:creationId xmlns:a16="http://schemas.microsoft.com/office/drawing/2014/main" id="{76105DCC-9ECA-614F-B67E-57B69E351566}"/>
              </a:ext>
            </a:extLst>
          </p:cNvPr>
          <p:cNvSpPr/>
          <p:nvPr/>
        </p:nvSpPr>
        <p:spPr>
          <a:xfrm>
            <a:off x="4019550" y="433389"/>
            <a:ext cx="1270000" cy="650875"/>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it-IT">
              <a:solidFill>
                <a:schemeClr val="bg1"/>
              </a:solidFill>
            </a:endParaRPr>
          </a:p>
        </p:txBody>
      </p:sp>
      <p:pic>
        <p:nvPicPr>
          <p:cNvPr id="61443" name="Immagine 4">
            <a:extLst>
              <a:ext uri="{FF2B5EF4-FFF2-40B4-BE49-F238E27FC236}">
                <a16:creationId xmlns:a16="http://schemas.microsoft.com/office/drawing/2014/main" id="{DA2575E9-BB5A-6A41-863F-3931043A3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400050"/>
            <a:ext cx="1181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0FF74199-D29E-A641-8225-76C12D5C5B44}"/>
              </a:ext>
            </a:extLst>
          </p:cNvPr>
          <p:cNvSpPr>
            <a:spLocks noGrp="1"/>
          </p:cNvSpPr>
          <p:nvPr>
            <p:ph type="sldNum" sz="quarter" idx="12"/>
          </p:nvPr>
        </p:nvSpPr>
        <p:spPr/>
        <p:txBody>
          <a:bodyPr/>
          <a:lstStyle/>
          <a:p>
            <a:fld id="{E29DFF98-7C9A-DB49-8AF1-FF728096F329}" type="slidenum">
              <a:rPr lang="it-IT" smtClean="0"/>
              <a:t>5</a:t>
            </a:fld>
            <a:endParaRPr lang="it-IT"/>
          </a:p>
        </p:txBody>
      </p:sp>
    </p:spTree>
    <p:extLst>
      <p:ext uri="{BB962C8B-B14F-4D97-AF65-F5344CB8AC3E}">
        <p14:creationId xmlns:p14="http://schemas.microsoft.com/office/powerpoint/2010/main" val="340117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FBA3A5-7E2F-C440-804C-E62AD2E4B8FD}"/>
              </a:ext>
            </a:extLst>
          </p:cNvPr>
          <p:cNvSpPr>
            <a:spLocks noGrp="1"/>
          </p:cNvSpPr>
          <p:nvPr>
            <p:ph type="title"/>
          </p:nvPr>
        </p:nvSpPr>
        <p:spPr>
          <a:xfrm>
            <a:off x="1783493" y="175784"/>
            <a:ext cx="8348663" cy="927100"/>
          </a:xfrm>
        </p:spPr>
        <p:txBody>
          <a:bodyPr>
            <a:normAutofit/>
          </a:bodyPr>
          <a:lstStyle/>
          <a:p>
            <a:pPr algn="ctr" eaLnBrk="1" hangingPunct="1">
              <a:defRPr/>
            </a:pPr>
            <a:r>
              <a:rPr lang="it-IT" sz="2800" b="1" dirty="0">
                <a:solidFill>
                  <a:srgbClr val="0000FF"/>
                </a:solidFill>
                <a:latin typeface="Arial"/>
                <a:cs typeface="Arial"/>
              </a:rPr>
              <a:t>The </a:t>
            </a:r>
            <a:r>
              <a:rPr lang="it-IT" sz="2800" b="1" dirty="0" err="1">
                <a:solidFill>
                  <a:srgbClr val="0000FF"/>
                </a:solidFill>
                <a:latin typeface="Arial"/>
                <a:cs typeface="Arial"/>
              </a:rPr>
              <a:t>role</a:t>
            </a:r>
            <a:r>
              <a:rPr lang="it-IT" sz="2800" b="1" dirty="0">
                <a:solidFill>
                  <a:srgbClr val="0000FF"/>
                </a:solidFill>
                <a:latin typeface="Arial"/>
                <a:cs typeface="Arial"/>
              </a:rPr>
              <a:t> of pocket </a:t>
            </a:r>
            <a:r>
              <a:rPr lang="it-IT" sz="2800" b="1" dirty="0" err="1">
                <a:solidFill>
                  <a:srgbClr val="0000FF"/>
                </a:solidFill>
                <a:latin typeface="Arial"/>
                <a:cs typeface="Arial"/>
              </a:rPr>
              <a:t>proteins</a:t>
            </a:r>
            <a:r>
              <a:rPr lang="it-IT" sz="2800" b="1" dirty="0">
                <a:solidFill>
                  <a:srgbClr val="0000FF"/>
                </a:solidFill>
                <a:latin typeface="Arial"/>
                <a:cs typeface="Arial"/>
              </a:rPr>
              <a:t> </a:t>
            </a:r>
            <a:r>
              <a:rPr lang="it-IT" sz="2800" b="1" dirty="0" err="1">
                <a:solidFill>
                  <a:srgbClr val="0000FF"/>
                </a:solidFill>
                <a:latin typeface="Arial"/>
                <a:cs typeface="Arial"/>
              </a:rPr>
              <a:t>is</a:t>
            </a:r>
            <a:r>
              <a:rPr lang="it-IT" sz="2800" b="1" dirty="0">
                <a:solidFill>
                  <a:srgbClr val="0000FF"/>
                </a:solidFill>
                <a:latin typeface="Arial"/>
                <a:cs typeface="Arial"/>
              </a:rPr>
              <a:t> an </a:t>
            </a:r>
            <a:r>
              <a:rPr lang="it-IT" sz="2800" b="1" dirty="0" err="1">
                <a:solidFill>
                  <a:srgbClr val="0000FF"/>
                </a:solidFill>
                <a:latin typeface="Arial"/>
                <a:cs typeface="Arial"/>
              </a:rPr>
              <a:t>advancing</a:t>
            </a:r>
            <a:r>
              <a:rPr lang="it-IT" sz="2800" b="1" dirty="0">
                <a:solidFill>
                  <a:srgbClr val="0000FF"/>
                </a:solidFill>
                <a:latin typeface="Arial"/>
                <a:cs typeface="Arial"/>
              </a:rPr>
              <a:t> </a:t>
            </a:r>
            <a:r>
              <a:rPr lang="it-IT" sz="2800" b="1" dirty="0" err="1">
                <a:solidFill>
                  <a:srgbClr val="0000FF"/>
                </a:solidFill>
                <a:latin typeface="Arial"/>
                <a:cs typeface="Arial"/>
              </a:rPr>
              <a:t>cell</a:t>
            </a:r>
            <a:r>
              <a:rPr lang="it-IT" sz="2800" b="1" dirty="0">
                <a:solidFill>
                  <a:srgbClr val="0000FF"/>
                </a:solidFill>
                <a:latin typeface="Arial"/>
                <a:cs typeface="Arial"/>
              </a:rPr>
              <a:t> </a:t>
            </a:r>
            <a:r>
              <a:rPr lang="it-IT" sz="2800" b="1" dirty="0" err="1">
                <a:solidFill>
                  <a:srgbClr val="0000FF"/>
                </a:solidFill>
                <a:latin typeface="Arial"/>
                <a:cs typeface="Arial"/>
              </a:rPr>
              <a:t>cycle</a:t>
            </a:r>
            <a:endParaRPr lang="it-IT" sz="2800" b="1" dirty="0">
              <a:solidFill>
                <a:srgbClr val="0000FF"/>
              </a:solidFill>
              <a:latin typeface="Arial"/>
              <a:cs typeface="Arial"/>
            </a:endParaRPr>
          </a:p>
        </p:txBody>
      </p:sp>
      <p:sp>
        <p:nvSpPr>
          <p:cNvPr id="3" name="Segnaposto numero diapositiva 2">
            <a:extLst>
              <a:ext uri="{FF2B5EF4-FFF2-40B4-BE49-F238E27FC236}">
                <a16:creationId xmlns:a16="http://schemas.microsoft.com/office/drawing/2014/main" id="{5CD07633-9F3A-1E41-9E24-1C5CC340B907}"/>
              </a:ext>
            </a:extLst>
          </p:cNvPr>
          <p:cNvSpPr>
            <a:spLocks noGrp="1"/>
          </p:cNvSpPr>
          <p:nvPr>
            <p:ph type="sldNum" sz="quarter" idx="12"/>
          </p:nvPr>
        </p:nvSpPr>
        <p:spPr/>
        <p:txBody>
          <a:bodyPr/>
          <a:lstStyle/>
          <a:p>
            <a:pPr>
              <a:defRPr/>
            </a:pPr>
            <a:fld id="{4D22372A-AC64-F849-865A-90652AF8158E}" type="slidenum">
              <a:rPr lang="it-IT" smtClean="0"/>
              <a:pPr>
                <a:defRPr/>
              </a:pPr>
              <a:t>6</a:t>
            </a:fld>
            <a:endParaRPr lang="it-IT"/>
          </a:p>
        </p:txBody>
      </p:sp>
      <p:pic>
        <p:nvPicPr>
          <p:cNvPr id="66563" name="Immagine 3" descr="Schermata 2013-11-24 alle 17.54.27.png">
            <a:extLst>
              <a:ext uri="{FF2B5EF4-FFF2-40B4-BE49-F238E27FC236}">
                <a16:creationId xmlns:a16="http://schemas.microsoft.com/office/drawing/2014/main" id="{417253B6-B89E-034E-A7CB-C640546AE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66939"/>
            <a:ext cx="914400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75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497DBCB-EAAF-B044-A200-9400E356377B}"/>
              </a:ext>
            </a:extLst>
          </p:cNvPr>
          <p:cNvSpPr>
            <a:spLocks noGrp="1"/>
          </p:cNvSpPr>
          <p:nvPr>
            <p:ph type="sldNum" sz="quarter" idx="12"/>
          </p:nvPr>
        </p:nvSpPr>
        <p:spPr/>
        <p:txBody>
          <a:bodyPr/>
          <a:lstStyle/>
          <a:p>
            <a:pPr>
              <a:defRPr/>
            </a:pPr>
            <a:fld id="{8B382FE9-763B-234A-A0FE-574E4B5B7156}" type="slidenum">
              <a:rPr lang="it-IT" smtClean="0"/>
              <a:pPr>
                <a:defRPr/>
              </a:pPr>
              <a:t>7</a:t>
            </a:fld>
            <a:endParaRPr lang="it-IT"/>
          </a:p>
        </p:txBody>
      </p:sp>
      <p:sp>
        <p:nvSpPr>
          <p:cNvPr id="67586" name="Rettangolo 3">
            <a:extLst>
              <a:ext uri="{FF2B5EF4-FFF2-40B4-BE49-F238E27FC236}">
                <a16:creationId xmlns:a16="http://schemas.microsoft.com/office/drawing/2014/main" id="{71FA2619-359C-8748-A74E-06B51B3E3748}"/>
              </a:ext>
            </a:extLst>
          </p:cNvPr>
          <p:cNvSpPr>
            <a:spLocks noChangeArrowheads="1"/>
          </p:cNvSpPr>
          <p:nvPr/>
        </p:nvSpPr>
        <p:spPr bwMode="auto">
          <a:xfrm>
            <a:off x="1812925" y="3011488"/>
            <a:ext cx="8580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it-IT" altLang="it-IT" sz="2400"/>
              <a:t>Initial phosphorylation of pRb by </a:t>
            </a:r>
            <a:r>
              <a:rPr lang="it-IT" altLang="it-IT" sz="2400" b="1"/>
              <a:t>cyclin D–CDK4/6 </a:t>
            </a:r>
            <a:r>
              <a:rPr lang="it-IT" altLang="it-IT" sz="2400"/>
              <a:t>complexes leads to partial activation of E2F, which allows the transcription of cyclin E gene by E2F family members. Cyclin E then interacts with CDK2, forming an active complex </a:t>
            </a:r>
            <a:r>
              <a:rPr lang="it-IT" altLang="it-IT" sz="2400" b="1"/>
              <a:t>cyclin E–CDK2 </a:t>
            </a:r>
            <a:r>
              <a:rPr lang="it-IT" altLang="it-IT" sz="2400"/>
              <a:t>that further phosphorylates pRb, resulting in full activation of </a:t>
            </a:r>
            <a:r>
              <a:rPr lang="it-IT" altLang="it-IT" sz="2400" b="1"/>
              <a:t>E2F</a:t>
            </a:r>
            <a:r>
              <a:rPr lang="it-IT" altLang="it-IT" sz="2400"/>
              <a:t>.</a:t>
            </a:r>
          </a:p>
          <a:p>
            <a:pPr algn="just">
              <a:spcBef>
                <a:spcPct val="0"/>
              </a:spcBef>
            </a:pPr>
            <a:endParaRPr lang="it-IT" altLang="it-IT" sz="2400"/>
          </a:p>
          <a:p>
            <a:pPr algn="just">
              <a:spcBef>
                <a:spcPct val="0"/>
              </a:spcBef>
            </a:pPr>
            <a:r>
              <a:rPr lang="it-IT" altLang="it-IT" sz="2400"/>
              <a:t>This provides a positive feedback loop mechanism, whereby phosphorylation of pRb by </a:t>
            </a:r>
            <a:r>
              <a:rPr lang="it-IT" altLang="it-IT" sz="2400" b="1"/>
              <a:t>cyclin E–CDK2</a:t>
            </a:r>
            <a:r>
              <a:rPr lang="it-IT" altLang="it-IT" sz="2400"/>
              <a:t> induces further transcription of the </a:t>
            </a:r>
            <a:r>
              <a:rPr lang="it-IT" altLang="it-IT" sz="2400" b="1"/>
              <a:t>cyclin E gene</a:t>
            </a:r>
            <a:r>
              <a:rPr lang="it-IT" altLang="it-IT" sz="2400"/>
              <a:t>.</a:t>
            </a:r>
          </a:p>
        </p:txBody>
      </p:sp>
      <p:pic>
        <p:nvPicPr>
          <p:cNvPr id="67587" name="Immagine 4">
            <a:extLst>
              <a:ext uri="{FF2B5EF4-FFF2-40B4-BE49-F238E27FC236}">
                <a16:creationId xmlns:a16="http://schemas.microsoft.com/office/drawing/2014/main" id="{66892805-FAC9-1E4A-A8F4-5A91DF05B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850" y="211139"/>
            <a:ext cx="54879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93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olo 1">
            <a:extLst>
              <a:ext uri="{FF2B5EF4-FFF2-40B4-BE49-F238E27FC236}">
                <a16:creationId xmlns:a16="http://schemas.microsoft.com/office/drawing/2014/main" id="{2C8C4820-0539-974B-B200-B8854663E396}"/>
              </a:ext>
            </a:extLst>
          </p:cNvPr>
          <p:cNvSpPr>
            <a:spLocks noGrp="1" noChangeArrowheads="1"/>
          </p:cNvSpPr>
          <p:nvPr>
            <p:ph type="title"/>
          </p:nvPr>
        </p:nvSpPr>
        <p:spPr>
          <a:xfrm>
            <a:off x="1981200" y="160338"/>
            <a:ext cx="8229600" cy="1143000"/>
          </a:xfrm>
        </p:spPr>
        <p:txBody>
          <a:bodyPr/>
          <a:lstStyle/>
          <a:p>
            <a:pPr eaLnBrk="1" hangingPunct="1"/>
            <a:r>
              <a:rPr lang="it-IT" altLang="it-IT" sz="3000" b="1">
                <a:solidFill>
                  <a:srgbClr val="0000FF"/>
                </a:solidFill>
              </a:rPr>
              <a:t>Restriction point and pRB phosphorylation</a:t>
            </a:r>
            <a:br>
              <a:rPr lang="it-IT" altLang="it-IT" sz="3000" b="1">
                <a:solidFill>
                  <a:srgbClr val="0000FF"/>
                </a:solidFill>
              </a:rPr>
            </a:br>
            <a:endParaRPr lang="it-IT" altLang="it-IT" sz="3000" b="1">
              <a:solidFill>
                <a:srgbClr val="0000FF"/>
              </a:solidFill>
            </a:endParaRPr>
          </a:p>
        </p:txBody>
      </p:sp>
      <p:sp>
        <p:nvSpPr>
          <p:cNvPr id="3" name="Segnaposto numero diapositiva 2">
            <a:extLst>
              <a:ext uri="{FF2B5EF4-FFF2-40B4-BE49-F238E27FC236}">
                <a16:creationId xmlns:a16="http://schemas.microsoft.com/office/drawing/2014/main" id="{663E9A29-0097-BA45-964C-68BBF4E959C4}"/>
              </a:ext>
            </a:extLst>
          </p:cNvPr>
          <p:cNvSpPr>
            <a:spLocks noGrp="1"/>
          </p:cNvSpPr>
          <p:nvPr>
            <p:ph type="sldNum" sz="quarter" idx="12"/>
          </p:nvPr>
        </p:nvSpPr>
        <p:spPr/>
        <p:txBody>
          <a:bodyPr/>
          <a:lstStyle/>
          <a:p>
            <a:pPr>
              <a:defRPr/>
            </a:pPr>
            <a:fld id="{265881E8-200E-6A44-BC32-431C8C2B35D8}" type="slidenum">
              <a:rPr lang="it-IT" smtClean="0"/>
              <a:pPr>
                <a:defRPr/>
              </a:pPr>
              <a:t>8</a:t>
            </a:fld>
            <a:endParaRPr lang="it-IT"/>
          </a:p>
        </p:txBody>
      </p:sp>
      <p:pic>
        <p:nvPicPr>
          <p:cNvPr id="68611" name="Picture 1029" descr="figure 8-21b">
            <a:extLst>
              <a:ext uri="{FF2B5EF4-FFF2-40B4-BE49-F238E27FC236}">
                <a16:creationId xmlns:a16="http://schemas.microsoft.com/office/drawing/2014/main" id="{4EB5D03F-4AC7-1E4E-AC29-42CF347D2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6" y="1187451"/>
            <a:ext cx="426402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ttangolo 7">
            <a:extLst>
              <a:ext uri="{FF2B5EF4-FFF2-40B4-BE49-F238E27FC236}">
                <a16:creationId xmlns:a16="http://schemas.microsoft.com/office/drawing/2014/main" id="{397973F3-6541-024C-B9D2-17BBD5A4631E}"/>
              </a:ext>
            </a:extLst>
          </p:cNvPr>
          <p:cNvSpPr>
            <a:spLocks noChangeArrowheads="1"/>
          </p:cNvSpPr>
          <p:nvPr/>
        </p:nvSpPr>
        <p:spPr bwMode="auto">
          <a:xfrm>
            <a:off x="1981200" y="4302126"/>
            <a:ext cx="8618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2400"/>
              <a:t>The point of no return for cell cycle entry has often been termed the Restriction Point. </a:t>
            </a:r>
          </a:p>
          <a:p>
            <a:pPr algn="just">
              <a:spcBef>
                <a:spcPct val="0"/>
              </a:spcBef>
              <a:buFontTx/>
              <a:buNone/>
            </a:pPr>
            <a:endParaRPr lang="it-IT" altLang="it-IT" sz="2400"/>
          </a:p>
          <a:p>
            <a:pPr algn="just">
              <a:spcBef>
                <a:spcPct val="0"/>
              </a:spcBef>
              <a:buFontTx/>
              <a:buNone/>
            </a:pPr>
            <a:r>
              <a:rPr lang="it-IT" altLang="it-IT" sz="2400"/>
              <a:t>Release of E2F from pRB control by phosphorylation coincides specifically with the point in which cells are obligated to complete the rest of the cell cycle. </a:t>
            </a:r>
          </a:p>
        </p:txBody>
      </p:sp>
      <p:sp>
        <p:nvSpPr>
          <p:cNvPr id="68613" name="CasellaDiTesto 1">
            <a:extLst>
              <a:ext uri="{FF2B5EF4-FFF2-40B4-BE49-F238E27FC236}">
                <a16:creationId xmlns:a16="http://schemas.microsoft.com/office/drawing/2014/main" id="{695AA4BD-9600-9244-8BD5-E5155B79CA1F}"/>
              </a:ext>
            </a:extLst>
          </p:cNvPr>
          <p:cNvSpPr txBox="1">
            <a:spLocks noChangeArrowheads="1"/>
          </p:cNvSpPr>
          <p:nvPr/>
        </p:nvSpPr>
        <p:spPr bwMode="auto">
          <a:xfrm>
            <a:off x="1884364" y="1174751"/>
            <a:ext cx="36544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it-IT" altLang="it-IT" sz="1800"/>
              <a:t>p130 is specialized to suppress</a:t>
            </a:r>
          </a:p>
          <a:p>
            <a:pPr algn="just">
              <a:spcBef>
                <a:spcPct val="0"/>
              </a:spcBef>
              <a:buFontTx/>
              <a:buNone/>
            </a:pPr>
            <a:r>
              <a:rPr lang="it-IT" altLang="it-IT" sz="1800"/>
              <a:t>cell proliferation while cells are in Go</a:t>
            </a:r>
          </a:p>
          <a:p>
            <a:pPr algn="just">
              <a:spcBef>
                <a:spcPct val="0"/>
              </a:spcBef>
              <a:buFontTx/>
              <a:buNone/>
            </a:pPr>
            <a:endParaRPr lang="it-IT" altLang="it-IT" sz="1800"/>
          </a:p>
          <a:p>
            <a:pPr algn="just">
              <a:spcBef>
                <a:spcPct val="0"/>
              </a:spcBef>
              <a:buFontTx/>
              <a:buNone/>
            </a:pPr>
            <a:r>
              <a:rPr lang="it-IT" altLang="it-IT" sz="1800"/>
              <a:t>p107 is active in late G1 and S phase</a:t>
            </a:r>
          </a:p>
          <a:p>
            <a:pPr algn="just">
              <a:spcBef>
                <a:spcPct val="0"/>
              </a:spcBef>
              <a:buFontTx/>
              <a:buNone/>
            </a:pPr>
            <a:endParaRPr lang="it-IT" altLang="it-IT" sz="1800"/>
          </a:p>
          <a:p>
            <a:pPr algn="just">
              <a:spcBef>
                <a:spcPct val="0"/>
              </a:spcBef>
              <a:buFontTx/>
              <a:buNone/>
            </a:pPr>
            <a:r>
              <a:rPr lang="it-IT" altLang="it-IT" sz="1800">
                <a:solidFill>
                  <a:srgbClr val="FF0000"/>
                </a:solidFill>
              </a:rPr>
              <a:t>pRb is positioned to control the transition at the R point from mitogen-dependent to mitogen-independent growth</a:t>
            </a:r>
          </a:p>
          <a:p>
            <a:pPr>
              <a:spcBef>
                <a:spcPct val="0"/>
              </a:spcBef>
              <a:buFontTx/>
              <a:buNone/>
            </a:pPr>
            <a:endParaRPr lang="it-IT" altLang="it-IT" sz="1800"/>
          </a:p>
        </p:txBody>
      </p:sp>
    </p:spTree>
    <p:extLst>
      <p:ext uri="{BB962C8B-B14F-4D97-AF65-F5344CB8AC3E}">
        <p14:creationId xmlns:p14="http://schemas.microsoft.com/office/powerpoint/2010/main" val="266627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figure_08_25">
            <a:extLst>
              <a:ext uri="{FF2B5EF4-FFF2-40B4-BE49-F238E27FC236}">
                <a16:creationId xmlns:a16="http://schemas.microsoft.com/office/drawing/2014/main" id="{2C1B14E1-0B53-3141-887F-F083296201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213"/>
          <a:stretch/>
        </p:blipFill>
        <p:spPr bwMode="auto">
          <a:xfrm>
            <a:off x="1704110" y="518392"/>
            <a:ext cx="3394363" cy="606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a:extLst>
              <a:ext uri="{FF2B5EF4-FFF2-40B4-BE49-F238E27FC236}">
                <a16:creationId xmlns:a16="http://schemas.microsoft.com/office/drawing/2014/main" id="{13C23698-C96D-BF49-B1E0-0E395954E4DA}"/>
              </a:ext>
            </a:extLst>
          </p:cNvPr>
          <p:cNvSpPr/>
          <p:nvPr/>
        </p:nvSpPr>
        <p:spPr>
          <a:xfrm>
            <a:off x="6414654" y="920174"/>
            <a:ext cx="4862946" cy="5016758"/>
          </a:xfrm>
          <a:prstGeom prst="rect">
            <a:avLst/>
          </a:prstGeom>
        </p:spPr>
        <p:txBody>
          <a:bodyPr wrap="square">
            <a:spAutoFit/>
          </a:bodyPr>
          <a:lstStyle/>
          <a:p>
            <a:pPr marL="342900" indent="-342900" algn="just">
              <a:buFont typeface="Arial"/>
              <a:buChar char="•"/>
              <a:defRPr/>
            </a:pPr>
            <a:r>
              <a:rPr lang="it-IT" sz="2000" dirty="0" err="1"/>
              <a:t>Transcriptionally</a:t>
            </a:r>
            <a:r>
              <a:rPr lang="it-IT" sz="2000" dirty="0"/>
              <a:t> </a:t>
            </a:r>
            <a:r>
              <a:rPr lang="it-IT" sz="2000" dirty="0" err="1"/>
              <a:t>active</a:t>
            </a:r>
            <a:r>
              <a:rPr lang="it-IT" sz="2000" dirty="0"/>
              <a:t> E2F </a:t>
            </a:r>
            <a:r>
              <a:rPr lang="it-IT" sz="2000" dirty="0" err="1"/>
              <a:t>induces</a:t>
            </a:r>
            <a:r>
              <a:rPr lang="it-IT" sz="2000" dirty="0"/>
              <a:t> the </a:t>
            </a:r>
            <a:r>
              <a:rPr lang="it-IT" sz="2000" dirty="0" err="1"/>
              <a:t>expression</a:t>
            </a:r>
            <a:r>
              <a:rPr lang="it-IT" sz="2000" dirty="0"/>
              <a:t> of </a:t>
            </a:r>
            <a:r>
              <a:rPr lang="it-IT" sz="2000" dirty="0" err="1"/>
              <a:t>numerous</a:t>
            </a:r>
            <a:r>
              <a:rPr lang="it-IT" sz="2000" dirty="0"/>
              <a:t> </a:t>
            </a:r>
            <a:r>
              <a:rPr lang="it-IT" sz="2000" dirty="0" err="1"/>
              <a:t>genes</a:t>
            </a:r>
            <a:r>
              <a:rPr lang="it-IT" sz="2000" dirty="0"/>
              <a:t> </a:t>
            </a:r>
            <a:r>
              <a:rPr lang="it-IT" sz="2000" dirty="0" err="1"/>
              <a:t>important</a:t>
            </a:r>
            <a:r>
              <a:rPr lang="it-IT" sz="2000" dirty="0"/>
              <a:t> for </a:t>
            </a:r>
            <a:r>
              <a:rPr lang="it-IT" sz="2000" dirty="0" err="1"/>
              <a:t>cell</a:t>
            </a:r>
            <a:r>
              <a:rPr lang="it-IT" sz="2000" dirty="0"/>
              <a:t> </a:t>
            </a:r>
            <a:r>
              <a:rPr lang="it-IT" sz="2000" dirty="0" err="1"/>
              <a:t>cycle</a:t>
            </a:r>
            <a:r>
              <a:rPr lang="it-IT" sz="2000" dirty="0"/>
              <a:t> </a:t>
            </a:r>
            <a:r>
              <a:rPr lang="it-IT" sz="2000" dirty="0" err="1"/>
              <a:t>progression</a:t>
            </a:r>
            <a:r>
              <a:rPr lang="it-IT" sz="2000" dirty="0"/>
              <a:t>, DNA </a:t>
            </a:r>
            <a:r>
              <a:rPr lang="it-IT" sz="2000" dirty="0" err="1"/>
              <a:t>polymerase</a:t>
            </a:r>
            <a:r>
              <a:rPr lang="it-IT" sz="2000" dirty="0"/>
              <a:t> α and </a:t>
            </a:r>
            <a:r>
              <a:rPr lang="it-IT" sz="2000" dirty="0" err="1"/>
              <a:t>enzymes</a:t>
            </a:r>
            <a:r>
              <a:rPr lang="it-IT" sz="2000" dirty="0"/>
              <a:t> </a:t>
            </a:r>
            <a:r>
              <a:rPr lang="it-IT" sz="2000" dirty="0" err="1"/>
              <a:t>involved</a:t>
            </a:r>
            <a:r>
              <a:rPr lang="it-IT" sz="2000" dirty="0"/>
              <a:t> in nucleotide </a:t>
            </a:r>
            <a:r>
              <a:rPr lang="it-IT" sz="2000" dirty="0" err="1"/>
              <a:t>biosynthesis</a:t>
            </a:r>
            <a:r>
              <a:rPr lang="it-IT" sz="2000" dirty="0"/>
              <a:t> </a:t>
            </a:r>
            <a:r>
              <a:rPr lang="it-IT" sz="2000" dirty="0" err="1"/>
              <a:t>such</a:t>
            </a:r>
            <a:r>
              <a:rPr lang="it-IT" sz="2000" dirty="0"/>
              <a:t> </a:t>
            </a:r>
            <a:r>
              <a:rPr lang="it-IT" sz="2000" dirty="0" err="1"/>
              <a:t>as</a:t>
            </a:r>
            <a:r>
              <a:rPr lang="it-IT" sz="2000" dirty="0"/>
              <a:t> DHFR (</a:t>
            </a:r>
            <a:r>
              <a:rPr lang="it-IT" sz="2000" dirty="0" err="1"/>
              <a:t>dihydrofolate</a:t>
            </a:r>
            <a:r>
              <a:rPr lang="it-IT" sz="2000" dirty="0"/>
              <a:t> </a:t>
            </a:r>
            <a:r>
              <a:rPr lang="it-IT" sz="2000" dirty="0" err="1"/>
              <a:t>reductase</a:t>
            </a:r>
            <a:r>
              <a:rPr lang="it-IT" sz="2000" dirty="0"/>
              <a:t>) and </a:t>
            </a:r>
            <a:r>
              <a:rPr lang="it-IT" sz="2000" dirty="0" err="1"/>
              <a:t>thymidylate</a:t>
            </a:r>
            <a:r>
              <a:rPr lang="it-IT" sz="2000" dirty="0"/>
              <a:t> </a:t>
            </a:r>
            <a:r>
              <a:rPr lang="it-IT" sz="2000" dirty="0" err="1"/>
              <a:t>synthase</a:t>
            </a:r>
            <a:r>
              <a:rPr lang="it-IT" sz="2000" dirty="0"/>
              <a:t>. </a:t>
            </a:r>
          </a:p>
          <a:p>
            <a:pPr algn="just">
              <a:defRPr/>
            </a:pPr>
            <a:endParaRPr lang="it-IT" sz="2000" dirty="0"/>
          </a:p>
          <a:p>
            <a:pPr marL="342900" indent="-342900" algn="just">
              <a:buFont typeface="Arial"/>
              <a:buChar char="•"/>
              <a:defRPr/>
            </a:pPr>
            <a:r>
              <a:rPr lang="it-IT" sz="2000" dirty="0"/>
              <a:t>The </a:t>
            </a:r>
            <a:r>
              <a:rPr lang="it-IT" sz="2000" dirty="0" err="1"/>
              <a:t>synthesis</a:t>
            </a:r>
            <a:r>
              <a:rPr lang="it-IT" sz="2000" dirty="0"/>
              <a:t> of </a:t>
            </a:r>
            <a:r>
              <a:rPr lang="it-IT" sz="2000" b="1" dirty="0" err="1"/>
              <a:t>cyclin</a:t>
            </a:r>
            <a:r>
              <a:rPr lang="it-IT" sz="2000" b="1" dirty="0"/>
              <a:t> E</a:t>
            </a:r>
            <a:r>
              <a:rPr lang="it-IT" sz="2000" dirty="0"/>
              <a:t>, </a:t>
            </a:r>
            <a:r>
              <a:rPr lang="it-IT" sz="2000" dirty="0" err="1"/>
              <a:t>which</a:t>
            </a:r>
            <a:r>
              <a:rPr lang="it-IT" sz="2000" dirty="0"/>
              <a:t> </a:t>
            </a:r>
            <a:r>
              <a:rPr lang="it-IT" sz="2000" dirty="0" err="1"/>
              <a:t>occurs</a:t>
            </a:r>
            <a:r>
              <a:rPr lang="it-IT" sz="2000" dirty="0"/>
              <a:t> </a:t>
            </a:r>
            <a:r>
              <a:rPr lang="it-IT" sz="2000" dirty="0" err="1"/>
              <a:t>during</a:t>
            </a:r>
            <a:r>
              <a:rPr lang="it-IT" sz="2000" dirty="0"/>
              <a:t> late G1, </a:t>
            </a:r>
            <a:r>
              <a:rPr lang="it-IT" sz="2000" dirty="0" err="1"/>
              <a:t>is</a:t>
            </a:r>
            <a:r>
              <a:rPr lang="it-IT" sz="2000" dirty="0"/>
              <a:t> </a:t>
            </a:r>
            <a:r>
              <a:rPr lang="it-IT" sz="2000" dirty="0" err="1"/>
              <a:t>also</a:t>
            </a:r>
            <a:r>
              <a:rPr lang="it-IT" sz="2000" dirty="0"/>
              <a:t> </a:t>
            </a:r>
            <a:r>
              <a:rPr lang="it-IT" sz="2000" dirty="0" err="1"/>
              <a:t>regulated</a:t>
            </a:r>
            <a:r>
              <a:rPr lang="it-IT" sz="2000" dirty="0"/>
              <a:t> by the E2F family of </a:t>
            </a:r>
            <a:r>
              <a:rPr lang="it-IT" sz="2000" dirty="0" err="1"/>
              <a:t>transcription</a:t>
            </a:r>
            <a:r>
              <a:rPr lang="it-IT" sz="2000" dirty="0"/>
              <a:t> </a:t>
            </a:r>
            <a:r>
              <a:rPr lang="it-IT" sz="2000" dirty="0" err="1"/>
              <a:t>factors</a:t>
            </a:r>
            <a:r>
              <a:rPr lang="it-IT" sz="2000" dirty="0"/>
              <a:t>.</a:t>
            </a:r>
          </a:p>
          <a:p>
            <a:pPr marL="342900" indent="-342900" algn="just">
              <a:buFont typeface="Arial"/>
              <a:buChar char="•"/>
              <a:defRPr/>
            </a:pPr>
            <a:endParaRPr lang="it-IT" sz="2000" dirty="0"/>
          </a:p>
          <a:p>
            <a:pPr marL="342900" indent="-342900" algn="just">
              <a:buFont typeface="Arial"/>
              <a:buChar char="•"/>
              <a:defRPr/>
            </a:pPr>
            <a:r>
              <a:rPr lang="it-IT" sz="2000" dirty="0" err="1"/>
              <a:t>Interaction</a:t>
            </a:r>
            <a:r>
              <a:rPr lang="it-IT" sz="2000" dirty="0"/>
              <a:t> with E2Fs </a:t>
            </a:r>
            <a:r>
              <a:rPr lang="it-IT" sz="2000" dirty="0" err="1"/>
              <a:t>is</a:t>
            </a:r>
            <a:r>
              <a:rPr lang="it-IT" sz="2000" dirty="0"/>
              <a:t> a common </a:t>
            </a:r>
            <a:r>
              <a:rPr lang="it-IT" sz="2000" dirty="0" err="1"/>
              <a:t>feature</a:t>
            </a:r>
            <a:r>
              <a:rPr lang="it-IT" sz="2000" dirty="0"/>
              <a:t> of RB family </a:t>
            </a:r>
            <a:r>
              <a:rPr lang="it-IT" sz="2000" dirty="0" err="1"/>
              <a:t>proteins</a:t>
            </a:r>
            <a:r>
              <a:rPr lang="it-IT" sz="2000" dirty="0"/>
              <a:t> </a:t>
            </a:r>
            <a:r>
              <a:rPr lang="it-IT" sz="2000" dirty="0" err="1"/>
              <a:t>that</a:t>
            </a:r>
            <a:r>
              <a:rPr lang="it-IT" sz="2000" dirty="0"/>
              <a:t> </a:t>
            </a:r>
            <a:r>
              <a:rPr lang="it-IT" sz="2000" dirty="0" err="1"/>
              <a:t>plays</a:t>
            </a:r>
            <a:r>
              <a:rPr lang="it-IT" sz="2000" dirty="0"/>
              <a:t> a </a:t>
            </a:r>
            <a:r>
              <a:rPr lang="it-IT" sz="2000" dirty="0" err="1"/>
              <a:t>key</a:t>
            </a:r>
            <a:r>
              <a:rPr lang="it-IT" sz="2000" dirty="0"/>
              <a:t> </a:t>
            </a:r>
            <a:r>
              <a:rPr lang="it-IT" sz="2000" dirty="0" err="1"/>
              <a:t>role</a:t>
            </a:r>
            <a:r>
              <a:rPr lang="it-IT" sz="2000" dirty="0"/>
              <a:t> in </a:t>
            </a:r>
            <a:r>
              <a:rPr lang="it-IT" sz="2000" dirty="0" err="1"/>
              <a:t>their</a:t>
            </a:r>
            <a:r>
              <a:rPr lang="it-IT" sz="2000" dirty="0"/>
              <a:t> </a:t>
            </a:r>
            <a:r>
              <a:rPr lang="it-IT" sz="2000" dirty="0" err="1"/>
              <a:t>ability</a:t>
            </a:r>
            <a:r>
              <a:rPr lang="it-IT" sz="2000" dirty="0"/>
              <a:t> to control </a:t>
            </a:r>
            <a:r>
              <a:rPr lang="it-IT" sz="2000" dirty="0" err="1"/>
              <a:t>proliferation</a:t>
            </a:r>
            <a:r>
              <a:rPr lang="it-IT" sz="2000" dirty="0"/>
              <a:t>. </a:t>
            </a:r>
          </a:p>
        </p:txBody>
      </p:sp>
      <p:sp>
        <p:nvSpPr>
          <p:cNvPr id="2" name="Segnaposto numero diapositiva 1">
            <a:extLst>
              <a:ext uri="{FF2B5EF4-FFF2-40B4-BE49-F238E27FC236}">
                <a16:creationId xmlns:a16="http://schemas.microsoft.com/office/drawing/2014/main" id="{2A2B9D9E-564B-F847-97C8-0970566892A1}"/>
              </a:ext>
            </a:extLst>
          </p:cNvPr>
          <p:cNvSpPr>
            <a:spLocks noGrp="1"/>
          </p:cNvSpPr>
          <p:nvPr>
            <p:ph type="sldNum" sz="quarter" idx="12"/>
          </p:nvPr>
        </p:nvSpPr>
        <p:spPr/>
        <p:txBody>
          <a:bodyPr/>
          <a:lstStyle/>
          <a:p>
            <a:fld id="{E29DFF98-7C9A-DB49-8AF1-FF728096F329}" type="slidenum">
              <a:rPr lang="it-IT" smtClean="0"/>
              <a:t>9</a:t>
            </a:fld>
            <a:endParaRPr lang="it-IT"/>
          </a:p>
        </p:txBody>
      </p:sp>
    </p:spTree>
    <p:extLst>
      <p:ext uri="{BB962C8B-B14F-4D97-AF65-F5344CB8AC3E}">
        <p14:creationId xmlns:p14="http://schemas.microsoft.com/office/powerpoint/2010/main" val="38966937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Words>
  <Application>Microsoft Macintosh PowerPoint</Application>
  <PresentationFormat>Widescreen</PresentationFormat>
  <Paragraphs>90</Paragraphs>
  <Slides>15</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15</vt:i4>
      </vt:variant>
    </vt:vector>
  </HeadingPairs>
  <TitlesOfParts>
    <vt:vector size="24" baseType="lpstr">
      <vt:lpstr>ＭＳ Ｐゴシック</vt:lpstr>
      <vt:lpstr>Arial</vt:lpstr>
      <vt:lpstr>Calibri</vt:lpstr>
      <vt:lpstr>Calibri Light</vt:lpstr>
      <vt:lpstr>Symbol</vt:lpstr>
      <vt:lpstr>Times</vt:lpstr>
      <vt:lpstr>Verdana</vt:lpstr>
      <vt:lpstr>Wingdings</vt:lpstr>
      <vt:lpstr>Tema di Office</vt:lpstr>
      <vt:lpstr>Rb as a guardian of the restriction-point gate</vt:lpstr>
      <vt:lpstr>Presentazione standard di PowerPoint</vt:lpstr>
      <vt:lpstr>Presentazione standard di PowerPoint</vt:lpstr>
      <vt:lpstr>Presentazione standard di PowerPoint</vt:lpstr>
      <vt:lpstr>Presentazione standard di PowerPoint</vt:lpstr>
      <vt:lpstr>The role of pocket proteins is an advancing cell cycle</vt:lpstr>
      <vt:lpstr>Presentazione standard di PowerPoint</vt:lpstr>
      <vt:lpstr>Restriction point and pRB phosphorylation </vt:lpstr>
      <vt:lpstr>Presentazione standard di PowerPoint</vt:lpstr>
      <vt:lpstr>Presentazione standard di PowerPoint</vt:lpstr>
      <vt:lpstr>Presentazione standard di PowerPoint</vt:lpstr>
      <vt:lpstr>Presentazione standard di PowerPoint</vt:lpstr>
      <vt:lpstr>The E2F target genes </vt:lpstr>
      <vt:lpstr>Presentazione standard di PowerPoint</vt:lpstr>
      <vt:lpstr>Cumulative phosphorylation of pRb by cyclin D-Cdk4/6 and cyclin E-Cdk2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Rb as a guardian of the restriction-point gate</dc:title>
  <dc:creator>Microsoft Office User</dc:creator>
  <cp:lastModifiedBy>Microsoft Office User</cp:lastModifiedBy>
  <cp:revision>1</cp:revision>
  <dcterms:created xsi:type="dcterms:W3CDTF">2022-11-09T13:33:47Z</dcterms:created>
  <dcterms:modified xsi:type="dcterms:W3CDTF">2022-11-09T13:34:33Z</dcterms:modified>
</cp:coreProperties>
</file>