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5853"/>
  </p:normalViewPr>
  <p:slideViewPr>
    <p:cSldViewPr snapToGrid="0" snapToObjects="1">
      <p:cViewPr varScale="1">
        <p:scale>
          <a:sx n="101" d="100"/>
          <a:sy n="101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A7796-5563-454F-BFDE-A7837131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A5B14F-3F48-D54C-92F2-B22CF25B2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4D4C30-89DB-3640-8EB1-EC8BC051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32D2CD-C638-D44A-8240-D0D2D09B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8833A-0497-8F4E-9601-3DA946B4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32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F4177-37C2-974C-9245-5D66859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1A49D1-FAB4-3846-9BDE-D1B636DA3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D0B1CB-4A24-494B-8561-1D3EFEAB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87725B-1EBE-A346-A3FE-CE2E2BA4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E52783-536D-E84E-A898-FEAAAE3A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7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AFE8A8-C5BE-7C49-899D-4512BE17F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CB54BB-3D09-9E44-BAED-4636D6FE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1F7668-4D23-B841-BC51-F2A4CFE7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35D324-A177-0942-90FC-452DA7A9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44790E-065B-0B46-A0D0-419A6522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4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93FBD9-E93F-EE4A-ADA5-9553A632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4B8A7-A922-A04D-BC34-A3F27008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0CBA56-91D0-6244-9870-41A2B580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2F9D0A-1C3B-9A42-9644-DCABFC26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27C659-79C1-5846-8803-4D87C776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8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2589F-70D9-1B44-A555-B1B3A729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1E0D85-4AD9-1848-B81D-9E75F8C7E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8B3631-7A2B-F64D-BBB9-35F939EB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BCBE25-CAEF-CA41-B5FA-52B99E14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27E84A-EE30-BE43-B667-27DE9EA0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1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47EC3-F242-1848-AF85-D8ABDC73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40DE65-E046-1546-9710-B6538E0F4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0DFC23-3451-264A-8352-D9772380D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A737A8-867A-5141-89B0-A32F3755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91773A-6A9F-3540-838A-A3512756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A4E9D0-81B8-E642-93A7-A4B40DEF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FFDF8-8998-8847-BB74-C8F1615D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3F113-3F4A-A849-9473-3D2313F92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B9E859-962B-AF4A-BE9E-62CF29E10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5639C4-C638-C54D-9762-EB329364B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5867C9-76F2-1F49-8F55-1EC02CC9D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089D0C-248F-C447-9213-4B99286C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FFF934-B271-3341-B0B5-5706D9F8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BA80A2-0CB1-9E4D-9907-1999D67B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4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45996-B616-0649-AC40-521A6000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C0D698-12BE-E44C-B0D3-8DF326C1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B94EA7-735C-AF40-B19D-2273A96E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B12799-B950-7544-B74F-CA4A7721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26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E3AF73-CCD7-924C-A303-523B2E41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005CE6-BEEE-CF49-BD62-30089A9A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A4DC08-3497-E143-A824-864F8EE6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14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B9345-275C-3E4C-8304-3DCD8BB9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37652-90DC-F748-9A44-AC0A19EF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877A5E-86C3-BD41-80AD-FB057A5EC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B242A0-7037-1043-B3B5-3945F3C1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94A203-1F9B-8F40-87D8-FBE8C8A0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F31102-4647-004F-9106-A082D852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5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076E3-A69A-5F43-8E4B-B2820386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0D9B1B-2AD1-A548-948D-830487244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039940-C315-CE4B-A2DE-7A8DCA7C7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39DF23-F03E-C345-9D1A-230A550D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AACFB5-EDD0-E24A-B306-2C2A1601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C1F14F-B651-8541-B7BE-66AA2E1A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69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05F636-81F3-7E44-9F2B-C63569FB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913882-0F44-4D4B-B09C-4FB473D40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D45E34-22B9-7047-B6B2-E6BF695CD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79FD-C288-714B-98E7-6E7615D63F18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51092A-6620-9143-9837-FFAADDD1A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24DDC9-61BA-E648-92FB-F55DC17BD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9326-6308-6045-9111-AEC05928ED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8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B6440-9B69-9447-879F-D986CC8C6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Citofluorimetria</a:t>
            </a:r>
            <a:r>
              <a:rPr lang="it-IT" dirty="0"/>
              <a:t> a flusso</a:t>
            </a:r>
          </a:p>
        </p:txBody>
      </p:sp>
    </p:spTree>
    <p:extLst>
      <p:ext uri="{BB962C8B-B14F-4D97-AF65-F5344CB8AC3E}">
        <p14:creationId xmlns:p14="http://schemas.microsoft.com/office/powerpoint/2010/main" val="227388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23F28A1-17F9-1746-A4D6-A36CD9C3C2C7}"/>
              </a:ext>
            </a:extLst>
          </p:cNvPr>
          <p:cNvSpPr/>
          <p:nvPr/>
        </p:nvSpPr>
        <p:spPr>
          <a:xfrm>
            <a:off x="8214929" y="3251200"/>
            <a:ext cx="351987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Arial" panose="020B0604020202020204" pitchFamily="34" charset="0"/>
              </a:rPr>
              <a:t>I dati vengono visualizzati mediante Istogramma</a:t>
            </a:r>
          </a:p>
          <a:p>
            <a:r>
              <a:rPr lang="it-IT" sz="2800" b="1" dirty="0">
                <a:effectLst/>
                <a:latin typeface="Arial" panose="020B0604020202020204" pitchFamily="34" charset="0"/>
              </a:rPr>
              <a:t> </a:t>
            </a:r>
            <a:endParaRPr lang="it-IT" dirty="0">
              <a:effectLst/>
            </a:endParaRPr>
          </a:p>
          <a:p>
            <a:r>
              <a:rPr lang="it-IT" dirty="0">
                <a:latin typeface="ArialMT"/>
              </a:rPr>
              <a:t>È la rappresentazione grafica (diagramma) della distribuzione di una variabile continua suddivisa in classi. </a:t>
            </a:r>
            <a:endParaRPr lang="it-IT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0E957F-43D1-FF42-881D-A91CA49C8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"/>
          <a:stretch/>
        </p:blipFill>
        <p:spPr>
          <a:xfrm>
            <a:off x="292100" y="114101"/>
            <a:ext cx="7656129" cy="64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D141B4-F438-0844-BA29-35396EF9B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454024"/>
            <a:ext cx="10515600" cy="5730875"/>
          </a:xfrm>
        </p:spPr>
        <p:txBody>
          <a:bodyPr>
            <a:noAutofit/>
          </a:bodyPr>
          <a:lstStyle/>
          <a:p>
            <a:r>
              <a:rPr lang="it-IT" sz="4000" dirty="0"/>
              <a:t>Sospensione cellulare trasportata fino a punto di analisi dove il segnale è raccolto da computer e poi è analizzato. </a:t>
            </a:r>
            <a:endParaRPr lang="it-IT" sz="4000" dirty="0">
              <a:effectLst/>
            </a:endParaRPr>
          </a:p>
          <a:p>
            <a:r>
              <a:rPr lang="it-IT" sz="4000" dirty="0"/>
              <a:t>Analisi </a:t>
            </a:r>
            <a:r>
              <a:rPr lang="it-IT" sz="4000" dirty="0" err="1"/>
              <a:t>multiparametrica</a:t>
            </a:r>
            <a:endParaRPr lang="it-IT" sz="4000" dirty="0"/>
          </a:p>
          <a:p>
            <a:r>
              <a:rPr lang="it-IT" sz="4000" dirty="0"/>
              <a:t>Elevato numero di cellule analizzate</a:t>
            </a:r>
          </a:p>
          <a:p>
            <a:r>
              <a:rPr lang="it-IT" sz="4000" dirty="0" err="1"/>
              <a:t>Rapidita</a:t>
            </a:r>
            <a:r>
              <a:rPr lang="it-IT" sz="4000" dirty="0"/>
              <a:t>̀ di analisi</a:t>
            </a:r>
          </a:p>
          <a:p>
            <a:r>
              <a:rPr lang="it-IT" sz="4000" dirty="0" err="1"/>
              <a:t>Semplicita</a:t>
            </a:r>
            <a:r>
              <a:rPr lang="it-IT" sz="4000" dirty="0"/>
              <a:t>̀ preparazione dei campioni (vitali)</a:t>
            </a:r>
          </a:p>
          <a:p>
            <a:r>
              <a:rPr lang="it-IT" sz="4000" dirty="0" err="1"/>
              <a:t>Riproducibilita</a:t>
            </a:r>
            <a:r>
              <a:rPr lang="it-IT" sz="4000" dirty="0"/>
              <a:t>̀ </a:t>
            </a:r>
            <a:endParaRPr lang="it-IT" sz="4000" dirty="0">
              <a:effectLst/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87240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8D7EC-104B-B042-BB2E-75E3B044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23824"/>
            <a:ext cx="11417300" cy="6340475"/>
          </a:xfrm>
        </p:spPr>
        <p:txBody>
          <a:bodyPr>
            <a:noAutofit/>
          </a:bodyPr>
          <a:lstStyle/>
          <a:p>
            <a:r>
              <a:rPr lang="it-IT" sz="4000" dirty="0"/>
              <a:t>Misura delle caratteristiche fisico/chimiche di cellule o altre particelle biologiche, all’interno di una sospensione eterogenea. </a:t>
            </a:r>
            <a:endParaRPr lang="it-IT" sz="4000" dirty="0">
              <a:effectLst/>
            </a:endParaRPr>
          </a:p>
          <a:p>
            <a:r>
              <a:rPr lang="it-IT" sz="4000" b="1" dirty="0"/>
              <a:t>PRINCIPIO BASE </a:t>
            </a:r>
            <a:endParaRPr lang="it-IT" sz="4000" dirty="0">
              <a:effectLst/>
            </a:endParaRPr>
          </a:p>
          <a:p>
            <a:r>
              <a:rPr lang="it-IT" sz="4000" dirty="0"/>
              <a:t>Campione cellulare</a:t>
            </a:r>
          </a:p>
          <a:p>
            <a:r>
              <a:rPr lang="it-IT" sz="4000" dirty="0"/>
              <a:t>Segnale delle singole particelle è registrato nel momento in cui sono colpite da un laser </a:t>
            </a:r>
          </a:p>
          <a:p>
            <a:r>
              <a:rPr lang="it-IT" sz="4000" dirty="0"/>
              <a:t>I dati sono mostrati come eventi su un istogramma/dot plots </a:t>
            </a:r>
          </a:p>
          <a:p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47485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536548-171C-C042-9003-48DF2FABC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38125"/>
            <a:ext cx="10515600" cy="2886075"/>
          </a:xfrm>
        </p:spPr>
        <p:txBody>
          <a:bodyPr>
            <a:normAutofit/>
          </a:bodyPr>
          <a:lstStyle/>
          <a:p>
            <a:r>
              <a:rPr lang="it-IT" dirty="0"/>
              <a:t>Tecnologia che permette di misurare simultaneamente, ad alta velocità, multipli parametri di singole cellule. </a:t>
            </a:r>
            <a:endParaRPr lang="it-IT" dirty="0">
              <a:effectLst/>
            </a:endParaRPr>
          </a:p>
          <a:p>
            <a:r>
              <a:rPr lang="it-IT" b="1" dirty="0"/>
              <a:t>Dimensione relativa</a:t>
            </a:r>
            <a:r>
              <a:rPr lang="it-IT" dirty="0"/>
              <a:t>: </a:t>
            </a:r>
            <a:r>
              <a:rPr lang="it-IT" dirty="0" err="1"/>
              <a:t>Forward</a:t>
            </a:r>
            <a:r>
              <a:rPr lang="it-IT" dirty="0"/>
              <a:t> </a:t>
            </a:r>
            <a:r>
              <a:rPr lang="it-IT" dirty="0" err="1"/>
              <a:t>Scatter</a:t>
            </a:r>
            <a:r>
              <a:rPr lang="it-IT" dirty="0"/>
              <a:t> – FSC </a:t>
            </a:r>
          </a:p>
          <a:p>
            <a:r>
              <a:rPr lang="it-IT" b="1" dirty="0" err="1"/>
              <a:t>Granulosita</a:t>
            </a:r>
            <a:r>
              <a:rPr lang="it-IT" b="1" dirty="0"/>
              <a:t>̀ o </a:t>
            </a:r>
            <a:r>
              <a:rPr lang="it-IT" b="1" dirty="0" err="1"/>
              <a:t>Complessita</a:t>
            </a:r>
            <a:r>
              <a:rPr lang="it-IT" b="1" dirty="0"/>
              <a:t>̀ interna</a:t>
            </a:r>
            <a:r>
              <a:rPr lang="it-IT" dirty="0"/>
              <a:t>: Side </a:t>
            </a:r>
            <a:r>
              <a:rPr lang="it-IT" dirty="0" err="1"/>
              <a:t>Scatter</a:t>
            </a:r>
            <a:r>
              <a:rPr lang="it-IT" dirty="0"/>
              <a:t> – SSC </a:t>
            </a:r>
            <a:endParaRPr lang="it-IT" dirty="0">
              <a:effectLst/>
            </a:endParaRPr>
          </a:p>
          <a:p>
            <a:r>
              <a:rPr lang="it-IT" b="1" dirty="0" err="1"/>
              <a:t>Intensita</a:t>
            </a:r>
            <a:r>
              <a:rPr lang="it-IT" b="1" dirty="0"/>
              <a:t>̀ di fluorescenza</a:t>
            </a:r>
            <a:r>
              <a:rPr lang="it-IT" dirty="0"/>
              <a:t>: FL1, FL2, FL3 ... avvalendosi di molecole fluorescenti utilizzate come sonde </a:t>
            </a:r>
            <a:endParaRPr lang="it-IT" dirty="0">
              <a:effectLst/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818018-C5B5-BA46-AB44-9BCD9F09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79" y="3251200"/>
            <a:ext cx="8787842" cy="33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C2143-6B21-0444-835E-EA2E4BFF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8959"/>
            <a:ext cx="10515600" cy="727075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/>
              <a:t>Esempi di </a:t>
            </a:r>
            <a:r>
              <a:rPr lang="it-IT" sz="3000" b="1" dirty="0" err="1"/>
              <a:t>citofluorimetri</a:t>
            </a:r>
            <a:endParaRPr lang="it-IT" sz="3000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B596BAB-FFCA-464E-87EB-2C255F6A8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45"/>
          <a:stretch/>
        </p:blipFill>
        <p:spPr>
          <a:xfrm>
            <a:off x="1841500" y="776034"/>
            <a:ext cx="7823199" cy="5726366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A46964A-B9FC-B946-A0BA-A19B722F73CB}"/>
              </a:ext>
            </a:extLst>
          </p:cNvPr>
          <p:cNvSpPr/>
          <p:nvPr/>
        </p:nvSpPr>
        <p:spPr>
          <a:xfrm>
            <a:off x="8801100" y="5994400"/>
            <a:ext cx="990600" cy="71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11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C07FC86-327D-D54E-85AD-030DD539F7FE}"/>
              </a:ext>
            </a:extLst>
          </p:cNvPr>
          <p:cNvSpPr/>
          <p:nvPr/>
        </p:nvSpPr>
        <p:spPr>
          <a:xfrm>
            <a:off x="7391400" y="1097744"/>
            <a:ext cx="3949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ArialMT"/>
              </a:rPr>
              <a:t>Le cellule in sospensione sono portate in singola fila per essere intercettate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ArialM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ArialMT"/>
              </a:rPr>
              <a:t>da un laser il quale farà emettere un segnale di luce diffusa e fluorescenza che sarà filtrato e collezionato</a:t>
            </a:r>
          </a:p>
          <a:p>
            <a:r>
              <a:rPr lang="it-IT" dirty="0">
                <a:latin typeface="ArialMT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ArialMT"/>
              </a:rPr>
              <a:t>per poi essere digitalizzato e registrato in un file per la successiva analisi.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698600-789D-A74A-9482-05F302C08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3" t="4629" r="2587"/>
          <a:stretch/>
        </p:blipFill>
        <p:spPr>
          <a:xfrm>
            <a:off x="850900" y="1754326"/>
            <a:ext cx="5842000" cy="4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3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519528F4-3934-5547-A2C5-C1BA95DEA25C}"/>
              </a:ext>
            </a:extLst>
          </p:cNvPr>
          <p:cNvGrpSpPr/>
          <p:nvPr/>
        </p:nvGrpSpPr>
        <p:grpSpPr>
          <a:xfrm>
            <a:off x="3060700" y="850900"/>
            <a:ext cx="7696200" cy="5524500"/>
            <a:chOff x="508001" y="0"/>
            <a:chExt cx="10922000" cy="68580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33D2579-864A-134E-99C6-070ED6208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2" r="3430"/>
            <a:stretch/>
          </p:blipFill>
          <p:spPr>
            <a:xfrm>
              <a:off x="508001" y="0"/>
              <a:ext cx="10922000" cy="6858000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ABBFC1B-21E4-FA49-82A4-C5F85AE0EC9F}"/>
                </a:ext>
              </a:extLst>
            </p:cNvPr>
            <p:cNvSpPr/>
            <p:nvPr/>
          </p:nvSpPr>
          <p:spPr>
            <a:xfrm>
              <a:off x="10566400" y="6197600"/>
              <a:ext cx="812800" cy="66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C1A625CC-A7D9-5142-B0A0-C9548E09B463}"/>
              </a:ext>
            </a:extLst>
          </p:cNvPr>
          <p:cNvSpPr/>
          <p:nvPr/>
        </p:nvSpPr>
        <p:spPr>
          <a:xfrm>
            <a:off x="215900" y="395069"/>
            <a:ext cx="284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MT"/>
              </a:rPr>
              <a:t>Tramite la focalizzazione idrodinamica le singole cellule vengono intercettate dal laser. </a:t>
            </a:r>
          </a:p>
          <a:p>
            <a:endParaRPr lang="it-IT" dirty="0">
              <a:effectLst/>
              <a:latin typeface="ArialMT"/>
            </a:endParaRPr>
          </a:p>
          <a:p>
            <a:r>
              <a:rPr lang="it-IT" dirty="0">
                <a:latin typeface="ArialMT"/>
              </a:rPr>
              <a:t>Quando la luce del laser </a:t>
            </a:r>
          </a:p>
          <a:p>
            <a:r>
              <a:rPr lang="it-IT" dirty="0">
                <a:latin typeface="ArialMT"/>
              </a:rPr>
              <a:t>in</a:t>
            </a:r>
            <a:r>
              <a:rPr lang="it-IT" dirty="0">
                <a:effectLst/>
                <a:latin typeface="ArialMT"/>
              </a:rPr>
              <a:t>cide su una cellula, la luce viene diffusa in tutte le direzione e rilevata da un detector.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381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0B481EB-14E0-7043-B5B9-59AB24723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9" t="2963" r="4315" b="3518"/>
          <a:stretch/>
        </p:blipFill>
        <p:spPr>
          <a:xfrm>
            <a:off x="2425700" y="893455"/>
            <a:ext cx="7251700" cy="47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2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E29854E-F849-B843-9CB6-1516BF433DEE}"/>
              </a:ext>
            </a:extLst>
          </p:cNvPr>
          <p:cNvSpPr/>
          <p:nvPr/>
        </p:nvSpPr>
        <p:spPr>
          <a:xfrm>
            <a:off x="1104900" y="1477655"/>
            <a:ext cx="363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MT"/>
              </a:rPr>
              <a:t>Le cellule vengono colorate con fluorocromi</a:t>
            </a:r>
          </a:p>
          <a:p>
            <a:endParaRPr lang="it-IT" dirty="0">
              <a:latin typeface="ArialMT"/>
            </a:endParaRPr>
          </a:p>
          <a:p>
            <a:r>
              <a:rPr lang="it-IT" dirty="0">
                <a:latin typeface="ArialMT"/>
              </a:rPr>
              <a:t>I fluorocromi sono sostanze che possono essere eccitate da una sorgente luminosa ed emettono un segnale di fluorescenza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D858E9-55FF-9F42-906A-522144B2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" t="9626" r="2254"/>
          <a:stretch/>
        </p:blipFill>
        <p:spPr>
          <a:xfrm>
            <a:off x="1104900" y="685800"/>
            <a:ext cx="10236200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8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274</Words>
  <Application>Microsoft Macintosh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ArialMT</vt:lpstr>
      <vt:lpstr>Calibri</vt:lpstr>
      <vt:lpstr>Calibri Light</vt:lpstr>
      <vt:lpstr>Wingdings</vt:lpstr>
      <vt:lpstr>Tema di Office</vt:lpstr>
      <vt:lpstr>Citofluorimetria a flusso</vt:lpstr>
      <vt:lpstr>Presentazione standard di PowerPoint</vt:lpstr>
      <vt:lpstr>Presentazione standard di PowerPoint</vt:lpstr>
      <vt:lpstr>Presentazione standard di PowerPoint</vt:lpstr>
      <vt:lpstr>Esempi di citofluorimetri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paola.coccetti@unimib.it</cp:lastModifiedBy>
  <cp:revision>6</cp:revision>
  <dcterms:created xsi:type="dcterms:W3CDTF">2022-11-08T08:31:18Z</dcterms:created>
  <dcterms:modified xsi:type="dcterms:W3CDTF">2022-11-08T09:18:19Z</dcterms:modified>
</cp:coreProperties>
</file>