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317" r:id="rId2"/>
    <p:sldId id="319" r:id="rId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>
      <p:cViewPr varScale="1">
        <p:scale>
          <a:sx n="79" d="100"/>
          <a:sy n="79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48160755247548"/>
          <c:y val="0.10866788480018208"/>
          <c:w val="0.79659701900635715"/>
          <c:h val="0.68524048779358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XVII legis. Parl</c:v>
                </c:pt>
                <c:pt idx="1">
                  <c:v>XVII legis. Gov.</c:v>
                </c:pt>
                <c:pt idx="2">
                  <c:v>XVI legisl. Parl.</c:v>
                </c:pt>
                <c:pt idx="3">
                  <c:v>XVI legisl. Gov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375</c:v>
                </c:pt>
                <c:pt idx="1">
                  <c:v>151</c:v>
                </c:pt>
                <c:pt idx="2">
                  <c:v>442</c:v>
                </c:pt>
                <c:pt idx="3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1-4AD4-968D-A11089A9072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XVII legis. Parl</c:v>
                </c:pt>
                <c:pt idx="1">
                  <c:v>XVII legis. Gov.</c:v>
                </c:pt>
                <c:pt idx="2">
                  <c:v>XVI legisl. Parl.</c:v>
                </c:pt>
                <c:pt idx="3">
                  <c:v>XVI legisl. Gov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CA1-4AD4-968D-A11089A9072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XVII legis. Parl</c:v>
                </c:pt>
                <c:pt idx="1">
                  <c:v>XVII legis. Gov.</c:v>
                </c:pt>
                <c:pt idx="2">
                  <c:v>XVI legisl. Parl.</c:v>
                </c:pt>
                <c:pt idx="3">
                  <c:v>XVI legisl. Gov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CA1-4AD4-968D-A11089A907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3151904"/>
        <c:axId val="668118432"/>
      </c:barChart>
      <c:catAx>
        <c:axId val="473151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68118432"/>
        <c:crosses val="autoZero"/>
        <c:auto val="1"/>
        <c:lblAlgn val="ctr"/>
        <c:lblOffset val="100"/>
        <c:noMultiLvlLbl val="0"/>
      </c:catAx>
      <c:valAx>
        <c:axId val="668118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315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C6DC4AF-FF2F-4FA1-BCCB-5290E09F24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96E7546-4423-484F-AEA2-A43F63F2F2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6A1C940-BAE1-4885-BC16-27468523C9F3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55644742-4C05-48BF-88A0-631541F81C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E9D8DF0C-4EB4-473F-A5AE-895B2DA51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D60A04-A9FC-4E0F-A144-E43E6641D1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5E2FF7-B0DE-4E7A-B111-073250EDF9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27588EB-FD26-4AE0-ADA6-207A3CE06D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>
            <a:extLst>
              <a:ext uri="{FF2B5EF4-FFF2-40B4-BE49-F238E27FC236}">
                <a16:creationId xmlns:a16="http://schemas.microsoft.com/office/drawing/2014/main" id="{0F2B3E78-23FD-4899-9930-9DED0F786A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>
            <a:extLst>
              <a:ext uri="{FF2B5EF4-FFF2-40B4-BE49-F238E27FC236}">
                <a16:creationId xmlns:a16="http://schemas.microsoft.com/office/drawing/2014/main" id="{4BDCCFF0-6541-41B6-B0D3-8A292F9507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34820" name="Segnaposto numero diapositiva 3">
            <a:extLst>
              <a:ext uri="{FF2B5EF4-FFF2-40B4-BE49-F238E27FC236}">
                <a16:creationId xmlns:a16="http://schemas.microsoft.com/office/drawing/2014/main" id="{5579BB40-6C60-43CD-A075-2F8277C81C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8AFD83-1041-469D-AA23-0C3424A3DC9E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E2E1B915-C427-481C-AB7D-23426406956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CFBD472-1AD9-4D9C-98A9-C2C1B486CFF5}"/>
              </a:ext>
            </a:extLst>
          </p:cNvPr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736FF7E-44DA-4EFD-AD73-0D35DAF233FE}"/>
              </a:ext>
            </a:extLst>
          </p:cNvPr>
          <p:cNvSpPr/>
          <p:nvPr/>
        </p:nvSpPr>
        <p:spPr>
          <a:xfrm>
            <a:off x="1087438" y="1385888"/>
            <a:ext cx="6969125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38757B6-5E13-409F-BBFC-EEE1A2A3E98F}"/>
              </a:ext>
            </a:extLst>
          </p:cNvPr>
          <p:cNvSpPr/>
          <p:nvPr/>
        </p:nvSpPr>
        <p:spPr>
          <a:xfrm>
            <a:off x="3794125" y="1268413"/>
            <a:ext cx="1555750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">
            <a:extLst>
              <a:ext uri="{FF2B5EF4-FFF2-40B4-BE49-F238E27FC236}">
                <a16:creationId xmlns:a16="http://schemas.microsoft.com/office/drawing/2014/main" id="{2B8F2A17-AD60-4636-AFFE-6CC99CC0B80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268413"/>
            <a:ext cx="1371600" cy="547687"/>
            <a:chOff x="5318306" y="1386268"/>
            <a:chExt cx="1567331" cy="645295"/>
          </a:xfrm>
        </p:grpSpPr>
        <p:cxnSp>
          <p:nvCxnSpPr>
            <p:cNvPr id="9" name="Straight Connector 16">
              <a:extLst>
                <a:ext uri="{FF2B5EF4-FFF2-40B4-BE49-F238E27FC236}">
                  <a16:creationId xmlns:a16="http://schemas.microsoft.com/office/drawing/2014/main" id="{9B5B85D1-33DD-4895-A6DE-A7ADDCB5B1CF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>
              <a:extLst>
                <a:ext uri="{FF2B5EF4-FFF2-40B4-BE49-F238E27FC236}">
                  <a16:creationId xmlns:a16="http://schemas.microsoft.com/office/drawing/2014/main" id="{0B094EE8-1974-4264-8D67-84481A772E7B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">
              <a:extLst>
                <a:ext uri="{FF2B5EF4-FFF2-40B4-BE49-F238E27FC236}">
                  <a16:creationId xmlns:a16="http://schemas.microsoft.com/office/drawing/2014/main" id="{9095A49D-E548-4C28-80DF-206CA5B2EF91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F794B593-7BF2-4C36-84A2-A35581069C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32238" y="1327150"/>
            <a:ext cx="1279525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C5379D0-B18E-426C-9D46-05FEE3A9E7A6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5915C144-D5FD-439B-8F2D-E5BB9C63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5211763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0A1E5F1E-251E-42ED-BA1C-D4D0DAD9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4775" y="5211763"/>
            <a:ext cx="158432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A0F486-4487-412D-9B6F-EF93B0368A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2895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0B942-309B-4B03-A511-62F153DC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461F-65E9-45B3-B227-6423CC51BC75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908F1-888C-47CE-84ED-BE6CBB98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14148-68E7-47EA-B058-3E407675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EFE5-ACA6-44F8-A352-63C850111B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954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44CB-5633-49E7-B238-8160E819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5C82-69A0-4FE4-8548-6CD3D27F65AC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A68BD-FA06-467C-8E7A-B9F3F14F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51A40-4E7D-436A-A553-1520AC0D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3537-D230-4DC8-B92A-91675D5862D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335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0605A-21B4-4C46-8C37-50D7E5A0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0C4B-3C78-4A48-8630-67D41B72533C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39916-9BD4-4378-9967-6627C53F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7F09E-4369-4CC1-AA52-C96DB0D7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118F-FDF3-4678-AB65-9644D8A245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03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>
            <a:extLst>
              <a:ext uri="{FF2B5EF4-FFF2-40B4-BE49-F238E27FC236}">
                <a16:creationId xmlns:a16="http://schemas.microsoft.com/office/drawing/2014/main" id="{373C1A53-F104-4093-8769-9A598690AD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6F6851D3-947A-4451-879F-976A17264EA9}"/>
              </a:ext>
            </a:extLst>
          </p:cNvPr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EE66E1D-5F88-4E8E-8B57-64089F3878EC}"/>
              </a:ext>
            </a:extLst>
          </p:cNvPr>
          <p:cNvSpPr/>
          <p:nvPr/>
        </p:nvSpPr>
        <p:spPr>
          <a:xfrm>
            <a:off x="1087438" y="1385888"/>
            <a:ext cx="6969125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B985204C-E065-45B2-93C6-B2B7EE6C4AA3}"/>
              </a:ext>
            </a:extLst>
          </p:cNvPr>
          <p:cNvSpPr/>
          <p:nvPr/>
        </p:nvSpPr>
        <p:spPr>
          <a:xfrm>
            <a:off x="3794125" y="1268413"/>
            <a:ext cx="1555750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0">
            <a:extLst>
              <a:ext uri="{FF2B5EF4-FFF2-40B4-BE49-F238E27FC236}">
                <a16:creationId xmlns:a16="http://schemas.microsoft.com/office/drawing/2014/main" id="{A6C5E5BC-4287-4373-A0CE-F66C7197BA2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268413"/>
            <a:ext cx="1371600" cy="547687"/>
            <a:chOff x="5318306" y="1386268"/>
            <a:chExt cx="1567331" cy="645295"/>
          </a:xfrm>
        </p:grpSpPr>
        <p:cxnSp>
          <p:nvCxnSpPr>
            <p:cNvPr id="9" name="Straight Connector 31">
              <a:extLst>
                <a:ext uri="{FF2B5EF4-FFF2-40B4-BE49-F238E27FC236}">
                  <a16:creationId xmlns:a16="http://schemas.microsoft.com/office/drawing/2014/main" id="{4D98D60A-76D2-4334-99C9-D1061B4E50D6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2">
              <a:extLst>
                <a:ext uri="{FF2B5EF4-FFF2-40B4-BE49-F238E27FC236}">
                  <a16:creationId xmlns:a16="http://schemas.microsoft.com/office/drawing/2014/main" id="{FE6DA915-A45B-4D1B-89E0-47A8A5345297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3">
              <a:extLst>
                <a:ext uri="{FF2B5EF4-FFF2-40B4-BE49-F238E27FC236}">
                  <a16:creationId xmlns:a16="http://schemas.microsoft.com/office/drawing/2014/main" id="{BBD3F2C4-FA9D-4E7F-A386-90B068CC056C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3C4E579-BD4C-4C2F-86E5-407CAAA1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32238" y="1325563"/>
            <a:ext cx="1279525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0E79BB-46D4-482F-BA64-AC2E67D9A896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637E154-92C3-46D5-B9AF-F0BDB05D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5211763"/>
            <a:ext cx="4430713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D0F9CA-6A9D-44E3-A48F-C3B2AE65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3188" y="5211763"/>
            <a:ext cx="158432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2A027E-DC96-46E7-AAF6-BDFF87B4B4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811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48DD8D-680D-4077-9DEA-C60EB799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3046-FCC6-4412-B315-EC75F6EB858B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7265AB-970B-406E-9943-E1C1A041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FA1F83-4453-4140-B91D-50AB8B1B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543C-7865-4748-BEAE-66FFEC9163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404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671579-D215-4FEB-941E-F43EE4C63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1519-5A0E-4581-922D-1219E95528D3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18E64A-695D-4DFB-9164-F706580A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50472B-D2B9-4E0A-A7D8-B9DC4544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DE56-C5CD-4992-8728-B3C17F942B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617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321041-C2E1-4609-9884-F261D4FA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A568-134B-4201-AB02-B2ADE519D2C0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28F79F3-BE9F-4DC1-8982-B0829B1C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1D3D9A-7423-4BE6-B79B-D5C02ABE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5333-8515-4576-8BBB-0A10C4B2C6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55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DF2F7B1-A0A0-42DD-89B9-ED14DD9D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83181-C382-4EC1-BC9D-F3C6BAE80623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DF0DE7-E8A6-4293-8FFD-8CDB3375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2991F-3DCA-47B9-828E-8BB26249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1623-85C5-4A2E-A6C4-63DAE821AD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232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4DE4F130-B699-4CEA-9F50-F42557150AAD}"/>
              </a:ext>
            </a:extLst>
          </p:cNvPr>
          <p:cNvSpPr/>
          <p:nvPr/>
        </p:nvSpPr>
        <p:spPr>
          <a:xfrm>
            <a:off x="184150" y="173038"/>
            <a:ext cx="6399213" cy="6511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CDF1E57-8950-4043-A1D8-498A3FB9E7D5}"/>
              </a:ext>
            </a:extLst>
          </p:cNvPr>
          <p:cNvSpPr/>
          <p:nvPr/>
        </p:nvSpPr>
        <p:spPr>
          <a:xfrm>
            <a:off x="6765925" y="173038"/>
            <a:ext cx="2193925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1E27EC4-D519-437F-85F6-A137ED94BAE4}"/>
              </a:ext>
            </a:extLst>
          </p:cNvPr>
          <p:cNvSpPr/>
          <p:nvPr/>
        </p:nvSpPr>
        <p:spPr>
          <a:xfrm>
            <a:off x="6867525" y="274638"/>
            <a:ext cx="1989138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0BBA0C8-1E8E-43B7-A9B7-5EC42A88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54BC-29B2-4575-9117-00F703821680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F1962B2-611A-4F12-B36B-F6A1F6E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BDC07CC-E1D9-424E-88EE-6F3C2719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4625" y="6310313"/>
            <a:ext cx="1098550" cy="274637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F92CF-1FBD-4A5E-AA41-04FD6387AA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871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BBFFC4E8-57CF-4925-91B0-84C10A497021}"/>
              </a:ext>
            </a:extLst>
          </p:cNvPr>
          <p:cNvSpPr/>
          <p:nvPr/>
        </p:nvSpPr>
        <p:spPr>
          <a:xfrm>
            <a:off x="6765925" y="173038"/>
            <a:ext cx="2193925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B5926A3-445B-4B4B-AC05-9D60CC45F188}"/>
              </a:ext>
            </a:extLst>
          </p:cNvPr>
          <p:cNvSpPr/>
          <p:nvPr/>
        </p:nvSpPr>
        <p:spPr>
          <a:xfrm>
            <a:off x="6867525" y="274638"/>
            <a:ext cx="1989138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2A43720-5497-48FA-BDF4-F95418FF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27DB1CA-DA85-4BAE-BD50-639B1D6E7730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C83B801-CBD4-435E-B958-01FE73AD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57E7B8B-394A-4BCC-A7C7-5BC47222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7800" y="6308725"/>
            <a:ext cx="1096963" cy="274638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03D323-0CC2-46C7-8486-CDB43027066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729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2C27D1-3268-4AB6-A394-1EE13A62733E}"/>
              </a:ext>
            </a:extLst>
          </p:cNvPr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053" name="Title Placeholder 1">
            <a:extLst>
              <a:ext uri="{FF2B5EF4-FFF2-40B4-BE49-F238E27FC236}">
                <a16:creationId xmlns:a16="http://schemas.microsoft.com/office/drawing/2014/main" id="{32FB9F93-C1C3-40EC-A768-4F3412C16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642938"/>
            <a:ext cx="7680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2054" name="Text Placeholder 2">
            <a:extLst>
              <a:ext uri="{FF2B5EF4-FFF2-40B4-BE49-F238E27FC236}">
                <a16:creationId xmlns:a16="http://schemas.microsoft.com/office/drawing/2014/main" id="{7179FD21-B29A-429B-A055-B1974DF83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2103438"/>
            <a:ext cx="7680325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554BD-0BCC-42D1-95C5-E45C27FA7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4950" y="6308725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C639C60-B0E0-4372-BBDE-DF6B547B4778}" type="datetimeFigureOut">
              <a:rPr lang="it-IT"/>
              <a:pPr>
                <a:defRPr/>
              </a:pPr>
              <a:t>07/11/2022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3A198-38D6-4527-BD5D-70D1A380C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97150" y="6308725"/>
            <a:ext cx="3949700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521F8-D4DB-4886-9B2E-A29C011D1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23200" y="6308725"/>
            <a:ext cx="1096963" cy="2746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891A512A-D186-4696-8E91-B4D27E8477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7" r:id="rId2"/>
    <p:sldLayoutId id="2147484005" r:id="rId3"/>
    <p:sldLayoutId id="2147483998" r:id="rId4"/>
    <p:sldLayoutId id="2147483999" r:id="rId5"/>
    <p:sldLayoutId id="2147484000" r:id="rId6"/>
    <p:sldLayoutId id="2147484001" r:id="rId7"/>
    <p:sldLayoutId id="2147484006" r:id="rId8"/>
    <p:sldLayoutId id="2147484007" r:id="rId9"/>
    <p:sldLayoutId id="2147484002" r:id="rId10"/>
    <p:sldLayoutId id="21474840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0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9pPr>
    </p:titleStyle>
    <p:bodyStyle>
      <a:lvl1pPr marL="182563" indent="-182563" algn="l" rtl="0" eaLnBrk="0" fontAlgn="base" hangingPunct="0">
        <a:spcBef>
          <a:spcPts val="9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>
            <a:extLst>
              <a:ext uri="{FF2B5EF4-FFF2-40B4-BE49-F238E27FC236}">
                <a16:creationId xmlns:a16="http://schemas.microsoft.com/office/drawing/2014/main" id="{BCA2ADE6-AF40-4635-91A6-E71761D46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680325" cy="946150"/>
          </a:xfrm>
        </p:spPr>
        <p:txBody>
          <a:bodyPr/>
          <a:lstStyle/>
          <a:p>
            <a:pPr algn="ctr" eaLnBrk="1" hangingPunct="1"/>
            <a:r>
              <a:rPr lang="it-IT" altLang="it-IT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procedimento legislativo</a:t>
            </a:r>
          </a:p>
        </p:txBody>
      </p:sp>
      <p:sp>
        <p:nvSpPr>
          <p:cNvPr id="32771" name="Segnaposto contenuto 2">
            <a:extLst>
              <a:ext uri="{FF2B5EF4-FFF2-40B4-BE49-F238E27FC236}">
                <a16:creationId xmlns:a16="http://schemas.microsoft.com/office/drawing/2014/main" id="{944BB442-0E62-4AD6-ADB3-2DBE14D6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81074"/>
            <a:ext cx="8856984" cy="5688285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sz="2400" dirty="0">
                <a:latin typeface="Georgia" panose="02040502050405020303" pitchFamily="18" charset="0"/>
                <a:cs typeface="Arial" charset="0"/>
              </a:rPr>
              <a:t>a) </a:t>
            </a:r>
            <a:r>
              <a:rPr lang="it-IT" sz="2400" b="1" dirty="0">
                <a:latin typeface="Georgia" panose="02040502050405020303" pitchFamily="18" charset="0"/>
                <a:cs typeface="Arial" charset="0"/>
              </a:rPr>
              <a:t>Fase dell’iniziativa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Governo;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Singolo parlamentare;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50.000 elettori;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Consigli regionali;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CNEL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sz="2400" dirty="0">
                <a:latin typeface="Georgia" panose="02040502050405020303" pitchFamily="18" charset="0"/>
                <a:cs typeface="Arial" charset="0"/>
              </a:rPr>
              <a:t>b) </a:t>
            </a:r>
            <a:r>
              <a:rPr lang="it-IT" sz="2400" b="1" dirty="0">
                <a:latin typeface="Georgia" panose="02040502050405020303" pitchFamily="18" charset="0"/>
                <a:cs typeface="Arial" charset="0"/>
              </a:rPr>
              <a:t>Fase istruttoria e decisoria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Procedimento </a:t>
            </a:r>
            <a:r>
              <a:rPr lang="it-IT" sz="1600" i="1" dirty="0">
                <a:latin typeface="Georgia" panose="02040502050405020303" pitchFamily="18" charset="0"/>
                <a:cs typeface="Arial" charset="0"/>
              </a:rPr>
              <a:t>ordinario</a:t>
            </a:r>
            <a:r>
              <a:rPr lang="it-IT" sz="1600" dirty="0">
                <a:latin typeface="Georgia" panose="02040502050405020303" pitchFamily="18" charset="0"/>
                <a:cs typeface="Arial" charset="0"/>
              </a:rPr>
              <a:t> con Commissioni permanenti in sede referente (art. 72, comma 4, Cost. e riserva di Assemblea);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Procedimento con Commissione in sede </a:t>
            </a:r>
            <a:r>
              <a:rPr lang="it-IT" sz="1600" i="1" dirty="0">
                <a:latin typeface="Georgia" panose="02040502050405020303" pitchFamily="18" charset="0"/>
                <a:cs typeface="Arial" charset="0"/>
              </a:rPr>
              <a:t>deliberante o legislativa</a:t>
            </a:r>
            <a:r>
              <a:rPr lang="it-IT" sz="1600" dirty="0">
                <a:latin typeface="Georgia" panose="02040502050405020303" pitchFamily="18" charset="0"/>
                <a:cs typeface="Arial" charset="0"/>
              </a:rPr>
              <a:t>;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sz="1600" dirty="0">
                <a:latin typeface="Georgia" panose="02040502050405020303" pitchFamily="18" charset="0"/>
                <a:cs typeface="Arial" charset="0"/>
              </a:rPr>
              <a:t>Procedimento con Commissione in sede </a:t>
            </a:r>
            <a:r>
              <a:rPr lang="it-IT" sz="1600" i="1" dirty="0">
                <a:latin typeface="Georgia" panose="02040502050405020303" pitchFamily="18" charset="0"/>
                <a:cs typeface="Arial" charset="0"/>
              </a:rPr>
              <a:t>redigente</a:t>
            </a:r>
            <a:r>
              <a:rPr lang="it-IT" sz="1600" dirty="0">
                <a:latin typeface="Georgia" panose="02040502050405020303" pitchFamily="18" charset="0"/>
                <a:cs typeface="Arial" charset="0"/>
              </a:rPr>
              <a:t>).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it-IT" sz="2400" dirty="0">
                <a:latin typeface="Georgia" panose="02040502050405020303" pitchFamily="18" charset="0"/>
                <a:cs typeface="Arial" charset="0"/>
              </a:rPr>
              <a:t>Votazione sulle linee generali; Approvazione articolo per articolo con emendamenti; Approvazione del testo finale.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it-IT" sz="2400" i="1" dirty="0">
                <a:latin typeface="Georgia" panose="02040502050405020303" pitchFamily="18" charset="0"/>
                <a:cs typeface="Arial" charset="0"/>
              </a:rPr>
              <a:t>Navette</a:t>
            </a:r>
            <a:r>
              <a:rPr lang="it-IT" sz="2400" dirty="0">
                <a:latin typeface="Georgia" panose="02040502050405020303" pitchFamily="18" charset="0"/>
                <a:cs typeface="Arial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sz="2400" dirty="0">
                <a:latin typeface="Georgia" panose="02040502050405020303" pitchFamily="18" charset="0"/>
                <a:cs typeface="Arial" charset="0"/>
              </a:rPr>
              <a:t>c) </a:t>
            </a:r>
            <a:r>
              <a:rPr lang="it-IT" sz="2400" b="1" dirty="0">
                <a:latin typeface="Georgia" panose="02040502050405020303" pitchFamily="18" charset="0"/>
                <a:cs typeface="Arial" charset="0"/>
              </a:rPr>
              <a:t>Promulgazione o fase integrativa di efficacia </a:t>
            </a:r>
            <a:r>
              <a:rPr lang="it-IT" sz="2400" dirty="0">
                <a:latin typeface="Georgia" panose="02040502050405020303" pitchFamily="18" charset="0"/>
                <a:cs typeface="Arial" charset="0"/>
              </a:rPr>
              <a:t>(controllo su stesso identico testo; rinvio presidenziale; controllo sulla copertura finanziaria)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sz="2400" dirty="0">
                <a:latin typeface="Georgia" panose="02040502050405020303" pitchFamily="18" charset="0"/>
                <a:cs typeface="Arial" charset="0"/>
              </a:rPr>
              <a:t>d) </a:t>
            </a:r>
            <a:r>
              <a:rPr lang="it-IT" sz="2400" b="1" dirty="0">
                <a:latin typeface="Georgia" panose="02040502050405020303" pitchFamily="18" charset="0"/>
                <a:cs typeface="Arial" charset="0"/>
              </a:rPr>
              <a:t>Pubblicazione</a:t>
            </a:r>
            <a:r>
              <a:rPr lang="it-IT" sz="2400" dirty="0">
                <a:latin typeface="Georgia" panose="02040502050405020303" pitchFamily="18" charset="0"/>
                <a:cs typeface="Arial" charset="0"/>
              </a:rPr>
              <a:t> (</a:t>
            </a:r>
            <a:r>
              <a:rPr lang="it-IT" sz="2400" i="1" dirty="0" err="1">
                <a:latin typeface="Georgia" panose="02040502050405020303" pitchFamily="18" charset="0"/>
                <a:cs typeface="Arial" charset="0"/>
              </a:rPr>
              <a:t>vacatio</a:t>
            </a:r>
            <a:r>
              <a:rPr lang="it-IT" sz="2400" i="1" dirty="0">
                <a:latin typeface="Georgia" panose="02040502050405020303" pitchFamily="18" charset="0"/>
                <a:cs typeface="Arial" charset="0"/>
              </a:rPr>
              <a:t> legis </a:t>
            </a:r>
            <a:r>
              <a:rPr lang="it-IT" sz="2400" dirty="0">
                <a:latin typeface="Georgia" panose="02040502050405020303" pitchFamily="18" charset="0"/>
                <a:cs typeface="Arial" charset="0"/>
              </a:rPr>
              <a:t>e Gazzetta Ufficiale)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endParaRPr lang="it-IT" sz="2400" dirty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E0030D-1BE1-4B42-8F24-7E17FA70C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b="1" dirty="0"/>
              <a:t>Giorni necessari per fare approvare una legge – Per iniziativa</a:t>
            </a:r>
          </a:p>
        </p:txBody>
      </p:sp>
      <p:graphicFrame>
        <p:nvGraphicFramePr>
          <p:cNvPr id="18" name="Segnaposto contenuto 17">
            <a:extLst>
              <a:ext uri="{FF2B5EF4-FFF2-40B4-BE49-F238E27FC236}">
                <a16:creationId xmlns:a16="http://schemas.microsoft.com/office/drawing/2014/main" id="{41DCB0DE-E64D-4B4E-A6AB-D7C9E4B62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023253"/>
              </p:ext>
            </p:extLst>
          </p:nvPr>
        </p:nvGraphicFramePr>
        <p:xfrm>
          <a:off x="287524" y="2204864"/>
          <a:ext cx="8568952" cy="434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34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pone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on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127</Words>
  <Application>Microsoft Office PowerPoint</Application>
  <PresentationFormat>Presentazione su schermo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Garamond</vt:lpstr>
      <vt:lpstr>Georgia</vt:lpstr>
      <vt:lpstr>Sapone</vt:lpstr>
      <vt:lpstr>Il procedimento legislativo</vt:lpstr>
      <vt:lpstr>Giorni necessari per fare approvare una legge – Per iniziativa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…il Governo pone la fiducia</dc:title>
  <dc:creator>roberto</dc:creator>
  <cp:lastModifiedBy>Paolo Zicchittu</cp:lastModifiedBy>
  <cp:revision>142</cp:revision>
  <dcterms:created xsi:type="dcterms:W3CDTF">2012-10-16T09:34:48Z</dcterms:created>
  <dcterms:modified xsi:type="dcterms:W3CDTF">2022-11-07T14:30:45Z</dcterms:modified>
</cp:coreProperties>
</file>