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2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9034-868B-4C19-A3AF-21EB59EB10AA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2363-736B-4DA2-B3C0-7DFB82CEFA3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9034-868B-4C19-A3AF-21EB59EB10AA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2363-736B-4DA2-B3C0-7DFB82CEFA3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9034-868B-4C19-A3AF-21EB59EB10AA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2363-736B-4DA2-B3C0-7DFB82CEFA3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9034-868B-4C19-A3AF-21EB59EB10AA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2363-736B-4DA2-B3C0-7DFB82CEFA3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9034-868B-4C19-A3AF-21EB59EB10AA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2363-736B-4DA2-B3C0-7DFB82CEFA3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9034-868B-4C19-A3AF-21EB59EB10AA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2363-736B-4DA2-B3C0-7DFB82CEFA3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9034-868B-4C19-A3AF-21EB59EB10AA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2363-736B-4DA2-B3C0-7DFB82CEFA3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9034-868B-4C19-A3AF-21EB59EB10AA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2363-736B-4DA2-B3C0-7DFB82CEFA3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9034-868B-4C19-A3AF-21EB59EB10AA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2363-736B-4DA2-B3C0-7DFB82CEFA3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9034-868B-4C19-A3AF-21EB59EB10AA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2363-736B-4DA2-B3C0-7DFB82CEFA3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9034-868B-4C19-A3AF-21EB59EB10AA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12363-736B-4DA2-B3C0-7DFB82CEFA3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79034-868B-4C19-A3AF-21EB59EB10AA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12363-736B-4DA2-B3C0-7DFB82CEFA33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leg16.camera.it/438?shadow_regolamento_capi=1014&amp;shadow_regolamento_articoli_titolo=Articolo%2072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leg16.camera.it/438?shadow_regolamento_capi=1014&amp;shadow_regolamento_articoli_titolo=Articolo%2079%20(*)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leg16.camera.it/438?shadow_regolamento_capi=965&amp;shadow_regolamento_articoli_titolo=Articolo%204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leg16.camera.it/438?shadow_regolamento_capi=1026&amp;shadow_regolamento_articoli_titolo=Articolo%2083%20(*)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leg16.camera.it/438?shadow_regolamento_capi=965&amp;shadow_regolamento_articoli_titolo=Articolo%2044" TargetMode="External"/><Relationship Id="rId5" Type="http://schemas.openxmlformats.org/officeDocument/2006/relationships/hyperlink" Target="http://leg16.camera.it/438?shadow_regolamento_capi=1026&amp;shadow_regolamento_articoli_titolo=Articolo%2091" TargetMode="External"/><Relationship Id="rId4" Type="http://schemas.openxmlformats.org/officeDocument/2006/relationships/hyperlink" Target="http://leg16.camera.it/438?shadow_regolamento_capi=1026&amp;shadow_regolamento_articoli_titolo=Articolo%2085%20(*)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548681"/>
            <a:ext cx="7772400" cy="648072"/>
          </a:xfrm>
        </p:spPr>
        <p:txBody>
          <a:bodyPr>
            <a:normAutofit/>
          </a:bodyPr>
          <a:lstStyle/>
          <a:p>
            <a:r>
              <a:rPr lang="it-IT" sz="3200" dirty="0"/>
              <a:t>Procedimenti legislativi: fase deliberativa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1340768"/>
            <a:ext cx="7992888" cy="4896544"/>
          </a:xfrm>
        </p:spPr>
        <p:txBody>
          <a:bodyPr/>
          <a:lstStyle/>
          <a:p>
            <a:pPr algn="l"/>
            <a:r>
              <a:rPr lang="it-IT" dirty="0"/>
              <a:t>Procedimento ordinario:</a:t>
            </a:r>
          </a:p>
          <a:p>
            <a:pPr algn="l"/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671220" y="3455292"/>
            <a:ext cx="2736304" cy="14138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COMMISSIONE REFERENTE 3 letture </a:t>
            </a:r>
          </a:p>
          <a:p>
            <a:pPr algn="ctr"/>
            <a:r>
              <a:rPr lang="it-IT" dirty="0"/>
              <a:t>(linee generali; articolo per articolo; testo finale)</a:t>
            </a:r>
          </a:p>
        </p:txBody>
      </p:sp>
      <p:sp>
        <p:nvSpPr>
          <p:cNvPr id="5" name="Freccia a destra 4"/>
          <p:cNvSpPr/>
          <p:nvPr/>
        </p:nvSpPr>
        <p:spPr>
          <a:xfrm>
            <a:off x="3563888" y="364502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4644008" y="3429000"/>
            <a:ext cx="2736304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  <a:p>
            <a:pPr algn="ctr"/>
            <a:r>
              <a:rPr lang="it-IT" dirty="0"/>
              <a:t>AULA </a:t>
            </a:r>
          </a:p>
          <a:p>
            <a:pPr algn="ctr"/>
            <a:r>
              <a:rPr lang="it-IT" dirty="0"/>
              <a:t>3 letture</a:t>
            </a:r>
          </a:p>
          <a:p>
            <a:pPr algn="ctr"/>
            <a:r>
              <a:rPr lang="it-IT" dirty="0"/>
              <a:t>(linee generali; articolo per articolo; testo finale)</a:t>
            </a:r>
          </a:p>
          <a:p>
            <a:pPr algn="ctr"/>
            <a:endParaRPr lang="it-IT" dirty="0"/>
          </a:p>
        </p:txBody>
      </p:sp>
      <p:sp>
        <p:nvSpPr>
          <p:cNvPr id="8" name="Freccia in giù 7"/>
          <p:cNvSpPr/>
          <p:nvPr/>
        </p:nvSpPr>
        <p:spPr>
          <a:xfrm rot="14402358">
            <a:off x="7602204" y="3152348"/>
            <a:ext cx="132282" cy="5886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in giù 8"/>
          <p:cNvSpPr/>
          <p:nvPr/>
        </p:nvSpPr>
        <p:spPr>
          <a:xfrm rot="17936051">
            <a:off x="7598175" y="4064505"/>
            <a:ext cx="153932" cy="5886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6948264" y="2636912"/>
            <a:ext cx="1656184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altra Camera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6948264" y="5013176"/>
            <a:ext cx="1656184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promulgazione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67544" y="2204864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Presidente della Camera assegna alla Commissione competente: </a:t>
            </a:r>
            <a:r>
              <a:rPr lang="it-IT" dirty="0">
                <a:hlinkClick r:id="rId2"/>
              </a:rPr>
              <a:t>art. 72 Reg. Camera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548681"/>
            <a:ext cx="7772400" cy="648072"/>
          </a:xfrm>
        </p:spPr>
        <p:txBody>
          <a:bodyPr>
            <a:normAutofit/>
          </a:bodyPr>
          <a:lstStyle/>
          <a:p>
            <a:r>
              <a:rPr lang="it-IT" sz="3200" dirty="0"/>
              <a:t>Procedimenti legislativi: fase deliberativa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1340768"/>
            <a:ext cx="7992888" cy="4896544"/>
          </a:xfrm>
        </p:spPr>
        <p:txBody>
          <a:bodyPr/>
          <a:lstStyle/>
          <a:p>
            <a:pPr algn="l"/>
            <a:r>
              <a:rPr lang="it-IT" dirty="0"/>
              <a:t>Le tre «letture» in Commissione (</a:t>
            </a:r>
            <a:r>
              <a:rPr lang="it-IT" dirty="0">
                <a:hlinkClick r:id="rId2"/>
              </a:rPr>
              <a:t>art. 79 </a:t>
            </a:r>
            <a:r>
              <a:rPr lang="it-IT" dirty="0"/>
              <a:t>Reg. Camera: commissione referente)</a:t>
            </a:r>
          </a:p>
          <a:p>
            <a:pPr algn="l"/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755576" y="3501008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Esame delle linee generali</a:t>
            </a:r>
          </a:p>
        </p:txBody>
      </p:sp>
      <p:sp>
        <p:nvSpPr>
          <p:cNvPr id="5" name="Freccia a destra 4"/>
          <p:cNvSpPr/>
          <p:nvPr/>
        </p:nvSpPr>
        <p:spPr>
          <a:xfrm>
            <a:off x="2627784" y="3761386"/>
            <a:ext cx="504056" cy="2820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3303929" y="3501008"/>
            <a:ext cx="1556103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Esame articolo per articolo</a:t>
            </a:r>
          </a:p>
        </p:txBody>
      </p:sp>
      <p:sp>
        <p:nvSpPr>
          <p:cNvPr id="14" name="Freccia a destra 13"/>
          <p:cNvSpPr/>
          <p:nvPr/>
        </p:nvSpPr>
        <p:spPr>
          <a:xfrm>
            <a:off x="5076056" y="3761385"/>
            <a:ext cx="504056" cy="2820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5707825" y="3501008"/>
            <a:ext cx="167248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Votazione finale e nomina relatore</a:t>
            </a:r>
          </a:p>
        </p:txBody>
      </p:sp>
      <p:sp>
        <p:nvSpPr>
          <p:cNvPr id="17" name="Freccia a destra 16"/>
          <p:cNvSpPr/>
          <p:nvPr/>
        </p:nvSpPr>
        <p:spPr>
          <a:xfrm rot="5400000">
            <a:off x="6187596" y="4693384"/>
            <a:ext cx="504056" cy="2820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18"/>
          <p:cNvSpPr/>
          <p:nvPr/>
        </p:nvSpPr>
        <p:spPr>
          <a:xfrm>
            <a:off x="5718952" y="5223249"/>
            <a:ext cx="1672486" cy="8640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Aula</a:t>
            </a:r>
          </a:p>
        </p:txBody>
      </p:sp>
      <p:sp>
        <p:nvSpPr>
          <p:cNvPr id="20" name="Freccia a destra 19"/>
          <p:cNvSpPr/>
          <p:nvPr/>
        </p:nvSpPr>
        <p:spPr>
          <a:xfrm rot="5400000">
            <a:off x="2498311" y="4572669"/>
            <a:ext cx="621382" cy="2062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1" name="Picture 2" descr="Risultati immagini per cestin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621" y="5075021"/>
            <a:ext cx="2428999" cy="1130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CasellaDiTesto 21"/>
          <p:cNvSpPr txBox="1"/>
          <p:nvPr/>
        </p:nvSpPr>
        <p:spPr>
          <a:xfrm>
            <a:off x="1800890" y="6141181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linkClick r:id="rId4"/>
              </a:rPr>
              <a:t>art. 44 Reg. Camera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6464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548681"/>
            <a:ext cx="7772400" cy="648072"/>
          </a:xfrm>
        </p:spPr>
        <p:txBody>
          <a:bodyPr>
            <a:normAutofit/>
          </a:bodyPr>
          <a:lstStyle/>
          <a:p>
            <a:r>
              <a:rPr lang="it-IT" sz="3200" dirty="0"/>
              <a:t>Procedimenti legislativi: fase deliberativa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1340768"/>
            <a:ext cx="7992888" cy="4896544"/>
          </a:xfrm>
        </p:spPr>
        <p:txBody>
          <a:bodyPr/>
          <a:lstStyle/>
          <a:p>
            <a:pPr algn="l"/>
            <a:r>
              <a:rPr lang="it-IT" dirty="0"/>
              <a:t>Le tre «letture» in Aula</a:t>
            </a:r>
          </a:p>
          <a:p>
            <a:pPr algn="l"/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755576" y="3501008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Esame delle linee generali</a:t>
            </a:r>
          </a:p>
        </p:txBody>
      </p:sp>
      <p:sp>
        <p:nvSpPr>
          <p:cNvPr id="5" name="Freccia a destra 4"/>
          <p:cNvSpPr/>
          <p:nvPr/>
        </p:nvSpPr>
        <p:spPr>
          <a:xfrm>
            <a:off x="2699792" y="3650975"/>
            <a:ext cx="576064" cy="2820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in giù 7"/>
          <p:cNvSpPr/>
          <p:nvPr/>
        </p:nvSpPr>
        <p:spPr>
          <a:xfrm rot="14402358">
            <a:off x="7889280" y="3105460"/>
            <a:ext cx="132282" cy="5886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in giù 8"/>
          <p:cNvSpPr/>
          <p:nvPr/>
        </p:nvSpPr>
        <p:spPr>
          <a:xfrm rot="17936051">
            <a:off x="7901820" y="4232034"/>
            <a:ext cx="153932" cy="5886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6948264" y="2636912"/>
            <a:ext cx="1656184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altra Camera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6948264" y="5013176"/>
            <a:ext cx="1656184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promulgazione</a:t>
            </a:r>
          </a:p>
        </p:txBody>
      </p:sp>
      <p:sp>
        <p:nvSpPr>
          <p:cNvPr id="12" name="Freccia a destra 11"/>
          <p:cNvSpPr/>
          <p:nvPr/>
        </p:nvSpPr>
        <p:spPr>
          <a:xfrm rot="5400000">
            <a:off x="2418307" y="4465470"/>
            <a:ext cx="621382" cy="2062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6" name="Picture 2" descr="Risultati immagini per cestin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98" y="5040151"/>
            <a:ext cx="2428999" cy="1130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ttangolo 13"/>
          <p:cNvSpPr/>
          <p:nvPr/>
        </p:nvSpPr>
        <p:spPr>
          <a:xfrm>
            <a:off x="3491880" y="3486195"/>
            <a:ext cx="1556103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Esame articolo per articolo</a:t>
            </a:r>
          </a:p>
        </p:txBody>
      </p:sp>
      <p:sp>
        <p:nvSpPr>
          <p:cNvPr id="15" name="Freccia a destra 14"/>
          <p:cNvSpPr/>
          <p:nvPr/>
        </p:nvSpPr>
        <p:spPr>
          <a:xfrm>
            <a:off x="5269984" y="3647999"/>
            <a:ext cx="504056" cy="2820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5856460" y="3494741"/>
            <a:ext cx="167248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Votazione finale e nomina relatore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683568" y="299695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linkClick r:id="rId3"/>
              </a:rPr>
              <a:t>art. 83 Reg. Camera</a:t>
            </a:r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3167366" y="299695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linkClick r:id="rId4"/>
              </a:rPr>
              <a:t>art. 85 Reg. Camera</a:t>
            </a:r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5544586" y="299695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linkClick r:id="rId5"/>
              </a:rPr>
              <a:t>art. 91 Reg. Camera</a:t>
            </a:r>
            <a:endParaRPr lang="it-IT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1691680" y="6090675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hlinkClick r:id="rId6"/>
              </a:rPr>
              <a:t>art. 44 Reg. Camera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9957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Procedimenti legislativi: fase deliberativa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2400" dirty="0">
                <a:solidFill>
                  <a:schemeClr val="bg2">
                    <a:lumMod val="50000"/>
                  </a:schemeClr>
                </a:solidFill>
              </a:rPr>
              <a:t>Procedimento per Commissione deliberante (escluso </a:t>
            </a:r>
            <a:r>
              <a:rPr lang="it-IT" sz="2400" dirty="0" err="1">
                <a:solidFill>
                  <a:schemeClr val="bg2">
                    <a:lumMod val="50000"/>
                  </a:schemeClr>
                </a:solidFill>
              </a:rPr>
              <a:t>per…</a:t>
            </a:r>
            <a:r>
              <a:rPr lang="it-IT" sz="2400" dirty="0">
                <a:solidFill>
                  <a:schemeClr val="bg2">
                    <a:lumMod val="50000"/>
                  </a:schemeClr>
                </a:solidFill>
              </a:rPr>
              <a:t> art. 72.4):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755576" y="3501008"/>
            <a:ext cx="439248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COMMISSIONE DELIBERANTE </a:t>
            </a:r>
          </a:p>
          <a:p>
            <a:pPr algn="ctr"/>
            <a:r>
              <a:rPr lang="it-IT" dirty="0"/>
              <a:t>3 letture</a:t>
            </a:r>
          </a:p>
        </p:txBody>
      </p:sp>
      <p:sp>
        <p:nvSpPr>
          <p:cNvPr id="10" name="Freccia in giù 9"/>
          <p:cNvSpPr/>
          <p:nvPr/>
        </p:nvSpPr>
        <p:spPr>
          <a:xfrm rot="14402358">
            <a:off x="5729994" y="3122937"/>
            <a:ext cx="132282" cy="5886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in giù 10"/>
          <p:cNvSpPr/>
          <p:nvPr/>
        </p:nvSpPr>
        <p:spPr>
          <a:xfrm rot="17936051">
            <a:off x="5725967" y="4064505"/>
            <a:ext cx="153932" cy="5886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6012160" y="2636912"/>
            <a:ext cx="1656184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altra Camera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5940152" y="4797152"/>
            <a:ext cx="1656184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promulgazione</a:t>
            </a:r>
          </a:p>
        </p:txBody>
      </p:sp>
      <p:sp>
        <p:nvSpPr>
          <p:cNvPr id="21" name="Freccia in giù 20"/>
          <p:cNvSpPr/>
          <p:nvPr/>
        </p:nvSpPr>
        <p:spPr>
          <a:xfrm>
            <a:off x="2843808" y="4365104"/>
            <a:ext cx="237036" cy="5886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Rettangolo 21"/>
          <p:cNvSpPr/>
          <p:nvPr/>
        </p:nvSpPr>
        <p:spPr>
          <a:xfrm>
            <a:off x="1259632" y="5157192"/>
            <a:ext cx="3600400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ritorno al procedimento ordinario: art. 72.3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it-IT" sz="3200" dirty="0"/>
              <a:t>Procedimenti legislativi: fase deliberativa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124744"/>
            <a:ext cx="8280920" cy="5184576"/>
          </a:xfrm>
        </p:spPr>
        <p:txBody>
          <a:bodyPr/>
          <a:lstStyle/>
          <a:p>
            <a:pPr>
              <a:buNone/>
            </a:pP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Procedimento per Commissione redigente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755576" y="3501008"/>
            <a:ext cx="273630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COMMISSIONE REFERENTE 3 letture</a:t>
            </a:r>
          </a:p>
        </p:txBody>
      </p:sp>
      <p:sp>
        <p:nvSpPr>
          <p:cNvPr id="5" name="Freccia a destra 4"/>
          <p:cNvSpPr/>
          <p:nvPr/>
        </p:nvSpPr>
        <p:spPr>
          <a:xfrm>
            <a:off x="3563888" y="364502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4644008" y="3501008"/>
            <a:ext cx="273630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AULA </a:t>
            </a:r>
          </a:p>
          <a:p>
            <a:pPr algn="ctr"/>
            <a:r>
              <a:rPr lang="it-IT" dirty="0"/>
              <a:t>votazione finale</a:t>
            </a:r>
          </a:p>
        </p:txBody>
      </p:sp>
      <p:sp>
        <p:nvSpPr>
          <p:cNvPr id="7" name="Freccia in giù 6"/>
          <p:cNvSpPr/>
          <p:nvPr/>
        </p:nvSpPr>
        <p:spPr>
          <a:xfrm rot="14402358">
            <a:off x="7602204" y="3152348"/>
            <a:ext cx="132282" cy="5886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in giù 7"/>
          <p:cNvSpPr/>
          <p:nvPr/>
        </p:nvSpPr>
        <p:spPr>
          <a:xfrm rot="17936051">
            <a:off x="7598175" y="4064505"/>
            <a:ext cx="153932" cy="5886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6948264" y="2636912"/>
            <a:ext cx="1656184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altra Camera</a:t>
            </a:r>
          </a:p>
        </p:txBody>
      </p:sp>
      <p:sp>
        <p:nvSpPr>
          <p:cNvPr id="10" name="Rettangolo 9"/>
          <p:cNvSpPr/>
          <p:nvPr/>
        </p:nvSpPr>
        <p:spPr>
          <a:xfrm>
            <a:off x="6948264" y="5013176"/>
            <a:ext cx="1656184" cy="360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promulgazione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539552" y="5013176"/>
            <a:ext cx="3600400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ritorno al procedimento ordinario: art. 72.3</a:t>
            </a:r>
          </a:p>
        </p:txBody>
      </p:sp>
      <p:sp>
        <p:nvSpPr>
          <p:cNvPr id="12" name="Freccia in giù 11"/>
          <p:cNvSpPr/>
          <p:nvPr/>
        </p:nvSpPr>
        <p:spPr>
          <a:xfrm>
            <a:off x="2051720" y="4365104"/>
            <a:ext cx="237036" cy="5886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it-IT" sz="3600" dirty="0"/>
              <a:t>Procedimenti legislativi: fase deliberativa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“Riserva di Assemblea” – art. 72.4 Cost.</a:t>
            </a:r>
          </a:p>
          <a:p>
            <a:pPr>
              <a:buNone/>
            </a:pPr>
            <a:r>
              <a:rPr lang="it-IT" dirty="0"/>
              <a:t>La procedura normale di esame e di approvazione diretta da parte della Camera è sempre adottata per i disegni di legge in </a:t>
            </a:r>
            <a:r>
              <a:rPr lang="it-IT" dirty="0">
                <a:solidFill>
                  <a:srgbClr val="FF0000"/>
                </a:solidFill>
              </a:rPr>
              <a:t>materia costituzionale ed elettorale </a:t>
            </a:r>
            <a:r>
              <a:rPr lang="it-IT" dirty="0"/>
              <a:t>e per quelli di </a:t>
            </a:r>
            <a:r>
              <a:rPr lang="it-IT" dirty="0">
                <a:solidFill>
                  <a:srgbClr val="FF0000"/>
                </a:solidFill>
              </a:rPr>
              <a:t>delegazione legislativa</a:t>
            </a:r>
            <a:r>
              <a:rPr lang="it-IT" dirty="0"/>
              <a:t>, di autorizzazione a ratificare </a:t>
            </a:r>
            <a:r>
              <a:rPr lang="it-IT" dirty="0">
                <a:solidFill>
                  <a:srgbClr val="FF0000"/>
                </a:solidFill>
              </a:rPr>
              <a:t>trattati</a:t>
            </a:r>
            <a:r>
              <a:rPr lang="it-IT" dirty="0"/>
              <a:t> internazionali, di approvazione di </a:t>
            </a:r>
            <a:r>
              <a:rPr lang="it-IT" dirty="0">
                <a:solidFill>
                  <a:srgbClr val="FF0000"/>
                </a:solidFill>
              </a:rPr>
              <a:t>bilanci</a:t>
            </a:r>
            <a:r>
              <a:rPr lang="it-IT" dirty="0"/>
              <a:t> e consuntivi.</a:t>
            </a:r>
            <a:endParaRPr lang="it-IT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272</Words>
  <Application>Microsoft Office PowerPoint</Application>
  <PresentationFormat>Presentazione su schermo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di Office</vt:lpstr>
      <vt:lpstr>Procedimenti legislativi: fase deliberativa</vt:lpstr>
      <vt:lpstr>Procedimenti legislativi: fase deliberativa</vt:lpstr>
      <vt:lpstr>Procedimenti legislativi: fase deliberativa</vt:lpstr>
      <vt:lpstr>Procedimenti legislativi: fase deliberativa</vt:lpstr>
      <vt:lpstr>Procedimenti legislativi: fase deliberativa</vt:lpstr>
      <vt:lpstr>Procedimenti legislativi: fase deliberativa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Procedimenti legislativi: fase deliberativa</dc:title>
  <dc:creator>roberto</dc:creator>
  <cp:lastModifiedBy>Paolo Zicchittu</cp:lastModifiedBy>
  <cp:revision>15</cp:revision>
  <dcterms:created xsi:type="dcterms:W3CDTF">2012-10-15T12:53:08Z</dcterms:created>
  <dcterms:modified xsi:type="dcterms:W3CDTF">2022-11-07T14:33:08Z</dcterms:modified>
</cp:coreProperties>
</file>