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1" r:id="rId2"/>
    <p:sldId id="312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76480-5B8E-41F3-81B3-6E7E9A91715F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6740F-E85B-401D-BDFA-BD3CC1D5F1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98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>
            <a:extLst>
              <a:ext uri="{FF2B5EF4-FFF2-40B4-BE49-F238E27FC236}">
                <a16:creationId xmlns:a16="http://schemas.microsoft.com/office/drawing/2014/main" id="{C44B9BC5-975B-4386-9E4A-3F9D260F87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egnaposto note 2">
            <a:extLst>
              <a:ext uri="{FF2B5EF4-FFF2-40B4-BE49-F238E27FC236}">
                <a16:creationId xmlns:a16="http://schemas.microsoft.com/office/drawing/2014/main" id="{384C1CE4-A8BE-4835-99DF-432A9550D7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27652" name="Segnaposto numero diapositiva 3">
            <a:extLst>
              <a:ext uri="{FF2B5EF4-FFF2-40B4-BE49-F238E27FC236}">
                <a16:creationId xmlns:a16="http://schemas.microsoft.com/office/drawing/2014/main" id="{403C8DDF-9A67-476F-BD69-5FA8994FBD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9A3986-184D-4DEA-A5F4-7CA8E3CE316D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E2E1B915-C427-481C-AB7D-2342640695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CFBD472-1AD9-4D9C-98A9-C2C1B486CFF5}"/>
              </a:ext>
            </a:extLst>
          </p:cNvPr>
          <p:cNvSpPr/>
          <p:nvPr/>
        </p:nvSpPr>
        <p:spPr>
          <a:xfrm>
            <a:off x="1307870" y="1275025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736FF7E-44DA-4EFD-AD73-0D35DAF233FE}"/>
              </a:ext>
            </a:extLst>
          </p:cNvPr>
          <p:cNvSpPr/>
          <p:nvPr/>
        </p:nvSpPr>
        <p:spPr>
          <a:xfrm>
            <a:off x="1449918" y="1385889"/>
            <a:ext cx="9292167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38757B6-5E13-409F-BBFC-EEE1A2A3E98F}"/>
              </a:ext>
            </a:extLst>
          </p:cNvPr>
          <p:cNvSpPr/>
          <p:nvPr/>
        </p:nvSpPr>
        <p:spPr>
          <a:xfrm>
            <a:off x="5058834" y="1268413"/>
            <a:ext cx="2074333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2B8F2A17-AD60-4636-AFFE-6CC99CC0B80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268414"/>
            <a:ext cx="1828800" cy="547687"/>
            <a:chOff x="5318306" y="1386268"/>
            <a:chExt cx="1567331" cy="645295"/>
          </a:xfrm>
        </p:grpSpPr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9B5B85D1-33DD-4895-A6DE-A7ADDCB5B1CF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>
              <a:extLst>
                <a:ext uri="{FF2B5EF4-FFF2-40B4-BE49-F238E27FC236}">
                  <a16:creationId xmlns:a16="http://schemas.microsoft.com/office/drawing/2014/main" id="{0B094EE8-1974-4264-8D67-84481A772E7B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">
              <a:extLst>
                <a:ext uri="{FF2B5EF4-FFF2-40B4-BE49-F238E27FC236}">
                  <a16:creationId xmlns:a16="http://schemas.microsoft.com/office/drawing/2014/main" id="{9095A49D-E548-4C28-80DF-206CA5B2EF91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7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F794B593-7BF2-4C36-84A2-A3558106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42985" y="1327150"/>
            <a:ext cx="1706033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C5379D0-B18E-426C-9D46-05FEE3A9E7A6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5915C144-D5FD-439B-8F2D-E5BB9C63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3201" y="5211763"/>
            <a:ext cx="5905500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0A1E5F1E-251E-42ED-BA1C-D4D0DAD9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368" y="5211763"/>
            <a:ext cx="2112433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A0F486-4487-412D-9B6F-EF93B0368A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7627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0B942-309B-4B03-A511-62F153DC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461F-65E9-45B3-B227-6423CC51BC75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908F1-888C-47CE-84ED-BE6CBB98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14148-68E7-47EA-B058-3E407675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EFE5-ACA6-44F8-A352-63C850111B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148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44CB-5633-49E7-B238-8160E819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5C82-69A0-4FE4-8548-6CD3D27F65AC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A68BD-FA06-467C-8E7A-B9F3F14F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51A40-4E7D-436A-A553-1520AC0D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3537-D230-4DC8-B92A-91675D5862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75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605A-21B4-4C46-8C37-50D7E5A0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0C4B-3C78-4A48-8630-67D41B72533C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39916-9BD4-4378-9967-6627C53F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F09E-4369-4CC1-AA52-C96DB0D7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118F-FDF3-4678-AB65-9644D8A245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241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>
            <a:extLst>
              <a:ext uri="{FF2B5EF4-FFF2-40B4-BE49-F238E27FC236}">
                <a16:creationId xmlns:a16="http://schemas.microsoft.com/office/drawing/2014/main" id="{373C1A53-F104-4093-8769-9A598690AD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6F6851D3-947A-4451-879F-976A17264EA9}"/>
              </a:ext>
            </a:extLst>
          </p:cNvPr>
          <p:cNvSpPr/>
          <p:nvPr/>
        </p:nvSpPr>
        <p:spPr>
          <a:xfrm>
            <a:off x="1307870" y="1275025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EE66E1D-5F88-4E8E-8B57-64089F3878EC}"/>
              </a:ext>
            </a:extLst>
          </p:cNvPr>
          <p:cNvSpPr/>
          <p:nvPr/>
        </p:nvSpPr>
        <p:spPr>
          <a:xfrm>
            <a:off x="1449918" y="1385889"/>
            <a:ext cx="9292167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B985204C-E065-45B2-93C6-B2B7EE6C4AA3}"/>
              </a:ext>
            </a:extLst>
          </p:cNvPr>
          <p:cNvSpPr/>
          <p:nvPr/>
        </p:nvSpPr>
        <p:spPr>
          <a:xfrm>
            <a:off x="5058834" y="1268413"/>
            <a:ext cx="2074333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0">
            <a:extLst>
              <a:ext uri="{FF2B5EF4-FFF2-40B4-BE49-F238E27FC236}">
                <a16:creationId xmlns:a16="http://schemas.microsoft.com/office/drawing/2014/main" id="{A6C5E5BC-4287-4373-A0CE-F66C7197BA2E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268414"/>
            <a:ext cx="1828800" cy="547687"/>
            <a:chOff x="5318306" y="1386268"/>
            <a:chExt cx="1567331" cy="645295"/>
          </a:xfrm>
        </p:grpSpPr>
        <p:cxnSp>
          <p:nvCxnSpPr>
            <p:cNvPr id="9" name="Straight Connector 31">
              <a:extLst>
                <a:ext uri="{FF2B5EF4-FFF2-40B4-BE49-F238E27FC236}">
                  <a16:creationId xmlns:a16="http://schemas.microsoft.com/office/drawing/2014/main" id="{4D98D60A-76D2-4334-99C9-D1061B4E50D6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>
              <a:extLst>
                <a:ext uri="{FF2B5EF4-FFF2-40B4-BE49-F238E27FC236}">
                  <a16:creationId xmlns:a16="http://schemas.microsoft.com/office/drawing/2014/main" id="{FE6DA915-A45B-4D1B-89E0-47A8A5345297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3">
              <a:extLst>
                <a:ext uri="{FF2B5EF4-FFF2-40B4-BE49-F238E27FC236}">
                  <a16:creationId xmlns:a16="http://schemas.microsoft.com/office/drawing/2014/main" id="{BBD3F2C4-FA9D-4E7F-A386-90B068CC056C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50292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3C4E579-BD4C-4C2F-86E5-407CAAA1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42985" y="1325563"/>
            <a:ext cx="1706033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0E79BB-46D4-482F-BA64-AC2E67D9A896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637E154-92C3-46D5-B9AF-F0BDB05D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3201" y="5211763"/>
            <a:ext cx="5907617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D0F9CA-6A9D-44E3-A48F-C3B2AE65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2" y="5211763"/>
            <a:ext cx="2112433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2A027E-DC96-46E7-AAF6-BDFF87B4B4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6705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360" y="2103120"/>
            <a:ext cx="48768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2103120"/>
            <a:ext cx="48768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48DD8D-680D-4077-9DEA-C60EB799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3046-FCC6-4412-B315-EC75F6EB858B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7265AB-970B-406E-9943-E1C1A041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FA1F83-4453-4140-B91D-50AB8B1B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543C-7865-4748-BEAE-66FFEC9163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94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2074334"/>
            <a:ext cx="48768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5360" y="2755898"/>
            <a:ext cx="48768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2074334"/>
            <a:ext cx="48768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756581"/>
            <a:ext cx="48768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671579-D215-4FEB-941E-F43EE4C6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1519-5A0E-4581-922D-1219E95528D3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18E64A-695D-4DFB-9164-F706580A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50472B-D2B9-4E0A-A7D8-B9DC4544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DE56-C5CD-4992-8728-B3C17F942B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352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321041-C2E1-4609-9884-F261D4FA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A568-134B-4201-AB02-B2ADE519D2C0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28F79F3-BE9F-4DC1-8982-B0829B1C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1D3D9A-7423-4BE6-B79B-D5C02ABE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5333-8515-4576-8BBB-0A10C4B2C6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65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DF2F7B1-A0A0-42DD-89B9-ED14DD9D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83181-C382-4EC1-BC9D-F3C6BAE80623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DF0DE7-E8A6-4293-8FFD-8CDB3375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2991F-3DCA-47B9-828E-8BB26249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1623-85C5-4A2E-A6C4-63DAE821AD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605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4DE4F130-B699-4CEA-9F50-F42557150AAD}"/>
              </a:ext>
            </a:extLst>
          </p:cNvPr>
          <p:cNvSpPr/>
          <p:nvPr/>
        </p:nvSpPr>
        <p:spPr>
          <a:xfrm>
            <a:off x="245534" y="173039"/>
            <a:ext cx="8532284" cy="6511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CDF1E57-8950-4043-A1D8-498A3FB9E7D5}"/>
              </a:ext>
            </a:extLst>
          </p:cNvPr>
          <p:cNvSpPr/>
          <p:nvPr/>
        </p:nvSpPr>
        <p:spPr>
          <a:xfrm>
            <a:off x="9021234" y="173039"/>
            <a:ext cx="2925233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E27EC4-D519-437F-85F6-A137ED94BAE4}"/>
              </a:ext>
            </a:extLst>
          </p:cNvPr>
          <p:cNvSpPr/>
          <p:nvPr/>
        </p:nvSpPr>
        <p:spPr>
          <a:xfrm>
            <a:off x="9156700" y="274639"/>
            <a:ext cx="2652184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1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68" y="907143"/>
            <a:ext cx="7238475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1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0BBA0C8-1E8E-43B7-A9B7-5EC42A88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54BC-29B2-4575-9117-00F703821680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1962B2-611A-4F12-B36B-F6A1F6E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BDC07CC-E1D9-424E-88EE-6F3C2719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2834" y="6310314"/>
            <a:ext cx="1464733" cy="274637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F92CF-1FBD-4A5E-AA41-04FD6387AA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744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BBFFC4E8-57CF-4925-91B0-84C10A497021}"/>
              </a:ext>
            </a:extLst>
          </p:cNvPr>
          <p:cNvSpPr/>
          <p:nvPr/>
        </p:nvSpPr>
        <p:spPr>
          <a:xfrm>
            <a:off x="9021234" y="173039"/>
            <a:ext cx="2925233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B5926A3-445B-4B4B-AC05-9D60CC45F188}"/>
              </a:ext>
            </a:extLst>
          </p:cNvPr>
          <p:cNvSpPr/>
          <p:nvPr/>
        </p:nvSpPr>
        <p:spPr>
          <a:xfrm>
            <a:off x="9156700" y="274639"/>
            <a:ext cx="2652184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173736"/>
            <a:ext cx="8531352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2A43720-5497-48FA-BDF4-F95418FF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27DB1CA-DA85-4BAE-BD50-639B1D6E7730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C83B801-CBD4-435E-B958-01FE73AD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57E7B8B-394A-4BCC-A7C7-5BC47222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068" y="6308725"/>
            <a:ext cx="1462617" cy="274638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03D323-0CC2-46C7-8486-CDB43027066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735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2C27D1-3268-4AB6-A394-1EE13A62733E}"/>
              </a:ext>
            </a:extLst>
          </p:cNvPr>
          <p:cNvSpPr/>
          <p:nvPr/>
        </p:nvSpPr>
        <p:spPr>
          <a:xfrm>
            <a:off x="234696" y="173736"/>
            <a:ext cx="11722608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53" name="Title Placeholder 1">
            <a:extLst>
              <a:ext uri="{FF2B5EF4-FFF2-40B4-BE49-F238E27FC236}">
                <a16:creationId xmlns:a16="http://schemas.microsoft.com/office/drawing/2014/main" id="{32FB9F93-C1C3-40EC-A768-4F3412C16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75785" y="642938"/>
            <a:ext cx="1024043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2054" name="Text Placeholder 2">
            <a:extLst>
              <a:ext uri="{FF2B5EF4-FFF2-40B4-BE49-F238E27FC236}">
                <a16:creationId xmlns:a16="http://schemas.microsoft.com/office/drawing/2014/main" id="{7179FD21-B29A-429B-A055-B1974DF83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5785" y="2103439"/>
            <a:ext cx="10240433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554BD-0BCC-42D1-95C5-E45C27FA7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3267" y="6308725"/>
            <a:ext cx="274320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C639C60-B0E0-4372-BBDE-DF6B547B4778}" type="datetimeFigureOut">
              <a:rPr lang="it-IT"/>
              <a:pPr>
                <a:defRPr/>
              </a:pPr>
              <a:t>19/11/2021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3A198-38D6-4527-BD5D-70D1A380C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62867" y="6308725"/>
            <a:ext cx="5266267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521F8-D4DB-4886-9B2E-A29C011D1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0934" y="6308725"/>
            <a:ext cx="1462617" cy="2746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891A512A-D186-4696-8E91-B4D27E8477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07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0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eaLnBrk="0" fontAlgn="base" hangingPunct="0">
        <a:spcBef>
          <a:spcPts val="9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>
            <a:extLst>
              <a:ext uri="{FF2B5EF4-FFF2-40B4-BE49-F238E27FC236}">
                <a16:creationId xmlns:a16="http://schemas.microsoft.com/office/drawing/2014/main" id="{148B1A58-2D3B-4800-B01C-8A4C8369A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4" y="188913"/>
            <a:ext cx="7680325" cy="1371600"/>
          </a:xfrm>
        </p:spPr>
        <p:txBody>
          <a:bodyPr/>
          <a:lstStyle/>
          <a:p>
            <a:pPr algn="ctr" eaLnBrk="1" hangingPunct="1"/>
            <a:r>
              <a:rPr lang="it-IT" alt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Il Parlamento – Le funzioni</a:t>
            </a:r>
          </a:p>
        </p:txBody>
      </p:sp>
      <p:sp>
        <p:nvSpPr>
          <p:cNvPr id="32771" name="Segnaposto contenuto 2">
            <a:extLst>
              <a:ext uri="{FF2B5EF4-FFF2-40B4-BE49-F238E27FC236}">
                <a16:creationId xmlns:a16="http://schemas.microsoft.com/office/drawing/2014/main" id="{E7C8E357-4E91-4774-9A36-754493247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1341439"/>
            <a:ext cx="8784976" cy="5327649"/>
          </a:xfrm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Funzione normativa: 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a)</a:t>
            </a: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discussione e approvazione delle leggi (iter legislativo); 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	b) conversione dei decreti-legge; 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  c) leggi delega e pareri sugli schemi dei decreti legislativi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Funzione di indirizzo politico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	a) atti di indirizzo: mozioni, risoluzioni e ordini del giorno;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b) leggi di indirizzo politico (articoli 79, 80 e 81 della Costituzione) 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	c) manovra di finanza pubblica e sessione di bilancio.</a:t>
            </a: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Funzione di controllo: 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interrogazioni, interpellanze, audizioni e Commissioni di </a:t>
            </a: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inchiesta 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(</a:t>
            </a:r>
            <a:r>
              <a:rPr lang="it-IT" altLang="it-IT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ex 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art. 82 Cost.)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Funzione elettorale 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(Presidente della Repubblica, cinque giudici costituzionali, 1/3 dei membri del CSM)</a:t>
            </a: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it-IT" altLang="it-IT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 3" charset="2"/>
              <a:buChar char=""/>
              <a:defRPr/>
            </a:pPr>
            <a:endParaRPr lang="it-IT" altLang="it-IT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 3" charset="2"/>
              <a:buChar char=""/>
              <a:defRPr/>
            </a:pPr>
            <a:endParaRPr lang="it-IT" alt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E76D382-8011-4AFD-A13A-32E9E7605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821786"/>
              </p:ext>
            </p:extLst>
          </p:nvPr>
        </p:nvGraphicFramePr>
        <p:xfrm>
          <a:off x="1623527" y="269980"/>
          <a:ext cx="8578347" cy="6075005"/>
        </p:xfrm>
        <a:graphic>
          <a:graphicData uri="http://schemas.openxmlformats.org/drawingml/2006/table">
            <a:tbl>
              <a:tblPr/>
              <a:tblGrid>
                <a:gridCol w="172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626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</a:rPr>
                        <a:t>STRUMENTI</a:t>
                      </a:r>
                      <a:r>
                        <a:rPr lang="it-IT" sz="1000" b="1" baseline="0" dirty="0">
                          <a:solidFill>
                            <a:srgbClr val="3D3D3D"/>
                          </a:solidFill>
                          <a:effectLst/>
                        </a:rPr>
                        <a:t> INDIRIZZO-  CONTROLLO</a:t>
                      </a:r>
                      <a:endParaRPr lang="it-IT" sz="1000" b="1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</a:rPr>
                        <a:t>INTERPELLANZA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PRESENTATI</a:t>
                      </a: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855</a:t>
                      </a: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PRESENTATI (NON RITIRATI</a:t>
                      </a:r>
                      <a:r>
                        <a:rPr lang="it-IT" sz="1000" baseline="0" dirty="0">
                          <a:solidFill>
                            <a:srgbClr val="3D3D3D"/>
                          </a:solidFill>
                          <a:effectLst/>
                        </a:rPr>
                        <a:t> O DECADUTI)</a:t>
                      </a:r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737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SVOLTI</a:t>
                      </a: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98</a:t>
                      </a: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</a:rPr>
                        <a:t>% SVOLTI</a:t>
                      </a:r>
                      <a:r>
                        <a:rPr lang="it-IT" sz="1000" baseline="0" dirty="0">
                          <a:solidFill>
                            <a:srgbClr val="3D3D3D"/>
                          </a:solidFill>
                          <a:effectLst/>
                        </a:rPr>
                        <a:t> </a:t>
                      </a:r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13,30 %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45">
                <a:tc>
                  <a:txBody>
                    <a:bodyPr/>
                    <a:lstStyle/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l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INTERPELLANZA URGENTE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1,105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907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900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99.23%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281">
                <a:tc>
                  <a:txBody>
                    <a:bodyPr/>
                    <a:lstStyle/>
                    <a:p>
                      <a:pPr algn="l" fontAlgn="t"/>
                      <a:endParaRPr lang="it-IT" sz="1000" b="1" dirty="0">
                        <a:solidFill>
                          <a:srgbClr val="3D3D3D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 algn="l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INTERROGAZIONE A RISPOSTA IMMEDIATA IN ASSEMBLEA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1,626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1,619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1,618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99.94%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281">
                <a:tc>
                  <a:txBody>
                    <a:bodyPr/>
                    <a:lstStyle/>
                    <a:p>
                      <a:pPr algn="l" fontAlgn="t"/>
                      <a:endParaRPr lang="it-IT" sz="1000" b="1" dirty="0">
                        <a:solidFill>
                          <a:srgbClr val="3D3D3D"/>
                        </a:solidFill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algn="l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INTERROGAZIONE A RISPOSTA IMMEDIATA IN COMMISSIONE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2,457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2,362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2,337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98.94%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281">
                <a:tc>
                  <a:txBody>
                    <a:bodyPr/>
                    <a:lstStyle/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INTERROGAZIONE A RISPOSTA IN COMMISSIONE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9,882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9,060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2,858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31.55%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111">
                <a:tc>
                  <a:txBody>
                    <a:bodyPr/>
                    <a:lstStyle/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INTERROGAZIONE A RISPOSTA ORALE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1,653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1,420</a:t>
                      </a:r>
                    </a:p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438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30.85%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111">
                <a:tc>
                  <a:txBody>
                    <a:bodyPr/>
                    <a:lstStyle/>
                    <a:p>
                      <a:pPr algn="l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INTERROGAZIONE A RISPOSTA SCRITTA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17,980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16,930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3,684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000" dirty="0">
                        <a:solidFill>
                          <a:srgbClr val="3D3D3D"/>
                        </a:solidFill>
                        <a:effectLst/>
                      </a:endParaRPr>
                    </a:p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</a:rPr>
                        <a:t>21.76%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70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TOTALI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35,558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dirty="0">
                          <a:solidFill>
                            <a:srgbClr val="3D3D3D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33,035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11,933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00" b="1" dirty="0">
                          <a:solidFill>
                            <a:srgbClr val="3D3D3D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36.12%</a:t>
                      </a:r>
                    </a:p>
                  </a:txBody>
                  <a:tcPr marL="22252" marR="22252" marT="20231" marB="202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pone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on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106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Garamond</vt:lpstr>
      <vt:lpstr>Georgia</vt:lpstr>
      <vt:lpstr>Wingdings 3</vt:lpstr>
      <vt:lpstr>Sapone</vt:lpstr>
      <vt:lpstr>Il Parlamento – Le funzioni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Parlamento – Le funzioni</dc:title>
  <dc:creator>Paolo Zicchittu</dc:creator>
  <cp:lastModifiedBy>Paolo Zicchittu</cp:lastModifiedBy>
  <cp:revision>2</cp:revision>
  <dcterms:created xsi:type="dcterms:W3CDTF">2021-11-18T23:37:22Z</dcterms:created>
  <dcterms:modified xsi:type="dcterms:W3CDTF">2021-11-18T23:40:39Z</dcterms:modified>
</cp:coreProperties>
</file>