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033" autoAdjust="0"/>
  </p:normalViewPr>
  <p:slideViewPr>
    <p:cSldViewPr>
      <p:cViewPr varScale="1">
        <p:scale>
          <a:sx n="75" d="100"/>
          <a:sy n="75" d="100"/>
        </p:scale>
        <p:origin x="1594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221CD-3197-4946-B18A-38B536FA0FC6}" type="datetimeFigureOut">
              <a:rPr lang="it-IT" smtClean="0"/>
              <a:t>21/11/2021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2BD4A-7A5E-43B2-9078-688EC23CFA6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221CD-3197-4946-B18A-38B536FA0FC6}" type="datetimeFigureOut">
              <a:rPr lang="it-IT" smtClean="0"/>
              <a:t>21/11/2021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2BD4A-7A5E-43B2-9078-688EC23CFA6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221CD-3197-4946-B18A-38B536FA0FC6}" type="datetimeFigureOut">
              <a:rPr lang="it-IT" smtClean="0"/>
              <a:t>21/11/2021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2BD4A-7A5E-43B2-9078-688EC23CFA6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221CD-3197-4946-B18A-38B536FA0FC6}" type="datetimeFigureOut">
              <a:rPr lang="it-IT" smtClean="0"/>
              <a:t>21/11/2021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2BD4A-7A5E-43B2-9078-688EC23CFA6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221CD-3197-4946-B18A-38B536FA0FC6}" type="datetimeFigureOut">
              <a:rPr lang="it-IT" smtClean="0"/>
              <a:t>21/11/2021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2BD4A-7A5E-43B2-9078-688EC23CFA6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221CD-3197-4946-B18A-38B536FA0FC6}" type="datetimeFigureOut">
              <a:rPr lang="it-IT" smtClean="0"/>
              <a:t>21/11/2021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2BD4A-7A5E-43B2-9078-688EC23CFA6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221CD-3197-4946-B18A-38B536FA0FC6}" type="datetimeFigureOut">
              <a:rPr lang="it-IT" smtClean="0"/>
              <a:t>21/11/2021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2BD4A-7A5E-43B2-9078-688EC23CFA6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221CD-3197-4946-B18A-38B536FA0FC6}" type="datetimeFigureOut">
              <a:rPr lang="it-IT" smtClean="0"/>
              <a:t>21/11/2021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2BD4A-7A5E-43B2-9078-688EC23CFA6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221CD-3197-4946-B18A-38B536FA0FC6}" type="datetimeFigureOut">
              <a:rPr lang="it-IT" smtClean="0"/>
              <a:t>21/11/2021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2BD4A-7A5E-43B2-9078-688EC23CFA6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221CD-3197-4946-B18A-38B536FA0FC6}" type="datetimeFigureOut">
              <a:rPr lang="it-IT" smtClean="0"/>
              <a:t>21/11/2021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2BD4A-7A5E-43B2-9078-688EC23CFA6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221CD-3197-4946-B18A-38B536FA0FC6}" type="datetimeFigureOut">
              <a:rPr lang="it-IT" smtClean="0"/>
              <a:t>21/11/2021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2BD4A-7A5E-43B2-9078-688EC23CFA6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4221CD-3197-4946-B18A-38B536FA0FC6}" type="datetimeFigureOut">
              <a:rPr lang="it-IT" smtClean="0"/>
              <a:t>21/11/2021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32BD4A-7A5E-43B2-9078-688EC23CFA6F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39552" y="188640"/>
            <a:ext cx="7772400" cy="648072"/>
          </a:xfrm>
        </p:spPr>
        <p:txBody>
          <a:bodyPr/>
          <a:lstStyle/>
          <a:p>
            <a:r>
              <a:rPr lang="it-IT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Organizzazione dei lavori: programma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07504" y="1052737"/>
            <a:ext cx="8928992" cy="5805263"/>
          </a:xfrm>
        </p:spPr>
        <p:txBody>
          <a:bodyPr>
            <a:normAutofit fontScale="92500"/>
          </a:bodyPr>
          <a:lstStyle/>
          <a:p>
            <a:pPr algn="just">
              <a:spcBef>
                <a:spcPts val="600"/>
              </a:spcBef>
            </a:pPr>
            <a:r>
              <a:rPr lang="it-IT" sz="2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Art. 23 Reg. Camera: </a:t>
            </a:r>
          </a:p>
          <a:p>
            <a:pPr algn="just">
              <a:spcBef>
                <a:spcPts val="600"/>
              </a:spcBef>
            </a:pPr>
            <a:r>
              <a:rPr lang="it-IT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1. La Camera organizza i propri lavori secondo il </a:t>
            </a:r>
            <a:r>
              <a:rPr lang="it-IT" sz="2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metodo della programmazione</a:t>
            </a:r>
            <a:r>
              <a:rPr lang="it-IT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  <a:p>
            <a:pPr algn="just">
              <a:spcBef>
                <a:spcPts val="600"/>
              </a:spcBef>
            </a:pPr>
            <a:r>
              <a:rPr lang="it-IT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2. Il </a:t>
            </a:r>
            <a:r>
              <a:rPr lang="it-IT" sz="2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programma dei lavori </a:t>
            </a:r>
            <a:r>
              <a:rPr lang="it-IT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dell'Assemblea è deliberato dalla Conferenza dei presidenti di Gruppo per un periodo di almeno due mesi e, comunque, non superiore a tre mesi. </a:t>
            </a:r>
          </a:p>
          <a:p>
            <a:pPr algn="just">
              <a:spcBef>
                <a:spcPts val="600"/>
              </a:spcBef>
            </a:pPr>
            <a:r>
              <a:rPr lang="it-IT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3. Il Presidente della Camera convoca la Conferenza dei presidenti di Gruppo dopo aver preso gli opportuni contatti con il Presidente del Senato e con il Governo, che interviene alla riunione con un proprio rappresentante. Il </a:t>
            </a:r>
            <a:r>
              <a:rPr lang="it-IT" sz="2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Governo </a:t>
            </a:r>
            <a:r>
              <a:rPr lang="it-IT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comunica al Presidente della Camera e ai presidenti dei Gruppi le proprie indicazioni, in ordine di priorità, almeno due giorni prima della riunione della Conferenza.</a:t>
            </a:r>
          </a:p>
          <a:p>
            <a:pPr algn="just">
              <a:spcBef>
                <a:spcPts val="600"/>
              </a:spcBef>
            </a:pPr>
            <a:r>
              <a:rPr lang="it-IT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4. Il </a:t>
            </a:r>
            <a:r>
              <a:rPr lang="it-IT" sz="2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programma</a:t>
            </a:r>
            <a:r>
              <a:rPr lang="it-IT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predisposto sulla base delle indicazioni del Governo e delle proposte dei Gruppi, contiene l'</a:t>
            </a:r>
            <a:r>
              <a:rPr lang="it-IT" sz="2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elenco degli argomenti </a:t>
            </a:r>
            <a:r>
              <a:rPr lang="it-IT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che la Camera intende esaminare, con l'indicazione dell'</a:t>
            </a:r>
            <a:r>
              <a:rPr lang="it-IT" sz="2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ordine di priorità </a:t>
            </a:r>
            <a:r>
              <a:rPr lang="it-IT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e del periodo nel quale se ne prevede l'iscrizione all'</a:t>
            </a:r>
            <a:r>
              <a:rPr lang="it-IT" sz="2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ordine del giorno </a:t>
            </a:r>
            <a:r>
              <a:rPr lang="it-IT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dell'Assemblea. Tale indicazione è formulata in modo da garantire tempi congrui per l'esame in rapporto al tempo disponibile e alla complessità degli argomenti. </a:t>
            </a:r>
          </a:p>
          <a:p>
            <a:pPr algn="l"/>
            <a:endParaRPr lang="it-IT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l"/>
            <a:endParaRPr lang="it-I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3508" y="1340768"/>
            <a:ext cx="8856984" cy="417646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2000" dirty="0"/>
              <a:t>6. Il programma è </a:t>
            </a:r>
            <a:r>
              <a:rPr lang="it-IT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approvato con il consenso dei presidenti di Gruppi </a:t>
            </a:r>
            <a:r>
              <a:rPr lang="it-IT" sz="2000" dirty="0"/>
              <a:t>la cui consistenza numerica sia complessivamente pari almeno ai </a:t>
            </a:r>
            <a:r>
              <a:rPr lang="it-IT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tre quarti dei componenti </a:t>
            </a:r>
            <a:r>
              <a:rPr lang="it-IT" sz="2000" dirty="0"/>
              <a:t>della Camera. In tal caso, il Presidente riserva comunque una quota del tempo disponibile agli argomenti indicati dai </a:t>
            </a:r>
            <a:r>
              <a:rPr lang="it-IT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Gruppi dissenzienti</a:t>
            </a:r>
            <a:r>
              <a:rPr lang="it-IT" sz="2000" dirty="0"/>
              <a:t>, ripartendola in proporzione alla consistenza di questi. Qualora nella Conferenza dei presidenti di Gruppo non si raggiunga tale maggioranza, il programma è predisposto dal </a:t>
            </a:r>
            <a:r>
              <a:rPr lang="it-IT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Presidente </a:t>
            </a:r>
            <a:r>
              <a:rPr lang="it-IT" sz="2000" dirty="0"/>
              <a:t>secondo i criteri di cui ai commi 4 e 5 e inserendo nel programma stesso le proposte dei Gruppi parlamentari, nel rispetto della riserva di tempi e di argomenti di cui all'articolo 24, comma 3, secondo periodo. </a:t>
            </a:r>
          </a:p>
          <a:p>
            <a:pPr marL="0" indent="0" algn="just">
              <a:buNone/>
            </a:pPr>
            <a:r>
              <a:rPr lang="it-IT" sz="2000" dirty="0"/>
              <a:t>7. Il programma formato ai sensi del comma 6 diviene definitivo dopo la comunicazione all'Assemblea.</a:t>
            </a:r>
          </a:p>
          <a:p>
            <a:pPr marL="0" indent="0" algn="just">
              <a:buNone/>
            </a:pPr>
            <a:r>
              <a:rPr lang="it-IT" sz="2000" dirty="0"/>
              <a:t>10. Il programma dei lavori dell'Assemblea determina </a:t>
            </a:r>
            <a:r>
              <a:rPr lang="it-IT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ripartizione dei tempi di lavoro dell'Assemblea e delle Commissioni </a:t>
            </a:r>
            <a:r>
              <a:rPr lang="it-IT" sz="2000" dirty="0"/>
              <a:t>per il periodo considerato.</a:t>
            </a:r>
          </a:p>
          <a:p>
            <a:pPr>
              <a:buNone/>
            </a:pPr>
            <a:endParaRPr lang="it-IT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Titolo 1">
            <a:extLst>
              <a:ext uri="{FF2B5EF4-FFF2-40B4-BE49-F238E27FC236}">
                <a16:creationId xmlns:a16="http://schemas.microsoft.com/office/drawing/2014/main" id="{84BE711B-75A1-4094-BFA4-054F76FD9A85}"/>
              </a:ext>
            </a:extLst>
          </p:cNvPr>
          <p:cNvSpPr txBox="1">
            <a:spLocks/>
          </p:cNvSpPr>
          <p:nvPr/>
        </p:nvSpPr>
        <p:spPr>
          <a:xfrm>
            <a:off x="539552" y="404665"/>
            <a:ext cx="7772400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Organizzazione dei lavori: programma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4704"/>
          </a:xfrm>
        </p:spPr>
        <p:txBody>
          <a:bodyPr/>
          <a:lstStyle/>
          <a:p>
            <a:r>
              <a:rPr lang="it-IT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Organizzazione dei lavori: calendario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3508" y="881336"/>
            <a:ext cx="8856984" cy="597666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it-IT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Art. 24 Reg. Camera: </a:t>
            </a:r>
          </a:p>
          <a:p>
            <a:pPr marL="0" indent="12700" algn="just">
              <a:buNone/>
            </a:pPr>
            <a:r>
              <a:rPr lang="it-IT" sz="2000" dirty="0"/>
              <a:t>1. Stabilito il programma, il Presidente convoca la Conferenza dei presidenti di Gruppo per definire le modalità e i tempi di applicazione mediante l'adozione di un </a:t>
            </a:r>
            <a:r>
              <a:rPr lang="it-IT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calendario </a:t>
            </a:r>
            <a:r>
              <a:rPr lang="it-IT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 tre settimane</a:t>
            </a:r>
            <a:r>
              <a:rPr lang="it-IT" sz="2000" dirty="0"/>
              <a:t>. Il Governo, informato della riunione, vi interviene con un proprio rappresentante e comunica al Presidente della Camera e ai presidenti dei Gruppi parlamentari le proprie indicazioni relativamente alle date per l'iscrizione dei vari argomenti all'ordine del giorno dell'Assemblea.</a:t>
            </a:r>
          </a:p>
          <a:p>
            <a:pPr marL="0" indent="12700" algn="just">
              <a:buNone/>
            </a:pPr>
            <a:r>
              <a:rPr lang="it-IT" sz="2000" dirty="0"/>
              <a:t>2. Il calendario è predisposto sulla base delle </a:t>
            </a:r>
            <a:r>
              <a:rPr lang="it-IT" sz="2000" dirty="0">
                <a:solidFill>
                  <a:srgbClr val="FF0000"/>
                </a:solidFill>
              </a:rPr>
              <a:t>indicazioni del Governo </a:t>
            </a:r>
            <a:r>
              <a:rPr lang="it-IT" sz="2000" dirty="0"/>
              <a:t>e delle proposte dei Gruppi. Il calendario approvato con il consenso dei presidenti di Gruppi la cui consistenza numerica sia complessivamente pari almeno ai </a:t>
            </a:r>
            <a:r>
              <a:rPr lang="it-IT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tre quarti </a:t>
            </a:r>
            <a:r>
              <a:rPr lang="it-IT" sz="2000" dirty="0"/>
              <a:t>dei componenti della Camera è definitivo. Il Presidente riserva una quota del tempo disponibile agli argomenti indicati dai Gruppi dissenzienti, ripartendola in proporzione alla loro consistenza </a:t>
            </a:r>
          </a:p>
          <a:p>
            <a:pPr marL="0" indent="12700" algn="just">
              <a:buNone/>
            </a:pPr>
            <a:r>
              <a:rPr lang="it-IT" sz="2000" dirty="0"/>
              <a:t>3. Qualora nella Conferenza dei presidenti di Gruppo non si raggiunga la maggioranza di cui al comma 2, il calendario è </a:t>
            </a:r>
            <a:r>
              <a:rPr lang="it-IT" sz="2000" dirty="0">
                <a:solidFill>
                  <a:srgbClr val="FF0000"/>
                </a:solidFill>
              </a:rPr>
              <a:t>predisposto dal Presidente</a:t>
            </a:r>
            <a:r>
              <a:rPr lang="it-IT" sz="2000" dirty="0"/>
              <a:t>. Il Presidente inserisce nel calendario le proposte dei Gruppi di opposizione, in modo da garantire a questi ultimi un quinto degli argomenti da trattare ovvero del tempo complessivamente disponibile per i lavori dell'Assemblea nel periodo considerato.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63763"/>
            <a:ext cx="8229600" cy="634082"/>
          </a:xfrm>
        </p:spPr>
        <p:txBody>
          <a:bodyPr>
            <a:normAutofit/>
          </a:bodyPr>
          <a:lstStyle/>
          <a:p>
            <a:r>
              <a:rPr lang="it-IT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Organizzazione dei lavori: ordine del giorno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7504" y="836712"/>
            <a:ext cx="8928992" cy="5957525"/>
          </a:xfrm>
        </p:spPr>
        <p:txBody>
          <a:bodyPr>
            <a:noAutofit/>
          </a:bodyPr>
          <a:lstStyle/>
          <a:p>
            <a:pPr marR="0" lvl="0" algn="just" fontAlgn="auto">
              <a:lnSpc>
                <a:spcPct val="100000"/>
              </a:lnSpc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it-IT" sz="1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Art. 26 Reg. Camera: </a:t>
            </a:r>
          </a:p>
          <a:p>
            <a:pPr marL="0" indent="0" algn="just">
              <a:buNone/>
            </a:pPr>
            <a:r>
              <a:rPr lang="it-IT" sz="1800" dirty="0"/>
              <a:t>1. Il Presidente della Camera o il presidente della Commissione annunzia, prima di chiudere la seduta, l'</a:t>
            </a:r>
            <a:r>
              <a:rPr lang="it-IT" sz="1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ordine del giorno e l'ora delle sedute dei due giorni successivi di lavoro</a:t>
            </a:r>
            <a:r>
              <a:rPr lang="it-IT" sz="1800" dirty="0"/>
              <a:t>…  Se vi è opposizione, l'Assemblea o la Commissione decide per alzata di mano, sentiti un oratore contro e uno a favore per non più di dieci minuti ciascuno. </a:t>
            </a:r>
          </a:p>
          <a:p>
            <a:pPr marL="0" indent="0" algn="just">
              <a:buNone/>
            </a:pPr>
            <a:r>
              <a:rPr lang="it-IT" sz="1800" dirty="0"/>
              <a:t>2. Nel caso in cui sia stata stabilita, a norma degli articoli precedenti, l'organizzazione dei lavori dell'Assemblea o della Commissione, il Presidente forma l'ordine del giorno sulla base del programma e del calendario approvati. Non si applica in questo caso la seconda parte del comma 1.</a:t>
            </a:r>
          </a:p>
          <a:p>
            <a:pPr algn="just">
              <a:buNone/>
            </a:pPr>
            <a:r>
              <a:rPr lang="it-IT" sz="1800" dirty="0"/>
              <a:t> </a:t>
            </a:r>
          </a:p>
          <a:p>
            <a:pPr algn="just">
              <a:buNone/>
              <a:defRPr/>
            </a:pPr>
            <a:r>
              <a:rPr lang="it-IT" sz="1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Art. 27 Reg. Camera</a:t>
            </a:r>
          </a:p>
          <a:p>
            <a:pPr marL="0" indent="0" algn="just">
              <a:buNone/>
            </a:pPr>
            <a:r>
              <a:rPr lang="it-IT" sz="1800" dirty="0"/>
              <a:t>1. L'Assemblea o la Commissione </a:t>
            </a:r>
            <a:r>
              <a:rPr lang="it-IT" sz="1800" dirty="0">
                <a:solidFill>
                  <a:srgbClr val="FF0000"/>
                </a:solidFill>
              </a:rPr>
              <a:t>non può discutere né deliberare su materie che non siano all'ordine del giorno</a:t>
            </a:r>
            <a:r>
              <a:rPr lang="it-IT" sz="1800" dirty="0"/>
              <a:t>. </a:t>
            </a:r>
          </a:p>
          <a:p>
            <a:pPr marL="0" indent="0" algn="just">
              <a:buNone/>
            </a:pPr>
            <a:r>
              <a:rPr lang="it-IT" sz="1800" dirty="0"/>
              <a:t>2. In Assemblea, per discutere o deliberare su materie che </a:t>
            </a:r>
            <a:r>
              <a:rPr lang="it-IT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non siano all'ordine del giorno</a:t>
            </a:r>
            <a:r>
              <a:rPr lang="it-IT" sz="1800" dirty="0"/>
              <a:t>, è necessaria una deliberazione con votazione palese mediante procedimento elettronico con registrazione dei nomi e a </a:t>
            </a:r>
            <a:r>
              <a:rPr lang="it-IT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maggioranza dei tre quarti dei votanti</a:t>
            </a:r>
            <a:r>
              <a:rPr lang="it-IT" sz="1800" dirty="0"/>
              <a:t>. La proposta relativa può essere presentata da trenta deputati o da uno o più presidenti di Gruppi che, separatamente o congiuntamente, risultino di almeno pari consistenza numerica, soltanto all'inizio della seduta o quando si stia per passare ad altro punto dell'ordine del giorno o quando la discussione sia stata sospesa.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828</Words>
  <Application>Microsoft Office PowerPoint</Application>
  <PresentationFormat>Presentazione su schermo (4:3)</PresentationFormat>
  <Paragraphs>23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7" baseType="lpstr">
      <vt:lpstr>Arial</vt:lpstr>
      <vt:lpstr>Calibri</vt:lpstr>
      <vt:lpstr>Tema di Office</vt:lpstr>
      <vt:lpstr>Organizzazione dei lavori: programma</vt:lpstr>
      <vt:lpstr>Presentazione standard di PowerPoint</vt:lpstr>
      <vt:lpstr>Organizzazione dei lavori: calendario</vt:lpstr>
      <vt:lpstr>Organizzazione dei lavori: ordine del giorno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Organizzazione dei lavori: programma</dc:title>
  <dc:creator>roberto</dc:creator>
  <cp:lastModifiedBy>Paolo Zicchittu</cp:lastModifiedBy>
  <cp:revision>5</cp:revision>
  <dcterms:created xsi:type="dcterms:W3CDTF">2012-10-15T13:59:33Z</dcterms:created>
  <dcterms:modified xsi:type="dcterms:W3CDTF">2021-11-21T21:28:19Z</dcterms:modified>
</cp:coreProperties>
</file>