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21/11/2021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21/11/2021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21/11/2021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21/11/2021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21/11/2021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21/11/2021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21/11/2021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21/11/2021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21/11/2021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21/11/2021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21/11/2021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0F2F0-E320-4DBC-ADE5-2CA5E64B9F65}" type="datetimeFigureOut">
              <a:rPr lang="it-IT" smtClean="0"/>
              <a:t>21/11/2021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936103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Maggioranze (nelle elezioni)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848872" cy="4320480"/>
          </a:xfrm>
        </p:spPr>
        <p:txBody>
          <a:bodyPr/>
          <a:lstStyle/>
          <a:p>
            <a:pPr marL="514350" indent="-514350" algn="l">
              <a:buAutoNum type="alphaLcParenR"/>
            </a:pPr>
            <a:r>
              <a:rPr lang="it-IT" dirty="0">
                <a:solidFill>
                  <a:srgbClr val="00B050"/>
                </a:solidFill>
              </a:rPr>
              <a:t>Maggioranza relativa </a:t>
            </a:r>
            <a:r>
              <a:rPr lang="it-IT" dirty="0">
                <a:solidFill>
                  <a:schemeClr val="tx1"/>
                </a:solidFill>
              </a:rPr>
              <a:t>= 1 voto più degli altri (</a:t>
            </a:r>
            <a:r>
              <a:rPr lang="it-IT" i="1" dirty="0" err="1">
                <a:solidFill>
                  <a:schemeClr val="tx1"/>
                </a:solidFill>
              </a:rPr>
              <a:t>plurality</a:t>
            </a:r>
            <a:r>
              <a:rPr lang="it-IT" i="1" dirty="0">
                <a:solidFill>
                  <a:schemeClr val="tx1"/>
                </a:solidFill>
              </a:rPr>
              <a:t>: “first </a:t>
            </a:r>
            <a:r>
              <a:rPr lang="it-IT" i="1" dirty="0" err="1">
                <a:solidFill>
                  <a:schemeClr val="tx1"/>
                </a:solidFill>
              </a:rPr>
              <a:t>past</a:t>
            </a:r>
            <a:r>
              <a:rPr lang="it-IT" i="1" dirty="0">
                <a:solidFill>
                  <a:schemeClr val="tx1"/>
                </a:solidFill>
              </a:rPr>
              <a:t> the post”)</a:t>
            </a:r>
          </a:p>
          <a:p>
            <a:pPr marL="514350" indent="-514350" algn="l">
              <a:buAutoNum type="alphaLcParenR"/>
            </a:pPr>
            <a:r>
              <a:rPr lang="it-IT" dirty="0">
                <a:solidFill>
                  <a:srgbClr val="00B050"/>
                </a:solidFill>
              </a:rPr>
              <a:t>Maggioranza voti espressi </a:t>
            </a:r>
            <a:r>
              <a:rPr lang="it-IT" dirty="0">
                <a:solidFill>
                  <a:schemeClr val="tx1"/>
                </a:solidFill>
              </a:rPr>
              <a:t>= 1/2 + 1 dei voti validi (</a:t>
            </a:r>
            <a:r>
              <a:rPr lang="it-IT" i="1" dirty="0" err="1">
                <a:solidFill>
                  <a:schemeClr val="tx1"/>
                </a:solidFill>
              </a:rPr>
              <a:t>majority</a:t>
            </a:r>
            <a:r>
              <a:rPr lang="it-IT" dirty="0">
                <a:solidFill>
                  <a:schemeClr val="tx1"/>
                </a:solidFill>
              </a:rPr>
              <a:t>)</a:t>
            </a:r>
          </a:p>
          <a:p>
            <a:pPr marL="514350" indent="-514350" algn="l">
              <a:buAutoNum type="alphaLcParenR"/>
            </a:pPr>
            <a:r>
              <a:rPr lang="it-IT" dirty="0">
                <a:solidFill>
                  <a:srgbClr val="00B050"/>
                </a:solidFill>
              </a:rPr>
              <a:t>Maggioranza assoluta</a:t>
            </a:r>
            <a:r>
              <a:rPr lang="it-IT" dirty="0">
                <a:solidFill>
                  <a:schemeClr val="tx1"/>
                </a:solidFill>
              </a:rPr>
              <a:t> = 1/2 + 1 degli elettori</a:t>
            </a:r>
          </a:p>
          <a:p>
            <a:pPr marL="514350" indent="-514350" algn="l">
              <a:buAutoNum type="alphaLcParenR"/>
            </a:pPr>
            <a:r>
              <a:rPr lang="it-IT" dirty="0">
                <a:solidFill>
                  <a:srgbClr val="00B050"/>
                </a:solidFill>
              </a:rPr>
              <a:t>Maggioranza qualificata</a:t>
            </a:r>
            <a:r>
              <a:rPr lang="it-IT" dirty="0">
                <a:solidFill>
                  <a:schemeClr val="tx1"/>
                </a:solidFill>
              </a:rPr>
              <a:t> = 3/5, 2/3 … (per es. art. 83 Cost. e art. 3, Legge cost. 2/1967</a:t>
            </a:r>
          </a:p>
          <a:p>
            <a:pPr marL="514350" indent="-514350" algn="l"/>
            <a:endParaRPr lang="it-IT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76672"/>
            <a:ext cx="9144000" cy="1152127"/>
          </a:xfrm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Maggioranze (nelle deliberazioni collegiali)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5088" y="2060848"/>
            <a:ext cx="7776864" cy="2952328"/>
          </a:xfrm>
        </p:spPr>
        <p:txBody>
          <a:bodyPr>
            <a:normAutofit/>
          </a:bodyPr>
          <a:lstStyle/>
          <a:p>
            <a:pPr marL="514350" indent="-514350" algn="l">
              <a:buFont typeface="Arial" pitchFamily="34" charset="0"/>
              <a:buAutoNum type="alphaLcParenR"/>
            </a:pPr>
            <a:r>
              <a:rPr lang="it-IT" dirty="0">
                <a:solidFill>
                  <a:srgbClr val="00B050"/>
                </a:solidFill>
              </a:rPr>
              <a:t>Maggioranza relativa </a:t>
            </a:r>
            <a:r>
              <a:rPr lang="it-IT" dirty="0">
                <a:solidFill>
                  <a:schemeClr val="tx1"/>
                </a:solidFill>
              </a:rPr>
              <a:t>= ½ + 1 dei voti validi</a:t>
            </a:r>
            <a:endParaRPr lang="it-IT" dirty="0">
              <a:solidFill>
                <a:srgbClr val="00B050"/>
              </a:solidFill>
            </a:endParaRPr>
          </a:p>
          <a:p>
            <a:pPr marL="514350" indent="-514350" algn="l">
              <a:buAutoNum type="alphaLcParenR"/>
            </a:pPr>
            <a:r>
              <a:rPr lang="it-IT" dirty="0">
                <a:solidFill>
                  <a:srgbClr val="00B050"/>
                </a:solidFill>
              </a:rPr>
              <a:t>Maggioranza assoluta</a:t>
            </a:r>
            <a:r>
              <a:rPr lang="it-IT" dirty="0">
                <a:solidFill>
                  <a:schemeClr val="tx1"/>
                </a:solidFill>
              </a:rPr>
              <a:t> = ½ + 1 degli aventi diritto al voto</a:t>
            </a:r>
            <a:endParaRPr lang="it-IT" dirty="0">
              <a:solidFill>
                <a:srgbClr val="00B050"/>
              </a:solidFill>
            </a:endParaRPr>
          </a:p>
          <a:p>
            <a:pPr marL="514350" indent="-514350" algn="l">
              <a:buAutoNum type="alphaLcParenR"/>
            </a:pPr>
            <a:r>
              <a:rPr lang="it-IT" dirty="0">
                <a:solidFill>
                  <a:srgbClr val="00B050"/>
                </a:solidFill>
              </a:rPr>
              <a:t>Maggioranza qualificata</a:t>
            </a:r>
            <a:r>
              <a:rPr lang="it-IT" dirty="0">
                <a:solidFill>
                  <a:schemeClr val="tx1"/>
                </a:solidFill>
              </a:rPr>
              <a:t> = 3/5, 2/3 … (per es. art. 79)</a:t>
            </a:r>
          </a:p>
          <a:p>
            <a:pPr algn="l"/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79 Cost.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0" algn="just">
              <a:buNone/>
            </a:pPr>
            <a:r>
              <a:rPr lang="it-IT" dirty="0"/>
              <a:t>L'amnistia e l'indulto sono concessi con legge deliberata a </a:t>
            </a:r>
            <a:r>
              <a:rPr lang="it-IT" dirty="0">
                <a:solidFill>
                  <a:srgbClr val="00B050"/>
                </a:solidFill>
              </a:rPr>
              <a:t>maggioranza dei due terzi </a:t>
            </a:r>
            <a:r>
              <a:rPr lang="it-IT" dirty="0"/>
              <a:t>dei componenti di ciascuna Camera, in ogni suo articolo e nella votazione finale.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Presentazione su schermo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Maggioranze (nelle elezioni)</vt:lpstr>
      <vt:lpstr>Maggioranze (nelle deliberazioni collegiali)</vt:lpstr>
      <vt:lpstr>Art. 79 Cost.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Maggioranze (nelle elezioni)</dc:title>
  <dc:creator> </dc:creator>
  <cp:lastModifiedBy>Paolo Zicchittu</cp:lastModifiedBy>
  <cp:revision>6</cp:revision>
  <dcterms:created xsi:type="dcterms:W3CDTF">2012-10-15T09:08:46Z</dcterms:created>
  <dcterms:modified xsi:type="dcterms:W3CDTF">2021-11-21T21:14:33Z</dcterms:modified>
</cp:coreProperties>
</file>