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2" r:id="rId5"/>
    <p:sldId id="258" r:id="rId6"/>
    <p:sldId id="264" r:id="rId7"/>
    <p:sldId id="263" r:id="rId8"/>
    <p:sldId id="267" r:id="rId9"/>
    <p:sldId id="265" r:id="rId10"/>
    <p:sldId id="266" r:id="rId11"/>
    <p:sldId id="272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CCBFBC7-664F-911C-9E31-455A049017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D8E8945-D38F-D55B-8A85-A34F6AD3B8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1A263-529C-4B06-A045-B4F940A1516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ECB51C-4B53-02FF-4607-B85E1CD0FC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950380-8276-F8E5-0B39-42FB05D7BE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EAF0-75AF-42A4-92E5-F40771A4DE1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076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D22C1-EB71-472A-AF6D-A4B4138CDAF0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F3A60-C990-4A54-8411-CE24F28B1C4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3165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F62A-1AA6-46D1-BFDA-DEBDE57080B2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15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301F-448C-4F75-86F0-F70C83CAE9FF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19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824-9B8C-40A4-A39C-F23436FC68D0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10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984-FABA-48D0-B79E-20A15190B750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5E6-9B4F-445E-BF9A-10B86B5DE345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98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9248-75A4-4E5E-A28D-91C75120B22E}" type="datetime1">
              <a:rPr lang="it-IT" smtClean="0"/>
              <a:t>14/11/2022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30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D81A-6A80-4355-BCA6-BC75AF770174}" type="datetime1">
              <a:rPr lang="it-IT" smtClean="0"/>
              <a:t>14/11/2022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5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35A-822C-40CC-AE78-F7B9DCD38F76}" type="datetime1">
              <a:rPr lang="it-IT" smtClean="0"/>
              <a:t>14/11/2022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6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4E09-E47F-475B-A4E4-E6FB8E72D9C3}" type="datetime1">
              <a:rPr lang="it-IT" smtClean="0"/>
              <a:t>14/11/2022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98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3BC7-563A-49B2-8EF4-E2B0188D7C8B}" type="datetime1">
              <a:rPr lang="it-IT" smtClean="0"/>
              <a:t>14/11/2022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727D-2E87-4C22-9F1A-F9D306636CEE}" type="datetime1">
              <a:rPr lang="it-IT" smtClean="0"/>
              <a:t>14/11/2022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46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0721B-68D8-49A0-8F4B-7A864884A58C}" type="datetime1">
              <a:rPr lang="it-IT" smtClean="0"/>
              <a:t>14/11/2022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2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41247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it-IT" sz="5400"/>
              <a:t>EN et Y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41247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it-IT"/>
              <a:t>Les pronoms compléments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C1055F0-EF59-4B6D-A83E-8F850EB20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79129" y="587979"/>
            <a:ext cx="5564058" cy="55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7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it-IT" sz="7200" b="1"/>
              <a:t>Y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AC7A69-D429-42E7-A851-276E2E44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it-IT" sz="1700"/>
              <a:t>Remplace un nom de chose précédé de la</a:t>
            </a:r>
            <a:r>
              <a:rPr lang="it-IT" sz="1700">
                <a:solidFill>
                  <a:srgbClr val="FF0000"/>
                </a:solidFill>
              </a:rPr>
              <a:t> préposition</a:t>
            </a:r>
            <a:r>
              <a:rPr lang="it-IT" sz="1700"/>
              <a:t> </a:t>
            </a:r>
            <a:r>
              <a:rPr lang="it-IT" sz="1700" b="1"/>
              <a:t>à</a:t>
            </a:r>
            <a:r>
              <a:rPr lang="it-IT" sz="1700"/>
              <a:t>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Tu aimes jouer </a:t>
            </a:r>
            <a:r>
              <a:rPr lang="it-IT" sz="1700" b="1"/>
              <a:t>aux</a:t>
            </a:r>
            <a:r>
              <a:rPr lang="it-IT" sz="1700"/>
              <a:t> échecs? - Oui, mais je suis nul, je n’</a:t>
            </a:r>
            <a:r>
              <a:rPr lang="it-IT" sz="1700">
                <a:solidFill>
                  <a:srgbClr val="FF0000"/>
                </a:solidFill>
              </a:rPr>
              <a:t>y</a:t>
            </a:r>
            <a:r>
              <a:rPr lang="it-IT" sz="1700"/>
              <a:t> joue presque jamais.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Tu travailles </a:t>
            </a:r>
            <a:r>
              <a:rPr lang="it-IT" sz="1700" b="1"/>
              <a:t>à</a:t>
            </a:r>
            <a:r>
              <a:rPr lang="it-IT" sz="1700"/>
              <a:t> ce projet depuis combien de temps? - J’</a:t>
            </a:r>
            <a:r>
              <a:rPr lang="it-IT" sz="1700">
                <a:solidFill>
                  <a:srgbClr val="FF0000"/>
                </a:solidFill>
              </a:rPr>
              <a:t>y </a:t>
            </a:r>
            <a:r>
              <a:rPr lang="it-IT" sz="1700"/>
              <a:t>travaille depuis trop longtemps.</a:t>
            </a:r>
          </a:p>
          <a:p>
            <a:endParaRPr lang="it-IT" sz="1700" i="1"/>
          </a:p>
          <a:p>
            <a:r>
              <a:rPr lang="it-IT" sz="1700"/>
              <a:t>Remplace un </a:t>
            </a:r>
            <a:r>
              <a:rPr lang="it-IT" sz="1700">
                <a:solidFill>
                  <a:srgbClr val="FF0000"/>
                </a:solidFill>
              </a:rPr>
              <a:t>complément de lieu </a:t>
            </a:r>
            <a:r>
              <a:rPr lang="it-IT" sz="1700"/>
              <a:t>(sauf s’il est précédé de la préposition </a:t>
            </a:r>
            <a:r>
              <a:rPr lang="it-IT" sz="1700" b="1"/>
              <a:t>de</a:t>
            </a:r>
            <a:r>
              <a:rPr lang="it-IT" sz="1700"/>
              <a:t>) :</a:t>
            </a:r>
            <a:r>
              <a:rPr lang="it-IT" sz="1700" i="1"/>
              <a:t>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Ça fait longtemps que tu travailles </a:t>
            </a:r>
            <a:r>
              <a:rPr lang="it-IT" sz="1700" b="1"/>
              <a:t>dans</a:t>
            </a:r>
            <a:r>
              <a:rPr lang="it-IT" sz="1700"/>
              <a:t> cette boîte? – J’</a:t>
            </a:r>
            <a:r>
              <a:rPr lang="it-IT" sz="1700">
                <a:solidFill>
                  <a:srgbClr val="FF0000"/>
                </a:solidFill>
              </a:rPr>
              <a:t>y</a:t>
            </a:r>
            <a:r>
              <a:rPr lang="it-IT" sz="1700"/>
              <a:t> travaille depuis un an.</a:t>
            </a:r>
          </a:p>
          <a:p>
            <a:endParaRPr lang="it-IT" sz="1700"/>
          </a:p>
        </p:txBody>
      </p:sp>
    </p:spTree>
    <p:extLst>
      <p:ext uri="{BB962C8B-B14F-4D97-AF65-F5344CB8AC3E}">
        <p14:creationId xmlns:p14="http://schemas.microsoft.com/office/powerpoint/2010/main" val="313722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17C625-E3E1-438C-9EF8-541BD2EB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7831051" cy="1129187"/>
          </a:xfrm>
        </p:spPr>
        <p:txBody>
          <a:bodyPr anchor="ctr">
            <a:normAutofit/>
          </a:bodyPr>
          <a:lstStyle/>
          <a:p>
            <a:r>
              <a:rPr lang="it-IT" sz="4000"/>
              <a:t>Ordre des pronoms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9E7C62-AA9C-41F3-8AD6-AEF7CA5B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B2755C-D0D9-457A-8544-52E6AC04C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218" y="3870035"/>
            <a:ext cx="8129732" cy="2178339"/>
          </a:xfrm>
        </p:spPr>
        <p:txBody>
          <a:bodyPr anchor="t">
            <a:normAutofit fontScale="32500" lnSpcReduction="20000"/>
          </a:bodyPr>
          <a:lstStyle/>
          <a:p>
            <a:pPr marL="0" indent="0">
              <a:buNone/>
            </a:pPr>
            <a:r>
              <a:rPr lang="fr-FR" sz="4900" b="1"/>
              <a:t>Exemples</a:t>
            </a:r>
            <a:r>
              <a:rPr lang="fr-FR" sz="4900"/>
              <a:t> : La vérité, à ma mère, je </a:t>
            </a:r>
            <a:r>
              <a:rPr lang="fr-FR" sz="4900">
                <a:solidFill>
                  <a:srgbClr val="FF0000"/>
                </a:solidFill>
              </a:rPr>
              <a:t>la lui </a:t>
            </a:r>
            <a:r>
              <a:rPr lang="fr-FR" sz="4900"/>
              <a:t>ai toujours dite.</a:t>
            </a:r>
          </a:p>
          <a:p>
            <a:pPr marL="0" indent="0">
              <a:buNone/>
            </a:pPr>
            <a:r>
              <a:rPr lang="fr-FR" sz="4900"/>
              <a:t>	Qu’il s’entraîne pour le marathon, il </a:t>
            </a:r>
            <a:r>
              <a:rPr lang="fr-FR" sz="4900">
                <a:solidFill>
                  <a:srgbClr val="FF0000"/>
                </a:solidFill>
              </a:rPr>
              <a:t>nous le </a:t>
            </a:r>
            <a:r>
              <a:rPr lang="fr-FR" sz="4900"/>
              <a:t>répète tous les jours.</a:t>
            </a:r>
          </a:p>
          <a:p>
            <a:pPr marL="0" indent="0">
              <a:buNone/>
            </a:pPr>
            <a:r>
              <a:rPr lang="fr-FR" sz="4900"/>
              <a:t>	Leurs économies, à leurs enfants, </a:t>
            </a:r>
            <a:r>
              <a:rPr lang="fr-FR" sz="4900">
                <a:solidFill>
                  <a:srgbClr val="FF0000"/>
                </a:solidFill>
              </a:rPr>
              <a:t>ils les leur </a:t>
            </a:r>
            <a:r>
              <a:rPr lang="fr-FR" sz="4900"/>
              <a:t>ont confiées.</a:t>
            </a:r>
            <a:r>
              <a:rPr lang="it-IT" sz="4900"/>
              <a:t> </a:t>
            </a:r>
          </a:p>
          <a:p>
            <a:pPr marL="0" indent="0">
              <a:buNone/>
            </a:pPr>
            <a:r>
              <a:rPr lang="it-IT" sz="4900"/>
              <a:t>	Je ne connaissais pas cette histoire, tu ne </a:t>
            </a:r>
            <a:r>
              <a:rPr lang="it-IT" sz="4900">
                <a:solidFill>
                  <a:srgbClr val="FF0000"/>
                </a:solidFill>
              </a:rPr>
              <a:t>m’en</a:t>
            </a:r>
            <a:r>
              <a:rPr lang="it-IT" sz="4900"/>
              <a:t> a jamais parlé.</a:t>
            </a:r>
          </a:p>
          <a:p>
            <a:pPr marL="0" indent="0">
              <a:buNone/>
            </a:pPr>
            <a:r>
              <a:rPr lang="it-IT" sz="4900"/>
              <a:t>	Tu ne vas jamais au cinéma, et pourtant il </a:t>
            </a:r>
            <a:r>
              <a:rPr lang="it-IT" sz="4900">
                <a:solidFill>
                  <a:srgbClr val="FF0000"/>
                </a:solidFill>
              </a:rPr>
              <a:t>t’y</a:t>
            </a:r>
            <a:r>
              <a:rPr lang="it-IT" sz="4900"/>
              <a:t> invite continuellement.</a:t>
            </a:r>
          </a:p>
          <a:p>
            <a:endParaRPr lang="it-IT" sz="2400"/>
          </a:p>
          <a:p>
            <a:pPr marL="0" indent="0">
              <a:buNone/>
            </a:pPr>
            <a:r>
              <a:rPr lang="it-IT" sz="3700"/>
              <a:t>Notez que la première et la troisième colonne s’excluent.</a:t>
            </a:r>
          </a:p>
          <a:p>
            <a:endParaRPr lang="fr-FR" sz="2400"/>
          </a:p>
          <a:p>
            <a:endParaRPr lang="fr-FR" sz="24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B376EF1-26B5-40CB-962F-5712D925F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938" y="2135188"/>
            <a:ext cx="7215924" cy="140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3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9595196" cy="1276969"/>
          </a:xfrm>
        </p:spPr>
        <p:txBody>
          <a:bodyPr anchor="ctr">
            <a:normAutofit/>
          </a:bodyPr>
          <a:lstStyle/>
          <a:p>
            <a:r>
              <a:rPr lang="it-IT" sz="5000"/>
              <a:t>    </a:t>
            </a:r>
            <a:r>
              <a:rPr lang="it-IT" sz="4000"/>
              <a:t>Règles sur l’ordre et la place des pronoms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1F6E30-C345-46B0-B34F-BDA59CB7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240" y="2512291"/>
            <a:ext cx="9401233" cy="3257573"/>
          </a:xfrm>
        </p:spPr>
        <p:txBody>
          <a:bodyPr anchor="t">
            <a:normAutofit/>
          </a:bodyPr>
          <a:lstStyle/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/>
              <a:t>Il ne peut jamais y avoir plus de deux pronoms compléments liés au même verbe.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 b="1"/>
              <a:t>Y</a:t>
            </a:r>
            <a:r>
              <a:rPr lang="it-IT" sz="1600"/>
              <a:t> et </a:t>
            </a:r>
            <a:r>
              <a:rPr lang="it-IT" sz="1600" b="1"/>
              <a:t>EN</a:t>
            </a:r>
            <a:r>
              <a:rPr lang="it-IT" sz="1600"/>
              <a:t> ne s’emploient jamais en même temps, sauf dans l’expression </a:t>
            </a:r>
            <a:r>
              <a:rPr lang="it-IT" sz="1600" i="1">
                <a:solidFill>
                  <a:srgbClr val="FF0000"/>
                </a:solidFill>
              </a:rPr>
              <a:t>Il y en a</a:t>
            </a:r>
            <a:endParaRPr lang="it-IT" sz="1600" i="1"/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 b="1"/>
              <a:t>Y</a:t>
            </a:r>
            <a:r>
              <a:rPr lang="it-IT" sz="1600"/>
              <a:t> ou </a:t>
            </a:r>
            <a:r>
              <a:rPr lang="it-IT" sz="1600" b="1"/>
              <a:t>EN</a:t>
            </a:r>
            <a:r>
              <a:rPr lang="it-IT" sz="1600"/>
              <a:t> sont toujours en dernière position.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­"/>
            </a:pPr>
            <a:r>
              <a:rPr lang="it-IT" sz="1600"/>
              <a:t>Les pronoms compléments sont placés </a:t>
            </a:r>
            <a:r>
              <a:rPr lang="it-IT" sz="1600" b="1"/>
              <a:t>devant le verbe </a:t>
            </a:r>
            <a:r>
              <a:rPr lang="it-IT" sz="1600"/>
              <a:t>dont ils dépendent (devant l’auxiliaire si c’est un temps composé, devant l’infinitif s’il est précédé d’un verbe modal, après l’adverbe de négation). </a:t>
            </a:r>
          </a:p>
          <a:p>
            <a:pPr marL="457200" lvl="1" indent="0">
              <a:buNone/>
            </a:pPr>
            <a:r>
              <a:rPr lang="it-IT" sz="1600"/>
              <a:t>      Exemples : </a:t>
            </a:r>
            <a:r>
              <a:rPr lang="it-IT" sz="1600" i="1"/>
              <a:t>Je </a:t>
            </a:r>
            <a:r>
              <a:rPr lang="it-IT" sz="1600" i="1">
                <a:solidFill>
                  <a:srgbClr val="FF0000"/>
                </a:solidFill>
              </a:rPr>
              <a:t>vous l’</a:t>
            </a:r>
            <a:r>
              <a:rPr lang="it-IT" sz="1600" i="1"/>
              <a:t>offre</a:t>
            </a:r>
            <a:r>
              <a:rPr lang="it-IT" sz="1600"/>
              <a:t>; </a:t>
            </a:r>
            <a:r>
              <a:rPr lang="it-IT" sz="1600" i="1"/>
              <a:t>Il ne </a:t>
            </a:r>
            <a:r>
              <a:rPr lang="it-IT" sz="1600" i="1">
                <a:solidFill>
                  <a:srgbClr val="FF0000"/>
                </a:solidFill>
              </a:rPr>
              <a:t>le lui</a:t>
            </a:r>
            <a:r>
              <a:rPr lang="it-IT" sz="1600" i="1"/>
              <a:t> a pas dit</a:t>
            </a:r>
            <a:r>
              <a:rPr lang="it-IT" sz="1600"/>
              <a:t>; </a:t>
            </a:r>
            <a:r>
              <a:rPr lang="it-IT" sz="1600" i="1"/>
              <a:t>Nous pouvons </a:t>
            </a:r>
            <a:r>
              <a:rPr lang="it-IT" sz="1600" i="1">
                <a:solidFill>
                  <a:srgbClr val="FF0000"/>
                </a:solidFill>
              </a:rPr>
              <a:t>nous en</a:t>
            </a:r>
            <a:r>
              <a:rPr lang="it-IT" sz="1600" i="1"/>
              <a:t> aller</a:t>
            </a:r>
            <a:r>
              <a:rPr lang="it-IT" sz="1600"/>
              <a:t>. </a:t>
            </a:r>
          </a:p>
          <a:p>
            <a:pPr marL="457200" lvl="1" indent="0">
              <a:buNone/>
            </a:pPr>
            <a:r>
              <a:rPr lang="it-IT" sz="1600"/>
              <a:t>      Seule exception : l’impératif affirmatif.</a:t>
            </a:r>
          </a:p>
          <a:p>
            <a:pPr marL="0" indent="0">
              <a:buNone/>
            </a:pPr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238452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2F3F5B-1EFC-4F9D-95F8-821A0E94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7773035" cy="959180"/>
          </a:xfrm>
        </p:spPr>
        <p:txBody>
          <a:bodyPr anchor="ctr">
            <a:norm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F7CD29-D7A8-4C17-B979-F1122B5A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E386FC7-993D-469C-BC76-FA9E1B219020}"/>
              </a:ext>
            </a:extLst>
          </p:cNvPr>
          <p:cNvSpPr txBox="1"/>
          <p:nvPr/>
        </p:nvSpPr>
        <p:spPr>
          <a:xfrm>
            <a:off x="1255343" y="2186106"/>
            <a:ext cx="4830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Répondez librement.</a:t>
            </a:r>
          </a:p>
          <a:p>
            <a:r>
              <a:rPr lang="fr-FR"/>
              <a:t>– Est-ce que vous avez une voiture ? 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Avez-vous un garage ? </a:t>
            </a:r>
          </a:p>
          <a:p>
            <a:r>
              <a:rPr lang="fr-FR"/>
              <a:t>– Oui, j’en ai un. Non, je n’en ai pas.</a:t>
            </a:r>
          </a:p>
          <a:p>
            <a:r>
              <a:rPr lang="fr-FR"/>
              <a:t>– Avez-vous une carte de crédit ? 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Avez-vous une carte de transport ?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Est-ce que votre professeur a des lunettes?</a:t>
            </a:r>
          </a:p>
          <a:p>
            <a:r>
              <a:rPr lang="fr-FR"/>
              <a:t>– Oui, il/elle en a. Non, il elle n’en a pas.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1691B32-EB41-4F62-9045-715201266056}"/>
              </a:ext>
            </a:extLst>
          </p:cNvPr>
          <p:cNvSpPr txBox="1"/>
          <p:nvPr/>
        </p:nvSpPr>
        <p:spPr>
          <a:xfrm>
            <a:off x="6132946" y="2382983"/>
            <a:ext cx="4950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– Est-ce que vos voisins ont un chien ?</a:t>
            </a:r>
          </a:p>
          <a:p>
            <a:r>
              <a:rPr lang="fr-FR"/>
              <a:t>– Oui, ils en ont un. Non, ils n’en ont pas.</a:t>
            </a:r>
          </a:p>
          <a:p>
            <a:r>
              <a:rPr lang="fr-FR"/>
              <a:t>– Mangez-vous beaucoup de pâtes ? </a:t>
            </a:r>
          </a:p>
          <a:p>
            <a:r>
              <a:rPr lang="fr-FR"/>
              <a:t>– Oui, j’en mange beaucoup. Non. je n’en mange pas beaucoup.</a:t>
            </a:r>
          </a:p>
          <a:p>
            <a:r>
              <a:rPr lang="fr-FR"/>
              <a:t>– Avez-vous un piano ? </a:t>
            </a:r>
          </a:p>
          <a:p>
            <a:r>
              <a:rPr lang="fr-FR"/>
              <a:t>– Oui, j’en ai un. Non, je n’en ai pas. </a:t>
            </a:r>
          </a:p>
          <a:p>
            <a:r>
              <a:rPr lang="fr-FR"/>
              <a:t>– Mettez-vous du parfum ?</a:t>
            </a:r>
          </a:p>
          <a:p>
            <a:r>
              <a:rPr lang="fr-FR"/>
              <a:t>– Oui, j’en mets. Non, je n’en mets pas. </a:t>
            </a:r>
          </a:p>
          <a:p>
            <a:r>
              <a:rPr lang="fr-FR"/>
              <a:t>– Portez-vous une montre ? </a:t>
            </a:r>
          </a:p>
          <a:p>
            <a:r>
              <a:rPr lang="fr-FR"/>
              <a:t>– Oui, j’en porte une. Non, je n’en porte pas.</a:t>
            </a:r>
          </a:p>
        </p:txBody>
      </p:sp>
    </p:spTree>
    <p:extLst>
      <p:ext uri="{BB962C8B-B14F-4D97-AF65-F5344CB8AC3E}">
        <p14:creationId xmlns:p14="http://schemas.microsoft.com/office/powerpoint/2010/main" val="26622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8A125F-5385-45D8-AE40-FF3A39DF5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740" y="891215"/>
            <a:ext cx="9471956" cy="1137111"/>
          </a:xfrm>
        </p:spPr>
        <p:txBody>
          <a:bodyPr>
            <a:norm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1F2F66-07E9-4A4A-8B19-7DD199D1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5339182-3B91-495B-9DC8-3CD80302F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887" y="1798315"/>
            <a:ext cx="7745969" cy="1433003"/>
          </a:xfrm>
          <a:prstGeom prst="rect">
            <a:avLst/>
          </a:prstGeom>
        </p:spPr>
      </p:pic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1352EFA2-99C9-3A8E-CBA0-5DEC242D7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99989"/>
              </p:ext>
            </p:extLst>
          </p:nvPr>
        </p:nvGraphicFramePr>
        <p:xfrm>
          <a:off x="1293091" y="3848948"/>
          <a:ext cx="10086110" cy="21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055">
                  <a:extLst>
                    <a:ext uri="{9D8B030D-6E8A-4147-A177-3AD203B41FA5}">
                      <a16:colId xmlns:a16="http://schemas.microsoft.com/office/drawing/2014/main" val="4113535234"/>
                    </a:ext>
                  </a:extLst>
                </a:gridCol>
                <a:gridCol w="5043055">
                  <a:extLst>
                    <a:ext uri="{9D8B030D-6E8A-4147-A177-3AD203B41FA5}">
                      <a16:colId xmlns:a16="http://schemas.microsoft.com/office/drawing/2014/main" val="1627705201"/>
                    </a:ext>
                  </a:extLst>
                </a:gridCol>
              </a:tblGrid>
              <a:tr h="3093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r-FR" b="0">
                          <a:solidFill>
                            <a:schemeClr val="tx1"/>
                          </a:solidFill>
                        </a:rPr>
                        <a:t>Antoine va au Louvre avec qui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bg1"/>
                          </a:solidFill>
                        </a:rPr>
                        <a:t>Il y va avec Isabelle.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13194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tx1"/>
                          </a:solidFill>
                        </a:rPr>
                        <a:t>Est-ce que Gloria s’intéresse à la science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bg1"/>
                          </a:solidFill>
                        </a:rPr>
                        <a:t>Oui, elle s’y intéresse.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62587"/>
                  </a:ext>
                </a:extLst>
              </a:tr>
              <a:tr h="309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tx1"/>
                          </a:solidFill>
                        </a:rPr>
                        <a:t>Est-ce qu’elle s’intéresse à la peinture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bg1"/>
                          </a:solidFill>
                        </a:rPr>
                        <a:t>Non, elle ne s’y intéresse pas.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5281"/>
                  </a:ext>
                </a:extLst>
              </a:tr>
              <a:tr h="355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tx1"/>
                          </a:solidFill>
                        </a:rPr>
                        <a:t>Antoine va au Louvre en voiture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bg1"/>
                          </a:solidFill>
                        </a:rPr>
                        <a:t>Non, il n’y va pas en voiture / Non, il y va à pied.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72098"/>
                  </a:ext>
                </a:extLst>
              </a:tr>
              <a:tr h="659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tx1"/>
                          </a:solidFill>
                        </a:rPr>
                        <a:t>Gloria et François vont à la Villette en métro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bg1"/>
                          </a:solidFill>
                        </a:rPr>
                        <a:t>Non, ils n’y vont pas en métro / Non, ils y vont en bicyclette.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01112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9C80E87B-3E5B-F852-F31A-2BC00AE2FA0F}"/>
              </a:ext>
            </a:extLst>
          </p:cNvPr>
          <p:cNvSpPr txBox="1"/>
          <p:nvPr/>
        </p:nvSpPr>
        <p:spPr>
          <a:xfrm>
            <a:off x="1246909" y="3398982"/>
            <a:ext cx="1013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Répondez aux questions à partir du texte en utilisant </a:t>
            </a:r>
            <a:r>
              <a:rPr lang="fr-FR" b="1"/>
              <a:t>y </a:t>
            </a:r>
            <a:r>
              <a:rPr lang="fr-FR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7201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6600"/>
              <a:t>Rappel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88E1F7-1864-46CB-AD5F-9D4F6E3E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cxnSp>
        <p:nvCxnSpPr>
          <p:cNvPr id="61" name="Straight Connector 5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egnaposto contenuto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LE, LA LES</a:t>
            </a:r>
          </a:p>
          <a:p>
            <a:endParaRPr lang="it-IT" sz="2000" b="1"/>
          </a:p>
          <a:p>
            <a:r>
              <a:rPr lang="it-IT" sz="2000"/>
              <a:t>remplacent un </a:t>
            </a:r>
            <a:r>
              <a:rPr lang="it-IT" sz="2000" b="1"/>
              <a:t>complément d’objet direct </a:t>
            </a:r>
            <a:r>
              <a:rPr lang="it-IT" sz="2000"/>
              <a:t>du verbe.</a:t>
            </a:r>
          </a:p>
          <a:p>
            <a:r>
              <a:rPr lang="it-IT" sz="2000"/>
              <a:t>remplacent des noms déterminés, c’est-à-dire </a:t>
            </a:r>
            <a:r>
              <a:rPr lang="it-IT" sz="2000" b="1"/>
              <a:t>précédés d’un article défini, d’un adjectif démonstratif ou d’un adjectif possessif.</a:t>
            </a:r>
          </a:p>
          <a:p>
            <a:r>
              <a:rPr lang="it-IT" sz="2000"/>
              <a:t>se placent avant le verbe ou l’auxiliaire, mais après le sujet.</a:t>
            </a:r>
          </a:p>
          <a:p>
            <a:pPr marL="0" indent="0">
              <a:buNone/>
            </a:pP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243959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3600"/>
              <a:t>Les pronoms compléments d’objet indirect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8833B5-6111-4BF4-9806-FBF15B4E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12145" y="794327"/>
            <a:ext cx="6382329" cy="527309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/>
              <a:t>LUI, LEUR</a:t>
            </a:r>
          </a:p>
          <a:p>
            <a:r>
              <a:rPr lang="it-IT" sz="2000"/>
              <a:t>Ils remplacent un complément d’objet indirect du verbe (complément précédé de la préposition </a:t>
            </a:r>
            <a:r>
              <a:rPr lang="it-IT" sz="2000" b="1"/>
              <a:t>à</a:t>
            </a:r>
            <a:r>
              <a:rPr lang="it-IT" sz="2000"/>
              <a:t>) qui représente une </a:t>
            </a:r>
            <a:r>
              <a:rPr lang="it-IT" sz="2000" b="1"/>
              <a:t>personne</a:t>
            </a:r>
            <a:r>
              <a:rPr lang="it-IT" sz="2000"/>
              <a:t>.</a:t>
            </a:r>
          </a:p>
          <a:p>
            <a:r>
              <a:rPr lang="fr-FR" sz="2000"/>
              <a:t>On utilise principalement les pronoms indirects  avec les verbes de communication qui se construisent en français avec la préposition  à :</a:t>
            </a:r>
          </a:p>
          <a:p>
            <a:pPr marL="0" indent="0">
              <a:buNone/>
            </a:pPr>
            <a:r>
              <a:rPr lang="fr-FR" sz="1700"/>
              <a:t>	parler à                 téléphoner à           écrire à             répondre à</a:t>
            </a:r>
          </a:p>
          <a:p>
            <a:pPr marL="0" indent="0">
              <a:buNone/>
            </a:pPr>
            <a:r>
              <a:rPr lang="fr-FR" sz="1700"/>
              <a:t>	demander à          emprunter à           prêter à            rendre à</a:t>
            </a:r>
          </a:p>
          <a:p>
            <a:pPr marL="0" indent="0">
              <a:buNone/>
            </a:pPr>
            <a:r>
              <a:rPr lang="fr-FR" sz="1700"/>
              <a:t>	dire à                      offrir à                     sourire à           souhaiter à</a:t>
            </a:r>
          </a:p>
          <a:p>
            <a:r>
              <a:rPr lang="fr-FR" sz="2000"/>
              <a:t>Autres verbes courants qui se construisent avec un pronom indirect :</a:t>
            </a:r>
          </a:p>
          <a:p>
            <a:pPr marL="0" indent="0">
              <a:buNone/>
            </a:pPr>
            <a:r>
              <a:rPr lang="fr-FR" sz="1700"/>
              <a:t>	ressembler à               plaire à            aller à*</a:t>
            </a:r>
          </a:p>
          <a:p>
            <a:pPr marL="0" indent="0">
              <a:buNone/>
            </a:pPr>
            <a:r>
              <a:rPr lang="fr-FR" sz="1700"/>
              <a:t>	</a:t>
            </a:r>
            <a:r>
              <a:rPr lang="fr-FR" sz="1700" i="1"/>
              <a:t>Sa fille </a:t>
            </a:r>
            <a:r>
              <a:rPr lang="fr-FR" sz="1700" b="1" i="1"/>
              <a:t>lui</a:t>
            </a:r>
            <a:r>
              <a:rPr lang="fr-FR" sz="1700" i="1"/>
              <a:t> ressemble. Paris </a:t>
            </a:r>
            <a:r>
              <a:rPr lang="fr-FR" sz="1700" b="1" i="1"/>
              <a:t>lui</a:t>
            </a:r>
            <a:r>
              <a:rPr lang="fr-FR" sz="1700" i="1"/>
              <a:t> plaît. Le rouge </a:t>
            </a:r>
            <a:r>
              <a:rPr lang="fr-FR" sz="1700" b="1" i="1"/>
              <a:t>lui</a:t>
            </a:r>
            <a:r>
              <a:rPr lang="fr-FR" sz="1700" i="1"/>
              <a:t> va bien.</a:t>
            </a:r>
          </a:p>
          <a:p>
            <a:r>
              <a:rPr lang="fr-FR" sz="2000"/>
              <a:t>Mais</a:t>
            </a:r>
            <a:r>
              <a:rPr lang="fr-FR" sz="2000" i="1"/>
              <a:t> penser à, s’intéresser à, s’attacher à, faire attention à, tenir à </a:t>
            </a:r>
            <a:r>
              <a:rPr lang="fr-FR" sz="2000"/>
              <a:t>sont suivis d’un pronom tonique.</a:t>
            </a:r>
          </a:p>
          <a:p>
            <a:pPr marL="0" indent="0">
              <a:buNone/>
            </a:pPr>
            <a:r>
              <a:rPr lang="fr-FR" sz="1700"/>
              <a:t>	</a:t>
            </a:r>
            <a:r>
              <a:rPr lang="fr-FR" sz="1700" i="1"/>
              <a:t>Je pense à </a:t>
            </a:r>
            <a:r>
              <a:rPr lang="fr-FR" sz="1700" b="1" i="1"/>
              <a:t>lui</a:t>
            </a:r>
            <a:r>
              <a:rPr lang="fr-FR" sz="1700" i="1"/>
              <a:t>.                                      Je m’intéresse à </a:t>
            </a:r>
            <a:r>
              <a:rPr lang="fr-FR" sz="1700" b="1" i="1"/>
              <a:t>lui</a:t>
            </a:r>
            <a:r>
              <a:rPr lang="fr-FR" sz="1700" i="1"/>
              <a:t>.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209862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ctr"/>
            <a:r>
              <a:rPr lang="it-IT" sz="4000"/>
              <a:t>ME, TE, NOUS, VOUS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60A70B-3B66-4D17-B6CE-996A4391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5259" y="1648870"/>
            <a:ext cx="5754485" cy="4253166"/>
          </a:xfrm>
        </p:spPr>
        <p:txBody>
          <a:bodyPr anchor="ctr">
            <a:normAutofit/>
          </a:bodyPr>
          <a:lstStyle/>
          <a:p>
            <a:r>
              <a:rPr lang="it-IT" sz="2000"/>
              <a:t>Pronoms compléments d’objet direct ou indirect de la 1° et 2° personnes du singulier et du pluriel.</a:t>
            </a:r>
          </a:p>
          <a:p>
            <a:pPr marL="0" indent="0">
              <a:buNone/>
            </a:pPr>
            <a:endParaRPr lang="it-IT" sz="2000"/>
          </a:p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86487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6600"/>
              <a:t>Le pronom EN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43175D-5FC3-4888-B921-C9DC33D9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43475" y="733425"/>
            <a:ext cx="6296025" cy="5267325"/>
          </a:xfrm>
        </p:spPr>
        <p:txBody>
          <a:bodyPr anchor="ctr">
            <a:normAutofit/>
          </a:bodyPr>
          <a:lstStyle/>
          <a:p>
            <a:r>
              <a:rPr lang="it-IT" sz="1800"/>
              <a:t>Quand les noms </a:t>
            </a:r>
            <a:r>
              <a:rPr lang="it-IT" sz="1800" b="1"/>
              <a:t>complément d’objet direct </a:t>
            </a:r>
            <a:r>
              <a:rPr lang="it-IT" sz="1800"/>
              <a:t>ne sont pas déterminés (précédés d’un article indéfini ou partitif), on doit employer le pronom </a:t>
            </a:r>
            <a:r>
              <a:rPr lang="it-IT" sz="1800" b="1"/>
              <a:t>en</a:t>
            </a:r>
            <a:r>
              <a:rPr lang="it-IT" sz="1800"/>
              <a:t>.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remplace un nom précédé d’un article partitif</a:t>
            </a:r>
          </a:p>
          <a:p>
            <a:pPr marL="457200" lvl="1" indent="0">
              <a:buNone/>
            </a:pPr>
            <a:r>
              <a:rPr lang="it-IT" sz="1800"/>
              <a:t>	Tu veux </a:t>
            </a:r>
            <a:r>
              <a:rPr lang="it-IT" sz="1800" b="1"/>
              <a:t>du</a:t>
            </a:r>
            <a:r>
              <a:rPr lang="it-IT" sz="1800"/>
              <a:t> thé ? – Oui, j’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veux bien.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remplace un nom précédé de l’article indéfini </a:t>
            </a:r>
            <a:r>
              <a:rPr lang="it-IT" sz="1800" b="1"/>
              <a:t>un</a:t>
            </a:r>
            <a:r>
              <a:rPr lang="it-IT" sz="1800"/>
              <a:t>, </a:t>
            </a:r>
            <a:r>
              <a:rPr lang="it-IT" sz="1800" b="1"/>
              <a:t>une</a:t>
            </a:r>
            <a:r>
              <a:rPr lang="it-IT" sz="1800"/>
              <a:t>, </a:t>
            </a:r>
            <a:r>
              <a:rPr lang="it-IT" sz="1800" b="1"/>
              <a:t>des</a:t>
            </a:r>
          </a:p>
          <a:p>
            <a:pPr marL="457200" lvl="1" indent="0">
              <a:buNone/>
            </a:pPr>
            <a:r>
              <a:rPr lang="it-IT" sz="1800"/>
              <a:t>	Tu as </a:t>
            </a:r>
            <a:r>
              <a:rPr lang="it-IT" sz="1800" b="1"/>
              <a:t>un</a:t>
            </a:r>
            <a:r>
              <a:rPr lang="it-IT" sz="1800"/>
              <a:t> stylo ? – Oui, j’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ai un</a:t>
            </a:r>
          </a:p>
          <a:p>
            <a:pPr marL="914400" lvl="2" indent="0">
              <a:buNone/>
            </a:pPr>
            <a:r>
              <a:rPr lang="it-IT" sz="1800"/>
              <a:t>Elle a des enfants ? – Oui, elle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 trois. / Non, elle n’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 pas.</a:t>
            </a:r>
          </a:p>
          <a:p>
            <a:pPr marL="457200" lvl="1" indent="0">
              <a:buNone/>
            </a:pPr>
            <a:r>
              <a:rPr lang="it-IT" sz="1800"/>
              <a:t>	Tu veux </a:t>
            </a:r>
            <a:r>
              <a:rPr lang="it-IT" sz="1800" b="1"/>
              <a:t>des</a:t>
            </a:r>
            <a:r>
              <a:rPr lang="it-IT" sz="1800"/>
              <a:t> fraises ? – Oui, je vais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acheter.</a:t>
            </a:r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r>
              <a:rPr lang="it-IT" sz="1800"/>
              <a:t>NB : on répète </a:t>
            </a:r>
            <a:r>
              <a:rPr lang="it-IT" sz="1800" b="1"/>
              <a:t>un</a:t>
            </a:r>
            <a:r>
              <a:rPr lang="it-IT" sz="1800"/>
              <a:t> et </a:t>
            </a:r>
            <a:r>
              <a:rPr lang="it-IT" sz="1800" b="1"/>
              <a:t>une</a:t>
            </a:r>
            <a:r>
              <a:rPr lang="it-IT" sz="1800"/>
              <a:t> après le verbe, pas </a:t>
            </a:r>
            <a:r>
              <a:rPr lang="it-IT" sz="1800" b="1"/>
              <a:t>des</a:t>
            </a:r>
            <a:r>
              <a:rPr lang="it-IT" sz="1800"/>
              <a:t>. Si le verbe est négatif, on emploie seulement </a:t>
            </a:r>
            <a:r>
              <a:rPr lang="it-IT" sz="1800" b="1"/>
              <a:t>en</a:t>
            </a:r>
            <a:r>
              <a:rPr lang="it-IT" sz="1800"/>
              <a:t> avant le verbe.</a:t>
            </a:r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r>
              <a:rPr lang="it-IT" sz="1800"/>
              <a:t>Avec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, il n’y a pas d’accord du participe passé au passé composé.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11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511A067-4DF4-4C1E-BD63-87C2963E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3568" y="5529349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5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5600"/>
              <a:t>Attention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08D98C-462E-4F31-8411-7B63A867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fr-FR" sz="1900"/>
              <a:t>Avec </a:t>
            </a:r>
            <a:r>
              <a:rPr lang="fr-FR" sz="1900" i="1"/>
              <a:t>aimer</a:t>
            </a:r>
            <a:r>
              <a:rPr lang="fr-FR" sz="1900"/>
              <a:t> et </a:t>
            </a:r>
            <a:r>
              <a:rPr lang="fr-FR" sz="1900" i="1"/>
              <a:t>connaître</a:t>
            </a:r>
            <a:r>
              <a:rPr lang="fr-FR" sz="1900"/>
              <a:t>, </a:t>
            </a:r>
            <a:r>
              <a:rPr lang="fr-FR" sz="1900" b="1"/>
              <a:t>le, la, les </a:t>
            </a:r>
            <a:r>
              <a:rPr lang="fr-FR" sz="1900"/>
              <a:t>renvoient de préférence à des personnes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aimes bien Julie ?                            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Oui, je </a:t>
            </a:r>
            <a:r>
              <a:rPr lang="fr-FR" sz="1900">
                <a:solidFill>
                  <a:srgbClr val="FF0000"/>
                </a:solidFill>
              </a:rPr>
              <a:t>l’</a:t>
            </a:r>
            <a:r>
              <a:rPr lang="fr-FR" sz="1900"/>
              <a:t>aime bien.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connais son père ?                          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Oui, je </a:t>
            </a:r>
            <a:r>
              <a:rPr lang="fr-FR" sz="1900">
                <a:solidFill>
                  <a:srgbClr val="FF0000"/>
                </a:solidFill>
              </a:rPr>
              <a:t>le</a:t>
            </a:r>
            <a:r>
              <a:rPr lang="fr-FR" sz="1900" b="1"/>
              <a:t> </a:t>
            </a:r>
            <a:r>
              <a:rPr lang="fr-FR" sz="1900"/>
              <a:t>connais.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fr-FR" sz="1900"/>
          </a:p>
          <a:p>
            <a:r>
              <a:rPr lang="fr-FR" sz="1900"/>
              <a:t>Pour les objets, répondez  plutôt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aimes les huîtres ? – Oui, j’aime </a:t>
            </a:r>
            <a:r>
              <a:rPr lang="fr-FR" sz="1900">
                <a:solidFill>
                  <a:srgbClr val="FF0000"/>
                </a:solidFill>
              </a:rPr>
              <a:t>ça</a:t>
            </a:r>
            <a:r>
              <a:rPr lang="fr-FR" sz="190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connais le Tai Chi? – Oui, je connais.       </a:t>
            </a:r>
            <a:endParaRPr lang="it-IT" sz="1900"/>
          </a:p>
        </p:txBody>
      </p:sp>
    </p:spTree>
    <p:extLst>
      <p:ext uri="{BB962C8B-B14F-4D97-AF65-F5344CB8AC3E}">
        <p14:creationId xmlns:p14="http://schemas.microsoft.com/office/powerpoint/2010/main" val="14790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D61635A-7873-482B-A57C-8869B886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3890" y="2016969"/>
            <a:ext cx="8074815" cy="2800395"/>
          </a:xfrm>
        </p:spPr>
        <p:txBody>
          <a:bodyPr anchor="t">
            <a:normAutofit/>
          </a:bodyPr>
          <a:lstStyle/>
          <a:p>
            <a:r>
              <a:rPr lang="it-IT" sz="2000" b="1"/>
              <a:t>En</a:t>
            </a:r>
            <a:r>
              <a:rPr lang="it-IT" sz="2000"/>
              <a:t> remplace un complément exprimant une </a:t>
            </a:r>
            <a:r>
              <a:rPr lang="it-IT" sz="2000" b="1"/>
              <a:t>quantité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Est-ce que tu regardes beaucoup </a:t>
            </a:r>
            <a:r>
              <a:rPr lang="it-IT" sz="2000" u="sng"/>
              <a:t>de séries </a:t>
            </a:r>
            <a:r>
              <a:rPr lang="it-IT" sz="2000"/>
              <a:t>?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Oui, j’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regarde         beaucoup</a:t>
            </a:r>
          </a:p>
          <a:p>
            <a:pPr marL="457200" lvl="1" indent="0">
              <a:buNone/>
            </a:pPr>
            <a:r>
              <a:rPr lang="it-IT" sz="2000"/>
              <a:t>			   un peu</a:t>
            </a:r>
          </a:p>
          <a:p>
            <a:pPr marL="2743200" lvl="6" indent="0">
              <a:buNone/>
            </a:pPr>
            <a:r>
              <a:rPr lang="it-IT" sz="2000"/>
              <a:t>   quelques-unes</a:t>
            </a:r>
          </a:p>
          <a:p>
            <a:pPr marL="2743200" lvl="6" indent="0">
              <a:buNone/>
            </a:pPr>
            <a:r>
              <a:rPr lang="it-IT" sz="2000"/>
              <a:t>    plusieurs </a:t>
            </a:r>
          </a:p>
          <a:p>
            <a:pPr marL="2743200" lvl="6" indent="0">
              <a:buNone/>
            </a:pPr>
            <a:r>
              <a:rPr lang="it-IT" sz="2000"/>
              <a:t>    un grand nombre</a:t>
            </a:r>
          </a:p>
          <a:p>
            <a:pPr marL="2743200" lvl="6" indent="0">
              <a:buNone/>
            </a:pPr>
            <a:r>
              <a:rPr lang="it-IT" sz="2000"/>
              <a:t>    trois ou quatre par an</a:t>
            </a:r>
          </a:p>
          <a:p>
            <a:endParaRPr lang="it-IT" sz="2000"/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0050D50D-8E75-4955-9FAF-943AAAC67B68}"/>
              </a:ext>
            </a:extLst>
          </p:cNvPr>
          <p:cNvSpPr/>
          <p:nvPr/>
        </p:nvSpPr>
        <p:spPr>
          <a:xfrm>
            <a:off x="4524086" y="2728644"/>
            <a:ext cx="209839" cy="196718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75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CE50E5B-6051-473B-A39F-8E55A473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0566" y="1750649"/>
            <a:ext cx="8085865" cy="2800395"/>
          </a:xfrm>
        </p:spPr>
        <p:txBody>
          <a:bodyPr anchor="ctr">
            <a:normAutofit/>
          </a:bodyPr>
          <a:lstStyle/>
          <a:p>
            <a:r>
              <a:rPr lang="it-IT" sz="2000"/>
              <a:t>EN remplace un </a:t>
            </a:r>
            <a:r>
              <a:rPr lang="it-IT" sz="2000" b="1"/>
              <a:t>complément de lieu </a:t>
            </a:r>
            <a:r>
              <a:rPr lang="it-IT" sz="2000"/>
              <a:t>introduit par la préposition </a:t>
            </a:r>
            <a:r>
              <a:rPr lang="it-IT" sz="2000">
                <a:solidFill>
                  <a:srgbClr val="FF0000"/>
                </a:solidFill>
              </a:rPr>
              <a:t>de</a:t>
            </a:r>
            <a:r>
              <a:rPr lang="it-IT" sz="2000"/>
              <a:t> (provenance)</a:t>
            </a:r>
          </a:p>
          <a:p>
            <a:endParaRPr lang="it-IT" sz="2000"/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Tu </a:t>
            </a:r>
            <a:r>
              <a:rPr lang="it-IT" sz="2000" b="1"/>
              <a:t>viens de </a:t>
            </a:r>
            <a:r>
              <a:rPr lang="it-IT" sz="2000"/>
              <a:t>la piscine ? – Oui, j’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viens.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Nous sommes </a:t>
            </a:r>
            <a:r>
              <a:rPr lang="it-IT" sz="2000" b="1"/>
              <a:t>sortis de </a:t>
            </a:r>
            <a:r>
              <a:rPr lang="it-IT" sz="2000"/>
              <a:t>l’autoroute ? – Oui, on 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est sorti.</a:t>
            </a:r>
          </a:p>
        </p:txBody>
      </p:sp>
    </p:spTree>
    <p:extLst>
      <p:ext uri="{BB962C8B-B14F-4D97-AF65-F5344CB8AC3E}">
        <p14:creationId xmlns:p14="http://schemas.microsoft.com/office/powerpoint/2010/main" val="43782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E917520-50E9-4E5E-8F07-67BB88EC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9589" y="1483569"/>
            <a:ext cx="8992235" cy="3278931"/>
          </a:xfrm>
        </p:spPr>
        <p:txBody>
          <a:bodyPr anchor="t">
            <a:normAutofit/>
          </a:bodyPr>
          <a:lstStyle/>
          <a:p>
            <a:r>
              <a:rPr lang="it-IT" sz="2000" b="1"/>
              <a:t>En</a:t>
            </a:r>
            <a:r>
              <a:rPr lang="it-IT" sz="2000"/>
              <a:t> s’emploie avec les constructions impersonnelles et dans des expressions figées</a:t>
            </a:r>
          </a:p>
          <a:p>
            <a:endParaRPr lang="it-IT" sz="2000"/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/>
              <a:t>Il y </a:t>
            </a: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</a:t>
            </a:r>
            <a:r>
              <a:rPr lang="it-IT" sz="1600"/>
              <a:t>, il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reste, il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manque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/>
              <a:t>S’</a:t>
            </a: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aller </a:t>
            </a:r>
            <a:r>
              <a:rPr lang="it-IT" sz="1600"/>
              <a:t>→ Va-t-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! Ils s’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vont demain.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avoir assez</a:t>
            </a:r>
            <a:r>
              <a:rPr lang="it-IT" sz="1600"/>
              <a:t>.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avoir marre → J’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ai assez de cette soirée. Ça suffit, j’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ai marre.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arriver à </a:t>
            </a:r>
            <a:r>
              <a:rPr lang="it-IT" sz="1600"/>
              <a:t>→ J’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suis arrivée au point de ne plus sortir.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vouloir </a:t>
            </a:r>
            <a:r>
              <a:rPr lang="it-IT" sz="1600"/>
              <a:t>→ Il lui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veut beaucoup de ne pas avoir répondu à son mail.</a:t>
            </a:r>
          </a:p>
        </p:txBody>
      </p:sp>
    </p:spTree>
    <p:extLst>
      <p:ext uri="{BB962C8B-B14F-4D97-AF65-F5344CB8AC3E}">
        <p14:creationId xmlns:p14="http://schemas.microsoft.com/office/powerpoint/2010/main" val="316330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FFF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1357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EN et Y</vt:lpstr>
      <vt:lpstr>Rappel</vt:lpstr>
      <vt:lpstr>Les pronoms compléments d’objet indirect</vt:lpstr>
      <vt:lpstr>ME, TE, NOUS, VOUS</vt:lpstr>
      <vt:lpstr>Le pronom EN</vt:lpstr>
      <vt:lpstr>Attention </vt:lpstr>
      <vt:lpstr>Presentazione standard di PowerPoint</vt:lpstr>
      <vt:lpstr>Presentazione standard di PowerPoint</vt:lpstr>
      <vt:lpstr>Presentazione standard di PowerPoint</vt:lpstr>
      <vt:lpstr>Y</vt:lpstr>
      <vt:lpstr>Ordre des pronoms</vt:lpstr>
      <vt:lpstr>    Règles sur l’ordre et la place des pronoms</vt:lpstr>
      <vt:lpstr>Exercice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et Y</dc:title>
  <dc:creator>laura.kreyder</dc:creator>
  <cp:lastModifiedBy>laura.kreyder@unimib.it</cp:lastModifiedBy>
  <cp:revision>28</cp:revision>
  <dcterms:created xsi:type="dcterms:W3CDTF">2020-11-15T15:50:52Z</dcterms:created>
  <dcterms:modified xsi:type="dcterms:W3CDTF">2022-11-14T08:57:53Z</dcterms:modified>
</cp:coreProperties>
</file>