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3" r:id="rId2"/>
    <p:sldId id="314" r:id="rId3"/>
    <p:sldId id="315" r:id="rId4"/>
    <p:sldId id="316" r:id="rId5"/>
    <p:sldId id="324" r:id="rId6"/>
    <p:sldId id="366" r:id="rId7"/>
    <p:sldId id="368" r:id="rId8"/>
    <p:sldId id="367" r:id="rId9"/>
    <p:sldId id="371" r:id="rId10"/>
    <p:sldId id="369" r:id="rId11"/>
    <p:sldId id="370" r:id="rId12"/>
    <p:sldId id="298" r:id="rId13"/>
    <p:sldId id="325" r:id="rId14"/>
    <p:sldId id="328" r:id="rId15"/>
    <p:sldId id="364" r:id="rId16"/>
    <p:sldId id="372" r:id="rId17"/>
    <p:sldId id="329" r:id="rId18"/>
    <p:sldId id="281" r:id="rId19"/>
    <p:sldId id="365" r:id="rId20"/>
    <p:sldId id="331" r:id="rId21"/>
    <p:sldId id="333" r:id="rId22"/>
    <p:sldId id="334" r:id="rId23"/>
    <p:sldId id="373" r:id="rId24"/>
    <p:sldId id="335" r:id="rId25"/>
    <p:sldId id="375" r:id="rId26"/>
    <p:sldId id="290" r:id="rId27"/>
    <p:sldId id="374" r:id="rId28"/>
    <p:sldId id="336" r:id="rId29"/>
    <p:sldId id="337" r:id="rId30"/>
    <p:sldId id="376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 snapToObjects="1">
      <p:cViewPr varScale="1">
        <p:scale>
          <a:sx n="125" d="100"/>
          <a:sy n="125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261B36-602D-194C-B455-434175E7A0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ADABCC1-A33D-4B49-A0C0-32A31E9EC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133AC1-EB6A-8D4B-933E-A621A02FF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C070-7B0D-4E4B-9F9C-109338805D89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BB0F66-598A-7148-B34B-844EA845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A04932-7F1F-3F43-809E-61DA5D72F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D58E-36AE-9140-894F-D3DBF1830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64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65AB57-AE55-7A40-92A5-8CD3EBEEC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0BF72CA-7AF8-E441-96D7-D08B3805E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3AA50D-63DC-0941-AF35-B5E33B884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C070-7B0D-4E4B-9F9C-109338805D89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155ED7F-91AC-3D4A-A144-394D11F75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D0B746-1464-F645-BDAB-FDA5DE785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D58E-36AE-9140-894F-D3DBF1830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2874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ADA2C3E-C56E-F54F-BEF7-50E6436700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D59334E-C5FD-6441-820B-81D16698F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6DDE20-52F6-494E-82F2-A6FB3FF74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C070-7B0D-4E4B-9F9C-109338805D89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856B19-55EE-8E4C-9FBB-6B190C5C8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755805-74D1-384A-83F2-D19F2193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D58E-36AE-9140-894F-D3DBF1830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6193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36F12A-CCFD-3048-BA51-DFD9A32BF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C4476E-8BA0-884A-84EE-24834C3BE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C00D66-EFBC-B942-89E1-2474C1DB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C070-7B0D-4E4B-9F9C-109338805D89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FE565F-4549-9D4C-A60E-DFCAC464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CE6991-844E-A04C-91EA-E7CAAFB21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D58E-36AE-9140-894F-D3DBF1830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876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3C320D-D007-BF4D-8F26-D7320EFC6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3748E91-ED86-5247-8E75-2FC0D4AA2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A9F78D-98D8-764F-B217-FCF667C76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C070-7B0D-4E4B-9F9C-109338805D89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3025F0-69FB-4B4B-9EF8-51FD4434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E4FEA8-7DF8-AD45-9ABD-EC568F603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D58E-36AE-9140-894F-D3DBF1830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4351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ED25B4-15E6-A84C-B167-A8F1B8684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1199C0-4BBE-E348-87AF-4954AD175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A60ABF-729B-2248-9100-4A1F971208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FE019AB-519D-2741-BFC8-6E64F0D50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C070-7B0D-4E4B-9F9C-109338805D89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9195B81-89B1-EB4A-BF7B-6E828BCA6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D117E18-1E8D-D94F-8CCB-700E3814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D58E-36AE-9140-894F-D3DBF1830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768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C25F34-99AE-5745-8295-34F628487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E8FA68-3FAA-E54D-AAD7-310F519AF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3A6135B-862C-384F-80BB-A4F27C938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2703DA5-5A2C-4445-A763-65935872B2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4CB7CF0-EFE8-4F4C-9FBA-28F7A9273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89DAF1E-29FB-A041-B98A-CC994AAA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C070-7B0D-4E4B-9F9C-109338805D89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1476A3C-29E4-9B47-9BAB-2399B38CF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BBDEB0C-0B2C-1548-99EA-4335B6286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D58E-36AE-9140-894F-D3DBF1830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073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FF4188-B9A5-FE4D-B8A7-C144D211E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F6C61F9-359E-2A45-A106-D321C7D6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C070-7B0D-4E4B-9F9C-109338805D89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82DF280-F033-DF48-9DC5-B6CBDBC5D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3F45110-EE93-2340-BB92-6403E367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D58E-36AE-9140-894F-D3DBF1830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631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5EFCCD6-533E-D04A-9072-4DB3478AD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C070-7B0D-4E4B-9F9C-109338805D89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55FD1E0-A960-F14D-B890-E691FE72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688A32E-C44A-CB4E-8FE8-1ACAA732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D58E-36AE-9140-894F-D3DBF1830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2903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59BBB9-74D0-1949-96CA-6862D7DE0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898843-C276-CC41-8D8F-B47D25AE4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6F8C0DE-830A-C94D-B519-3D70B6ECC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A5EAA0-297C-5E45-8E59-6EAC22D4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C070-7B0D-4E4B-9F9C-109338805D89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352B6A-907A-0B4B-B1FB-A1B7D2A0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2FDD0A6-7EB3-8445-B00A-A3B21043B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D58E-36AE-9140-894F-D3DBF1830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55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8726DE-9E60-CC4B-BA5C-348C15782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D464C3B-F848-C740-A042-357B27A500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A55CB93-574B-6D44-8550-C8E8AEE82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E7D545-65B3-BB44-A7ED-F5E4B379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C070-7B0D-4E4B-9F9C-109338805D89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F453736-D2B0-FA40-A208-F9A657AFF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CCC32E7-E6E2-8B43-83C5-7B1FBE38C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D58E-36AE-9140-894F-D3DBF1830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825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87BC5C6-0635-C744-9B87-8A11357F1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2A0CB19-6721-A045-87B5-972B5D4B9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23E860-42F1-4C42-9B35-1C02F2EDA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DC070-7B0D-4E4B-9F9C-109338805D89}" type="datetimeFigureOut">
              <a:rPr lang="it-IT" smtClean="0"/>
              <a:t>14/11/22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4D1730-6286-F649-ACAA-804A282600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FAC9E2-D7FD-EF44-85FA-32F54CEFF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DD58E-36AE-9140-894F-D3DBF18302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68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483682" y="332656"/>
            <a:ext cx="2470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/>
              <a:t>Sesquiterpenes</a:t>
            </a:r>
            <a:endParaRPr lang="it-IT" sz="2800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124744"/>
            <a:ext cx="4567897" cy="518457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744073" y="1124745"/>
            <a:ext cx="367240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Sesquiterpenes consist of three C</a:t>
            </a:r>
            <a:r>
              <a:rPr lang="en-US" sz="2000" baseline="-25000" dirty="0">
                <a:cs typeface="Arial" panose="020B0604020202020204" pitchFamily="34" charset="0"/>
              </a:rPr>
              <a:t>5</a:t>
            </a:r>
            <a:r>
              <a:rPr lang="en-US" sz="2000" dirty="0">
                <a:cs typeface="Arial" panose="020B0604020202020204" pitchFamily="34" charset="0"/>
              </a:rPr>
              <a:t> units and are generally synthesized following the mevalonate route rather than starting from the MEP. </a:t>
            </a:r>
          </a:p>
          <a:p>
            <a:pPr marL="342900" indent="-342900" algn="ctr">
              <a:buFont typeface="Wingdings" pitchFamily="2" charset="2"/>
              <a:buChar char="Ø"/>
            </a:pPr>
            <a:endParaRPr lang="en-US" sz="2000" dirty="0">
              <a:cs typeface="Arial" panose="020B0604020202020204" pitchFamily="34" charset="0"/>
            </a:endParaRP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The addition of one unit of IPP to GPP with GPP synthetase catalysis leads to the formation of the precursor of the sesquiterpenes, </a:t>
            </a:r>
            <a:r>
              <a:rPr lang="en-US" sz="2000" b="1" dirty="0">
                <a:cs typeface="Arial" panose="020B0604020202020204" pitchFamily="34" charset="0"/>
              </a:rPr>
              <a:t>farnesyl diphosphate. FPP </a:t>
            </a:r>
            <a:r>
              <a:rPr lang="en-US" sz="2000" dirty="0">
                <a:cs typeface="Arial" panose="020B0604020202020204" pitchFamily="34" charset="0"/>
              </a:rPr>
              <a:t>can then give rise to a series of both linear and cyclic sesquiterpenes </a:t>
            </a:r>
          </a:p>
          <a:p>
            <a:pPr algn="ctr"/>
            <a:r>
              <a:rPr lang="en-US" sz="2000" dirty="0">
                <a:cs typeface="Arial" panose="020B0604020202020204" pitchFamily="34" charset="0"/>
              </a:rPr>
              <a:t>(mono, bi and tricycles)</a:t>
            </a:r>
            <a:endParaRPr lang="it-IT" sz="2000" dirty="0">
              <a:cs typeface="Arial" panose="020B060402020202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E280A90-8B0B-134B-9E0B-3ABD23773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7861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692696"/>
            <a:ext cx="8388424" cy="333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703512" y="4096753"/>
            <a:ext cx="89644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cs typeface="Arial" panose="020B0604020202020204" pitchFamily="34" charset="0"/>
              </a:rPr>
              <a:t>The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 err="1">
                <a:cs typeface="Arial" panose="020B0604020202020204" pitchFamily="34" charset="0"/>
              </a:rPr>
              <a:t>Germacril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dirty="0">
                <a:cs typeface="Arial" panose="020B0604020202020204" pitchFamily="34" charset="0"/>
              </a:rPr>
              <a:t>cation is a precursor of the sesquiterpenes of the class of </a:t>
            </a:r>
            <a:r>
              <a:rPr lang="en-US" sz="2400" dirty="0" err="1">
                <a:cs typeface="Arial" panose="020B0604020202020204" pitchFamily="34" charset="0"/>
              </a:rPr>
              <a:t>Germacrane</a:t>
            </a:r>
            <a:r>
              <a:rPr lang="en-US" sz="2400" dirty="0">
                <a:cs typeface="Arial" panose="020B0604020202020204" pitchFamily="34" charset="0"/>
              </a:rPr>
              <a:t> of which </a:t>
            </a:r>
            <a:r>
              <a:rPr lang="en-US" sz="2400" b="1" dirty="0" err="1">
                <a:cs typeface="Arial" panose="020B0604020202020204" pitchFamily="34" charset="0"/>
              </a:rPr>
              <a:t>Costunolide</a:t>
            </a:r>
            <a:r>
              <a:rPr lang="en-US" sz="2400" dirty="0">
                <a:cs typeface="Arial" panose="020B0604020202020204" pitchFamily="34" charset="0"/>
              </a:rPr>
              <a:t> is the bitter principle of the roots of chicory (</a:t>
            </a:r>
            <a:r>
              <a:rPr lang="en-US" sz="2400" i="1" dirty="0" err="1">
                <a:cs typeface="Arial" panose="020B0604020202020204" pitchFamily="34" charset="0"/>
              </a:rPr>
              <a:t>Cichorium</a:t>
            </a:r>
            <a:r>
              <a:rPr lang="en-US" sz="2400" i="1" dirty="0">
                <a:cs typeface="Arial" panose="020B0604020202020204" pitchFamily="34" charset="0"/>
              </a:rPr>
              <a:t> </a:t>
            </a:r>
            <a:r>
              <a:rPr lang="en-US" sz="2400" i="1" dirty="0" err="1">
                <a:cs typeface="Arial" panose="020B0604020202020204" pitchFamily="34" charset="0"/>
              </a:rPr>
              <a:t>intybus</a:t>
            </a:r>
            <a:r>
              <a:rPr lang="en-US" sz="2400" dirty="0">
                <a:cs typeface="Arial" panose="020B0604020202020204" pitchFamily="34" charset="0"/>
              </a:rPr>
              <a:t>; </a:t>
            </a:r>
            <a:r>
              <a:rPr lang="en-US" sz="2400" dirty="0" err="1">
                <a:cs typeface="Arial" panose="020B0604020202020204" pitchFamily="34" charset="0"/>
              </a:rPr>
              <a:t>Compositae</a:t>
            </a:r>
            <a:r>
              <a:rPr lang="en-US" sz="2400" dirty="0">
                <a:cs typeface="Arial" panose="020B0604020202020204" pitchFamily="34" charset="0"/>
              </a:rPr>
              <a:t> / Asteraceae).</a:t>
            </a:r>
          </a:p>
          <a:p>
            <a:endParaRPr lang="en-US" sz="2400" dirty="0">
              <a:cs typeface="Arial" panose="020B0604020202020204" pitchFamily="34" charset="0"/>
            </a:endParaRP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400" dirty="0">
                <a:cs typeface="Arial" panose="020B0604020202020204" pitchFamily="34" charset="0"/>
              </a:rPr>
              <a:t>The anti-migraine agent present in feverfew (</a:t>
            </a:r>
            <a:r>
              <a:rPr lang="en-US" sz="2400" i="1" dirty="0" err="1">
                <a:cs typeface="Arial" panose="020B0604020202020204" pitchFamily="34" charset="0"/>
              </a:rPr>
              <a:t>Tanacetum</a:t>
            </a:r>
            <a:r>
              <a:rPr lang="en-US" sz="2400" i="1" dirty="0">
                <a:cs typeface="Arial" panose="020B0604020202020204" pitchFamily="34" charset="0"/>
              </a:rPr>
              <a:t> parthenium</a:t>
            </a:r>
            <a:r>
              <a:rPr lang="en-US" sz="2400" dirty="0">
                <a:cs typeface="Arial" panose="020B0604020202020204" pitchFamily="34" charset="0"/>
              </a:rPr>
              <a:t>; </a:t>
            </a:r>
            <a:r>
              <a:rPr lang="en-US" sz="2400" dirty="0" err="1">
                <a:cs typeface="Arial" panose="020B0604020202020204" pitchFamily="34" charset="0"/>
              </a:rPr>
              <a:t>Compositae</a:t>
            </a:r>
            <a:r>
              <a:rPr lang="en-US" sz="2400" dirty="0">
                <a:cs typeface="Arial" panose="020B0604020202020204" pitchFamily="34" charset="0"/>
              </a:rPr>
              <a:t>/Asteraceae) is </a:t>
            </a:r>
            <a:r>
              <a:rPr lang="en-US" sz="2400" b="1" dirty="0" err="1">
                <a:cs typeface="Arial" panose="020B0604020202020204" pitchFamily="34" charset="0"/>
              </a:rPr>
              <a:t>Parthenolide</a:t>
            </a:r>
            <a:r>
              <a:rPr lang="en-US" sz="2400" dirty="0">
                <a:cs typeface="Arial" panose="020B0604020202020204" pitchFamily="34" charset="0"/>
              </a:rPr>
              <a:t>, a derivative of </a:t>
            </a:r>
            <a:r>
              <a:rPr lang="en-US" sz="2400" dirty="0" err="1">
                <a:cs typeface="Arial" panose="020B0604020202020204" pitchFamily="34" charset="0"/>
              </a:rPr>
              <a:t>Costunolide</a:t>
            </a:r>
            <a:r>
              <a:rPr lang="en-US" sz="24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943873" y="165737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Germacranes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36CEC54-BD4D-9F46-B531-C5D54E5C5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10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8173956-84FE-0A4C-B66E-AF22A6632D61}"/>
              </a:ext>
            </a:extLst>
          </p:cNvPr>
          <p:cNvSpPr/>
          <p:nvPr/>
        </p:nvSpPr>
        <p:spPr>
          <a:xfrm>
            <a:off x="4151784" y="2204864"/>
            <a:ext cx="1512168" cy="136815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272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847528" y="72685"/>
            <a:ext cx="640871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cs typeface="Arial" panose="020B0604020202020204" pitchFamily="34" charset="0"/>
              </a:rPr>
              <a:t>Feverfew</a:t>
            </a:r>
            <a:r>
              <a:rPr lang="en-US" sz="1600" dirty="0">
                <a:cs typeface="Arial" panose="020B0604020202020204" pitchFamily="34" charset="0"/>
              </a:rPr>
              <a:t> is a traditionally used remedy for the treatment of arthritis, migraines, toothache and menstrual disorders. </a:t>
            </a:r>
          </a:p>
          <a:p>
            <a:pPr algn="just"/>
            <a:r>
              <a:rPr lang="en-US" sz="1600" dirty="0">
                <a:cs typeface="Arial" panose="020B0604020202020204" pitchFamily="34" charset="0"/>
              </a:rPr>
              <a:t>It is a perennial herb belonging to the </a:t>
            </a:r>
            <a:r>
              <a:rPr lang="en-US" sz="1600" dirty="0" err="1">
                <a:cs typeface="Arial" panose="020B0604020202020204" pitchFamily="34" charset="0"/>
              </a:rPr>
              <a:t>Compositae</a:t>
            </a:r>
            <a:r>
              <a:rPr lang="en-US" sz="1600" dirty="0">
                <a:cs typeface="Arial" panose="020B0604020202020204" pitchFamily="34" charset="0"/>
              </a:rPr>
              <a:t> / Asteraceae family and has been classified as </a:t>
            </a:r>
            <a:r>
              <a:rPr lang="en-US" sz="1600" i="1" dirty="0" err="1">
                <a:cs typeface="Arial" panose="020B0604020202020204" pitchFamily="34" charset="0"/>
              </a:rPr>
              <a:t>Tanacetum</a:t>
            </a:r>
            <a:r>
              <a:rPr lang="en-US" sz="1600" i="1" dirty="0">
                <a:cs typeface="Arial" panose="020B0604020202020204" pitchFamily="34" charset="0"/>
              </a:rPr>
              <a:t> parthenium</a:t>
            </a:r>
            <a:r>
              <a:rPr lang="en-US" sz="1600" dirty="0">
                <a:cs typeface="Arial" panose="020B0604020202020204" pitchFamily="34" charset="0"/>
              </a:rPr>
              <a:t>. </a:t>
            </a:r>
          </a:p>
          <a:p>
            <a:pPr algn="just"/>
            <a:endParaRPr lang="en-US" sz="1600" dirty="0"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cs typeface="Arial" panose="020B0604020202020204" pitchFamily="34" charset="0"/>
              </a:rPr>
              <a:t>The herb inhibits platelet aggregation, the release of histamine from mast cells and the production of prostaglandins, </a:t>
            </a:r>
            <a:r>
              <a:rPr lang="en-US" sz="1600" dirty="0" err="1">
                <a:cs typeface="Arial" panose="020B0604020202020204" pitchFamily="34" charset="0"/>
              </a:rPr>
              <a:t>thromboxanes</a:t>
            </a:r>
            <a:r>
              <a:rPr lang="en-US" sz="1600" dirty="0">
                <a:cs typeface="Arial" panose="020B0604020202020204" pitchFamily="34" charset="0"/>
              </a:rPr>
              <a:t>, and leukotrienes. </a:t>
            </a:r>
            <a:r>
              <a:rPr lang="en-US" sz="1600" b="1" dirty="0" err="1">
                <a:cs typeface="Arial" panose="020B0604020202020204" pitchFamily="34" charset="0"/>
              </a:rPr>
              <a:t>Parthenolide</a:t>
            </a:r>
            <a:r>
              <a:rPr lang="en-US" sz="1600" dirty="0">
                <a:cs typeface="Arial" panose="020B0604020202020204" pitchFamily="34" charset="0"/>
              </a:rPr>
              <a:t> is present at 1% in dry leaves, feverfew can be taken as a fresh leaf, or dried and formulated in capsules. </a:t>
            </a:r>
          </a:p>
          <a:p>
            <a:pPr algn="just"/>
            <a:endParaRPr lang="en-US" sz="1600" dirty="0"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cs typeface="Arial" panose="020B0604020202020204" pitchFamily="34" charset="0"/>
              </a:rPr>
              <a:t>The component  </a:t>
            </a:r>
            <a:r>
              <a:rPr lang="en-US" sz="1600" dirty="0">
                <a:latin typeface="Symbol" pitchFamily="2" charset="2"/>
                <a:cs typeface="Arial" panose="020B0604020202020204" pitchFamily="34" charset="0"/>
              </a:rPr>
              <a:t>a-b</a:t>
            </a:r>
            <a:r>
              <a:rPr lang="en-US" sz="1600" dirty="0">
                <a:cs typeface="Arial" panose="020B0604020202020204" pitchFamily="34" charset="0"/>
              </a:rPr>
              <a:t> unsaturated lactone function explains the activity of these compounds as they behave as Michael acceptors towards the sulfur of the cysteine ​​residues of the proteins (alkylation of protein </a:t>
            </a:r>
            <a:r>
              <a:rPr lang="en-US" sz="1600" dirty="0" err="1">
                <a:cs typeface="Arial" panose="020B0604020202020204" pitchFamily="34" charset="0"/>
              </a:rPr>
              <a:t>thiolic</a:t>
            </a:r>
            <a:r>
              <a:rPr lang="en-US" sz="1600" dirty="0">
                <a:cs typeface="Arial" panose="020B0604020202020204" pitchFamily="34" charset="0"/>
              </a:rPr>
              <a:t> groups).</a:t>
            </a:r>
          </a:p>
          <a:p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1" y="265190"/>
            <a:ext cx="1957387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37" y="3617740"/>
            <a:ext cx="8255075" cy="295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747572D-B242-9244-A73E-22DDB51D8A09}"/>
              </a:ext>
            </a:extLst>
          </p:cNvPr>
          <p:cNvSpPr/>
          <p:nvPr/>
        </p:nvSpPr>
        <p:spPr>
          <a:xfrm>
            <a:off x="8774108" y="2936194"/>
            <a:ext cx="1641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 err="1">
                <a:solidFill>
                  <a:srgbClr val="202124"/>
                </a:solidFill>
              </a:rPr>
              <a:t>Tanacetum</a:t>
            </a:r>
            <a:r>
              <a:rPr lang="it-IT" sz="1200" i="1" dirty="0">
                <a:solidFill>
                  <a:srgbClr val="202124"/>
                </a:solidFill>
              </a:rPr>
              <a:t> </a:t>
            </a:r>
            <a:r>
              <a:rPr lang="it-IT" sz="1200" i="1" dirty="0" err="1">
                <a:solidFill>
                  <a:srgbClr val="202124"/>
                </a:solidFill>
              </a:rPr>
              <a:t>parthenium</a:t>
            </a:r>
            <a:endParaRPr lang="it-IT" sz="1200" i="1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6E8CB5A-F1FE-BC4E-8F94-E2611192B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2211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2884097"/>
            <a:ext cx="5187026" cy="279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775520" y="302072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/>
              <a:t>Thapsigargin</a:t>
            </a:r>
            <a:r>
              <a:rPr lang="en-US" sz="2800" dirty="0"/>
              <a:t> is found in the seeds and roots of the Mediterranean plant </a:t>
            </a:r>
            <a:r>
              <a:rPr lang="en-US" sz="2800" i="1" dirty="0" err="1"/>
              <a:t>Thapsia</a:t>
            </a:r>
            <a:r>
              <a:rPr lang="en-US" sz="2800" i="1" dirty="0"/>
              <a:t> </a:t>
            </a:r>
            <a:r>
              <a:rPr lang="en-US" sz="2800" i="1" dirty="0" err="1"/>
              <a:t>garganica</a:t>
            </a:r>
            <a:r>
              <a:rPr lang="en-US" sz="2800" i="1" dirty="0"/>
              <a:t> </a:t>
            </a:r>
            <a:r>
              <a:rPr lang="en-US" sz="2800" dirty="0"/>
              <a:t>(</a:t>
            </a:r>
            <a:r>
              <a:rPr lang="en-US" sz="2800" dirty="0" err="1"/>
              <a:t>Compositae</a:t>
            </a:r>
            <a:r>
              <a:rPr lang="en-US" sz="2800" dirty="0"/>
              <a:t> / Asteraceae) (highly oxygenated and esterified structure with different acid groups).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6E72775-4B05-5941-B20E-227DBBB74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12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77DD020-8A31-5B4C-9726-4CA7A73B6E88}"/>
              </a:ext>
            </a:extLst>
          </p:cNvPr>
          <p:cNvSpPr/>
          <p:nvPr/>
        </p:nvSpPr>
        <p:spPr>
          <a:xfrm>
            <a:off x="9731896" y="2810849"/>
            <a:ext cx="93610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EAD541D-BAEB-2342-9C9C-EF2AC960A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2655144"/>
            <a:ext cx="3425611" cy="329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38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3FC0529-7566-104D-887E-644CDC6A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13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028B61B-6A51-484F-B9BD-B497FEF83C2C}"/>
              </a:ext>
            </a:extLst>
          </p:cNvPr>
          <p:cNvSpPr/>
          <p:nvPr/>
        </p:nvSpPr>
        <p:spPr>
          <a:xfrm>
            <a:off x="6282571" y="332657"/>
            <a:ext cx="4216660" cy="681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it-IT" sz="2300" dirty="0" err="1"/>
              <a:t>Thapsigargin</a:t>
            </a:r>
            <a:r>
              <a:rPr lang="it-IT" sz="2300" dirty="0"/>
              <a:t> (Tg)  </a:t>
            </a:r>
            <a:r>
              <a:rPr lang="it-IT" sz="2300" dirty="0" err="1"/>
              <a:t>is</a:t>
            </a:r>
            <a:r>
              <a:rPr lang="it-IT" sz="2300" dirty="0"/>
              <a:t> of </a:t>
            </a:r>
            <a:r>
              <a:rPr lang="it-IT" sz="2300" dirty="0" err="1"/>
              <a:t>considerable</a:t>
            </a:r>
            <a:r>
              <a:rPr lang="it-IT" sz="2300" dirty="0"/>
              <a:t> </a:t>
            </a:r>
            <a:r>
              <a:rPr lang="it-IT" sz="2300" dirty="0" err="1"/>
              <a:t>pharmacological</a:t>
            </a:r>
            <a:r>
              <a:rPr lang="it-IT" sz="2300" dirty="0"/>
              <a:t> </a:t>
            </a:r>
            <a:r>
              <a:rPr lang="it-IT" sz="2300" dirty="0" err="1"/>
              <a:t>interest</a:t>
            </a:r>
            <a:r>
              <a:rPr lang="it-IT" sz="2300" dirty="0"/>
              <a:t> in </a:t>
            </a:r>
            <a:r>
              <a:rPr lang="it-IT" sz="2300" dirty="0" err="1"/>
              <a:t>calcium-mediated</a:t>
            </a:r>
            <a:r>
              <a:rPr lang="it-IT" sz="2300" dirty="0"/>
              <a:t> </a:t>
            </a:r>
            <a:r>
              <a:rPr lang="it-IT" sz="2300" dirty="0" err="1"/>
              <a:t>signaling</a:t>
            </a:r>
            <a:r>
              <a:rPr lang="it-IT" sz="2300" dirty="0"/>
              <a:t> </a:t>
            </a:r>
            <a:r>
              <a:rPr lang="it-IT" sz="2300" dirty="0" err="1"/>
              <a:t>pathways</a:t>
            </a:r>
            <a:r>
              <a:rPr lang="it-IT" sz="2300" dirty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23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300" dirty="0" err="1"/>
              <a:t>Thapsigargin</a:t>
            </a:r>
            <a:r>
              <a:rPr lang="it-IT" sz="2300" dirty="0"/>
              <a:t> (Tg) </a:t>
            </a:r>
            <a:r>
              <a:rPr lang="it-IT" sz="2300" dirty="0" err="1"/>
              <a:t>binds</a:t>
            </a:r>
            <a:r>
              <a:rPr lang="it-IT" sz="2300" dirty="0"/>
              <a:t> to and </a:t>
            </a:r>
            <a:r>
              <a:rPr lang="it-IT" sz="2300" dirty="0" err="1"/>
              <a:t>blocks</a:t>
            </a:r>
            <a:r>
              <a:rPr lang="it-IT" sz="2300" dirty="0"/>
              <a:t> SERCA (the ER Ca</a:t>
            </a:r>
            <a:r>
              <a:rPr lang="it-IT" sz="2300" baseline="30000" dirty="0"/>
              <a:t>2+ </a:t>
            </a:r>
            <a:r>
              <a:rPr lang="it-IT" sz="2300" dirty="0" err="1"/>
              <a:t>pump</a:t>
            </a:r>
            <a:r>
              <a:rPr lang="it-IT" sz="2300" dirty="0"/>
              <a:t>), </a:t>
            </a:r>
            <a:r>
              <a:rPr lang="it-IT" sz="2300" dirty="0" err="1"/>
              <a:t>thus</a:t>
            </a:r>
            <a:r>
              <a:rPr lang="it-IT" sz="2300" dirty="0"/>
              <a:t> </a:t>
            </a:r>
            <a:r>
              <a:rPr lang="it-IT" sz="2300" dirty="0" err="1"/>
              <a:t>causing</a:t>
            </a:r>
            <a:r>
              <a:rPr lang="it-IT" sz="2300" dirty="0"/>
              <a:t> ER Ca</a:t>
            </a:r>
            <a:r>
              <a:rPr lang="it-IT" sz="2300" baseline="30000" dirty="0"/>
              <a:t>2+ </a:t>
            </a:r>
            <a:r>
              <a:rPr lang="it-IT" sz="2300" dirty="0" err="1"/>
              <a:t>depletion</a:t>
            </a:r>
            <a:r>
              <a:rPr lang="it-IT" sz="2300" dirty="0"/>
              <a:t> and ER stress. </a:t>
            </a:r>
          </a:p>
          <a:p>
            <a:pPr marL="342900" indent="-342900">
              <a:buFont typeface="Wingdings" pitchFamily="2" charset="2"/>
              <a:buChar char="Ø"/>
            </a:pPr>
            <a:endParaRPr lang="it-IT" sz="23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300" dirty="0"/>
              <a:t>The </a:t>
            </a:r>
            <a:r>
              <a:rPr lang="it-IT" sz="2300" dirty="0" err="1"/>
              <a:t>imbalance</a:t>
            </a:r>
            <a:r>
              <a:rPr lang="it-IT" sz="2300" dirty="0"/>
              <a:t> of </a:t>
            </a:r>
            <a:r>
              <a:rPr lang="it-IT" sz="2300" dirty="0" err="1"/>
              <a:t>intracellular</a:t>
            </a:r>
            <a:r>
              <a:rPr lang="it-IT" sz="2300" dirty="0"/>
              <a:t> </a:t>
            </a:r>
            <a:r>
              <a:rPr lang="it-IT" sz="2300" dirty="0" err="1"/>
              <a:t>calcium</a:t>
            </a:r>
            <a:r>
              <a:rPr lang="it-IT" sz="2300" dirty="0"/>
              <a:t> </a:t>
            </a:r>
            <a:r>
              <a:rPr lang="it-IT" sz="2300" dirty="0" err="1"/>
              <a:t>determines</a:t>
            </a:r>
            <a:r>
              <a:rPr lang="it-IT" sz="2300" dirty="0"/>
              <a:t> the </a:t>
            </a:r>
            <a:r>
              <a:rPr lang="it-IT" sz="2300" dirty="0" err="1"/>
              <a:t>apoptosis</a:t>
            </a:r>
            <a:r>
              <a:rPr lang="it-IT" sz="2300" dirty="0"/>
              <a:t> of the </a:t>
            </a:r>
            <a:r>
              <a:rPr lang="it-IT" sz="2300" dirty="0" err="1"/>
              <a:t>cells</a:t>
            </a:r>
            <a:r>
              <a:rPr lang="it-IT" sz="2300" dirty="0"/>
              <a:t>.</a:t>
            </a:r>
          </a:p>
          <a:p>
            <a:endParaRPr lang="it-IT" sz="2300" dirty="0"/>
          </a:p>
          <a:p>
            <a:pPr marL="342900" indent="-342900">
              <a:buFont typeface="Wingdings" pitchFamily="2" charset="2"/>
              <a:buChar char="Ø"/>
            </a:pPr>
            <a:r>
              <a:rPr lang="it-IT" sz="2300" dirty="0"/>
              <a:t>A </a:t>
            </a:r>
            <a:r>
              <a:rPr lang="it-IT" sz="2300" dirty="0" err="1"/>
              <a:t>thapsigargin-based</a:t>
            </a:r>
            <a:r>
              <a:rPr lang="it-IT" sz="2300" dirty="0"/>
              <a:t> </a:t>
            </a:r>
            <a:r>
              <a:rPr lang="it-IT" sz="2300" dirty="0" err="1"/>
              <a:t>drug</a:t>
            </a:r>
            <a:r>
              <a:rPr lang="it-IT" sz="2300" dirty="0"/>
              <a:t> </a:t>
            </a:r>
            <a:r>
              <a:rPr lang="it-IT" sz="2300" dirty="0" err="1"/>
              <a:t>has</a:t>
            </a:r>
            <a:r>
              <a:rPr lang="it-IT" sz="2300" dirty="0"/>
              <a:t> </a:t>
            </a:r>
            <a:r>
              <a:rPr lang="it-IT" sz="2300" dirty="0" err="1"/>
              <a:t>been</a:t>
            </a:r>
            <a:r>
              <a:rPr lang="it-IT" sz="2300" dirty="0"/>
              <a:t> </a:t>
            </a:r>
            <a:r>
              <a:rPr lang="it-IT" sz="2300" dirty="0" err="1"/>
              <a:t>tested</a:t>
            </a:r>
            <a:r>
              <a:rPr lang="it-IT" sz="2300" dirty="0"/>
              <a:t> for prostate </a:t>
            </a:r>
            <a:r>
              <a:rPr lang="it-IT" sz="2300" dirty="0" err="1"/>
              <a:t>cancer</a:t>
            </a:r>
            <a:endParaRPr lang="it-IT" sz="2300" dirty="0"/>
          </a:p>
          <a:p>
            <a:pPr marL="342900" indent="-342900">
              <a:buFont typeface="Wingdings" pitchFamily="2" charset="2"/>
              <a:buChar char="Ø"/>
            </a:pPr>
            <a:endParaRPr lang="it-IT" sz="2300" dirty="0"/>
          </a:p>
          <a:p>
            <a:pPr marL="342900" indent="-342900">
              <a:buFont typeface="Wingdings" pitchFamily="2" charset="2"/>
              <a:buChar char="Ø"/>
            </a:pPr>
            <a:endParaRPr lang="it-IT" sz="23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A628C6E-A9A6-8045-8164-C51A562E7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5900" r="5638"/>
          <a:stretch/>
        </p:blipFill>
        <p:spPr>
          <a:xfrm>
            <a:off x="2149240" y="152492"/>
            <a:ext cx="3530438" cy="620385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BC024504-D54D-A840-A907-3C838B6A1F79}"/>
              </a:ext>
            </a:extLst>
          </p:cNvPr>
          <p:cNvSpPr/>
          <p:nvPr/>
        </p:nvSpPr>
        <p:spPr>
          <a:xfrm>
            <a:off x="2784182" y="6360026"/>
            <a:ext cx="226055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900" dirty="0" err="1">
                <a:solidFill>
                  <a:srgbClr val="111111"/>
                </a:solidFill>
              </a:rPr>
              <a:t>https</a:t>
            </a:r>
            <a:r>
              <a:rPr lang="it-IT" sz="900" dirty="0">
                <a:solidFill>
                  <a:srgbClr val="111111"/>
                </a:solidFill>
              </a:rPr>
              <a:t>://</a:t>
            </a:r>
            <a:r>
              <a:rPr lang="it-IT" sz="900" dirty="0" err="1">
                <a:solidFill>
                  <a:srgbClr val="111111"/>
                </a:solidFill>
              </a:rPr>
              <a:t>doi.org</a:t>
            </a:r>
            <a:r>
              <a:rPr lang="it-IT" sz="900" dirty="0">
                <a:solidFill>
                  <a:srgbClr val="111111"/>
                </a:solidFill>
              </a:rPr>
              <a:t>/10.1186/s12964-019-0499-z 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3104085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936" y="841726"/>
            <a:ext cx="7168464" cy="525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112168" y="4293096"/>
            <a:ext cx="1351984" cy="158417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4007768" y="908720"/>
            <a:ext cx="1152128" cy="151216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397C83C-3B36-6B46-8B5F-54C916D2748E}"/>
              </a:ext>
            </a:extLst>
          </p:cNvPr>
          <p:cNvSpPr txBox="1"/>
          <p:nvPr/>
        </p:nvSpPr>
        <p:spPr>
          <a:xfrm>
            <a:off x="5303459" y="136291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Artemisin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2E20073-EDC3-BD47-AE61-C591815DBE51}"/>
              </a:ext>
            </a:extLst>
          </p:cNvPr>
          <p:cNvSpPr/>
          <p:nvPr/>
        </p:nvSpPr>
        <p:spPr>
          <a:xfrm>
            <a:off x="2288987" y="6093297"/>
            <a:ext cx="7633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Artemisinin</a:t>
            </a:r>
            <a:r>
              <a:rPr lang="en-US" dirty="0">
                <a:cs typeface="Arial" panose="020B0604020202020204" pitchFamily="34" charset="0"/>
              </a:rPr>
              <a:t> is an important antimalarial component in </a:t>
            </a:r>
            <a:r>
              <a:rPr lang="en-US" i="1" dirty="0">
                <a:cs typeface="Arial" panose="020B0604020202020204" pitchFamily="34" charset="0"/>
              </a:rPr>
              <a:t>Artemisia </a:t>
            </a:r>
            <a:r>
              <a:rPr lang="en-US" i="1" dirty="0" err="1">
                <a:cs typeface="Arial" panose="020B0604020202020204" pitchFamily="34" charset="0"/>
              </a:rPr>
              <a:t>annua</a:t>
            </a:r>
            <a:r>
              <a:rPr lang="en-US" i="1" dirty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(</a:t>
            </a:r>
            <a:r>
              <a:rPr lang="en-US" dirty="0" err="1">
                <a:cs typeface="Arial" panose="020B0604020202020204" pitchFamily="34" charset="0"/>
              </a:rPr>
              <a:t>Compositae</a:t>
            </a:r>
            <a:r>
              <a:rPr lang="en-US" dirty="0">
                <a:cs typeface="Arial" panose="020B0604020202020204" pitchFamily="34" charset="0"/>
              </a:rPr>
              <a:t> / Asteraceae),  a Chinese herbal medicine.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D06AEB8-729C-C841-A74C-F9ED6D41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906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755684" y="5457736"/>
            <a:ext cx="87129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700" b="1" dirty="0">
                <a:cs typeface="Arial" panose="020B0604020202020204" pitchFamily="34" charset="0"/>
              </a:rPr>
              <a:t>Amorph-4,11-diene</a:t>
            </a:r>
            <a:r>
              <a:rPr lang="en-US" sz="1700" dirty="0">
                <a:cs typeface="Arial" panose="020B0604020202020204" pitchFamily="34" charset="0"/>
              </a:rPr>
              <a:t> is an intermediate in the biosynthetic pathway leading to </a:t>
            </a:r>
            <a:r>
              <a:rPr lang="en-US" sz="1700" b="1" dirty="0">
                <a:cs typeface="Arial" panose="020B0604020202020204" pitchFamily="34" charset="0"/>
              </a:rPr>
              <a:t>Artemisinin.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700" dirty="0">
                <a:cs typeface="Arial" panose="020B0604020202020204" pitchFamily="34" charset="0"/>
              </a:rPr>
              <a:t>The reduction to </a:t>
            </a:r>
            <a:r>
              <a:rPr lang="en-US" sz="1700" b="1" dirty="0" err="1">
                <a:cs typeface="Arial" panose="020B0604020202020204" pitchFamily="34" charset="0"/>
              </a:rPr>
              <a:t>diihydroartemisinic</a:t>
            </a:r>
            <a:r>
              <a:rPr lang="en-US" sz="1700" b="1" dirty="0">
                <a:cs typeface="Arial" panose="020B0604020202020204" pitchFamily="34" charset="0"/>
              </a:rPr>
              <a:t> acid</a:t>
            </a:r>
            <a:r>
              <a:rPr lang="en-US" sz="1700" dirty="0">
                <a:cs typeface="Arial" panose="020B0604020202020204" pitchFamily="34" charset="0"/>
              </a:rPr>
              <a:t> is followed by the transformation into </a:t>
            </a:r>
            <a:r>
              <a:rPr lang="en-US" sz="1700" b="1" dirty="0">
                <a:cs typeface="Arial" panose="020B0604020202020204" pitchFamily="34" charset="0"/>
              </a:rPr>
              <a:t>Artemisinin</a:t>
            </a:r>
            <a:r>
              <a:rPr lang="en-US" sz="1700" dirty="0">
                <a:cs typeface="Arial" panose="020B0604020202020204" pitchFamily="34" charset="0"/>
              </a:rPr>
              <a:t> by means of a sequence of reactions that are not considered enzymatic but induced by a photochemical oxidation mediated by oxygen under conditions present in the plant. </a:t>
            </a:r>
            <a:endParaRPr lang="it-IT" sz="1700" dirty="0"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936" y="44624"/>
            <a:ext cx="7168464" cy="525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112168" y="3429000"/>
            <a:ext cx="1351984" cy="158417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3935760" y="44624"/>
            <a:ext cx="1152128" cy="151216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797140-1F0B-B84A-955D-261D65E0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7127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A3E2B3F-7BD5-D245-9E62-E5BAEB60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16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BFC3A06-2766-1A45-AD65-8D2D6EFD9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r="3538"/>
          <a:stretch/>
        </p:blipFill>
        <p:spPr>
          <a:xfrm>
            <a:off x="5469694" y="219668"/>
            <a:ext cx="4741106" cy="348029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E67E4E6-BCF4-7741-912C-EDD2F06F760E}"/>
              </a:ext>
            </a:extLst>
          </p:cNvPr>
          <p:cNvSpPr/>
          <p:nvPr/>
        </p:nvSpPr>
        <p:spPr>
          <a:xfrm>
            <a:off x="1775520" y="3741473"/>
            <a:ext cx="87849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falciparum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 two hosts: a female Anopheles mosquito inoculates the human host during a blood meal. 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Following an initial phase of hepatic replication, the parasites undergo asexual multiplication in the erythrocytes. Blood stage parasites are responsible for the clinical manifestations of the disease.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Male  and female gametocytes are ingested by an Anopheles mosquito during a blood meal.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multiplication of parasites in the mosquito is called the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sporogonic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cycle, inside the stomach of the mosquito, then sporozoites reach the salivary glands of the mosquito.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inoculation of the sporozoites in a new human host perpetuates the life cycle of malaria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EF313D3-BAF3-A540-B6FE-5711E1A86BDC}"/>
              </a:ext>
            </a:extLst>
          </p:cNvPr>
          <p:cNvSpPr/>
          <p:nvPr/>
        </p:nvSpPr>
        <p:spPr>
          <a:xfrm>
            <a:off x="1775520" y="390154"/>
            <a:ext cx="34563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dirty="0"/>
              <a:t>Malaria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responsible</a:t>
            </a:r>
            <a:r>
              <a:rPr lang="it-IT" dirty="0"/>
              <a:t> for 2-3 </a:t>
            </a:r>
            <a:r>
              <a:rPr lang="it-IT" dirty="0" err="1"/>
              <a:t>million</a:t>
            </a:r>
            <a:r>
              <a:rPr lang="it-IT" dirty="0"/>
              <a:t> </a:t>
            </a:r>
            <a:r>
              <a:rPr lang="it-IT" dirty="0" err="1"/>
              <a:t>deaths</a:t>
            </a:r>
            <a:r>
              <a:rPr lang="it-IT" dirty="0"/>
              <a:t> per </a:t>
            </a:r>
            <a:r>
              <a:rPr lang="it-IT" dirty="0" err="1"/>
              <a:t>year</a:t>
            </a:r>
            <a:r>
              <a:rPr lang="it-IT" dirty="0"/>
              <a:t> </a:t>
            </a:r>
            <a:r>
              <a:rPr lang="it-IT" dirty="0" err="1"/>
              <a:t>worldwide</a:t>
            </a:r>
            <a:r>
              <a:rPr lang="it-IT" dirty="0"/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Traditional</a:t>
            </a:r>
            <a:r>
              <a:rPr lang="it-IT" dirty="0"/>
              <a:t> anti-</a:t>
            </a:r>
            <a:r>
              <a:rPr lang="it-IT" dirty="0" err="1"/>
              <a:t>malarial</a:t>
            </a:r>
            <a:r>
              <a:rPr lang="it-IT" dirty="0"/>
              <a:t> </a:t>
            </a:r>
            <a:r>
              <a:rPr lang="it-IT" dirty="0" err="1"/>
              <a:t>drugs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chloroquine</a:t>
            </a:r>
            <a:r>
              <a:rPr lang="it-IT" dirty="0"/>
              <a:t> are </a:t>
            </a:r>
            <a:r>
              <a:rPr lang="it-IT" dirty="0" err="1"/>
              <a:t>proving</a:t>
            </a:r>
            <a:r>
              <a:rPr lang="it-IT" dirty="0"/>
              <a:t> 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effective</a:t>
            </a:r>
            <a:r>
              <a:rPr lang="it-IT" dirty="0"/>
              <a:t> in </a:t>
            </a:r>
            <a:r>
              <a:rPr lang="it-IT" dirty="0" err="1"/>
              <a:t>treating</a:t>
            </a:r>
            <a:r>
              <a:rPr lang="it-IT" dirty="0"/>
              <a:t> the </a:t>
            </a:r>
            <a:r>
              <a:rPr lang="it-IT" dirty="0" err="1"/>
              <a:t>disease</a:t>
            </a:r>
            <a:r>
              <a:rPr lang="it-IT" dirty="0"/>
              <a:t> due to the </a:t>
            </a:r>
            <a:r>
              <a:rPr lang="it-IT" dirty="0" err="1"/>
              <a:t>development</a:t>
            </a:r>
            <a:r>
              <a:rPr lang="it-IT" dirty="0"/>
              <a:t> of </a:t>
            </a:r>
            <a:r>
              <a:rPr lang="it-IT" dirty="0" err="1"/>
              <a:t>drug-resistant</a:t>
            </a:r>
            <a:r>
              <a:rPr lang="it-IT" dirty="0"/>
              <a:t> </a:t>
            </a:r>
            <a:r>
              <a:rPr lang="it-IT" dirty="0" err="1"/>
              <a:t>strains</a:t>
            </a:r>
            <a:r>
              <a:rPr lang="it-IT" dirty="0"/>
              <a:t> of </a:t>
            </a:r>
            <a:r>
              <a:rPr lang="it-IT" i="1" dirty="0"/>
              <a:t>P</a:t>
            </a:r>
            <a:r>
              <a:rPr lang="it-IT" dirty="0"/>
              <a:t>. </a:t>
            </a:r>
            <a:r>
              <a:rPr lang="it-IT" i="1" dirty="0" err="1"/>
              <a:t>falciparum</a:t>
            </a:r>
            <a:r>
              <a:rPr lang="it-IT" dirty="0"/>
              <a:t>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 err="1"/>
              <a:t>Artemisin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currently</a:t>
            </a:r>
            <a:r>
              <a:rPr lang="it-IT" dirty="0"/>
              <a:t> </a:t>
            </a:r>
            <a:r>
              <a:rPr lang="it-IT" dirty="0" err="1"/>
              <a:t>effective</a:t>
            </a:r>
            <a:r>
              <a:rPr lang="it-IT" dirty="0"/>
              <a:t> </a:t>
            </a:r>
            <a:r>
              <a:rPr lang="it-IT" dirty="0" err="1"/>
              <a:t>against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strains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9703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791745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1631504" y="3573017"/>
            <a:ext cx="87494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i="1" dirty="0">
                <a:cs typeface="Arial" panose="020B0604020202020204" pitchFamily="34" charset="0"/>
              </a:rPr>
              <a:t>Artemisia </a:t>
            </a:r>
            <a:r>
              <a:rPr lang="en-US" i="1" dirty="0" err="1">
                <a:cs typeface="Arial" panose="020B0604020202020204" pitchFamily="34" charset="0"/>
              </a:rPr>
              <a:t>annua</a:t>
            </a:r>
            <a:r>
              <a:rPr lang="en-US" i="1" dirty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(</a:t>
            </a:r>
            <a:r>
              <a:rPr lang="en-US" dirty="0" err="1">
                <a:cs typeface="Arial" panose="020B0604020202020204" pitchFamily="34" charset="0"/>
              </a:rPr>
              <a:t>Compositae</a:t>
            </a:r>
            <a:r>
              <a:rPr lang="en-US" dirty="0">
                <a:cs typeface="Arial" panose="020B0604020202020204" pitchFamily="34" charset="0"/>
              </a:rPr>
              <a:t>/Asteraceae) is known as </a:t>
            </a:r>
            <a:r>
              <a:rPr lang="en-US" dirty="0" err="1">
                <a:cs typeface="Arial" panose="020B0604020202020204" pitchFamily="34" charset="0"/>
              </a:rPr>
              <a:t>qinghao</a:t>
            </a:r>
            <a:r>
              <a:rPr lang="en-US" dirty="0">
                <a:cs typeface="Arial" panose="020B0604020202020204" pitchFamily="34" charset="0"/>
              </a:rPr>
              <a:t> in traditional Chinese medicine where it has been used for centuries in the treatment of fevers and malaria.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The plant, sometimes called annual or sweet wormwood, is widespread in Europe, North and South America and China.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The plant contains </a:t>
            </a:r>
            <a:r>
              <a:rPr lang="en-US" b="1" dirty="0">
                <a:cs typeface="Arial" panose="020B0604020202020204" pitchFamily="34" charset="0"/>
              </a:rPr>
              <a:t>Artemisinin </a:t>
            </a:r>
            <a:r>
              <a:rPr lang="en-US" dirty="0">
                <a:cs typeface="Arial" panose="020B0604020202020204" pitchFamily="34" charset="0"/>
              </a:rPr>
              <a:t>(</a:t>
            </a:r>
            <a:r>
              <a:rPr lang="en-US" dirty="0" err="1">
                <a:cs typeface="Arial" panose="020B0604020202020204" pitchFamily="34" charset="0"/>
              </a:rPr>
              <a:t>qinghaosu</a:t>
            </a:r>
            <a:r>
              <a:rPr lang="en-US" dirty="0">
                <a:cs typeface="Arial" panose="020B0604020202020204" pitchFamily="34" charset="0"/>
              </a:rPr>
              <a:t> in Chinese) and this product has been identified as being the active ingredient responsible for the antimalarial activity.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dirty="0" err="1">
                <a:cs typeface="Arial" panose="020B0604020202020204" pitchFamily="34" charset="0"/>
              </a:rPr>
              <a:t>Artemisin</a:t>
            </a:r>
            <a:r>
              <a:rPr lang="en-US" dirty="0">
                <a:cs typeface="Arial" panose="020B0604020202020204" pitchFamily="34" charset="0"/>
              </a:rPr>
              <a:t> has no appreciable toxicity and is currently active against drug-resistant strains of malaria.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cs typeface="Arial" panose="020B0604020202020204" pitchFamily="34" charset="0"/>
              </a:rPr>
              <a:t>Artemisinin acts by hitting a single enzyme, a Ca </a:t>
            </a:r>
            <a:r>
              <a:rPr lang="en-US" baseline="30000" dirty="0">
                <a:cs typeface="Arial" panose="020B0604020202020204" pitchFamily="34" charset="0"/>
              </a:rPr>
              <a:t>++</a:t>
            </a:r>
            <a:r>
              <a:rPr lang="en-US" dirty="0">
                <a:cs typeface="Arial" panose="020B0604020202020204" pitchFamily="34" charset="0"/>
              </a:rPr>
              <a:t> - ATPase causing the dead of the parasite. The evidence for this hypothesis derives from the observation that parasites, with a mutation of the enzyme, are insensitive to Artemisinin.</a:t>
            </a:r>
            <a:endParaRPr lang="it-IT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240" y="598621"/>
            <a:ext cx="1829738" cy="228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71A4115-6F9E-E541-97AA-CE1A60DE62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3"/>
          <a:stretch/>
        </p:blipFill>
        <p:spPr>
          <a:xfrm>
            <a:off x="6362154" y="116632"/>
            <a:ext cx="3550270" cy="3312368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A8D58477-26BF-ED42-8920-F0746268348A}"/>
              </a:ext>
            </a:extLst>
          </p:cNvPr>
          <p:cNvSpPr/>
          <p:nvPr/>
        </p:nvSpPr>
        <p:spPr>
          <a:xfrm>
            <a:off x="7226251" y="166678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Artemisia </a:t>
            </a:r>
            <a:r>
              <a:rPr lang="en-US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</a:t>
            </a: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032F097-34FA-CD44-AF28-4A1A506825D3}"/>
              </a:ext>
            </a:extLst>
          </p:cNvPr>
          <p:cNvSpPr/>
          <p:nvPr/>
        </p:nvSpPr>
        <p:spPr>
          <a:xfrm>
            <a:off x="3344734" y="191068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Artemisinin</a:t>
            </a:r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0D84DA0-4208-B345-8D36-EBECB6DFF9B4}"/>
              </a:ext>
            </a:extLst>
          </p:cNvPr>
          <p:cNvSpPr/>
          <p:nvPr/>
        </p:nvSpPr>
        <p:spPr>
          <a:xfrm>
            <a:off x="1875612" y="2883627"/>
            <a:ext cx="4392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err="1"/>
              <a:t>Artemisin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a </a:t>
            </a:r>
            <a:r>
              <a:rPr lang="it-IT" sz="1400" dirty="0" err="1"/>
              <a:t>sesquiterpene</a:t>
            </a:r>
            <a:r>
              <a:rPr lang="it-IT" sz="1400" dirty="0"/>
              <a:t> </a:t>
            </a:r>
            <a:r>
              <a:rPr lang="it-IT" sz="1400" dirty="0" err="1"/>
              <a:t>lactone</a:t>
            </a:r>
            <a:r>
              <a:rPr lang="it-IT" sz="1400" dirty="0"/>
              <a:t> </a:t>
            </a:r>
            <a:r>
              <a:rPr lang="it-IT" sz="1400" dirty="0" err="1"/>
              <a:t>having</a:t>
            </a:r>
            <a:r>
              <a:rPr lang="it-IT" sz="1400" dirty="0"/>
              <a:t> an </a:t>
            </a:r>
            <a:r>
              <a:rPr lang="it-IT" sz="1400" dirty="0" err="1"/>
              <a:t>unusual</a:t>
            </a:r>
            <a:r>
              <a:rPr lang="it-IT" sz="1400" dirty="0"/>
              <a:t> </a:t>
            </a:r>
            <a:r>
              <a:rPr lang="it-IT" sz="1400" dirty="0" err="1"/>
              <a:t>peroxidic</a:t>
            </a:r>
            <a:r>
              <a:rPr lang="it-IT" sz="1400" dirty="0"/>
              <a:t> bond </a:t>
            </a:r>
            <a:r>
              <a:rPr lang="it-IT" sz="1400" dirty="0" err="1"/>
              <a:t>that</a:t>
            </a:r>
            <a:r>
              <a:rPr lang="it-IT" sz="1400" dirty="0"/>
              <a:t>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indispensable</a:t>
            </a:r>
            <a:r>
              <a:rPr lang="it-IT" sz="1400" dirty="0"/>
              <a:t> for </a:t>
            </a:r>
            <a:r>
              <a:rPr lang="it-IT" sz="1400" dirty="0" err="1"/>
              <a:t>its</a:t>
            </a:r>
            <a:r>
              <a:rPr lang="it-IT" sz="1400" dirty="0"/>
              <a:t>  </a:t>
            </a:r>
            <a:r>
              <a:rPr lang="it-IT" sz="1400" dirty="0" err="1"/>
              <a:t>activity</a:t>
            </a:r>
            <a:endParaRPr lang="it-IT" sz="14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6C847E6-96BD-FF40-85B9-9885B8A12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2690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658E22-2325-8346-B543-09E81FA01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9122"/>
            <a:ext cx="8276811" cy="1138808"/>
          </a:xfrm>
        </p:spPr>
        <p:txBody>
          <a:bodyPr>
            <a:noAutofit/>
          </a:bodyPr>
          <a:lstStyle/>
          <a:p>
            <a:pPr algn="ctr"/>
            <a:br>
              <a:rPr lang="it-IT" sz="2700" b="1" dirty="0"/>
            </a:br>
            <a:r>
              <a:rPr lang="it-IT" sz="2700" b="1" dirty="0" err="1"/>
              <a:t>Artemisinin</a:t>
            </a:r>
            <a:r>
              <a:rPr lang="it-IT" sz="2700" b="1" dirty="0"/>
              <a:t>: a </a:t>
            </a:r>
            <a:r>
              <a:rPr lang="it-IT" sz="2700" b="1" dirty="0" err="1"/>
              <a:t>Sesquiterpene</a:t>
            </a:r>
            <a:r>
              <a:rPr lang="it-IT" sz="2700" b="1" dirty="0"/>
              <a:t> </a:t>
            </a:r>
            <a:r>
              <a:rPr lang="it-IT" sz="2700" b="1" dirty="0" err="1"/>
              <a:t>Derived</a:t>
            </a:r>
            <a:r>
              <a:rPr lang="it-IT" sz="2700" b="1" dirty="0"/>
              <a:t> from </a:t>
            </a:r>
            <a:r>
              <a:rPr lang="it-IT" sz="2700" b="1" dirty="0" err="1"/>
              <a:t>Quinhao</a:t>
            </a:r>
            <a:r>
              <a:rPr lang="it-IT" sz="2700" b="1" dirty="0"/>
              <a:t> (</a:t>
            </a:r>
            <a:r>
              <a:rPr lang="it-IT" sz="2700" b="1" i="1" dirty="0"/>
              <a:t>Artemisia annua</a:t>
            </a:r>
            <a:r>
              <a:rPr lang="it-IT" sz="2700" b="1" dirty="0"/>
              <a:t>) </a:t>
            </a:r>
            <a:br>
              <a:rPr lang="it-IT" sz="2700" dirty="0"/>
            </a:br>
            <a:endParaRPr lang="it-IT" sz="2700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3ED2B64-AB42-F44B-A630-902A4CEB9D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3666" y="1937662"/>
            <a:ext cx="2664344" cy="3263504"/>
          </a:xfr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A5DFE40-7004-D34D-9275-33EA0BC37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4F03-6042-4743-A6EA-B91600A95F93}" type="slidenum">
              <a:rPr lang="it-IT" smtClean="0"/>
              <a:t>18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D2BBE00-E542-484F-B534-7109C725D87E}"/>
              </a:ext>
            </a:extLst>
          </p:cNvPr>
          <p:cNvSpPr/>
          <p:nvPr/>
        </p:nvSpPr>
        <p:spPr>
          <a:xfrm>
            <a:off x="1847528" y="1357931"/>
            <a:ext cx="57461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/>
              <a:t>In China, in 168 BC, the </a:t>
            </a:r>
            <a:r>
              <a:rPr lang="it-IT" dirty="0" err="1"/>
              <a:t>Qinghao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(</a:t>
            </a:r>
            <a:r>
              <a:rPr lang="it-IT" i="1" dirty="0"/>
              <a:t>Artemisia annua</a:t>
            </a:r>
            <a:r>
              <a:rPr lang="it-IT" dirty="0"/>
              <a:t>)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described</a:t>
            </a:r>
            <a:r>
              <a:rPr lang="it-IT" dirty="0"/>
              <a:t> in the </a:t>
            </a:r>
            <a:r>
              <a:rPr lang="it-IT" dirty="0" err="1"/>
              <a:t>medical</a:t>
            </a:r>
            <a:r>
              <a:rPr lang="it-IT" dirty="0"/>
              <a:t> </a:t>
            </a:r>
            <a:r>
              <a:rPr lang="it-IT" dirty="0" err="1"/>
              <a:t>treatise</a:t>
            </a:r>
            <a:r>
              <a:rPr lang="it-IT" dirty="0"/>
              <a:t>, </a:t>
            </a:r>
            <a:r>
              <a:rPr lang="it-IT" i="1" dirty="0"/>
              <a:t>52 </a:t>
            </a:r>
            <a:r>
              <a:rPr lang="it-IT" i="1" dirty="0" err="1"/>
              <a:t>Remedies</a:t>
            </a:r>
            <a:r>
              <a:rPr lang="it-IT" dirty="0"/>
              <a:t>, </a:t>
            </a:r>
            <a:r>
              <a:rPr lang="it-IT" dirty="0" err="1"/>
              <a:t>found</a:t>
            </a:r>
            <a:r>
              <a:rPr lang="it-IT" dirty="0"/>
              <a:t> in the </a:t>
            </a:r>
            <a:r>
              <a:rPr lang="it-IT" dirty="0" err="1"/>
              <a:t>Mawangdui</a:t>
            </a:r>
            <a:r>
              <a:rPr lang="it-IT" dirty="0"/>
              <a:t> </a:t>
            </a:r>
            <a:r>
              <a:rPr lang="it-IT" dirty="0" err="1"/>
              <a:t>Tomb</a:t>
            </a:r>
            <a:r>
              <a:rPr lang="it-IT" dirty="0"/>
              <a:t>. In the </a:t>
            </a:r>
            <a:r>
              <a:rPr lang="it-IT" dirty="0" err="1"/>
              <a:t>United</a:t>
            </a:r>
            <a:r>
              <a:rPr lang="it-IT" dirty="0"/>
              <a:t> </a:t>
            </a:r>
            <a:r>
              <a:rPr lang="it-IT" dirty="0" err="1"/>
              <a:t>States</a:t>
            </a:r>
            <a:r>
              <a:rPr lang="it-IT" dirty="0"/>
              <a:t>,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sweet</a:t>
            </a:r>
            <a:r>
              <a:rPr lang="it-IT" dirty="0"/>
              <a:t> </a:t>
            </a:r>
            <a:r>
              <a:rPr lang="it-IT" dirty="0" err="1"/>
              <a:t>annie</a:t>
            </a:r>
            <a:r>
              <a:rPr lang="it-IT" dirty="0"/>
              <a:t> or </a:t>
            </a:r>
            <a:r>
              <a:rPr lang="it-IT" dirty="0" err="1"/>
              <a:t>sweet</a:t>
            </a:r>
            <a:r>
              <a:rPr lang="it-IT" dirty="0"/>
              <a:t> </a:t>
            </a:r>
            <a:r>
              <a:rPr lang="it-IT" dirty="0" err="1"/>
              <a:t>wormwood</a:t>
            </a:r>
            <a:r>
              <a:rPr lang="it-IT" dirty="0"/>
              <a:t>. In 340 AD, the </a:t>
            </a:r>
            <a:r>
              <a:rPr lang="it-IT" dirty="0" err="1"/>
              <a:t>antifever</a:t>
            </a:r>
            <a:r>
              <a:rPr lang="it-IT" dirty="0"/>
              <a:t> </a:t>
            </a:r>
            <a:r>
              <a:rPr lang="it-IT" dirty="0" err="1"/>
              <a:t>properties</a:t>
            </a:r>
            <a:r>
              <a:rPr lang="it-IT" dirty="0"/>
              <a:t> of </a:t>
            </a:r>
            <a:r>
              <a:rPr lang="it-IT" dirty="0" err="1"/>
              <a:t>Qinghao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first </a:t>
            </a:r>
            <a:r>
              <a:rPr lang="it-IT" dirty="0" err="1"/>
              <a:t>described</a:t>
            </a:r>
            <a:r>
              <a:rPr lang="it-IT" dirty="0"/>
              <a:t> by </a:t>
            </a:r>
            <a:r>
              <a:rPr lang="it-IT" dirty="0" err="1"/>
              <a:t>Ge</a:t>
            </a:r>
            <a:r>
              <a:rPr lang="it-IT" dirty="0"/>
              <a:t> Hong of the East Yin </a:t>
            </a:r>
            <a:r>
              <a:rPr lang="it-IT" dirty="0" err="1"/>
              <a:t>Dynasty</a:t>
            </a:r>
            <a:r>
              <a:rPr lang="it-IT" dirty="0"/>
              <a:t>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/>
              <a:t>The </a:t>
            </a:r>
            <a:r>
              <a:rPr lang="it-IT" dirty="0" err="1"/>
              <a:t>active</a:t>
            </a:r>
            <a:r>
              <a:rPr lang="it-IT" dirty="0"/>
              <a:t> </a:t>
            </a:r>
            <a:r>
              <a:rPr lang="it-IT" dirty="0" err="1"/>
              <a:t>ingredient</a:t>
            </a:r>
            <a:r>
              <a:rPr lang="it-IT" dirty="0"/>
              <a:t> of </a:t>
            </a:r>
            <a:r>
              <a:rPr lang="it-IT" dirty="0" err="1"/>
              <a:t>Qinghao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isolated</a:t>
            </a:r>
            <a:r>
              <a:rPr lang="it-IT" dirty="0"/>
              <a:t> by </a:t>
            </a:r>
            <a:r>
              <a:rPr lang="it-IT" dirty="0" err="1"/>
              <a:t>Chinese</a:t>
            </a:r>
            <a:r>
              <a:rPr lang="it-IT" dirty="0"/>
              <a:t> </a:t>
            </a:r>
            <a:r>
              <a:rPr lang="it-IT" dirty="0" err="1"/>
              <a:t>scientists</a:t>
            </a:r>
            <a:r>
              <a:rPr lang="it-IT" dirty="0"/>
              <a:t> in 1972 .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b="1" dirty="0" err="1"/>
              <a:t>artemisinin</a:t>
            </a:r>
            <a:r>
              <a:rPr lang="it-IT" b="1" dirty="0"/>
              <a:t> </a:t>
            </a:r>
            <a:r>
              <a:rPr lang="it-IT" dirty="0"/>
              <a:t>in the West,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today</a:t>
            </a:r>
            <a:r>
              <a:rPr lang="it-IT" dirty="0"/>
              <a:t> a </a:t>
            </a:r>
            <a:r>
              <a:rPr lang="it-IT" dirty="0" err="1"/>
              <a:t>potent</a:t>
            </a:r>
            <a:r>
              <a:rPr lang="it-IT" dirty="0"/>
              <a:t> and </a:t>
            </a:r>
            <a:r>
              <a:rPr lang="it-IT" dirty="0" err="1"/>
              <a:t>effective</a:t>
            </a:r>
            <a:r>
              <a:rPr lang="it-IT" dirty="0"/>
              <a:t> </a:t>
            </a:r>
            <a:r>
              <a:rPr lang="it-IT" dirty="0" err="1"/>
              <a:t>antimalarial</a:t>
            </a:r>
            <a:r>
              <a:rPr lang="it-IT" dirty="0"/>
              <a:t> </a:t>
            </a:r>
            <a:r>
              <a:rPr lang="it-IT" dirty="0" err="1"/>
              <a:t>drug</a:t>
            </a:r>
            <a:r>
              <a:rPr lang="it-IT" dirty="0"/>
              <a:t>, </a:t>
            </a:r>
            <a:r>
              <a:rPr lang="it-IT" dirty="0" err="1"/>
              <a:t>especially</a:t>
            </a:r>
            <a:r>
              <a:rPr lang="it-IT" dirty="0"/>
              <a:t> in </a:t>
            </a:r>
            <a:r>
              <a:rPr lang="it-IT" dirty="0" err="1"/>
              <a:t>combination</a:t>
            </a:r>
            <a:r>
              <a:rPr lang="it-IT" dirty="0"/>
              <a:t> with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medicines</a:t>
            </a:r>
            <a:r>
              <a:rPr lang="it-IT" dirty="0"/>
              <a:t>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presently</a:t>
            </a:r>
            <a:r>
              <a:rPr lang="it-IT" dirty="0"/>
              <a:t> </a:t>
            </a:r>
            <a:r>
              <a:rPr lang="it-IT" dirty="0" err="1"/>
              <a:t>marketed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close</a:t>
            </a:r>
            <a:r>
              <a:rPr lang="it-IT" dirty="0"/>
              <a:t> derivative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b="1" dirty="0" err="1"/>
              <a:t>artemether</a:t>
            </a:r>
            <a:r>
              <a:rPr lang="it-IT" b="1" dirty="0"/>
              <a:t> </a:t>
            </a:r>
            <a:r>
              <a:rPr lang="it-IT" dirty="0"/>
              <a:t>and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marketed</a:t>
            </a:r>
            <a:r>
              <a:rPr lang="it-IT" dirty="0"/>
              <a:t> in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countries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b="1" dirty="0" err="1"/>
              <a:t>Artenam</a:t>
            </a:r>
            <a:r>
              <a:rPr lang="it-IT" dirty="0"/>
              <a:t>®. </a:t>
            </a:r>
            <a:r>
              <a:rPr lang="it-IT" dirty="0" err="1"/>
              <a:t>This</a:t>
            </a:r>
            <a:r>
              <a:rPr lang="it-IT" dirty="0"/>
              <a:t> derivative </a:t>
            </a:r>
            <a:r>
              <a:rPr lang="it-IT" dirty="0" err="1"/>
              <a:t>resuls</a:t>
            </a:r>
            <a:r>
              <a:rPr lang="it-IT" dirty="0"/>
              <a:t> in </a:t>
            </a:r>
            <a:r>
              <a:rPr lang="it-IT" dirty="0" err="1"/>
              <a:t>greater</a:t>
            </a:r>
            <a:r>
              <a:rPr lang="it-IT" dirty="0"/>
              <a:t> </a:t>
            </a:r>
            <a:r>
              <a:rPr lang="it-IT" dirty="0" err="1"/>
              <a:t>stability</a:t>
            </a:r>
            <a:r>
              <a:rPr lang="it-IT" dirty="0"/>
              <a:t>,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pharmacokinetic</a:t>
            </a:r>
            <a:r>
              <a:rPr lang="it-IT" dirty="0"/>
              <a:t> </a:t>
            </a:r>
            <a:r>
              <a:rPr lang="it-IT" dirty="0" err="1"/>
              <a:t>properties</a:t>
            </a:r>
            <a:r>
              <a:rPr lang="it-IT" dirty="0"/>
              <a:t>, and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potency</a:t>
            </a:r>
            <a:r>
              <a:rPr lang="it-IT" dirty="0"/>
              <a:t> relative to </a:t>
            </a:r>
            <a:r>
              <a:rPr lang="it-IT" dirty="0" err="1"/>
              <a:t>artemisinin</a:t>
            </a:r>
            <a:r>
              <a:rPr lang="it-IT" dirty="0"/>
              <a:t>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dirty="0" err="1"/>
              <a:t>Drugs</a:t>
            </a:r>
            <a:r>
              <a:rPr lang="it-IT" dirty="0"/>
              <a:t> of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peroxide</a:t>
            </a:r>
            <a:r>
              <a:rPr lang="it-IT" dirty="0"/>
              <a:t> </a:t>
            </a:r>
            <a:r>
              <a:rPr lang="it-IT" dirty="0" err="1"/>
              <a:t>class</a:t>
            </a:r>
            <a:r>
              <a:rPr lang="it-IT" dirty="0"/>
              <a:t> are </a:t>
            </a:r>
            <a:r>
              <a:rPr lang="it-IT" dirty="0" err="1"/>
              <a:t>gaining</a:t>
            </a:r>
            <a:r>
              <a:rPr lang="it-IT" dirty="0"/>
              <a:t> in </a:t>
            </a:r>
            <a:r>
              <a:rPr lang="it-IT" dirty="0" err="1"/>
              <a:t>importance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parasites</a:t>
            </a:r>
            <a:r>
              <a:rPr lang="it-IT" dirty="0"/>
              <a:t> are </a:t>
            </a:r>
            <a:r>
              <a:rPr lang="it-IT" dirty="0" err="1"/>
              <a:t>becoming</a:t>
            </a:r>
            <a:r>
              <a:rPr lang="it-IT" dirty="0"/>
              <a:t> </a:t>
            </a:r>
            <a:r>
              <a:rPr lang="it-IT" dirty="0" err="1"/>
              <a:t>resistant</a:t>
            </a:r>
            <a:r>
              <a:rPr lang="it-IT" dirty="0"/>
              <a:t> to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treatments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b="1" dirty="0" err="1"/>
              <a:t>mefloquine</a:t>
            </a:r>
            <a:r>
              <a:rPr lang="it-IT" b="1" dirty="0"/>
              <a:t>.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9B75CA2-0E86-CD41-8A6A-1432F55E6D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67" r="6160"/>
          <a:stretch/>
        </p:blipFill>
        <p:spPr>
          <a:xfrm>
            <a:off x="7593666" y="4495952"/>
            <a:ext cx="2664345" cy="140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63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791745" y="18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94" y="753495"/>
            <a:ext cx="1549523" cy="165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847528" y="2877353"/>
            <a:ext cx="86409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sz="2200" dirty="0">
                <a:cs typeface="Arial" panose="020B0604020202020204" pitchFamily="34" charset="0"/>
              </a:rPr>
              <a:t>The most abundant sesquiterpenes in the plant are</a:t>
            </a:r>
            <a:r>
              <a:rPr lang="en-US" sz="2200" b="1" dirty="0">
                <a:cs typeface="Arial" panose="020B0604020202020204" pitchFamily="34" charset="0"/>
              </a:rPr>
              <a:t> </a:t>
            </a:r>
            <a:r>
              <a:rPr lang="en-US" sz="2200" b="1" dirty="0" err="1">
                <a:cs typeface="Arial" panose="020B0604020202020204" pitchFamily="34" charset="0"/>
              </a:rPr>
              <a:t>Artemisinic</a:t>
            </a:r>
            <a:r>
              <a:rPr lang="en-US" sz="2200" b="1" dirty="0">
                <a:cs typeface="Arial" panose="020B0604020202020204" pitchFamily="34" charset="0"/>
              </a:rPr>
              <a:t> acid </a:t>
            </a:r>
            <a:r>
              <a:rPr lang="en-US" sz="2200" dirty="0">
                <a:cs typeface="Arial" panose="020B0604020202020204" pitchFamily="34" charset="0"/>
              </a:rPr>
              <a:t>(0.2%).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2200" dirty="0"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200" dirty="0">
                <a:cs typeface="Arial" panose="020B0604020202020204" pitchFamily="34" charset="0"/>
              </a:rPr>
              <a:t>The </a:t>
            </a:r>
            <a:r>
              <a:rPr lang="en-US" sz="2200" dirty="0" err="1">
                <a:cs typeface="Arial" panose="020B0604020202020204" pitchFamily="34" charset="0"/>
              </a:rPr>
              <a:t>Artemisinic</a:t>
            </a:r>
            <a:r>
              <a:rPr lang="en-US" sz="2200" dirty="0">
                <a:cs typeface="Arial" panose="020B0604020202020204" pitchFamily="34" charset="0"/>
              </a:rPr>
              <a:t> acid content can be chemically converted to </a:t>
            </a:r>
            <a:r>
              <a:rPr lang="en-US" sz="2200" b="1" dirty="0">
                <a:cs typeface="Arial" panose="020B0604020202020204" pitchFamily="34" charset="0"/>
              </a:rPr>
              <a:t>Artemisinin</a:t>
            </a:r>
            <a:r>
              <a:rPr lang="en-US" sz="2200" dirty="0">
                <a:cs typeface="Arial" panose="020B0604020202020204" pitchFamily="34" charset="0"/>
              </a:rPr>
              <a:t> with an easy and straightforward process.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2200" dirty="0"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200" dirty="0">
                <a:cs typeface="Arial" panose="020B0604020202020204" pitchFamily="34" charset="0"/>
              </a:rPr>
              <a:t>Artemisinin can be used for the synthesis of a variety of analogues including the water-soluble sodium salts of </a:t>
            </a:r>
            <a:r>
              <a:rPr lang="en-US" sz="2200" b="1" dirty="0" err="1">
                <a:cs typeface="Arial" panose="020B0604020202020204" pitchFamily="34" charset="0"/>
              </a:rPr>
              <a:t>Artesunic</a:t>
            </a:r>
            <a:r>
              <a:rPr lang="en-US" sz="2200" b="1" dirty="0">
                <a:cs typeface="Arial" panose="020B0604020202020204" pitchFamily="34" charset="0"/>
              </a:rPr>
              <a:t> </a:t>
            </a:r>
            <a:r>
              <a:rPr lang="en-US" sz="2200" dirty="0">
                <a:cs typeface="Arial" panose="020B0604020202020204" pitchFamily="34" charset="0"/>
              </a:rPr>
              <a:t>and</a:t>
            </a:r>
            <a:r>
              <a:rPr lang="en-US" sz="2200" b="1" dirty="0">
                <a:cs typeface="Arial" panose="020B0604020202020204" pitchFamily="34" charset="0"/>
              </a:rPr>
              <a:t> </a:t>
            </a:r>
            <a:r>
              <a:rPr lang="en-US" sz="2200" b="1" dirty="0" err="1">
                <a:cs typeface="Arial" panose="020B0604020202020204" pitchFamily="34" charset="0"/>
              </a:rPr>
              <a:t>Artelinic</a:t>
            </a:r>
            <a:r>
              <a:rPr lang="en-US" sz="2200" b="1" dirty="0">
                <a:cs typeface="Arial" panose="020B0604020202020204" pitchFamily="34" charset="0"/>
              </a:rPr>
              <a:t> acid</a:t>
            </a:r>
            <a:r>
              <a:rPr lang="en-US" sz="2200" dirty="0"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200" dirty="0"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200" dirty="0">
                <a:cs typeface="Arial" panose="020B0604020202020204" pitchFamily="34" charset="0"/>
              </a:rPr>
              <a:t>These compounds exhibit increased activity compared to Artemisinin and also reduce the chances of recurrence of the infection.</a:t>
            </a:r>
          </a:p>
        </p:txBody>
      </p:sp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315" y="453266"/>
            <a:ext cx="1768475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091" y="90577"/>
            <a:ext cx="1985963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AA46129-D604-C549-B81C-40A7B1844291}"/>
              </a:ext>
            </a:extLst>
          </p:cNvPr>
          <p:cNvSpPr/>
          <p:nvPr/>
        </p:nvSpPr>
        <p:spPr>
          <a:xfrm>
            <a:off x="6888088" y="2187630"/>
            <a:ext cx="12325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Acido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Artelinico</a:t>
            </a:r>
            <a:endParaRPr lang="it-IT" sz="1200" dirty="0"/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4F8E3163-A2A2-F242-AA4E-CFA1E3965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446" y="284955"/>
            <a:ext cx="1660985" cy="207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DC0D8928-45C8-2941-B90A-D99A769B44E2}"/>
              </a:ext>
            </a:extLst>
          </p:cNvPr>
          <p:cNvSpPr/>
          <p:nvPr/>
        </p:nvSpPr>
        <p:spPr>
          <a:xfrm>
            <a:off x="4550974" y="2203473"/>
            <a:ext cx="9092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Artemisina</a:t>
            </a:r>
            <a:endParaRPr lang="it-IT" sz="12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44A859A-A0B5-F147-9840-FAF604C47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562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70" y="764705"/>
            <a:ext cx="7704856" cy="298037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279577" y="4077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060942" y="4258835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/>
          </a:p>
          <a:p>
            <a:pPr marL="285750" indent="-285750" algn="ctr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In many systems the most frequent precursor is </a:t>
            </a:r>
            <a:r>
              <a:rPr lang="en-US" sz="2000" dirty="0" err="1">
                <a:cs typeface="Arial" panose="020B0604020202020204" pitchFamily="34" charset="0"/>
              </a:rPr>
              <a:t>NerolidylPP</a:t>
            </a:r>
            <a:r>
              <a:rPr lang="en-US" sz="2000" dirty="0">
                <a:cs typeface="Arial" panose="020B0604020202020204" pitchFamily="34" charset="0"/>
              </a:rPr>
              <a:t> which has the OPP unit bonded to a tertiary carbon</a:t>
            </a:r>
            <a:endParaRPr lang="it-IT" sz="2000" dirty="0">
              <a:cs typeface="Arial" panose="020B060402020202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834BC9D-F8BA-AB47-B266-01D1DB00F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620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703512" y="3501008"/>
            <a:ext cx="878497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sz="1700" dirty="0">
                <a:cs typeface="Arial" panose="020B0604020202020204" pitchFamily="34" charset="0"/>
              </a:rPr>
              <a:t>The </a:t>
            </a:r>
            <a:r>
              <a:rPr lang="en-US" sz="1700" i="1" dirty="0">
                <a:cs typeface="Arial" panose="020B0604020202020204" pitchFamily="34" charset="0"/>
              </a:rPr>
              <a:t>Artemisia </a:t>
            </a:r>
            <a:r>
              <a:rPr lang="en-US" sz="1700" i="1" dirty="0" err="1">
                <a:cs typeface="Arial" panose="020B0604020202020204" pitchFamily="34" charset="0"/>
              </a:rPr>
              <a:t>annua</a:t>
            </a:r>
            <a:r>
              <a:rPr lang="en-US" sz="1700" i="1" dirty="0">
                <a:cs typeface="Arial" panose="020B0604020202020204" pitchFamily="34" charset="0"/>
              </a:rPr>
              <a:t> </a:t>
            </a:r>
            <a:r>
              <a:rPr lang="en-US" sz="1700" dirty="0">
                <a:cs typeface="Arial" panose="020B0604020202020204" pitchFamily="34" charset="0"/>
              </a:rPr>
              <a:t>genes encoding specific enzymes involved in the synthesis of </a:t>
            </a:r>
            <a:r>
              <a:rPr lang="en-US" sz="1700" dirty="0" err="1">
                <a:cs typeface="Arial" panose="020B0604020202020204" pitchFamily="34" charset="0"/>
              </a:rPr>
              <a:t>Artemisinic</a:t>
            </a:r>
            <a:r>
              <a:rPr lang="en-US" sz="1700" dirty="0">
                <a:cs typeface="Arial" panose="020B0604020202020204" pitchFamily="34" charset="0"/>
              </a:rPr>
              <a:t> acid were expressed in </a:t>
            </a:r>
            <a:r>
              <a:rPr lang="en-US" sz="1700" i="1" dirty="0">
                <a:cs typeface="Arial" panose="020B0604020202020204" pitchFamily="34" charset="0"/>
              </a:rPr>
              <a:t>S. cerevisiae. </a:t>
            </a:r>
            <a:r>
              <a:rPr lang="en-US" sz="1700" dirty="0">
                <a:cs typeface="Arial" panose="020B0604020202020204" pitchFamily="34" charset="0"/>
              </a:rPr>
              <a:t>The genes codify for </a:t>
            </a:r>
            <a:r>
              <a:rPr lang="en-US" sz="1700" dirty="0" err="1">
                <a:cs typeface="Arial" panose="020B0604020202020204" pitchFamily="34" charset="0"/>
              </a:rPr>
              <a:t>amorphdiene</a:t>
            </a:r>
            <a:r>
              <a:rPr lang="en-US" sz="1700" dirty="0">
                <a:cs typeface="Arial" panose="020B0604020202020204" pitchFamily="34" charset="0"/>
              </a:rPr>
              <a:t> synthetase enzyme and the cytochrome P450-dependent monooxygenase which carries out the oxidation from </a:t>
            </a:r>
            <a:r>
              <a:rPr lang="en-US" sz="1700" dirty="0" err="1">
                <a:cs typeface="Arial" panose="020B0604020202020204" pitchFamily="34" charset="0"/>
              </a:rPr>
              <a:t>amorphdiene</a:t>
            </a:r>
            <a:r>
              <a:rPr lang="en-US" sz="1700" dirty="0">
                <a:cs typeface="Arial" panose="020B0604020202020204" pitchFamily="34" charset="0"/>
              </a:rPr>
              <a:t> to </a:t>
            </a:r>
            <a:r>
              <a:rPr lang="en-US" sz="1700" dirty="0" err="1">
                <a:cs typeface="Arial" panose="020B0604020202020204" pitchFamily="34" charset="0"/>
              </a:rPr>
              <a:t>artemisinic</a:t>
            </a:r>
            <a:r>
              <a:rPr lang="en-US" sz="1700" dirty="0">
                <a:cs typeface="Arial" panose="020B0604020202020204" pitchFamily="34" charset="0"/>
              </a:rPr>
              <a:t> acid.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700" dirty="0">
                <a:cs typeface="Arial" panose="020B0604020202020204" pitchFamily="34" charset="0"/>
              </a:rPr>
              <a:t>Several genes linked to the MVA-FPP transformation were overexpressed to provide a sufficient amount of  FPP precursor to yeast; overexpression of the gene for </a:t>
            </a:r>
            <a:r>
              <a:rPr lang="en-US" sz="1700" dirty="0" err="1">
                <a:cs typeface="Arial" panose="020B0604020202020204" pitchFamily="34" charset="0"/>
              </a:rPr>
              <a:t>HMGCoA</a:t>
            </a:r>
            <a:r>
              <a:rPr lang="en-US" sz="1700" dirty="0">
                <a:cs typeface="Arial" panose="020B0604020202020204" pitchFamily="34" charset="0"/>
              </a:rPr>
              <a:t> reductase had the most significant effect.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700" dirty="0">
                <a:cs typeface="Arial" panose="020B0604020202020204" pitchFamily="34" charset="0"/>
              </a:rPr>
              <a:t>To prevent FPP conversion into steroid biosynthesis, the gene encoding squalene synthetase has been suppressed. The net effect was a high production of </a:t>
            </a:r>
            <a:r>
              <a:rPr lang="en-US" sz="1700" dirty="0" err="1">
                <a:cs typeface="Arial" panose="020B0604020202020204" pitchFamily="34" charset="0"/>
              </a:rPr>
              <a:t>artemisinic</a:t>
            </a:r>
            <a:r>
              <a:rPr lang="en-US" sz="1700" dirty="0">
                <a:cs typeface="Arial" panose="020B0604020202020204" pitchFamily="34" charset="0"/>
              </a:rPr>
              <a:t> acid up to 100 mg/liter in the culture medium.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1700" dirty="0">
                <a:cs typeface="Arial" panose="020B0604020202020204" pitchFamily="34" charset="0"/>
              </a:rPr>
              <a:t>This process has been commercialized for the production of </a:t>
            </a:r>
            <a:r>
              <a:rPr lang="en-US" sz="1700" dirty="0" err="1">
                <a:cs typeface="Arial" panose="020B0604020202020204" pitchFamily="34" charset="0"/>
              </a:rPr>
              <a:t>artemisinic</a:t>
            </a:r>
            <a:r>
              <a:rPr lang="en-US" sz="1700" dirty="0">
                <a:cs typeface="Arial" panose="020B0604020202020204" pitchFamily="34" charset="0"/>
              </a:rPr>
              <a:t> acid for the semi-synthesis of antimalarial drugs.</a:t>
            </a:r>
            <a:endParaRPr lang="it-IT" sz="1700" dirty="0"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88641"/>
            <a:ext cx="6336704" cy="324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4A88C3D-C791-8046-9352-72C4CC1F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8276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360" y="702272"/>
            <a:ext cx="5760640" cy="487488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847528" y="5714447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en-US" sz="2200" dirty="0">
                <a:cs typeface="Arial" panose="020B0604020202020204" pitchFamily="34" charset="0"/>
              </a:rPr>
              <a:t>Diterpenes derive from geranylgeranyl di-phosphate (</a:t>
            </a:r>
            <a:r>
              <a:rPr lang="en-US" sz="2200" b="1" dirty="0">
                <a:cs typeface="Arial" panose="020B0604020202020204" pitchFamily="34" charset="0"/>
              </a:rPr>
              <a:t>GGPP</a:t>
            </a:r>
            <a:r>
              <a:rPr lang="en-US" sz="2200" dirty="0">
                <a:cs typeface="Arial" panose="020B0604020202020204" pitchFamily="34" charset="0"/>
              </a:rPr>
              <a:t>).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en-US" sz="2200" dirty="0">
                <a:cs typeface="Arial" panose="020B0604020202020204" pitchFamily="34" charset="0"/>
              </a:rPr>
              <a:t>IPP and FPP react to generate GGPP</a:t>
            </a:r>
            <a:endParaRPr lang="it-IT" sz="2200" dirty="0">
              <a:cs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207777" y="170739"/>
            <a:ext cx="1818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cs typeface="Arial" panose="020B0604020202020204" pitchFamily="34" charset="0"/>
              </a:rPr>
              <a:t>Diterpenes</a:t>
            </a:r>
            <a:endParaRPr lang="it-IT" sz="2800" b="1" dirty="0">
              <a:cs typeface="Arial" panose="020B060402020202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4DC359C-0B33-BE4B-9734-204E4255E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484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85991" y="116632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sz="2400" dirty="0">
                <a:cs typeface="Arial" panose="020B0604020202020204" pitchFamily="34" charset="0"/>
              </a:rPr>
              <a:t>One of the most important and also the simplest diterpenes is </a:t>
            </a:r>
            <a:r>
              <a:rPr lang="en-US" sz="2400" b="1" dirty="0">
                <a:cs typeface="Arial" panose="020B0604020202020204" pitchFamily="34" charset="0"/>
              </a:rPr>
              <a:t>Phytol</a:t>
            </a:r>
            <a:r>
              <a:rPr lang="en-US" sz="2400" dirty="0">
                <a:cs typeface="Arial" panose="020B0604020202020204" pitchFamily="34" charset="0"/>
              </a:rPr>
              <a:t> which is a reduced form of geranylgeraniol.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dirty="0">
                <a:cs typeface="Arial" panose="020B0604020202020204" pitchFamily="34" charset="0"/>
              </a:rPr>
              <a:t>Phytol forms the lipophilic side chain of chlorophylls such as for example in Chlorophyll a.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dirty="0">
                <a:cs typeface="Arial" panose="020B0604020202020204" pitchFamily="34" charset="0"/>
              </a:rPr>
              <a:t>The structure of Phytol is formed when the diterpene molecule has already been attached to the </a:t>
            </a:r>
            <a:r>
              <a:rPr lang="en-US" sz="2400" dirty="0" err="1">
                <a:cs typeface="Arial" panose="020B0604020202020204" pitchFamily="34" charset="0"/>
              </a:rPr>
              <a:t>heme</a:t>
            </a:r>
            <a:r>
              <a:rPr lang="en-US" sz="2400" dirty="0">
                <a:cs typeface="Arial" panose="020B0604020202020204" pitchFamily="34" charset="0"/>
              </a:rPr>
              <a:t> group. 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400" dirty="0">
                <a:cs typeface="Arial" panose="020B0604020202020204" pitchFamily="34" charset="0"/>
              </a:rPr>
              <a:t>After the ester formation reaction, the double bonds are reduced.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3208005"/>
            <a:ext cx="7776864" cy="3493174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5C9EB33-39A1-8D49-B554-4BAF9D65A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102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960839" y="260649"/>
            <a:ext cx="8599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The Phytol substituent is found in Vitamin K1 (Phylloquinone) and in the group of vitamins E (Tocopherols).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4587" r="1586" b="4022"/>
          <a:stretch/>
        </p:blipFill>
        <p:spPr>
          <a:xfrm>
            <a:off x="1683205" y="2204865"/>
            <a:ext cx="8712968" cy="3724523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5C9EB33-39A1-8D49-B554-4BAF9D65A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6756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847528" y="116633"/>
            <a:ext cx="856895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GGPP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is the starter for the synthesis of a number of diterpenoids (through the carbocation mechanism).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One of the most interesting reaction is the formation of the toxic compound 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taxin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which has been isolated from the tree </a:t>
            </a: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Taxus </a:t>
            </a:r>
            <a:r>
              <a:rPr lang="en-US" sz="2200" i="1" dirty="0" err="1">
                <a:latin typeface="Calibri" panose="020F0502020204030204" pitchFamily="34" charset="0"/>
                <a:cs typeface="Calibri" panose="020F0502020204030204" pitchFamily="34" charset="0"/>
              </a:rPr>
              <a:t>baccata</a:t>
            </a: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(the common yew).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The toxic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taxin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is a mixture of at least 11 compounds, all of them with  the  skeleton of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taxadiene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C81004B-4EE4-2449-8984-E6B33B2CA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24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F7DC068-7ADB-4245-9FCA-1E4DA4D5A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3" y="2735575"/>
            <a:ext cx="2274539" cy="397532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35F820A-F800-A64E-911E-D321F7AA6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2727948"/>
            <a:ext cx="3312520" cy="243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14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EA97468-794C-8B40-BD61-E221BD8D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25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7D64F1D-5540-1545-B68B-D4E382909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4094" r="2751" b="4094"/>
          <a:stretch/>
        </p:blipFill>
        <p:spPr>
          <a:xfrm>
            <a:off x="1964516" y="332656"/>
            <a:ext cx="3845042" cy="252028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FE64258B-12E7-6B45-BB77-8EDFB70B5540}"/>
              </a:ext>
            </a:extLst>
          </p:cNvPr>
          <p:cNvSpPr/>
          <p:nvPr/>
        </p:nvSpPr>
        <p:spPr>
          <a:xfrm>
            <a:off x="5817234" y="330591"/>
            <a:ext cx="439356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en-US" sz="2200" dirty="0"/>
              <a:t>The side chains that contain </a:t>
            </a:r>
            <a:r>
              <a:rPr lang="en-US" sz="2200" dirty="0" err="1"/>
              <a:t>aromantic</a:t>
            </a:r>
            <a:r>
              <a:rPr lang="en-US" sz="2200" dirty="0"/>
              <a:t> rings derive from Shikimate via phenylalanine. </a:t>
            </a:r>
          </a:p>
          <a:p>
            <a:pPr algn="ctr"/>
            <a:endParaRPr lang="en-US" sz="2200" dirty="0"/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200" dirty="0"/>
              <a:t>The nitrogen atom derives from a </a:t>
            </a:r>
            <a:r>
              <a:rPr lang="en-US" sz="2200" dirty="0">
                <a:latin typeface="Symbol" pitchFamily="2" charset="2"/>
              </a:rPr>
              <a:t>b</a:t>
            </a:r>
            <a:r>
              <a:rPr lang="en-US" sz="2200" dirty="0"/>
              <a:t>-</a:t>
            </a:r>
            <a:r>
              <a:rPr lang="en-US" sz="2200" dirty="0" err="1"/>
              <a:t>fenylalanine</a:t>
            </a:r>
            <a:r>
              <a:rPr lang="en-US" sz="2200" dirty="0"/>
              <a:t>, which is a rearranged version of the amino acid L-</a:t>
            </a:r>
            <a:r>
              <a:rPr lang="en-US" sz="2200" dirty="0" err="1"/>
              <a:t>Phe</a:t>
            </a:r>
            <a:r>
              <a:rPr lang="en-US" sz="2200" dirty="0"/>
              <a:t>.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99FB076-186F-0F4C-AD00-7CFA2AFD3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464" y="3136183"/>
            <a:ext cx="4323661" cy="3230239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40005F98-DC46-834A-AB4C-1C195DB89B02}"/>
              </a:ext>
            </a:extLst>
          </p:cNvPr>
          <p:cNvSpPr/>
          <p:nvPr/>
        </p:nvSpPr>
        <p:spPr>
          <a:xfrm>
            <a:off x="2423592" y="2481538"/>
            <a:ext cx="655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Taxol</a:t>
            </a:r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E721C79-E70A-0346-A0FD-54A6F411BC5C}"/>
              </a:ext>
            </a:extLst>
          </p:cNvPr>
          <p:cNvSpPr/>
          <p:nvPr/>
        </p:nvSpPr>
        <p:spPr>
          <a:xfrm>
            <a:off x="1960469" y="3717032"/>
            <a:ext cx="369943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cs typeface="Arial" panose="020B0604020202020204" pitchFamily="34" charset="0"/>
              </a:rPr>
              <a:t>The name </a:t>
            </a:r>
            <a:r>
              <a:rPr lang="en-US" sz="2200" b="1" dirty="0">
                <a:cs typeface="Arial" panose="020B0604020202020204" pitchFamily="34" charset="0"/>
              </a:rPr>
              <a:t>Taxol</a:t>
            </a:r>
            <a:r>
              <a:rPr lang="en-US" sz="2200" dirty="0">
                <a:cs typeface="Arial" panose="020B0604020202020204" pitchFamily="34" charset="0"/>
              </a:rPr>
              <a:t> was given to a diterpene ester with anti-cancer properties isolated for the first time in 1971 from a </a:t>
            </a:r>
            <a:r>
              <a:rPr lang="en-US" sz="2200" i="1" dirty="0">
                <a:cs typeface="Arial" panose="020B0604020202020204" pitchFamily="34" charset="0"/>
              </a:rPr>
              <a:t>Taxus </a:t>
            </a:r>
            <a:r>
              <a:rPr lang="en-US" sz="2200" i="1" dirty="0" err="1">
                <a:cs typeface="Arial" panose="020B0604020202020204" pitchFamily="34" charset="0"/>
              </a:rPr>
              <a:t>brevifoglia</a:t>
            </a:r>
            <a:r>
              <a:rPr lang="en-US" sz="2200" i="1" dirty="0">
                <a:cs typeface="Arial" panose="020B0604020202020204" pitchFamily="34" charset="0"/>
              </a:rPr>
              <a:t>. 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624284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9CF8FD-3B25-8142-833B-BC36F92A6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053" y="188640"/>
            <a:ext cx="8003232" cy="580926"/>
          </a:xfrm>
        </p:spPr>
        <p:txBody>
          <a:bodyPr>
            <a:normAutofit fontScale="90000"/>
          </a:bodyPr>
          <a:lstStyle/>
          <a:p>
            <a:br>
              <a:rPr lang="it-IT" b="1" dirty="0"/>
            </a:br>
            <a:r>
              <a:rPr lang="it-IT" b="1" dirty="0" err="1"/>
              <a:t>Taxol</a:t>
            </a:r>
            <a:r>
              <a:rPr lang="it-IT" b="1" dirty="0"/>
              <a:t>® (</a:t>
            </a:r>
            <a:r>
              <a:rPr lang="it-IT" b="1" dirty="0" err="1"/>
              <a:t>Paclitaxel</a:t>
            </a:r>
            <a:r>
              <a:rPr lang="it-IT" b="1" dirty="0"/>
              <a:t>)</a:t>
            </a:r>
            <a:br>
              <a:rPr lang="it-IT" dirty="0"/>
            </a:b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9C76A42-BD56-6F4B-A964-8E0C1CDA2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4F03-6042-4743-A6EA-B91600A95F93}" type="slidenum">
              <a:rPr lang="it-IT" smtClean="0"/>
              <a:t>26</a:t>
            </a:fld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3484E89-0274-974C-B5BF-CA33F334A774}"/>
              </a:ext>
            </a:extLst>
          </p:cNvPr>
          <p:cNvSpPr/>
          <p:nvPr/>
        </p:nvSpPr>
        <p:spPr>
          <a:xfrm>
            <a:off x="1919536" y="958212"/>
            <a:ext cx="8583622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100" dirty="0" err="1"/>
              <a:t>Beginning</a:t>
            </a:r>
            <a:r>
              <a:rPr lang="it-IT" sz="2100" dirty="0"/>
              <a:t> in 1958, the U.S. National </a:t>
            </a:r>
            <a:r>
              <a:rPr lang="it-IT" sz="2100" dirty="0" err="1"/>
              <a:t>Cancer</a:t>
            </a:r>
            <a:r>
              <a:rPr lang="it-IT" sz="2100" dirty="0"/>
              <a:t> </a:t>
            </a:r>
            <a:r>
              <a:rPr lang="it-IT" sz="2100" dirty="0" err="1"/>
              <a:t>Institute</a:t>
            </a:r>
            <a:r>
              <a:rPr lang="it-IT" sz="2100" dirty="0"/>
              <a:t> in </a:t>
            </a:r>
            <a:r>
              <a:rPr lang="it-IT" sz="2100" dirty="0" err="1"/>
              <a:t>collaboration</a:t>
            </a:r>
            <a:r>
              <a:rPr lang="it-IT" sz="2100" dirty="0"/>
              <a:t> with the U.S. </a:t>
            </a:r>
            <a:r>
              <a:rPr lang="it-IT" sz="2100" dirty="0" err="1"/>
              <a:t>Department</a:t>
            </a:r>
            <a:r>
              <a:rPr lang="it-IT" sz="2100" dirty="0"/>
              <a:t> of </a:t>
            </a:r>
            <a:r>
              <a:rPr lang="it-IT" sz="2100" dirty="0" err="1"/>
              <a:t>Agriculture</a:t>
            </a:r>
            <a:r>
              <a:rPr lang="it-IT" sz="2100" dirty="0"/>
              <a:t> </a:t>
            </a:r>
            <a:r>
              <a:rPr lang="it-IT" sz="2100" dirty="0" err="1"/>
              <a:t>conducted</a:t>
            </a:r>
            <a:r>
              <a:rPr lang="it-IT" sz="2100" dirty="0"/>
              <a:t> a massive </a:t>
            </a:r>
            <a:r>
              <a:rPr lang="it-IT" sz="2100" dirty="0" err="1"/>
              <a:t>collection</a:t>
            </a:r>
            <a:r>
              <a:rPr lang="it-IT" sz="2100" dirty="0"/>
              <a:t> (&gt;35,000 </a:t>
            </a:r>
            <a:r>
              <a:rPr lang="it-IT" sz="2100" dirty="0" err="1"/>
              <a:t>samples</a:t>
            </a:r>
            <a:r>
              <a:rPr lang="it-IT" sz="2100" dirty="0"/>
              <a:t>) of </a:t>
            </a:r>
            <a:r>
              <a:rPr lang="it-IT" sz="2100" dirty="0" err="1"/>
              <a:t>plants</a:t>
            </a:r>
            <a:r>
              <a:rPr lang="it-IT" sz="2100" dirty="0"/>
              <a:t> for </a:t>
            </a:r>
            <a:r>
              <a:rPr lang="it-IT" sz="2100" dirty="0" err="1"/>
              <a:t>anticancer</a:t>
            </a:r>
            <a:r>
              <a:rPr lang="it-IT" sz="2100" dirty="0"/>
              <a:t> </a:t>
            </a:r>
            <a:r>
              <a:rPr lang="it-IT" sz="2100" dirty="0" err="1"/>
              <a:t>activity</a:t>
            </a:r>
            <a:r>
              <a:rPr lang="it-IT" sz="2100" dirty="0"/>
              <a:t>. </a:t>
            </a:r>
            <a:r>
              <a:rPr lang="it-IT" sz="2100" dirty="0" err="1"/>
              <a:t>Four</a:t>
            </a:r>
            <a:r>
              <a:rPr lang="it-IT" sz="2100" dirty="0"/>
              <a:t> </a:t>
            </a:r>
            <a:r>
              <a:rPr lang="it-IT" sz="2100" dirty="0" err="1"/>
              <a:t>years</a:t>
            </a:r>
            <a:r>
              <a:rPr lang="it-IT" sz="2100" dirty="0"/>
              <a:t> </a:t>
            </a:r>
            <a:r>
              <a:rPr lang="it-IT" sz="2100" dirty="0" err="1"/>
              <a:t>later</a:t>
            </a:r>
            <a:r>
              <a:rPr lang="it-IT" sz="2100" dirty="0"/>
              <a:t>, of the </a:t>
            </a:r>
            <a:r>
              <a:rPr lang="it-IT" sz="2100" dirty="0" err="1"/>
              <a:t>thousands</a:t>
            </a:r>
            <a:r>
              <a:rPr lang="it-IT" sz="2100" dirty="0"/>
              <a:t> of </a:t>
            </a:r>
            <a:r>
              <a:rPr lang="it-IT" sz="2100" dirty="0" err="1"/>
              <a:t>samples</a:t>
            </a:r>
            <a:r>
              <a:rPr lang="it-IT" sz="2100" dirty="0"/>
              <a:t> </a:t>
            </a:r>
            <a:r>
              <a:rPr lang="it-IT" sz="2100" dirty="0" err="1"/>
              <a:t>collected</a:t>
            </a:r>
            <a:r>
              <a:rPr lang="it-IT" sz="2100" dirty="0"/>
              <a:t>, </a:t>
            </a:r>
            <a:r>
              <a:rPr lang="it-IT" sz="2100" dirty="0" err="1"/>
              <a:t>one</a:t>
            </a:r>
            <a:r>
              <a:rPr lang="it-IT" sz="2100" dirty="0"/>
              <a:t> </a:t>
            </a:r>
            <a:r>
              <a:rPr lang="it-IT" sz="2100" dirty="0" err="1"/>
              <a:t>included</a:t>
            </a:r>
            <a:r>
              <a:rPr lang="it-IT" sz="2100" dirty="0"/>
              <a:t> </a:t>
            </a:r>
            <a:r>
              <a:rPr lang="it-IT" sz="2100" dirty="0" err="1"/>
              <a:t>about</a:t>
            </a:r>
            <a:r>
              <a:rPr lang="it-IT" sz="2100" dirty="0"/>
              <a:t> 15 </a:t>
            </a:r>
            <a:r>
              <a:rPr lang="it-IT" sz="2100" dirty="0" err="1"/>
              <a:t>lb</a:t>
            </a:r>
            <a:r>
              <a:rPr lang="it-IT" sz="2100" dirty="0"/>
              <a:t> of the </a:t>
            </a:r>
            <a:r>
              <a:rPr lang="it-IT" sz="2100" dirty="0" err="1"/>
              <a:t>needles</a:t>
            </a:r>
            <a:r>
              <a:rPr lang="it-IT" sz="2100" dirty="0"/>
              <a:t> and </a:t>
            </a:r>
            <a:r>
              <a:rPr lang="it-IT" sz="2100" dirty="0" err="1"/>
              <a:t>bark</a:t>
            </a:r>
            <a:r>
              <a:rPr lang="it-IT" sz="2100" dirty="0"/>
              <a:t> of the </a:t>
            </a:r>
            <a:r>
              <a:rPr lang="it-IT" sz="2100" dirty="0" err="1"/>
              <a:t>pacific</a:t>
            </a:r>
            <a:r>
              <a:rPr lang="it-IT" sz="2100" dirty="0"/>
              <a:t> </a:t>
            </a:r>
            <a:r>
              <a:rPr lang="it-IT" sz="2100" dirty="0" err="1"/>
              <a:t>yew</a:t>
            </a:r>
            <a:r>
              <a:rPr lang="it-IT" sz="2100" dirty="0"/>
              <a:t> (</a:t>
            </a:r>
            <a:r>
              <a:rPr lang="it-IT" sz="2100" i="1" dirty="0" err="1"/>
              <a:t>Taxus</a:t>
            </a:r>
            <a:r>
              <a:rPr lang="it-IT" sz="2100" i="1" dirty="0"/>
              <a:t> </a:t>
            </a:r>
            <a:r>
              <a:rPr lang="it-IT" sz="2100" i="1" dirty="0" err="1"/>
              <a:t>brevifolia</a:t>
            </a:r>
            <a:r>
              <a:rPr lang="it-IT" sz="2100" dirty="0"/>
              <a:t>).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100" dirty="0"/>
              <a:t>By 1971, </a:t>
            </a:r>
            <a:r>
              <a:rPr lang="it-IT" sz="2100" dirty="0" err="1"/>
              <a:t>it</a:t>
            </a:r>
            <a:r>
              <a:rPr lang="it-IT" sz="2100" dirty="0"/>
              <a:t> </a:t>
            </a:r>
            <a:r>
              <a:rPr lang="it-IT" sz="2100" dirty="0" err="1"/>
              <a:t>was</a:t>
            </a:r>
            <a:r>
              <a:rPr lang="it-IT" sz="2100" dirty="0"/>
              <a:t> </a:t>
            </a:r>
            <a:r>
              <a:rPr lang="it-IT" sz="2100" dirty="0" err="1"/>
              <a:t>determined</a:t>
            </a:r>
            <a:r>
              <a:rPr lang="it-IT" sz="2100" dirty="0"/>
              <a:t> </a:t>
            </a:r>
            <a:r>
              <a:rPr lang="it-IT" sz="2100" dirty="0" err="1"/>
              <a:t>that</a:t>
            </a:r>
            <a:r>
              <a:rPr lang="it-IT" sz="2100" dirty="0"/>
              <a:t> an </a:t>
            </a:r>
            <a:r>
              <a:rPr lang="it-IT" sz="2100" dirty="0" err="1"/>
              <a:t>individual</a:t>
            </a:r>
            <a:r>
              <a:rPr lang="it-IT" sz="2100" dirty="0"/>
              <a:t> component of the </a:t>
            </a:r>
            <a:r>
              <a:rPr lang="it-IT" sz="2100" dirty="0" err="1"/>
              <a:t>yew</a:t>
            </a:r>
            <a:r>
              <a:rPr lang="it-IT" sz="2100" dirty="0"/>
              <a:t> </a:t>
            </a:r>
            <a:r>
              <a:rPr lang="it-IT" sz="2100" dirty="0" err="1"/>
              <a:t>has</a:t>
            </a:r>
            <a:r>
              <a:rPr lang="it-IT" sz="2100" dirty="0"/>
              <a:t> </a:t>
            </a:r>
            <a:r>
              <a:rPr lang="it-IT" sz="2100" dirty="0" err="1"/>
              <a:t>remarkable</a:t>
            </a:r>
            <a:r>
              <a:rPr lang="it-IT" sz="2100" dirty="0"/>
              <a:t> </a:t>
            </a:r>
            <a:r>
              <a:rPr lang="it-IT" sz="2100" dirty="0" err="1"/>
              <a:t>anticancer</a:t>
            </a:r>
            <a:r>
              <a:rPr lang="it-IT" sz="2100" dirty="0"/>
              <a:t> </a:t>
            </a:r>
            <a:r>
              <a:rPr lang="it-IT" sz="2100" dirty="0" err="1"/>
              <a:t>activity</a:t>
            </a:r>
            <a:r>
              <a:rPr lang="it-IT" sz="2100" dirty="0"/>
              <a:t>. </a:t>
            </a:r>
            <a:r>
              <a:rPr lang="it-IT" sz="2100" dirty="0" err="1"/>
              <a:t>However</a:t>
            </a:r>
            <a:r>
              <a:rPr lang="it-IT" sz="2100" dirty="0"/>
              <a:t>, </a:t>
            </a:r>
            <a:r>
              <a:rPr lang="it-IT" sz="2100" dirty="0" err="1"/>
              <a:t>obtaining</a:t>
            </a:r>
            <a:r>
              <a:rPr lang="it-IT" sz="2100" dirty="0"/>
              <a:t> </a:t>
            </a:r>
            <a:r>
              <a:rPr lang="it-IT" sz="2100" dirty="0" err="1"/>
              <a:t>sufficient</a:t>
            </a:r>
            <a:r>
              <a:rPr lang="it-IT" sz="2100" dirty="0"/>
              <a:t> </a:t>
            </a:r>
            <a:r>
              <a:rPr lang="it-IT" sz="2100" dirty="0" err="1"/>
              <a:t>amounts</a:t>
            </a:r>
            <a:r>
              <a:rPr lang="it-IT" sz="2100" dirty="0"/>
              <a:t> of the </a:t>
            </a:r>
            <a:r>
              <a:rPr lang="it-IT" sz="2100" dirty="0" err="1"/>
              <a:t>substance</a:t>
            </a:r>
            <a:r>
              <a:rPr lang="it-IT" sz="2100" dirty="0"/>
              <a:t>, </a:t>
            </a:r>
            <a:r>
              <a:rPr lang="it-IT" sz="2100" dirty="0" err="1"/>
              <a:t>temporarily</a:t>
            </a:r>
            <a:r>
              <a:rPr lang="it-IT" sz="2100" dirty="0"/>
              <a:t> </a:t>
            </a:r>
            <a:r>
              <a:rPr lang="it-IT" sz="2100" dirty="0" err="1"/>
              <a:t>known</a:t>
            </a:r>
            <a:r>
              <a:rPr lang="it-IT" sz="2100" dirty="0"/>
              <a:t> </a:t>
            </a:r>
            <a:r>
              <a:rPr lang="it-IT" sz="2100" dirty="0" err="1"/>
              <a:t>as</a:t>
            </a:r>
            <a:r>
              <a:rPr lang="it-IT" sz="2100" dirty="0"/>
              <a:t> compound 17, </a:t>
            </a:r>
            <a:r>
              <a:rPr lang="it-IT" sz="2100" dirty="0" err="1"/>
              <a:t>remained</a:t>
            </a:r>
            <a:r>
              <a:rPr lang="it-IT" sz="2100" dirty="0"/>
              <a:t> elusive.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100" dirty="0"/>
              <a:t> </a:t>
            </a:r>
            <a:r>
              <a:rPr lang="it-IT" sz="2100" dirty="0" err="1"/>
              <a:t>Interest</a:t>
            </a:r>
            <a:r>
              <a:rPr lang="it-IT" sz="2100" dirty="0"/>
              <a:t> in </a:t>
            </a:r>
            <a:r>
              <a:rPr lang="it-IT" sz="2100" dirty="0" err="1"/>
              <a:t>this</a:t>
            </a:r>
            <a:r>
              <a:rPr lang="it-IT" sz="2100" dirty="0"/>
              <a:t> </a:t>
            </a:r>
            <a:r>
              <a:rPr lang="it-IT" sz="2100" dirty="0" err="1"/>
              <a:t>material</a:t>
            </a:r>
            <a:r>
              <a:rPr lang="it-IT" sz="2100" dirty="0"/>
              <a:t> </a:t>
            </a:r>
            <a:r>
              <a:rPr lang="it-IT" sz="2100" dirty="0" err="1"/>
              <a:t>greatly</a:t>
            </a:r>
            <a:r>
              <a:rPr lang="it-IT" sz="2100" dirty="0"/>
              <a:t> </a:t>
            </a:r>
            <a:r>
              <a:rPr lang="it-IT" sz="2100" dirty="0" err="1"/>
              <a:t>increased</a:t>
            </a:r>
            <a:r>
              <a:rPr lang="it-IT" sz="2100" dirty="0"/>
              <a:t> in 1979, </a:t>
            </a:r>
            <a:r>
              <a:rPr lang="it-IT" sz="2100" dirty="0" err="1"/>
              <a:t>when</a:t>
            </a:r>
            <a:r>
              <a:rPr lang="it-IT" sz="2100" dirty="0"/>
              <a:t> </a:t>
            </a:r>
            <a:r>
              <a:rPr lang="it-IT" sz="2100" dirty="0" err="1"/>
              <a:t>it</a:t>
            </a:r>
            <a:r>
              <a:rPr lang="it-IT" sz="2100" dirty="0"/>
              <a:t> </a:t>
            </a:r>
            <a:r>
              <a:rPr lang="it-IT" sz="2100" dirty="0" err="1"/>
              <a:t>was</a:t>
            </a:r>
            <a:r>
              <a:rPr lang="it-IT" sz="2100" dirty="0"/>
              <a:t> </a:t>
            </a:r>
            <a:r>
              <a:rPr lang="it-IT" sz="2100" dirty="0" err="1"/>
              <a:t>found</a:t>
            </a:r>
            <a:r>
              <a:rPr lang="it-IT" sz="2100" dirty="0"/>
              <a:t> </a:t>
            </a:r>
            <a:r>
              <a:rPr lang="it-IT" sz="2100" dirty="0" err="1"/>
              <a:t>that</a:t>
            </a:r>
            <a:r>
              <a:rPr lang="it-IT" sz="2100" dirty="0"/>
              <a:t> the </a:t>
            </a:r>
            <a:r>
              <a:rPr lang="it-IT" sz="2100" dirty="0" err="1"/>
              <a:t>anticancer</a:t>
            </a:r>
            <a:r>
              <a:rPr lang="it-IT" sz="2100" dirty="0"/>
              <a:t> </a:t>
            </a:r>
            <a:r>
              <a:rPr lang="it-IT" sz="2100" dirty="0" err="1"/>
              <a:t>activity</a:t>
            </a:r>
            <a:r>
              <a:rPr lang="it-IT" sz="2100" dirty="0"/>
              <a:t> </a:t>
            </a:r>
            <a:r>
              <a:rPr lang="it-IT" sz="2100" dirty="0" err="1"/>
              <a:t>was</a:t>
            </a:r>
            <a:r>
              <a:rPr lang="it-IT" sz="2100" dirty="0"/>
              <a:t> </a:t>
            </a:r>
            <a:r>
              <a:rPr lang="it-IT" sz="2100" dirty="0" err="1"/>
              <a:t>not</a:t>
            </a:r>
            <a:r>
              <a:rPr lang="it-IT" sz="2100" dirty="0"/>
              <a:t> </a:t>
            </a:r>
            <a:r>
              <a:rPr lang="it-IT" sz="2100" dirty="0" err="1"/>
              <a:t>only</a:t>
            </a:r>
            <a:r>
              <a:rPr lang="it-IT" sz="2100" dirty="0"/>
              <a:t> </a:t>
            </a:r>
            <a:r>
              <a:rPr lang="it-IT" sz="2100" dirty="0" err="1"/>
              <a:t>potent</a:t>
            </a:r>
            <a:r>
              <a:rPr lang="it-IT" sz="2100" dirty="0"/>
              <a:t>, </a:t>
            </a:r>
            <a:r>
              <a:rPr lang="it-IT" sz="2100" dirty="0" err="1"/>
              <a:t>but</a:t>
            </a:r>
            <a:r>
              <a:rPr lang="it-IT" sz="2100" dirty="0"/>
              <a:t>, more </a:t>
            </a:r>
            <a:r>
              <a:rPr lang="it-IT" sz="2100" dirty="0" err="1"/>
              <a:t>importantly</a:t>
            </a:r>
            <a:r>
              <a:rPr lang="it-IT" sz="2100" dirty="0"/>
              <a:t>, </a:t>
            </a:r>
            <a:r>
              <a:rPr lang="it-IT" sz="2100" dirty="0" err="1"/>
              <a:t>was</a:t>
            </a:r>
            <a:r>
              <a:rPr lang="it-IT" sz="2100" dirty="0"/>
              <a:t> </a:t>
            </a:r>
            <a:r>
              <a:rPr lang="it-IT" sz="2100" dirty="0" err="1"/>
              <a:t>proceeded</a:t>
            </a:r>
            <a:r>
              <a:rPr lang="it-IT" sz="2100" dirty="0"/>
              <a:t> by a </a:t>
            </a:r>
            <a:r>
              <a:rPr lang="it-IT" sz="2100" dirty="0" err="1"/>
              <a:t>unique</a:t>
            </a:r>
            <a:r>
              <a:rPr lang="it-IT" sz="2100" dirty="0"/>
              <a:t> </a:t>
            </a:r>
            <a:r>
              <a:rPr lang="it-IT" sz="2100" dirty="0" err="1"/>
              <a:t>mechanism</a:t>
            </a:r>
            <a:r>
              <a:rPr lang="it-IT" sz="2100" dirty="0"/>
              <a:t> of </a:t>
            </a:r>
            <a:r>
              <a:rPr lang="it-IT" sz="2100" dirty="0" err="1"/>
              <a:t>action</a:t>
            </a:r>
            <a:r>
              <a:rPr lang="it-IT" sz="2100" dirty="0"/>
              <a:t> </a:t>
            </a:r>
            <a:r>
              <a:rPr lang="it-IT" sz="2100" dirty="0" err="1"/>
              <a:t>involving</a:t>
            </a:r>
            <a:r>
              <a:rPr lang="it-IT" sz="2100" dirty="0"/>
              <a:t> </a:t>
            </a:r>
            <a:r>
              <a:rPr lang="it-IT" sz="2100" dirty="0" err="1"/>
              <a:t>tubulin</a:t>
            </a:r>
            <a:r>
              <a:rPr lang="it-IT" sz="2100" dirty="0"/>
              <a:t> </a:t>
            </a:r>
            <a:r>
              <a:rPr lang="it-IT" sz="2100" dirty="0" err="1"/>
              <a:t>stabilization</a:t>
            </a:r>
            <a:r>
              <a:rPr lang="it-IT" sz="2100" dirty="0"/>
              <a:t>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100" dirty="0" err="1"/>
              <a:t>Phase</a:t>
            </a:r>
            <a:r>
              <a:rPr lang="it-IT" sz="2100" dirty="0"/>
              <a:t> I (</a:t>
            </a:r>
            <a:r>
              <a:rPr lang="it-IT" sz="2100" dirty="0" err="1"/>
              <a:t>safety</a:t>
            </a:r>
            <a:r>
              <a:rPr lang="it-IT" sz="2100" dirty="0"/>
              <a:t> in </a:t>
            </a:r>
            <a:r>
              <a:rPr lang="it-IT" sz="2100" dirty="0" err="1"/>
              <a:t>humans</a:t>
            </a:r>
            <a:r>
              <a:rPr lang="it-IT" sz="2100" dirty="0"/>
              <a:t>) </a:t>
            </a:r>
            <a:r>
              <a:rPr lang="it-IT" sz="2100" dirty="0" err="1"/>
              <a:t>clinical</a:t>
            </a:r>
            <a:r>
              <a:rPr lang="it-IT" sz="2100" dirty="0"/>
              <a:t> trials </a:t>
            </a:r>
            <a:r>
              <a:rPr lang="it-IT" sz="2100" dirty="0" err="1"/>
              <a:t>began</a:t>
            </a:r>
            <a:r>
              <a:rPr lang="it-IT" sz="2100" dirty="0"/>
              <a:t> in 1983, and </a:t>
            </a:r>
            <a:r>
              <a:rPr lang="it-IT" sz="2100" dirty="0" err="1"/>
              <a:t>Phase</a:t>
            </a:r>
            <a:r>
              <a:rPr lang="it-IT" sz="2100" dirty="0"/>
              <a:t> II (</a:t>
            </a:r>
            <a:r>
              <a:rPr lang="it-IT" sz="2100" dirty="0" err="1"/>
              <a:t>efficacy</a:t>
            </a:r>
            <a:r>
              <a:rPr lang="it-IT" sz="2100" dirty="0"/>
              <a:t>) trials </a:t>
            </a:r>
            <a:r>
              <a:rPr lang="it-IT" sz="2100" dirty="0" err="1"/>
              <a:t>began</a:t>
            </a:r>
            <a:r>
              <a:rPr lang="it-IT" sz="2100" dirty="0"/>
              <a:t> in 1985.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100" dirty="0" err="1"/>
              <a:t>Finally</a:t>
            </a:r>
            <a:r>
              <a:rPr lang="it-IT" sz="2100" dirty="0"/>
              <a:t>, the first of </a:t>
            </a:r>
            <a:r>
              <a:rPr lang="it-IT" sz="2100" dirty="0" err="1"/>
              <a:t>several</a:t>
            </a:r>
            <a:r>
              <a:rPr lang="it-IT" sz="2100" dirty="0"/>
              <a:t> FDA </a:t>
            </a:r>
            <a:r>
              <a:rPr lang="it-IT" sz="2100" dirty="0" err="1"/>
              <a:t>approvals</a:t>
            </a:r>
            <a:r>
              <a:rPr lang="it-IT" sz="2100" dirty="0"/>
              <a:t> for </a:t>
            </a:r>
            <a:r>
              <a:rPr lang="it-IT" sz="2100" dirty="0" err="1"/>
              <a:t>various</a:t>
            </a:r>
            <a:r>
              <a:rPr lang="it-IT" sz="2100" dirty="0"/>
              <a:t> </a:t>
            </a:r>
            <a:r>
              <a:rPr lang="it-IT" sz="2100" dirty="0" err="1"/>
              <a:t>uses</a:t>
            </a:r>
            <a:r>
              <a:rPr lang="it-IT" sz="2100" dirty="0"/>
              <a:t> for </a:t>
            </a:r>
            <a:r>
              <a:rPr lang="it-IT" sz="2100" dirty="0" err="1"/>
              <a:t>Taxol</a:t>
            </a:r>
            <a:r>
              <a:rPr lang="it-IT" sz="2100" dirty="0"/>
              <a:t>® </a:t>
            </a:r>
            <a:r>
              <a:rPr lang="it-IT" sz="2100" dirty="0" err="1"/>
              <a:t>was</a:t>
            </a:r>
            <a:r>
              <a:rPr lang="it-IT" sz="2100" dirty="0"/>
              <a:t> </a:t>
            </a:r>
            <a:r>
              <a:rPr lang="it-IT" sz="2100" dirty="0" err="1"/>
              <a:t>announced</a:t>
            </a:r>
            <a:r>
              <a:rPr lang="it-IT" sz="2100" dirty="0"/>
              <a:t> in 1992.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100" dirty="0" err="1"/>
              <a:t>Today</a:t>
            </a:r>
            <a:r>
              <a:rPr lang="it-IT" sz="2100" dirty="0"/>
              <a:t>, </a:t>
            </a:r>
            <a:r>
              <a:rPr lang="it-IT" sz="2100" dirty="0" err="1"/>
              <a:t>it</a:t>
            </a:r>
            <a:r>
              <a:rPr lang="it-IT" sz="2100" dirty="0"/>
              <a:t> </a:t>
            </a:r>
            <a:r>
              <a:rPr lang="it-IT" sz="2100" dirty="0" err="1"/>
              <a:t>is</a:t>
            </a:r>
            <a:r>
              <a:rPr lang="it-IT" sz="2100" dirty="0"/>
              <a:t> </a:t>
            </a:r>
            <a:r>
              <a:rPr lang="it-IT" sz="2100" dirty="0" err="1"/>
              <a:t>one</a:t>
            </a:r>
            <a:r>
              <a:rPr lang="it-IT" sz="2100" dirty="0"/>
              <a:t> of the </a:t>
            </a:r>
            <a:r>
              <a:rPr lang="it-IT" sz="2100" dirty="0" err="1"/>
              <a:t>world’s</a:t>
            </a:r>
            <a:r>
              <a:rPr lang="it-IT" sz="2100" dirty="0"/>
              <a:t> </a:t>
            </a:r>
            <a:r>
              <a:rPr lang="it-IT" sz="2100" dirty="0" err="1"/>
              <a:t>most</a:t>
            </a:r>
            <a:r>
              <a:rPr lang="it-IT" sz="2100" dirty="0"/>
              <a:t> </a:t>
            </a:r>
            <a:r>
              <a:rPr lang="it-IT" sz="2100" dirty="0" err="1"/>
              <a:t>widely</a:t>
            </a:r>
            <a:r>
              <a:rPr lang="it-IT" sz="2100" dirty="0"/>
              <a:t> </a:t>
            </a:r>
            <a:r>
              <a:rPr lang="it-IT" sz="2100" dirty="0" err="1"/>
              <a:t>used</a:t>
            </a:r>
            <a:r>
              <a:rPr lang="it-IT" sz="2100" dirty="0"/>
              <a:t> </a:t>
            </a:r>
            <a:r>
              <a:rPr lang="it-IT" sz="2100" dirty="0" err="1"/>
              <a:t>cancer</a:t>
            </a:r>
            <a:r>
              <a:rPr lang="it-IT" sz="2100" dirty="0"/>
              <a:t> </a:t>
            </a:r>
            <a:r>
              <a:rPr lang="it-IT" sz="2100" dirty="0" err="1"/>
              <a:t>treatments</a:t>
            </a:r>
            <a:r>
              <a:rPr lang="it-IT" sz="2100" dirty="0"/>
              <a:t>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100" dirty="0"/>
              <a:t>The </a:t>
            </a:r>
            <a:r>
              <a:rPr lang="it-IT" sz="2100" dirty="0" err="1"/>
              <a:t>chemical</a:t>
            </a:r>
            <a:r>
              <a:rPr lang="it-IT" sz="2100" dirty="0"/>
              <a:t> </a:t>
            </a:r>
            <a:r>
              <a:rPr lang="it-IT" sz="2100" dirty="0" err="1"/>
              <a:t>structure</a:t>
            </a:r>
            <a:r>
              <a:rPr lang="it-IT" sz="2100" dirty="0"/>
              <a:t> of </a:t>
            </a:r>
            <a:r>
              <a:rPr lang="it-IT" sz="2100" dirty="0" err="1"/>
              <a:t>Taxol</a:t>
            </a:r>
            <a:r>
              <a:rPr lang="it-IT" sz="2100" dirty="0"/>
              <a:t>®, an </a:t>
            </a:r>
            <a:r>
              <a:rPr lang="it-IT" sz="2100" dirty="0" err="1"/>
              <a:t>alkaloid</a:t>
            </a:r>
            <a:r>
              <a:rPr lang="it-IT" sz="2100" dirty="0"/>
              <a:t> with a </a:t>
            </a:r>
            <a:r>
              <a:rPr lang="it-IT" sz="2100" dirty="0" err="1"/>
              <a:t>diterpenoid</a:t>
            </a:r>
            <a:r>
              <a:rPr lang="it-IT" sz="2100" dirty="0"/>
              <a:t> core.</a:t>
            </a:r>
          </a:p>
        </p:txBody>
      </p:sp>
    </p:spTree>
    <p:extLst>
      <p:ext uri="{BB962C8B-B14F-4D97-AF65-F5344CB8AC3E}">
        <p14:creationId xmlns:p14="http://schemas.microsoft.com/office/powerpoint/2010/main" val="1639482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"/>
          <a:stretch/>
        </p:blipFill>
        <p:spPr bwMode="auto">
          <a:xfrm>
            <a:off x="1847529" y="1010345"/>
            <a:ext cx="8564597" cy="490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C81004B-4EE4-2449-8984-E6B33B2CA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27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5EA475D-4DD0-5845-BD28-7AE7125A6AB9}"/>
              </a:ext>
            </a:extLst>
          </p:cNvPr>
          <p:cNvSpPr txBox="1"/>
          <p:nvPr/>
        </p:nvSpPr>
        <p:spPr>
          <a:xfrm>
            <a:off x="4655841" y="285627"/>
            <a:ext cx="2507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Synthesis</a:t>
            </a:r>
            <a:r>
              <a:rPr lang="it-IT" sz="2400" b="1" dirty="0"/>
              <a:t> of </a:t>
            </a:r>
            <a:r>
              <a:rPr lang="it-IT" sz="2400" b="1" dirty="0" err="1"/>
              <a:t>Taxol</a:t>
            </a:r>
            <a:r>
              <a:rPr lang="it-IT" sz="2400" b="1" dirty="0"/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D63FFC-0230-394C-BBDD-786AA3CA1857}"/>
              </a:ext>
            </a:extLst>
          </p:cNvPr>
          <p:cNvSpPr txBox="1"/>
          <p:nvPr/>
        </p:nvSpPr>
        <p:spPr>
          <a:xfrm>
            <a:off x="2063552" y="11247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957F557-448F-A347-A28B-2FDF851603D9}"/>
              </a:ext>
            </a:extLst>
          </p:cNvPr>
          <p:cNvSpPr/>
          <p:nvPr/>
        </p:nvSpPr>
        <p:spPr>
          <a:xfrm>
            <a:off x="5663952" y="5157192"/>
            <a:ext cx="3744416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5329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620688"/>
            <a:ext cx="7302195" cy="474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3ACC34C-10C5-F148-A8FA-EBB51348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28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FD928D-0C39-6342-BF5D-5ECAB8201746}"/>
              </a:ext>
            </a:extLst>
          </p:cNvPr>
          <p:cNvSpPr txBox="1"/>
          <p:nvPr/>
        </p:nvSpPr>
        <p:spPr>
          <a:xfrm>
            <a:off x="2495600" y="6206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0590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63552" y="179250"/>
            <a:ext cx="8291264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en-US" sz="2400" dirty="0">
                <a:cs typeface="Calibri" panose="020F0502020204030204" pitchFamily="34" charset="0"/>
              </a:rPr>
              <a:t>The name Taxol continued to be used and was then registered as a trademark even when the compound was put in the market as a drug.</a:t>
            </a: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400" dirty="0">
                <a:cs typeface="Calibri" panose="020F0502020204030204" pitchFamily="34" charset="0"/>
              </a:rPr>
              <a:t>Taxol was later named as paclitaxel. </a:t>
            </a: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400" dirty="0">
                <a:cs typeface="Calibri" panose="020F0502020204030204" pitchFamily="34" charset="0"/>
              </a:rPr>
              <a:t>In literature, both names are currently used to identify the compound even if the original </a:t>
            </a:r>
            <a:r>
              <a:rPr lang="en-US" sz="2400" dirty="0" err="1">
                <a:cs typeface="Calibri" panose="020F0502020204030204" pitchFamily="34" charset="0"/>
              </a:rPr>
              <a:t>taxol</a:t>
            </a:r>
            <a:r>
              <a:rPr lang="en-US" sz="2400" dirty="0">
                <a:cs typeface="Calibri" panose="020F0502020204030204" pitchFamily="34" charset="0"/>
              </a:rPr>
              <a:t> is used more often. </a:t>
            </a:r>
          </a:p>
          <a:p>
            <a:pPr marL="342900" indent="-342900" algn="ctr">
              <a:buFont typeface="Wingdings" pitchFamily="2" charset="2"/>
              <a:buChar char="Ø"/>
            </a:pPr>
            <a:endParaRPr lang="en-US" sz="2400" dirty="0">
              <a:cs typeface="Calibri" panose="020F0502020204030204" pitchFamily="34" charset="0"/>
            </a:endParaRP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400" dirty="0">
                <a:cs typeface="Calibri" panose="020F0502020204030204" pitchFamily="34" charset="0"/>
              </a:rPr>
              <a:t>Taxol  is extracted from the bark of the Pacific yew </a:t>
            </a:r>
            <a:r>
              <a:rPr lang="en-US" sz="2400" i="1" dirty="0">
                <a:cs typeface="Calibri" panose="020F0502020204030204" pitchFamily="34" charset="0"/>
              </a:rPr>
              <a:t>Taxus </a:t>
            </a:r>
            <a:r>
              <a:rPr lang="en-US" sz="2400" i="1" dirty="0" err="1">
                <a:cs typeface="Calibri" panose="020F0502020204030204" pitchFamily="34" charset="0"/>
              </a:rPr>
              <a:t>brevifoglia</a:t>
            </a:r>
            <a:r>
              <a:rPr lang="en-US" sz="2400" i="1" dirty="0">
                <a:cs typeface="Calibri" panose="020F0502020204030204" pitchFamily="34" charset="0"/>
              </a:rPr>
              <a:t> </a:t>
            </a:r>
            <a:r>
              <a:rPr lang="en-US" sz="2400" dirty="0">
                <a:cs typeface="Calibri" panose="020F0502020204030204" pitchFamily="34" charset="0"/>
              </a:rPr>
              <a:t>(</a:t>
            </a:r>
            <a:r>
              <a:rPr lang="en-US" sz="2400" dirty="0" err="1">
                <a:cs typeface="Calibri" panose="020F0502020204030204" pitchFamily="34" charset="0"/>
              </a:rPr>
              <a:t>Taxaceae</a:t>
            </a:r>
            <a:r>
              <a:rPr lang="en-US" sz="2400" dirty="0">
                <a:cs typeface="Calibri" panose="020F0502020204030204" pitchFamily="34" charset="0"/>
              </a:rPr>
              <a:t>).</a:t>
            </a: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400" dirty="0">
                <a:cs typeface="Calibri" panose="020F0502020204030204" pitchFamily="34" charset="0"/>
              </a:rPr>
              <a:t> It is a slow-growing shrub that is found in the forests of Canada (</a:t>
            </a:r>
            <a:r>
              <a:rPr lang="en-US" sz="2400" dirty="0" err="1">
                <a:cs typeface="Calibri" panose="020F0502020204030204" pitchFamily="34" charset="0"/>
              </a:rPr>
              <a:t>Noth</a:t>
            </a:r>
            <a:r>
              <a:rPr lang="en-US" sz="2400" dirty="0">
                <a:cs typeface="Calibri" panose="020F0502020204030204" pitchFamily="34" charset="0"/>
              </a:rPr>
              <a:t>-West) and USA.</a:t>
            </a:r>
          </a:p>
          <a:p>
            <a:pPr marL="342900" indent="-342900" algn="ctr">
              <a:buFont typeface="Wingdings" pitchFamily="2" charset="2"/>
              <a:buChar char="Ø"/>
            </a:pPr>
            <a:endParaRPr lang="en-US" sz="2400" dirty="0">
              <a:cs typeface="Calibri" panose="020F0502020204030204" pitchFamily="34" charset="0"/>
            </a:endParaRPr>
          </a:p>
          <a:p>
            <a:pPr marL="342900" indent="-342900" algn="ctr">
              <a:buFont typeface="Wingdings" pitchFamily="2" charset="2"/>
              <a:buChar char="Ø"/>
            </a:pPr>
            <a:endParaRPr lang="en-US" sz="2400" dirty="0">
              <a:cs typeface="Calibri" panose="020F0502020204030204" pitchFamily="34" charset="0"/>
            </a:endParaRP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400" dirty="0">
                <a:cs typeface="Calibri" panose="020F0502020204030204" pitchFamily="34" charset="0"/>
              </a:rPr>
              <a:t>1 g of </a:t>
            </a:r>
            <a:r>
              <a:rPr lang="en-US" sz="2400" dirty="0" err="1">
                <a:cs typeface="Calibri" panose="020F0502020204030204" pitchFamily="34" charset="0"/>
              </a:rPr>
              <a:t>taxol</a:t>
            </a:r>
            <a:r>
              <a:rPr lang="en-US" sz="2400" dirty="0">
                <a:cs typeface="Calibri" panose="020F0502020204030204" pitchFamily="34" charset="0"/>
              </a:rPr>
              <a:t>: the bark of 3 100-years-old trees </a:t>
            </a: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400" dirty="0">
                <a:cs typeface="Calibri" panose="020F0502020204030204" pitchFamily="34" charset="0"/>
              </a:rPr>
              <a:t>250 kg: the demand in USA  per year </a:t>
            </a: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400" dirty="0">
                <a:cs typeface="Calibri" panose="020F0502020204030204" pitchFamily="34" charset="0"/>
              </a:rPr>
              <a:t>The supply of only vegetable sources is extremely poor.</a:t>
            </a: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400" dirty="0">
                <a:cs typeface="Calibri" panose="020F0502020204030204" pitchFamily="34" charset="0"/>
              </a:rPr>
              <a:t>Taxol is now obtained by alternative methods</a:t>
            </a:r>
          </a:p>
          <a:p>
            <a:pPr algn="ctr"/>
            <a:endParaRPr lang="en-US" sz="2000" dirty="0">
              <a:cs typeface="Calibri" panose="020F050202020403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03913" y="353943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55A2DF8-9537-B34F-BA9E-33DA088BF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095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76" y="0"/>
            <a:ext cx="5121694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248128" y="89971"/>
            <a:ext cx="32849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As with monoterpenes, the synthesis of the structure of the skeletons of sesquiterpenes start with the formation of  carbocations.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37147" y="4437112"/>
            <a:ext cx="1224136" cy="1296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2999656" y="2780928"/>
            <a:ext cx="1296144" cy="136815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9F397C7-40EA-A241-AFB2-018AC03C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3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3B62B4D-6A53-8C42-A673-DD483710F778}"/>
              </a:ext>
            </a:extLst>
          </p:cNvPr>
          <p:cNvSpPr/>
          <p:nvPr/>
        </p:nvSpPr>
        <p:spPr>
          <a:xfrm>
            <a:off x="2999656" y="476672"/>
            <a:ext cx="1080120" cy="12241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88F892E-07E8-584D-8DB0-0F792143B0CA}"/>
              </a:ext>
            </a:extLst>
          </p:cNvPr>
          <p:cNvSpPr/>
          <p:nvPr/>
        </p:nvSpPr>
        <p:spPr>
          <a:xfrm>
            <a:off x="1631504" y="836712"/>
            <a:ext cx="1224136" cy="129614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300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847528" y="183776"/>
            <a:ext cx="85324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Almost 400 </a:t>
            </a:r>
            <a:r>
              <a:rPr lang="en-US" sz="2000" dirty="0" err="1">
                <a:cs typeface="Arial" panose="020B0604020202020204" pitchFamily="34" charset="0"/>
              </a:rPr>
              <a:t>taxans</a:t>
            </a:r>
            <a:r>
              <a:rPr lang="en-US" sz="2000" dirty="0">
                <a:cs typeface="Arial" panose="020B0604020202020204" pitchFamily="34" charset="0"/>
              </a:rPr>
              <a:t> (diterpenes) are isolated from various </a:t>
            </a:r>
            <a:r>
              <a:rPr lang="en-US" sz="2000" i="1" dirty="0" err="1">
                <a:cs typeface="Arial" panose="020B0604020202020204" pitchFamily="34" charset="0"/>
              </a:rPr>
              <a:t>taxus</a:t>
            </a:r>
            <a:r>
              <a:rPr lang="en-US" sz="2000" dirty="0">
                <a:cs typeface="Arial" panose="020B0604020202020204" pitchFamily="34" charset="0"/>
              </a:rPr>
              <a:t> species.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These </a:t>
            </a:r>
            <a:r>
              <a:rPr lang="en-US" sz="2000" dirty="0" err="1">
                <a:cs typeface="Arial" panose="020B0604020202020204" pitchFamily="34" charset="0"/>
              </a:rPr>
              <a:t>taxans</a:t>
            </a:r>
            <a:r>
              <a:rPr lang="en-US" sz="2000" dirty="0">
                <a:cs typeface="Arial" panose="020B0604020202020204" pitchFamily="34" charset="0"/>
              </a:rPr>
              <a:t> are structurally related to the toxic components also found in the common yew (</a:t>
            </a:r>
            <a:r>
              <a:rPr lang="en-US" sz="2000" i="1" dirty="0">
                <a:cs typeface="Arial" panose="020B0604020202020204" pitchFamily="34" charset="0"/>
              </a:rPr>
              <a:t>T. </a:t>
            </a:r>
            <a:r>
              <a:rPr lang="en-US" sz="2000" i="1" dirty="0" err="1">
                <a:cs typeface="Arial" panose="020B0604020202020204" pitchFamily="34" charset="0"/>
              </a:rPr>
              <a:t>baccata</a:t>
            </a:r>
            <a:r>
              <a:rPr lang="en-US" sz="2000" dirty="0">
                <a:cs typeface="Arial" panose="020B0604020202020204" pitchFamily="34" charset="0"/>
              </a:rPr>
              <a:t>).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The semi-synthesis of </a:t>
            </a:r>
            <a:r>
              <a:rPr lang="en-US" sz="2000" dirty="0" err="1">
                <a:cs typeface="Arial" panose="020B0604020202020204" pitchFamily="34" charset="0"/>
              </a:rPr>
              <a:t>taxol</a:t>
            </a:r>
            <a:r>
              <a:rPr lang="en-US" sz="2000" dirty="0">
                <a:cs typeface="Arial" panose="020B0604020202020204" pitchFamily="34" charset="0"/>
              </a:rPr>
              <a:t> starting from </a:t>
            </a:r>
            <a:r>
              <a:rPr lang="en-US" sz="2000" b="1" dirty="0" err="1">
                <a:cs typeface="Arial" panose="020B0604020202020204" pitchFamily="34" charset="0"/>
              </a:rPr>
              <a:t>Baccatina</a:t>
            </a:r>
            <a:r>
              <a:rPr lang="en-US" sz="2000" b="1" dirty="0">
                <a:cs typeface="Arial" panose="020B0604020202020204" pitchFamily="34" charset="0"/>
              </a:rPr>
              <a:t> III</a:t>
            </a:r>
            <a:r>
              <a:rPr lang="en-US" sz="2000" dirty="0">
                <a:cs typeface="Arial" panose="020B0604020202020204" pitchFamily="34" charset="0"/>
              </a:rPr>
              <a:t> and from </a:t>
            </a:r>
            <a:r>
              <a:rPr lang="en-US" sz="2000" b="1" dirty="0">
                <a:cs typeface="Arial" panose="020B0604020202020204" pitchFamily="34" charset="0"/>
              </a:rPr>
              <a:t>10-deacetyl-baccatina III </a:t>
            </a:r>
            <a:r>
              <a:rPr lang="en-US" sz="2000" dirty="0">
                <a:cs typeface="Arial" panose="020B0604020202020204" pitchFamily="34" charset="0"/>
              </a:rPr>
              <a:t>is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an alternative to satisfy the clinical demand for </a:t>
            </a:r>
            <a:r>
              <a:rPr lang="en-US" sz="2000" dirty="0" err="1">
                <a:cs typeface="Arial" panose="020B0604020202020204" pitchFamily="34" charset="0"/>
              </a:rPr>
              <a:t>taxol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10-deacetyl-baccatin III is easily extracted from the leaves and twigs of the </a:t>
            </a:r>
            <a:r>
              <a:rPr lang="en-US" sz="2000" i="1" dirty="0">
                <a:cs typeface="Arial" panose="020B0604020202020204" pitchFamily="34" charset="0"/>
              </a:rPr>
              <a:t>T. </a:t>
            </a:r>
            <a:r>
              <a:rPr lang="en-US" sz="2000" i="1" dirty="0" err="1">
                <a:cs typeface="Arial" panose="020B0604020202020204" pitchFamily="34" charset="0"/>
              </a:rPr>
              <a:t>baccata</a:t>
            </a:r>
            <a:r>
              <a:rPr lang="en-US" sz="2000" dirty="0">
                <a:cs typeface="Arial" panose="020B0604020202020204" pitchFamily="34" charset="0"/>
              </a:rPr>
              <a:t> and is generally present in the short-leaved Taxus even if in variable quantities.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Given the complexity of the semi-synthesis, other alternative routes have been considered.  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493" y="3832828"/>
            <a:ext cx="327327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303913" y="353943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846812" y="3661650"/>
            <a:ext cx="4460776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Cell cultures (by fermentation) produce 20 mg L</a:t>
            </a:r>
            <a:r>
              <a:rPr lang="en-US" sz="2000" baseline="30000" dirty="0">
                <a:cs typeface="Arial" panose="020B0604020202020204" pitchFamily="34" charset="0"/>
              </a:rPr>
              <a:t>-1 </a:t>
            </a:r>
            <a:r>
              <a:rPr lang="en-US" sz="2000" dirty="0">
                <a:cs typeface="Arial" panose="020B0604020202020204" pitchFamily="34" charset="0"/>
              </a:rPr>
              <a:t> ( low yield).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000" baseline="30000" dirty="0">
              <a:cs typeface="Arial" panose="020B060402020202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i="1" dirty="0" err="1">
                <a:cs typeface="Arial" panose="020B0604020202020204" pitchFamily="34" charset="0"/>
              </a:rPr>
              <a:t>Taxomyces</a:t>
            </a:r>
            <a:r>
              <a:rPr lang="en-US" sz="2000" i="1" dirty="0">
                <a:cs typeface="Arial" panose="020B0604020202020204" pitchFamily="34" charset="0"/>
              </a:rPr>
              <a:t> </a:t>
            </a:r>
            <a:r>
              <a:rPr lang="en-US" sz="2000" i="1" dirty="0" err="1">
                <a:cs typeface="Arial" panose="020B0604020202020204" pitchFamily="34" charset="0"/>
              </a:rPr>
              <a:t>adreanae</a:t>
            </a:r>
            <a:r>
              <a:rPr lang="en-US" sz="2000" i="1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which live on the bark of </a:t>
            </a:r>
            <a:r>
              <a:rPr lang="en-US" sz="2000" i="1" dirty="0">
                <a:cs typeface="Arial" panose="020B0604020202020204" pitchFamily="34" charset="0"/>
              </a:rPr>
              <a:t>T. </a:t>
            </a:r>
            <a:r>
              <a:rPr lang="en-US" sz="2000" i="1" dirty="0" err="1">
                <a:cs typeface="Arial" panose="020B0604020202020204" pitchFamily="34" charset="0"/>
              </a:rPr>
              <a:t>brevifolia</a:t>
            </a:r>
            <a:r>
              <a:rPr lang="en-US" sz="2000" i="1" dirty="0">
                <a:cs typeface="Arial" panose="020B0604020202020204" pitchFamily="34" charset="0"/>
              </a:rPr>
              <a:t>, </a:t>
            </a:r>
            <a:r>
              <a:rPr lang="en-US" sz="2000" dirty="0">
                <a:cs typeface="Arial" panose="020B0604020202020204" pitchFamily="34" charset="0"/>
              </a:rPr>
              <a:t>and </a:t>
            </a:r>
            <a:r>
              <a:rPr lang="en-US" sz="2000" i="1" dirty="0" err="1">
                <a:cs typeface="Arial" panose="020B0604020202020204" pitchFamily="34" charset="0"/>
              </a:rPr>
              <a:t>Pestalotiopsis</a:t>
            </a:r>
            <a:r>
              <a:rPr lang="en-US" sz="2000" i="1" dirty="0">
                <a:cs typeface="Arial" panose="020B0604020202020204" pitchFamily="34" charset="0"/>
              </a:rPr>
              <a:t> </a:t>
            </a:r>
            <a:r>
              <a:rPr lang="en-US" sz="2000" i="1" dirty="0" err="1">
                <a:cs typeface="Arial" panose="020B0604020202020204" pitchFamily="34" charset="0"/>
              </a:rPr>
              <a:t>microspora</a:t>
            </a:r>
            <a:r>
              <a:rPr lang="en-US" sz="2000" i="1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which live on the bark of the Himalaya yew have been also used. Nevertheless the yield is too low.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55A2DF8-9537-B34F-BA9E-33DA088BF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253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7511458" y="612845"/>
            <a:ext cx="30490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The </a:t>
            </a:r>
            <a:r>
              <a:rPr lang="en-US" sz="2000" b="1" dirty="0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sz="2000" b="1" dirty="0">
                <a:cs typeface="Arial" panose="020B0604020202020204" pitchFamily="34" charset="0"/>
              </a:rPr>
              <a:t>-</a:t>
            </a:r>
            <a:r>
              <a:rPr lang="en-US" sz="2000" b="1" dirty="0" err="1">
                <a:cs typeface="Arial" panose="020B0604020202020204" pitchFamily="34" charset="0"/>
              </a:rPr>
              <a:t>bisabolene</a:t>
            </a:r>
            <a:r>
              <a:rPr lang="en-US" sz="2000" b="1" dirty="0">
                <a:cs typeface="Arial" panose="020B0604020202020204" pitchFamily="34" charset="0"/>
              </a:rPr>
              <a:t>,</a:t>
            </a:r>
            <a:r>
              <a:rPr lang="en-US" sz="2000" dirty="0">
                <a:cs typeface="Arial" panose="020B0604020202020204" pitchFamily="34" charset="0"/>
              </a:rPr>
              <a:t> the </a:t>
            </a:r>
            <a:r>
              <a:rPr lang="en-US" sz="2000" b="1" dirty="0">
                <a:cs typeface="Arial" panose="020B0604020202020204" pitchFamily="34" charset="0"/>
              </a:rPr>
              <a:t>zingiberene </a:t>
            </a:r>
            <a:r>
              <a:rPr lang="en-US" sz="2000" dirty="0">
                <a:cs typeface="Arial" panose="020B0604020202020204" pitchFamily="34" charset="0"/>
              </a:rPr>
              <a:t>and </a:t>
            </a:r>
            <a:r>
              <a:rPr lang="en-US" sz="2000" b="1" dirty="0"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US" sz="2000" b="1" dirty="0">
                <a:cs typeface="Arial" panose="020B0604020202020204" pitchFamily="34" charset="0"/>
              </a:rPr>
              <a:t>-</a:t>
            </a:r>
            <a:r>
              <a:rPr lang="en-US" sz="2000" b="1" dirty="0" err="1">
                <a:cs typeface="Arial" panose="020B0604020202020204" pitchFamily="34" charset="0"/>
              </a:rPr>
              <a:t>sesquifellandrene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contribute to the aroma of Ginger (</a:t>
            </a:r>
            <a:r>
              <a:rPr lang="en-US" sz="2000" i="1" dirty="0" err="1">
                <a:cs typeface="Arial" panose="020B0604020202020204" pitchFamily="34" charset="0"/>
              </a:rPr>
              <a:t>Zingiber</a:t>
            </a:r>
            <a:r>
              <a:rPr lang="en-US" sz="2000" i="1" dirty="0">
                <a:cs typeface="Arial" panose="020B0604020202020204" pitchFamily="34" charset="0"/>
              </a:rPr>
              <a:t> </a:t>
            </a:r>
            <a:r>
              <a:rPr lang="en-US" sz="2000" i="1" dirty="0" err="1">
                <a:cs typeface="Arial" panose="020B0604020202020204" pitchFamily="34" charset="0"/>
              </a:rPr>
              <a:t>officinale</a:t>
            </a:r>
            <a:r>
              <a:rPr lang="en-US" sz="2000" i="1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Zingiberaceae</a:t>
            </a:r>
            <a:r>
              <a:rPr lang="en-US" sz="2000" dirty="0">
                <a:cs typeface="Arial" panose="020B0604020202020204" pitchFamily="34" charset="0"/>
              </a:rPr>
              <a:t>). </a:t>
            </a:r>
          </a:p>
          <a:p>
            <a:pPr algn="ctr"/>
            <a:endParaRPr lang="en-US" sz="2000" dirty="0">
              <a:cs typeface="Arial" panose="020B0604020202020204" pitchFamily="34" charset="0"/>
            </a:endParaRP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000" dirty="0" err="1">
                <a:cs typeface="Arial" panose="020B0604020202020204" pitchFamily="34" charset="0"/>
              </a:rPr>
              <a:t>L’</a:t>
            </a:r>
            <a:r>
              <a:rPr lang="en-US" sz="2000" b="1" dirty="0" err="1">
                <a:latin typeface="Symbol" pitchFamily="2" charset="2"/>
                <a:cs typeface="Arial" panose="020B0604020202020204" pitchFamily="34" charset="0"/>
              </a:rPr>
              <a:t>a</a:t>
            </a:r>
            <a:r>
              <a:rPr lang="en-US" sz="2000" b="1" dirty="0" err="1">
                <a:cs typeface="Arial" panose="020B0604020202020204" pitchFamily="34" charset="0"/>
              </a:rPr>
              <a:t>-Bisabolol</a:t>
            </a:r>
            <a:r>
              <a:rPr lang="en-US" sz="2000" b="1" dirty="0">
                <a:cs typeface="Arial" panose="020B0604020202020204" pitchFamily="34" charset="0"/>
              </a:rPr>
              <a:t>  </a:t>
            </a:r>
            <a:r>
              <a:rPr lang="en-US" sz="2000" dirty="0">
                <a:cs typeface="Arial" panose="020B0604020202020204" pitchFamily="34" charset="0"/>
              </a:rPr>
              <a:t>is one of the main components of the flowers of </a:t>
            </a:r>
            <a:r>
              <a:rPr lang="en-US" sz="2000" i="1" dirty="0" err="1">
                <a:cs typeface="Arial" panose="020B0604020202020204" pitchFamily="34" charset="0"/>
              </a:rPr>
              <a:t>Matricaria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i="1" dirty="0">
                <a:cs typeface="Arial" panose="020B0604020202020204" pitchFamily="34" charset="0"/>
              </a:rPr>
              <a:t>chamomilla, </a:t>
            </a:r>
            <a:r>
              <a:rPr lang="en-US" sz="2000" dirty="0" err="1">
                <a:cs typeface="Arial" panose="020B0604020202020204" pitchFamily="34" charset="0"/>
              </a:rPr>
              <a:t>Compositae</a:t>
            </a:r>
            <a:r>
              <a:rPr lang="en-US" sz="2000" dirty="0">
                <a:cs typeface="Arial" panose="020B0604020202020204" pitchFamily="34" charset="0"/>
              </a:rPr>
              <a:t>/</a:t>
            </a:r>
            <a:r>
              <a:rPr lang="en-US" sz="2000" dirty="0" err="1">
                <a:cs typeface="Arial" panose="020B0604020202020204" pitchFamily="34" charset="0"/>
              </a:rPr>
              <a:t>Asteracea</a:t>
            </a:r>
            <a:r>
              <a:rPr lang="en-US" sz="2000" dirty="0">
                <a:cs typeface="Arial" panose="020B0604020202020204" pitchFamily="34" charset="0"/>
              </a:rPr>
              <a:t>).</a:t>
            </a:r>
          </a:p>
          <a:p>
            <a:pPr algn="ctr"/>
            <a:endParaRPr lang="en-US" sz="2000" dirty="0">
              <a:cs typeface="Arial" panose="020B0604020202020204" pitchFamily="34" charset="0"/>
            </a:endParaRP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000" b="1" dirty="0">
                <a:latin typeface="Symbol" pitchFamily="2" charset="2"/>
                <a:cs typeface="Arial" panose="020B0604020202020204" pitchFamily="34" charset="0"/>
              </a:rPr>
              <a:t>a-</a:t>
            </a:r>
            <a:r>
              <a:rPr lang="en-US" sz="2000" b="1" dirty="0" err="1">
                <a:cs typeface="Arial" panose="020B0604020202020204" pitchFamily="34" charset="0"/>
              </a:rPr>
              <a:t>Bisabolol</a:t>
            </a:r>
            <a:r>
              <a:rPr lang="en-US" sz="2000" b="1" dirty="0">
                <a:cs typeface="Arial" panose="020B0604020202020204" pitchFamily="34" charset="0"/>
              </a:rPr>
              <a:t> oxides A and B </a:t>
            </a:r>
            <a:r>
              <a:rPr lang="en-US" sz="2000" dirty="0">
                <a:cs typeface="Arial" panose="020B0604020202020204" pitchFamily="34" charset="0"/>
              </a:rPr>
              <a:t>are also present in the extracts of these flowers.</a:t>
            </a:r>
            <a:endParaRPr lang="it-IT" sz="2000" dirty="0">
              <a:cs typeface="Arial" panose="020B0604020202020204" pitchFamily="34" charset="0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1BB1D05-890C-1340-87C8-22645D41CCC4}"/>
              </a:ext>
            </a:extLst>
          </p:cNvPr>
          <p:cNvGrpSpPr/>
          <p:nvPr/>
        </p:nvGrpSpPr>
        <p:grpSpPr>
          <a:xfrm>
            <a:off x="1775520" y="188640"/>
            <a:ext cx="5735938" cy="6336704"/>
            <a:chOff x="0" y="260648"/>
            <a:chExt cx="6275490" cy="6597352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0648"/>
              <a:ext cx="6275490" cy="65973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2" name="Rettangolo 1"/>
            <p:cNvSpPr/>
            <p:nvPr/>
          </p:nvSpPr>
          <p:spPr>
            <a:xfrm>
              <a:off x="1619672" y="260648"/>
              <a:ext cx="1008112" cy="1296144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Rettangolo 2"/>
            <p:cNvSpPr/>
            <p:nvPr/>
          </p:nvSpPr>
          <p:spPr>
            <a:xfrm>
              <a:off x="4572000" y="620688"/>
              <a:ext cx="1512168" cy="100811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ttangolo 4"/>
            <p:cNvSpPr/>
            <p:nvPr/>
          </p:nvSpPr>
          <p:spPr>
            <a:xfrm>
              <a:off x="4572000" y="1700808"/>
              <a:ext cx="1512168" cy="1008112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/>
            <p:cNvSpPr/>
            <p:nvPr/>
          </p:nvSpPr>
          <p:spPr>
            <a:xfrm>
              <a:off x="1187624" y="4149080"/>
              <a:ext cx="936104" cy="122413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3059832" y="260648"/>
              <a:ext cx="1002207" cy="129614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107504" y="4149080"/>
              <a:ext cx="1008112" cy="122413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1619672" y="1772816"/>
              <a:ext cx="1152128" cy="1152128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Rettangolo 11">
            <a:extLst>
              <a:ext uri="{FF2B5EF4-FFF2-40B4-BE49-F238E27FC236}">
                <a16:creationId xmlns:a16="http://schemas.microsoft.com/office/drawing/2014/main" id="{CB1FC14A-2F0E-AB4E-AEB0-944FAAACCDD8}"/>
              </a:ext>
            </a:extLst>
          </p:cNvPr>
          <p:cNvSpPr/>
          <p:nvPr/>
        </p:nvSpPr>
        <p:spPr>
          <a:xfrm>
            <a:off x="1631504" y="2708920"/>
            <a:ext cx="1296144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570D2B83-6410-2744-A370-4E8B90E3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4</a:t>
            </a:fld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E2FE855-6AF1-9145-BECD-9D57733E5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760" y="2976939"/>
            <a:ext cx="2057400" cy="93345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778C96FD-CB3C-8A49-9B08-ACA6DF162ACA}"/>
              </a:ext>
            </a:extLst>
          </p:cNvPr>
          <p:cNvSpPr/>
          <p:nvPr/>
        </p:nvSpPr>
        <p:spPr>
          <a:xfrm>
            <a:off x="5231904" y="5157193"/>
            <a:ext cx="2279554" cy="1420267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F01F0D5-E6A5-6545-BD5D-AB3BFD0093D8}"/>
              </a:ext>
            </a:extLst>
          </p:cNvPr>
          <p:cNvSpPr/>
          <p:nvPr/>
        </p:nvSpPr>
        <p:spPr>
          <a:xfrm>
            <a:off x="1775520" y="5085185"/>
            <a:ext cx="2686900" cy="138691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7479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857147" y="102731"/>
            <a:ext cx="8460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en-US" sz="2000" b="1" dirty="0">
                <a:cs typeface="Arial" panose="020B0604020202020204" pitchFamily="34" charset="0"/>
              </a:rPr>
              <a:t>Chamomile and </a:t>
            </a:r>
            <a:r>
              <a:rPr lang="en-US" sz="2000" b="1" dirty="0" err="1">
                <a:cs typeface="Arial" panose="020B0604020202020204" pitchFamily="34" charset="0"/>
              </a:rPr>
              <a:t>Matricaria</a:t>
            </a:r>
            <a:r>
              <a:rPr lang="en-US" sz="2000" dirty="0">
                <a:cs typeface="Arial" panose="020B0604020202020204" pitchFamily="34" charset="0"/>
              </a:rPr>
              <a:t>. Two types of chamomile are used as medicinal herbs, Roman Chamomile (</a:t>
            </a:r>
            <a:r>
              <a:rPr lang="en-US" sz="2000" i="1" dirty="0" err="1">
                <a:cs typeface="Arial" panose="020B0604020202020204" pitchFamily="34" charset="0"/>
              </a:rPr>
              <a:t>Chamaemelum</a:t>
            </a:r>
            <a:r>
              <a:rPr lang="en-US" sz="2000" i="1" dirty="0">
                <a:cs typeface="Arial" panose="020B0604020202020204" pitchFamily="34" charset="0"/>
              </a:rPr>
              <a:t> </a:t>
            </a:r>
            <a:r>
              <a:rPr lang="en-US" sz="2000" i="1" dirty="0" err="1">
                <a:cs typeface="Arial" panose="020B0604020202020204" pitchFamily="34" charset="0"/>
              </a:rPr>
              <a:t>nobile</a:t>
            </a:r>
            <a:r>
              <a:rPr lang="en-US" sz="2000" dirty="0">
                <a:cs typeface="Arial" panose="020B0604020202020204" pitchFamily="34" charset="0"/>
              </a:rPr>
              <a:t>; </a:t>
            </a:r>
            <a:r>
              <a:rPr lang="en-US" sz="2000" dirty="0" err="1">
                <a:cs typeface="Arial" panose="020B0604020202020204" pitchFamily="34" charset="0"/>
              </a:rPr>
              <a:t>Compositae</a:t>
            </a:r>
            <a:r>
              <a:rPr lang="en-US" sz="2000" dirty="0">
                <a:cs typeface="Arial" panose="020B0604020202020204" pitchFamily="34" charset="0"/>
              </a:rPr>
              <a:t> / Asteraceae) and </a:t>
            </a:r>
            <a:r>
              <a:rPr lang="en-US" sz="2000" i="1" dirty="0">
                <a:cs typeface="Arial" panose="020B0604020202020204" pitchFamily="34" charset="0"/>
              </a:rPr>
              <a:t>German Chamomile </a:t>
            </a:r>
            <a:r>
              <a:rPr lang="en-US" sz="2000" dirty="0">
                <a:cs typeface="Arial" panose="020B0604020202020204" pitchFamily="34" charset="0"/>
              </a:rPr>
              <a:t>(</a:t>
            </a:r>
            <a:r>
              <a:rPr lang="en-US" sz="2000" i="1" dirty="0" err="1">
                <a:cs typeface="Arial" panose="020B0604020202020204" pitchFamily="34" charset="0"/>
              </a:rPr>
              <a:t>Matricaria</a:t>
            </a:r>
            <a:r>
              <a:rPr lang="en-US" sz="2000" i="1" dirty="0">
                <a:cs typeface="Arial" panose="020B0604020202020204" pitchFamily="34" charset="0"/>
              </a:rPr>
              <a:t> chamomilla</a:t>
            </a:r>
            <a:r>
              <a:rPr lang="en-US" sz="2000" dirty="0">
                <a:cs typeface="Arial" panose="020B0604020202020204" pitchFamily="34" charset="0"/>
              </a:rPr>
              <a:t>; </a:t>
            </a:r>
            <a:r>
              <a:rPr lang="en-US" sz="2000" dirty="0" err="1">
                <a:cs typeface="Arial" panose="020B0604020202020204" pitchFamily="34" charset="0"/>
              </a:rPr>
              <a:t>Compositae</a:t>
            </a:r>
            <a:r>
              <a:rPr lang="en-US" sz="2000" dirty="0">
                <a:cs typeface="Arial" panose="020B0604020202020204" pitchFamily="34" charset="0"/>
              </a:rPr>
              <a:t> / Asteraceae).</a:t>
            </a:r>
          </a:p>
          <a:p>
            <a:pPr marL="342900" indent="-342900" algn="ctr">
              <a:buFont typeface="Wingdings" pitchFamily="2" charset="2"/>
              <a:buChar char="Ø"/>
            </a:pPr>
            <a:endParaRPr lang="en-US" sz="2000" dirty="0">
              <a:cs typeface="Arial" panose="020B0604020202020204" pitchFamily="34" charset="0"/>
            </a:endParaRP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German chamomile, more commercially important, is often called </a:t>
            </a:r>
            <a:r>
              <a:rPr lang="en-US" sz="2000" b="1" dirty="0" err="1">
                <a:cs typeface="Arial" panose="020B0604020202020204" pitchFamily="34" charset="0"/>
              </a:rPr>
              <a:t>Matricaria</a:t>
            </a:r>
            <a:r>
              <a:rPr lang="en-US" sz="2000" b="1" dirty="0">
                <a:cs typeface="Arial" panose="020B0604020202020204" pitchFamily="34" charset="0"/>
              </a:rPr>
              <a:t>,</a:t>
            </a:r>
            <a:r>
              <a:rPr lang="en-US" sz="2000" dirty="0">
                <a:cs typeface="Arial" panose="020B0604020202020204" pitchFamily="34" charset="0"/>
              </a:rPr>
              <a:t> the flower heads are dried for medicinal use. </a:t>
            </a: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Essential oils obtained by steam distillation are also used for the preparation of creams and ointments for the treatment of skin inflammation and as anti-bacterial and anti-fungal agents.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E22DF76-CA1B-4540-A7D7-44AD5167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5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5B3A22A-E37E-D24E-B807-8AD339235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95" y="3317336"/>
            <a:ext cx="3633068" cy="268673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9A22545-99BB-974F-8E3E-D32B1A9832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11171" b="19293"/>
          <a:stretch/>
        </p:blipFill>
        <p:spPr>
          <a:xfrm>
            <a:off x="6384033" y="3317337"/>
            <a:ext cx="3704947" cy="2686731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08131F5-5A34-F74A-9702-F3B394E25135}"/>
              </a:ext>
            </a:extLst>
          </p:cNvPr>
          <p:cNvSpPr/>
          <p:nvPr/>
        </p:nvSpPr>
        <p:spPr>
          <a:xfrm>
            <a:off x="3293044" y="6021288"/>
            <a:ext cx="2226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cs typeface="Arial" panose="020B0604020202020204" pitchFamily="34" charset="0"/>
              </a:rPr>
              <a:t>Chamaemelum</a:t>
            </a:r>
            <a:r>
              <a:rPr lang="en-US" i="1" dirty="0">
                <a:cs typeface="Arial" panose="020B0604020202020204" pitchFamily="34" charset="0"/>
              </a:rPr>
              <a:t> </a:t>
            </a:r>
            <a:r>
              <a:rPr lang="en-US" i="1" dirty="0" err="1">
                <a:cs typeface="Arial" panose="020B0604020202020204" pitchFamily="34" charset="0"/>
              </a:rPr>
              <a:t>nobile</a:t>
            </a:r>
            <a:endParaRPr lang="it-IT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658ABA8-1C0C-604D-B5EC-CD23A779D97C}"/>
              </a:ext>
            </a:extLst>
          </p:cNvPr>
          <p:cNvSpPr/>
          <p:nvPr/>
        </p:nvSpPr>
        <p:spPr>
          <a:xfrm>
            <a:off x="7076508" y="6021288"/>
            <a:ext cx="231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cs typeface="Arial" panose="020B0604020202020204" pitchFamily="34" charset="0"/>
              </a:rPr>
              <a:t>Matricaria</a:t>
            </a:r>
            <a:r>
              <a:rPr lang="en-US" i="1" dirty="0">
                <a:cs typeface="Arial" panose="020B0604020202020204" pitchFamily="34" charset="0"/>
              </a:rPr>
              <a:t> chamomilla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6668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857147" y="102731"/>
            <a:ext cx="8460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en-US" sz="2400" dirty="0" err="1">
                <a:cs typeface="Arial" panose="020B0604020202020204" pitchFamily="34" charset="0"/>
              </a:rPr>
              <a:t>Matricaria</a:t>
            </a:r>
            <a:r>
              <a:rPr lang="en-US" sz="2400" dirty="0">
                <a:cs typeface="Arial" panose="020B0604020202020204" pitchFamily="34" charset="0"/>
              </a:rPr>
              <a:t> flowers provide an essential oil that contains sesquiterpenes which are </a:t>
            </a:r>
            <a:r>
              <a:rPr lang="en-US" sz="2400" b="1" dirty="0">
                <a:latin typeface="Symbol" pitchFamily="2" charset="2"/>
                <a:cs typeface="Arial" panose="020B0604020202020204" pitchFamily="34" charset="0"/>
              </a:rPr>
              <a:t>a</a:t>
            </a:r>
            <a:r>
              <a:rPr lang="en-US" sz="2400" b="1" dirty="0">
                <a:cs typeface="Arial" panose="020B0604020202020204" pitchFamily="34" charset="0"/>
              </a:rPr>
              <a:t>-</a:t>
            </a:r>
            <a:r>
              <a:rPr lang="en-US" sz="2400" b="1" dirty="0" err="1">
                <a:cs typeface="Arial" panose="020B0604020202020204" pitchFamily="34" charset="0"/>
              </a:rPr>
              <a:t>bisabolol</a:t>
            </a:r>
            <a:r>
              <a:rPr lang="en-US" sz="2400" dirty="0">
                <a:cs typeface="Arial" panose="020B0604020202020204" pitchFamily="34" charset="0"/>
              </a:rPr>
              <a:t> (10-25%),</a:t>
            </a:r>
            <a:r>
              <a:rPr lang="en-US" sz="2400" b="1" dirty="0"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Symbol" pitchFamily="2" charset="2"/>
                <a:cs typeface="Arial" panose="020B0604020202020204" pitchFamily="34" charset="0"/>
              </a:rPr>
              <a:t>a</a:t>
            </a:r>
            <a:r>
              <a:rPr lang="en-US" sz="2400" b="1" dirty="0">
                <a:cs typeface="Arial" panose="020B0604020202020204" pitchFamily="34" charset="0"/>
              </a:rPr>
              <a:t>-</a:t>
            </a:r>
            <a:r>
              <a:rPr lang="en-US" sz="2400" b="1" dirty="0" err="1">
                <a:cs typeface="Calibri" panose="020F0502020204030204" pitchFamily="34" charset="0"/>
              </a:rPr>
              <a:t>b</a:t>
            </a:r>
            <a:r>
              <a:rPr lang="en-US" sz="2400" b="1" dirty="0" err="1">
                <a:cs typeface="Arial" panose="020B0604020202020204" pitchFamily="34" charset="0"/>
              </a:rPr>
              <a:t>isabolol</a:t>
            </a:r>
            <a:r>
              <a:rPr lang="en-US" sz="2400" b="1" dirty="0">
                <a:cs typeface="Arial" panose="020B0604020202020204" pitchFamily="34" charset="0"/>
              </a:rPr>
              <a:t> oxides A and B </a:t>
            </a:r>
            <a:r>
              <a:rPr lang="en-US" sz="2400" dirty="0">
                <a:cs typeface="Arial" panose="020B0604020202020204" pitchFamily="34" charset="0"/>
              </a:rPr>
              <a:t>(10-25%) and </a:t>
            </a:r>
            <a:r>
              <a:rPr lang="en-US" sz="2400" b="1" dirty="0">
                <a:cs typeface="Arial" panose="020B0604020202020204" pitchFamily="34" charset="0"/>
              </a:rPr>
              <a:t>chamazulene</a:t>
            </a:r>
            <a:r>
              <a:rPr lang="en-US" sz="2400" dirty="0">
                <a:cs typeface="Arial" panose="020B0604020202020204" pitchFamily="34" charset="0"/>
              </a:rPr>
              <a:t> (0-15%).</a:t>
            </a: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400" dirty="0">
                <a:cs typeface="Arial" panose="020B0604020202020204" pitchFamily="34" charset="0"/>
              </a:rPr>
              <a:t>Chamazulene is a thermal decomposition product of </a:t>
            </a:r>
            <a:r>
              <a:rPr lang="en-US" sz="2400" dirty="0" err="1">
                <a:cs typeface="Arial" panose="020B0604020202020204" pitchFamily="34" charset="0"/>
              </a:rPr>
              <a:t>matricine</a:t>
            </a:r>
            <a:r>
              <a:rPr lang="en-US" sz="2400" dirty="0">
                <a:cs typeface="Arial" panose="020B0604020202020204" pitchFamily="34" charset="0"/>
              </a:rPr>
              <a:t>.</a:t>
            </a: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Although</a:t>
            </a:r>
            <a:r>
              <a:rPr lang="en-US" sz="2400" dirty="0">
                <a:latin typeface="Symbol" pitchFamily="2" charset="2"/>
                <a:cs typeface="Arial" panose="020B0604020202020204" pitchFamily="34" charset="0"/>
              </a:rPr>
              <a:t> a</a:t>
            </a:r>
            <a:r>
              <a:rPr lang="en-US" sz="2400" dirty="0">
                <a:cs typeface="Arial" panose="020B0604020202020204" pitchFamily="34" charset="0"/>
              </a:rPr>
              <a:t>-</a:t>
            </a:r>
            <a:r>
              <a:rPr lang="en-US" sz="2400" dirty="0" err="1">
                <a:cs typeface="Calibri" panose="020F0502020204030204" pitchFamily="34" charset="0"/>
              </a:rPr>
              <a:t>b</a:t>
            </a:r>
            <a:r>
              <a:rPr lang="en-US" sz="2400" dirty="0" err="1">
                <a:cs typeface="Arial" panose="020B0604020202020204" pitchFamily="34" charset="0"/>
              </a:rPr>
              <a:t>isabolol</a:t>
            </a:r>
            <a:r>
              <a:rPr lang="en-US" sz="2400" dirty="0">
                <a:cs typeface="Arial" panose="020B0604020202020204" pitchFamily="34" charset="0"/>
              </a:rPr>
              <a:t> has an anti-inflammatory and antibacterial activity, the greatest anti-inflammatory property is chamazulene-dependent.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188" y="4005065"/>
            <a:ext cx="8388350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816080" y="4396492"/>
            <a:ext cx="1584176" cy="195985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E22DF76-CA1B-4540-A7D7-44AD5167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564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028130" y="188640"/>
            <a:ext cx="84604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en-US" sz="2400" dirty="0">
                <a:cs typeface="Arial" panose="020B0604020202020204" pitchFamily="34" charset="0"/>
              </a:rPr>
              <a:t>The main responsible for the anti-inflammatory activity in </a:t>
            </a:r>
            <a:r>
              <a:rPr lang="en-US" sz="2400" dirty="0" err="1">
                <a:cs typeface="Arial" panose="020B0604020202020204" pitchFamily="34" charset="0"/>
              </a:rPr>
              <a:t>matricaria</a:t>
            </a:r>
            <a:r>
              <a:rPr lang="en-US" sz="2400" dirty="0">
                <a:cs typeface="Arial" panose="020B0604020202020204" pitchFamily="34" charset="0"/>
              </a:rPr>
              <a:t> preparations is </a:t>
            </a:r>
            <a:r>
              <a:rPr lang="en-US" sz="2400" b="1" dirty="0">
                <a:cs typeface="Arial" panose="020B0604020202020204" pitchFamily="34" charset="0"/>
              </a:rPr>
              <a:t>Chamazulene</a:t>
            </a:r>
            <a:r>
              <a:rPr lang="en-US" sz="2400" dirty="0">
                <a:cs typeface="Arial" panose="020B0604020202020204" pitchFamily="34" charset="0"/>
              </a:rPr>
              <a:t>: it blocks the cyclooxygenase enzyme COX-2, (inhibition of the pro-inflammatory prostaglandins).</a:t>
            </a:r>
          </a:p>
          <a:p>
            <a:pPr marL="342900" indent="-342900" algn="ctr">
              <a:buFont typeface="Wingdings" pitchFamily="2" charset="2"/>
              <a:buChar char="Ø"/>
            </a:pPr>
            <a:endParaRPr lang="en-US" sz="2400" dirty="0">
              <a:cs typeface="Arial" panose="020B0604020202020204" pitchFamily="34" charset="0"/>
            </a:endParaRPr>
          </a:p>
          <a:p>
            <a:pPr marL="342900" indent="-342900" algn="ctr">
              <a:buFont typeface="Wingdings" pitchFamily="2" charset="2"/>
              <a:buChar char="Ø"/>
            </a:pPr>
            <a:r>
              <a:rPr lang="en-US" sz="2400" dirty="0" err="1">
                <a:cs typeface="Arial" panose="020B0604020202020204" pitchFamily="34" charset="0"/>
              </a:rPr>
              <a:t>Matricine</a:t>
            </a:r>
            <a:r>
              <a:rPr lang="en-US" sz="2400" dirty="0">
                <a:cs typeface="Arial" panose="020B0604020202020204" pitchFamily="34" charset="0"/>
              </a:rPr>
              <a:t> itself exerts an anti-inflammatory action and it has been proposed that it is metabolized in the body by forming the chamazulene-carboxylic acid, a natural analogue of the synthetic analgesic ibuprofen. </a:t>
            </a:r>
          </a:p>
          <a:p>
            <a:pPr marL="342900" indent="-342900" algn="ctr">
              <a:buFont typeface="Wingdings" pitchFamily="2" charset="2"/>
              <a:buChar char="Ø"/>
            </a:pPr>
            <a:endParaRPr lang="it-IT" sz="2400" dirty="0"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130" y="3960392"/>
            <a:ext cx="8388350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805736" y="4320431"/>
            <a:ext cx="1584176" cy="195985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E22DF76-CA1B-4540-A7D7-44AD5167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988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919536" y="548681"/>
            <a:ext cx="84604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Ø"/>
            </a:pPr>
            <a:r>
              <a:rPr lang="en-US" sz="2800" dirty="0">
                <a:cs typeface="Arial" panose="020B0604020202020204" pitchFamily="34" charset="0"/>
              </a:rPr>
              <a:t>Roman chamomile, in the form of an aqueous infusion, aids digestion and is a component of mouthwashes, shampoos and many pharmaceutical preparations.</a:t>
            </a:r>
          </a:p>
          <a:p>
            <a:pPr marL="342900" indent="-342900" algn="ctr">
              <a:buFont typeface="Wingdings" pitchFamily="2" charset="2"/>
              <a:buChar char="Ø"/>
            </a:pPr>
            <a:endParaRPr lang="en-US" sz="2800" dirty="0">
              <a:cs typeface="Arial" panose="020B0604020202020204" pitchFamily="34" charset="0"/>
            </a:endParaRPr>
          </a:p>
          <a:p>
            <a:pPr marL="342900" indent="-342900" algn="ctr">
              <a:buFont typeface="Wingdings" pitchFamily="2" charset="2"/>
              <a:buChar char="Ø"/>
            </a:pPr>
            <a:r>
              <a:rPr lang="it-IT" sz="2800" dirty="0">
                <a:cs typeface="Arial" panose="020B0604020202020204" pitchFamily="34" charset="0"/>
              </a:rPr>
              <a:t>Roman </a:t>
            </a:r>
            <a:r>
              <a:rPr lang="it-IT" sz="2800" dirty="0" err="1">
                <a:cs typeface="Arial" panose="020B0604020202020204" pitchFamily="34" charset="0"/>
              </a:rPr>
              <a:t>chamomile</a:t>
            </a:r>
            <a:r>
              <a:rPr lang="it-IT" sz="2800" dirty="0">
                <a:cs typeface="Arial" panose="020B0604020202020204" pitchFamily="34" charset="0"/>
              </a:rPr>
              <a:t> </a:t>
            </a:r>
            <a:r>
              <a:rPr lang="it-IT" sz="2800" dirty="0" err="1">
                <a:cs typeface="Arial" panose="020B0604020202020204" pitchFamily="34" charset="0"/>
              </a:rPr>
              <a:t>has</a:t>
            </a:r>
            <a:r>
              <a:rPr lang="it-IT" sz="2800" dirty="0">
                <a:cs typeface="Arial" panose="020B0604020202020204" pitchFamily="34" charset="0"/>
              </a:rPr>
              <a:t> </a:t>
            </a:r>
            <a:r>
              <a:rPr lang="it-IT" sz="2800" dirty="0" err="1">
                <a:cs typeface="Arial" panose="020B0604020202020204" pitchFamily="34" charset="0"/>
              </a:rPr>
              <a:t>mild</a:t>
            </a:r>
            <a:r>
              <a:rPr lang="it-IT" sz="2800" dirty="0">
                <a:cs typeface="Arial" panose="020B0604020202020204" pitchFamily="34" charset="0"/>
              </a:rPr>
              <a:t> anti-</a:t>
            </a:r>
            <a:r>
              <a:rPr lang="it-IT" sz="2800" dirty="0" err="1">
                <a:cs typeface="Arial" panose="020B0604020202020204" pitchFamily="34" charset="0"/>
              </a:rPr>
              <a:t>inflammatory</a:t>
            </a:r>
            <a:r>
              <a:rPr lang="it-IT" sz="2800" dirty="0">
                <a:cs typeface="Arial" panose="020B0604020202020204" pitchFamily="34" charset="0"/>
              </a:rPr>
              <a:t> </a:t>
            </a:r>
            <a:r>
              <a:rPr lang="it-IT" sz="2800" dirty="0" err="1">
                <a:cs typeface="Arial" panose="020B0604020202020204" pitchFamily="34" charset="0"/>
              </a:rPr>
              <a:t>activities</a:t>
            </a:r>
            <a:r>
              <a:rPr lang="it-IT" sz="2800" dirty="0">
                <a:cs typeface="Arial" panose="020B0604020202020204" pitchFamily="34" charset="0"/>
              </a:rPr>
              <a:t>. </a:t>
            </a:r>
          </a:p>
          <a:p>
            <a:pPr marL="342900" indent="-342900" algn="ctr">
              <a:buFont typeface="Wingdings" pitchFamily="2" charset="2"/>
              <a:buChar char="Ø"/>
            </a:pPr>
            <a:endParaRPr lang="it-IT" sz="2800" dirty="0">
              <a:cs typeface="Arial" panose="020B0604020202020204" pitchFamily="34" charset="0"/>
            </a:endParaRPr>
          </a:p>
          <a:p>
            <a:pPr marL="342900" indent="-342900" algn="ctr">
              <a:buFont typeface="Wingdings" pitchFamily="2" charset="2"/>
              <a:buChar char="Ø"/>
            </a:pPr>
            <a:r>
              <a:rPr lang="it-IT" sz="2800" dirty="0">
                <a:cs typeface="Arial" panose="020B0604020202020204" pitchFamily="34" charset="0"/>
              </a:rPr>
              <a:t>The </a:t>
            </a:r>
            <a:r>
              <a:rPr lang="it-IT" sz="2800" dirty="0" err="1">
                <a:cs typeface="Arial" panose="020B0604020202020204" pitchFamily="34" charset="0"/>
              </a:rPr>
              <a:t>essential</a:t>
            </a:r>
            <a:r>
              <a:rPr lang="it-IT" sz="2800" dirty="0">
                <a:cs typeface="Arial" panose="020B0604020202020204" pitchFamily="34" charset="0"/>
              </a:rPr>
              <a:t> </a:t>
            </a:r>
            <a:r>
              <a:rPr lang="it-IT" sz="2800" dirty="0" err="1">
                <a:cs typeface="Arial" panose="020B0604020202020204" pitchFamily="34" charset="0"/>
              </a:rPr>
              <a:t>oil</a:t>
            </a:r>
            <a:r>
              <a:rPr lang="it-IT" sz="2800" dirty="0">
                <a:cs typeface="Arial" panose="020B0604020202020204" pitchFamily="34" charset="0"/>
              </a:rPr>
              <a:t> </a:t>
            </a:r>
            <a:r>
              <a:rPr lang="it-IT" sz="2800" dirty="0" err="1">
                <a:cs typeface="Arial" panose="020B0604020202020204" pitchFamily="34" charset="0"/>
              </a:rPr>
              <a:t>contains</a:t>
            </a:r>
            <a:r>
              <a:rPr lang="it-IT" sz="2800" dirty="0">
                <a:cs typeface="Arial" panose="020B0604020202020204" pitchFamily="34" charset="0"/>
              </a:rPr>
              <a:t> more </a:t>
            </a:r>
            <a:r>
              <a:rPr lang="it-IT" sz="2800" dirty="0" err="1">
                <a:cs typeface="Arial" panose="020B0604020202020204" pitchFamily="34" charset="0"/>
              </a:rPr>
              <a:t>than</a:t>
            </a:r>
            <a:r>
              <a:rPr lang="it-IT" sz="2800" dirty="0">
                <a:cs typeface="Arial" panose="020B0604020202020204" pitchFamily="34" charset="0"/>
              </a:rPr>
              <a:t> 75% of </a:t>
            </a:r>
            <a:r>
              <a:rPr lang="it-IT" sz="2800" dirty="0" err="1">
                <a:cs typeface="Arial" panose="020B0604020202020204" pitchFamily="34" charset="0"/>
              </a:rPr>
              <a:t>aliphatic</a:t>
            </a:r>
            <a:r>
              <a:rPr lang="it-IT" sz="2800" dirty="0">
                <a:cs typeface="Arial" panose="020B0604020202020204" pitchFamily="34" charset="0"/>
              </a:rPr>
              <a:t> </a:t>
            </a:r>
            <a:r>
              <a:rPr lang="it-IT" sz="2800" dirty="0" err="1">
                <a:cs typeface="Arial" panose="020B0604020202020204" pitchFamily="34" charset="0"/>
              </a:rPr>
              <a:t>esters</a:t>
            </a:r>
            <a:r>
              <a:rPr lang="it-IT" sz="2800" dirty="0">
                <a:cs typeface="Arial" panose="020B0604020202020204" pitchFamily="34" charset="0"/>
              </a:rPr>
              <a:t> of </a:t>
            </a:r>
            <a:r>
              <a:rPr lang="it-IT" sz="2800" dirty="0" err="1">
                <a:cs typeface="Arial" panose="020B0604020202020204" pitchFamily="34" charset="0"/>
              </a:rPr>
              <a:t>tiglic</a:t>
            </a:r>
            <a:r>
              <a:rPr lang="it-IT" sz="2800" dirty="0">
                <a:cs typeface="Arial" panose="020B0604020202020204" pitchFamily="34" charset="0"/>
              </a:rPr>
              <a:t>, </a:t>
            </a:r>
            <a:r>
              <a:rPr lang="it-IT" sz="2800" dirty="0" err="1">
                <a:cs typeface="Arial" panose="020B0604020202020204" pitchFamily="34" charset="0"/>
              </a:rPr>
              <a:t>isovaleric</a:t>
            </a:r>
            <a:r>
              <a:rPr lang="it-IT" sz="2800" dirty="0">
                <a:cs typeface="Arial" panose="020B0604020202020204" pitchFamily="34" charset="0"/>
              </a:rPr>
              <a:t> and </a:t>
            </a:r>
            <a:r>
              <a:rPr lang="it-IT" sz="2800" dirty="0" err="1">
                <a:cs typeface="Arial" panose="020B0604020202020204" pitchFamily="34" charset="0"/>
              </a:rPr>
              <a:t>isobutyric</a:t>
            </a:r>
            <a:r>
              <a:rPr lang="it-IT" sz="2800" dirty="0">
                <a:cs typeface="Arial" panose="020B0604020202020204" pitchFamily="34" charset="0"/>
              </a:rPr>
              <a:t> acid (</a:t>
            </a:r>
            <a:r>
              <a:rPr lang="it-IT" sz="2800" dirty="0" err="1">
                <a:cs typeface="Arial" panose="020B0604020202020204" pitchFamily="34" charset="0"/>
              </a:rPr>
              <a:t>see</a:t>
            </a:r>
            <a:r>
              <a:rPr lang="it-IT" sz="2800" dirty="0">
                <a:cs typeface="Arial" panose="020B0604020202020204" pitchFamily="34" charset="0"/>
              </a:rPr>
              <a:t> slide n. 39), </a:t>
            </a:r>
            <a:r>
              <a:rPr lang="it-IT" sz="2800" dirty="0" err="1">
                <a:cs typeface="Arial" panose="020B0604020202020204" pitchFamily="34" charset="0"/>
              </a:rPr>
              <a:t>metabolic</a:t>
            </a:r>
            <a:r>
              <a:rPr lang="it-IT" sz="2800" dirty="0">
                <a:cs typeface="Arial" panose="020B0604020202020204" pitchFamily="34" charset="0"/>
              </a:rPr>
              <a:t> </a:t>
            </a:r>
            <a:r>
              <a:rPr lang="it-IT" sz="2800" dirty="0" err="1">
                <a:cs typeface="Arial" panose="020B0604020202020204" pitchFamily="34" charset="0"/>
              </a:rPr>
              <a:t>products</a:t>
            </a:r>
            <a:r>
              <a:rPr lang="it-IT" sz="2800" dirty="0">
                <a:cs typeface="Arial" panose="020B0604020202020204" pitchFamily="34" charset="0"/>
              </a:rPr>
              <a:t> of leucine, isoleucine and valine </a:t>
            </a:r>
            <a:r>
              <a:rPr lang="it-IT" sz="2800" dirty="0" err="1">
                <a:cs typeface="Arial" panose="020B0604020202020204" pitchFamily="34" charset="0"/>
              </a:rPr>
              <a:t>together</a:t>
            </a:r>
            <a:r>
              <a:rPr lang="it-IT" sz="2800" dirty="0">
                <a:cs typeface="Arial" panose="020B0604020202020204" pitchFamily="34" charset="0"/>
              </a:rPr>
              <a:t> with small </a:t>
            </a:r>
            <a:r>
              <a:rPr lang="it-IT" sz="2800" dirty="0" err="1">
                <a:cs typeface="Arial" panose="020B0604020202020204" pitchFamily="34" charset="0"/>
              </a:rPr>
              <a:t>amounts</a:t>
            </a:r>
            <a:r>
              <a:rPr lang="it-IT" sz="2800" dirty="0">
                <a:cs typeface="Arial" panose="020B0604020202020204" pitchFamily="34" charset="0"/>
              </a:rPr>
              <a:t> of </a:t>
            </a:r>
            <a:r>
              <a:rPr lang="it-IT" sz="2800" dirty="0" err="1">
                <a:cs typeface="Arial" panose="020B0604020202020204" pitchFamily="34" charset="0"/>
              </a:rPr>
              <a:t>monoterpenes</a:t>
            </a:r>
            <a:r>
              <a:rPr lang="it-IT" sz="2800" dirty="0">
                <a:cs typeface="Arial" panose="020B0604020202020204" pitchFamily="34" charset="0"/>
              </a:rPr>
              <a:t> and </a:t>
            </a:r>
            <a:r>
              <a:rPr lang="it-IT" sz="2800" dirty="0" err="1">
                <a:cs typeface="Arial" panose="020B0604020202020204" pitchFamily="34" charset="0"/>
              </a:rPr>
              <a:t>sesquiterpenes</a:t>
            </a:r>
            <a:r>
              <a:rPr lang="it-IT" sz="2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E22DF76-CA1B-4540-A7D7-44AD5167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716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76" y="0"/>
            <a:ext cx="5121694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248128" y="89971"/>
            <a:ext cx="32849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As with monoterpenes, the synthesis of the structure of the skeletons of sesquiterpenes start with the formation of  carbocations.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37147" y="4437112"/>
            <a:ext cx="1224136" cy="1296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2999656" y="2780928"/>
            <a:ext cx="1296144" cy="136815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9F397C7-40EA-A241-AFB2-018AC03C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DBD7C-C2F7-4EB7-937D-21F2A27C7BF8}" type="slidenum">
              <a:rPr lang="it-IT" smtClean="0"/>
              <a:t>9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3B62B4D-6A53-8C42-A673-DD483710F778}"/>
              </a:ext>
            </a:extLst>
          </p:cNvPr>
          <p:cNvSpPr/>
          <p:nvPr/>
        </p:nvSpPr>
        <p:spPr>
          <a:xfrm>
            <a:off x="2999656" y="476672"/>
            <a:ext cx="1080120" cy="12241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88F892E-07E8-584D-8DB0-0F792143B0CA}"/>
              </a:ext>
            </a:extLst>
          </p:cNvPr>
          <p:cNvSpPr/>
          <p:nvPr/>
        </p:nvSpPr>
        <p:spPr>
          <a:xfrm>
            <a:off x="1631504" y="836712"/>
            <a:ext cx="1224136" cy="129614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2565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2272</Words>
  <Application>Microsoft Macintosh PowerPoint</Application>
  <PresentationFormat>Widescreen</PresentationFormat>
  <Paragraphs>165</Paragraphs>
  <Slides>30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Symbol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Artemisinin: a Sesquiterpene Derived from Quinhao (Artemisia annua)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Taxol® (Paclitaxel) 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1</cp:revision>
  <dcterms:created xsi:type="dcterms:W3CDTF">2022-11-14T16:20:24Z</dcterms:created>
  <dcterms:modified xsi:type="dcterms:W3CDTF">2022-11-14T16:23:09Z</dcterms:modified>
</cp:coreProperties>
</file>