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4" r:id="rId26"/>
    <p:sldId id="286" r:id="rId27"/>
    <p:sldId id="287" r:id="rId28"/>
    <p:sldId id="277" r:id="rId29"/>
    <p:sldId id="282" r:id="rId30"/>
    <p:sldId id="281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Open Sans ExtraBold" panose="020B0604020202020204" charset="0"/>
      <p:bold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mAMxj5U+btuJc5aUYT+tFGIpi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" y="5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cb2a701d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g12cb2a701d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cb2a701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12cb2a701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8" name="Google Shape;3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3f95595b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4" name="Google Shape;454;g113f95595b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8336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3f95595b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4" name="Google Shape;464;g113f95595b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8978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13f95595b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8" name="Google Shape;488;g113f95595b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3433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nimib.it/sites/default/files/stage/convenzione_curriculare_fac_simile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document/d/1-P4_VGobCi5AbHlPWgtvgRS3URez8P24/edit?rtpof=tru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tatoregioni.it/DettaglioDoc.asp?IDDoc=58915&amp;IdProv=19446&amp;tipodoc=2&amp;CONF=." TargetMode="External"/><Relationship Id="rId4" Type="http://schemas.openxmlformats.org/officeDocument/2006/relationships/hyperlink" Target="http://www.miur.it/0006Menu_C/0012Docume/0098Normat/4640Modifi_cf2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00" y="0"/>
            <a:ext cx="1737584" cy="6968218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1178938" y="478911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948" y="581129"/>
            <a:ext cx="1031965" cy="110936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2262787" y="903555"/>
            <a:ext cx="8803840" cy="293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15"/>
              <a:buFont typeface="Arial"/>
              <a:buNone/>
            </a:pPr>
            <a:r>
              <a:rPr lang="it-IT" sz="6215" b="0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UFFICIO STAGE, TIROCINI 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15"/>
              <a:buFont typeface="Arial"/>
              <a:buNone/>
            </a:pPr>
            <a:r>
              <a:rPr lang="it-IT" sz="6215" b="0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ESAMI DI STATO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063440" y="4911702"/>
            <a:ext cx="6807200" cy="73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it-IT" sz="3400" b="0" i="1" u="none" strike="noStrike" cap="none" dirty="0" smtClean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Milano 27 ottobre 2022</a:t>
            </a:r>
            <a:endParaRPr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Immagine che contiene tabellonesegnapunt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0640" y="4269414"/>
            <a:ext cx="2142430" cy="20170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0D171298-640A-5448-20B3-4E8D7BB8FCFF}"/>
              </a:ext>
            </a:extLst>
          </p:cNvPr>
          <p:cNvSpPr txBox="1"/>
          <p:nvPr/>
        </p:nvSpPr>
        <p:spPr>
          <a:xfrm>
            <a:off x="7531100" y="6372594"/>
            <a:ext cx="68072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it-IT" sz="2400" b="1" i="1" u="none" strike="noStrike" cap="none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U12 - Via Vizzola </a:t>
            </a:r>
            <a:endParaRPr sz="2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/>
          <p:nvPr/>
        </p:nvSpPr>
        <p:spPr>
          <a:xfrm>
            <a:off x="-205668" y="100263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03" name="Google Shape;203;p16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 flipH="1">
            <a:off x="5568351" y="773548"/>
            <a:ext cx="2908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2524909" y="1481434"/>
            <a:ext cx="8995610" cy="342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Attraverso i 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Regolamenti dei corsi di Studio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L’Ente promotore: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000"/>
              <a:buFont typeface="Noto Sans Symbols"/>
              <a:buChar char="❖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Stabilisce se lo stage costituisce un passaggio obbligato e comporta l’acquisizione di crediti formativi universitari (CFU), oppure se il suo svolgimento è a libera scelta dello studente rimanendo comunque nella sua carriera</a:t>
            </a:r>
            <a:endParaRPr sz="20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000"/>
              <a:buFont typeface="Noto Sans Symbols"/>
              <a:buChar char="❖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Stabilisce i requisiti che lo studente deve possedere all’avvio dello stesso</a:t>
            </a:r>
            <a:endParaRPr sz="20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590800" y="3657600"/>
            <a:ext cx="7941563" cy="29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Attraverso il 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supporto amministrativo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fornito da: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000"/>
              <a:buFont typeface="Noto Sans Symbols"/>
              <a:buChar char="❖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Ufficio Stage</a:t>
            </a:r>
            <a:endParaRPr sz="20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000"/>
              <a:buFont typeface="Noto Sans Symbols"/>
              <a:buChar char="❖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Segreterie didattiche</a:t>
            </a:r>
            <a:endParaRPr sz="20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000"/>
              <a:buFont typeface="Noto Sans Symbols"/>
              <a:buChar char="❖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Segreterie studenti</a:t>
            </a:r>
            <a:endParaRPr sz="20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13" name="Google Shape;213;p17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 txBox="1"/>
          <p:nvPr/>
        </p:nvSpPr>
        <p:spPr>
          <a:xfrm>
            <a:off x="2524909" y="1600200"/>
            <a:ext cx="9300410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CAPO </a:t>
            </a:r>
            <a:r>
              <a:rPr lang="it-IT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all’ente promotore è l’attivazione delle </a:t>
            </a:r>
            <a:r>
              <a:rPr lang="it-IT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coperture assicurative </a:t>
            </a:r>
            <a:r>
              <a:rPr lang="it-IT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il tirocinante: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600"/>
              <a:buFont typeface="Noto Sans Symbols"/>
              <a:buChar char="❖"/>
            </a:pPr>
            <a: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Presso INAIL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600"/>
              <a:buFont typeface="Noto Sans Symbols"/>
              <a:buChar char="❖"/>
            </a:pPr>
            <a: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Presso idonea compagnia per responsabilità civile verso terzi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Tali coperture si estendono anche ad attività svolte dallo studente al di fuori della sede operativa del soggetto ospitante, previo comunicazione da effettuare all’ente promotore.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21" name="Google Shape;221;p18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2491327" y="1732507"/>
            <a:ext cx="9071810" cy="474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 OSPITANTE: 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accoglie lo studente in stage.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</a:t>
            </a:r>
            <a:r>
              <a:rPr lang="it-IT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regolamento didattico </a:t>
            </a:r>
            <a:r>
              <a:rPr lang="it-IT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Ateneo si specifica: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«imprese, pubbliche amministrazioni, enti pubblici o privati, ivi compresi quelli del terzo settore, studi professionali e collegi professionali».</a:t>
            </a:r>
            <a:endParaRPr sz="3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-463575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25" name="Google Shape;225;p18"/>
          <p:cNvSpPr/>
          <p:nvPr/>
        </p:nvSpPr>
        <p:spPr>
          <a:xfrm>
            <a:off x="957438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791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367" y="4391210"/>
            <a:ext cx="5010252" cy="289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/>
          <p:nvPr/>
        </p:nvSpPr>
        <p:spPr>
          <a:xfrm>
            <a:off x="-463575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33" name="Google Shape;233;p19"/>
          <p:cNvSpPr/>
          <p:nvPr/>
        </p:nvSpPr>
        <p:spPr>
          <a:xfrm>
            <a:off x="957438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791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9"/>
          <p:cNvSpPr txBox="1"/>
          <p:nvPr/>
        </p:nvSpPr>
        <p:spPr>
          <a:xfrm>
            <a:off x="2121649" y="1581905"/>
            <a:ext cx="9724292" cy="404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660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 gli </a:t>
            </a:r>
            <a:r>
              <a:rPr lang="it-IT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OBBLIGHI</a:t>
            </a:r>
            <a:r>
              <a:rPr lang="it-IT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dell’ente ospitante figurano: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604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3000"/>
              <a:buFont typeface="Noto Sans Symbols"/>
              <a:buChar char="❖"/>
            </a:pPr>
            <a:r>
              <a:rPr lang="it-IT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corretta applicazione protocolli di tutela in ambito di salute e sicurezza dei lavoratori (aggiornati in base alle recenti disposizioni in tema di Covid-19) </a:t>
            </a:r>
            <a:endParaRPr sz="3000" b="0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marR="6604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3000"/>
              <a:buFont typeface="Noto Sans Symbols"/>
              <a:buChar char="❖"/>
            </a:pPr>
            <a:r>
              <a:rPr lang="it-IT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formazione generale e specifica sulla sicurezza e in ambito di sorveglianza sanitaria</a:t>
            </a:r>
            <a:endParaRPr sz="3000" b="0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/>
        </p:nvSpPr>
        <p:spPr>
          <a:xfrm>
            <a:off x="3048828" y="3244334"/>
            <a:ext cx="70095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42" name="Google Shape;242;p20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/>
          <p:nvPr/>
        </p:nvSpPr>
        <p:spPr>
          <a:xfrm>
            <a:off x="2892287" y="3418269"/>
            <a:ext cx="62020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2895600" y="3417516"/>
            <a:ext cx="6197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2895600" y="3417516"/>
            <a:ext cx="6197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2379556" y="1839512"/>
            <a:ext cx="8919410" cy="474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it-IT" sz="3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STAGISTA</a:t>
            </a:r>
            <a:r>
              <a:rPr lang="it-IT" sz="3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it-IT" sz="3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TIROCINANTE: </a:t>
            </a:r>
            <a:endParaRPr sz="3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Colui che 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svolge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stage. Chiunque sia regolarmente iscritto (tasse regolarmente versate) ad un corso attivato dall’Università Bicocca (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CdL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CdLM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CdLMCU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Master e Dottorati) e nel rispetto del Regolamento del proprio corso di studio.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4471" y="4471739"/>
            <a:ext cx="4242242" cy="238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54" name="Google Shape;254;p21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 txBox="1"/>
          <p:nvPr/>
        </p:nvSpPr>
        <p:spPr>
          <a:xfrm>
            <a:off x="2356110" y="1388221"/>
            <a:ext cx="9582698" cy="589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660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 i 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DOVERI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tirocinante (riportati nel progetto formativo) figurano: 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604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3200"/>
              <a:buFont typeface="Noto Sans Symbols"/>
              <a:buChar char="❖"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Rispetto degli obblighi di 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RISERVATEZZA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circa processi produttivi, prodotti e ogni altra informazione relativa all’azienda</a:t>
            </a:r>
            <a:endParaRPr sz="3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marR="6604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3200"/>
              <a:buFont typeface="Noto Sans Symbols"/>
              <a:buChar char="❖"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Rispetto delle modalità di svolgimento delle attività formative</a:t>
            </a:r>
            <a:endParaRPr sz="3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marR="6604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3200"/>
              <a:buFont typeface="Noto Sans Symbols"/>
              <a:buChar char="❖"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Rispetto delle regole di frequentazione degli spazi aziendali</a:t>
            </a:r>
            <a:endParaRPr sz="3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322" name="Google Shape;322;p28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8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7589" t="19927" r="3883" b="6903"/>
          <a:stretch/>
        </p:blipFill>
        <p:spPr>
          <a:xfrm>
            <a:off x="1870126" y="1794446"/>
            <a:ext cx="10235811" cy="47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5;g12cb2a701d6_0_9">
            <a:extLst>
              <a:ext uri="{FF2B5EF4-FFF2-40B4-BE49-F238E27FC236}">
                <a16:creationId xmlns:a16="http://schemas.microsoft.com/office/drawing/2014/main" id="{D738230C-2235-9A42-1F98-5614AC62C142}"/>
              </a:ext>
            </a:extLst>
          </p:cNvPr>
          <p:cNvSpPr txBox="1"/>
          <p:nvPr/>
        </p:nvSpPr>
        <p:spPr>
          <a:xfrm flipH="1">
            <a:off x="2731798" y="454270"/>
            <a:ext cx="86582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L’ATTIVAZIONE DELLO STAGE tramite Segreterie OnLine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331" name="Google Shape;331;p29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9"/>
          <p:cNvSpPr txBox="1"/>
          <p:nvPr/>
        </p:nvSpPr>
        <p:spPr>
          <a:xfrm>
            <a:off x="2560078" y="1379285"/>
            <a:ext cx="9186445" cy="379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la </a:t>
            </a: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banca dati 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attraverso cui l’Università degli Studi di Milano Bicocca gestisce le </a:t>
            </a: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carriere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degli studenti immatricolati. 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 utilizzata anche come portale </a:t>
            </a: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l’attivazione degli stage 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studenti e tirocinanti: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partire dalla registrazione dell’ente ospitante sino alla stipula della </a:t>
            </a: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convenzione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alla </a:t>
            </a: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firma del progetto formativo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29" descr="Freccia: leggera curv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5410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 txBox="1"/>
          <p:nvPr/>
        </p:nvSpPr>
        <p:spPr>
          <a:xfrm>
            <a:off x="5105400" y="5637066"/>
            <a:ext cx="3810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AVVIO DELLO STAGE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22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cb2a701d6_0_9"/>
          <p:cNvSpPr/>
          <p:nvPr/>
        </p:nvSpPr>
        <p:spPr>
          <a:xfrm>
            <a:off x="-205668" y="-76200"/>
            <a:ext cx="1746981" cy="7355597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62" name="Google Shape;262;g12cb2a701d6_0_9"/>
          <p:cNvSpPr/>
          <p:nvPr/>
        </p:nvSpPr>
        <p:spPr>
          <a:xfrm>
            <a:off x="1215345" y="634976"/>
            <a:ext cx="982437" cy="131384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12cb2a701d6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2cb2a701d6_0_9"/>
          <p:cNvSpPr txBox="1"/>
          <p:nvPr/>
        </p:nvSpPr>
        <p:spPr>
          <a:xfrm>
            <a:off x="2511898" y="2052054"/>
            <a:ext cx="9559144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660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it-IT" sz="20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Azienda/ente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richiede la convenzione con Bicocca – se non l’ha già – e inserisce nel portale il Progetto Formativo che attende la convalida di studente e ufficio stage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SzPts val="2200"/>
              <a:buFont typeface="Arial"/>
              <a:buChar char="•"/>
            </a:pPr>
            <a:r>
              <a:rPr lang="it-IT" sz="20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approva il Progetto Formativo</a:t>
            </a:r>
          </a:p>
          <a:p>
            <a:pPr>
              <a:buSzPts val="2200"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it-IT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 Universitario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valuta e approva il Progetto Formativo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it-IT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Ufficio Stage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attiva il Progetto Formativo e le coperture assicurative</a:t>
            </a:r>
            <a:endParaRPr sz="20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2cb2a701d6_0_9"/>
          <p:cNvSpPr txBox="1"/>
          <p:nvPr/>
        </p:nvSpPr>
        <p:spPr>
          <a:xfrm flipH="1">
            <a:off x="2962326" y="640560"/>
            <a:ext cx="86582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PROCEDURA DI ATTIVAZIONE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cb2a701d6_0_0"/>
          <p:cNvSpPr/>
          <p:nvPr/>
        </p:nvSpPr>
        <p:spPr>
          <a:xfrm>
            <a:off x="-205668" y="-76200"/>
            <a:ext cx="1746981" cy="7355597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71" name="Google Shape;271;g12cb2a701d6_0_0"/>
          <p:cNvSpPr/>
          <p:nvPr/>
        </p:nvSpPr>
        <p:spPr>
          <a:xfrm>
            <a:off x="1215345" y="634976"/>
            <a:ext cx="982437" cy="131384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12cb2a701d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5799" y="74426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2cb2a701d6_0_0"/>
          <p:cNvSpPr txBox="1"/>
          <p:nvPr/>
        </p:nvSpPr>
        <p:spPr>
          <a:xfrm>
            <a:off x="2149143" y="634976"/>
            <a:ext cx="10090826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660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3600" b="1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PER GLI STUDENTI </a:t>
            </a:r>
            <a:endParaRPr lang="it-IT" sz="3600" b="1" i="0" u="none" strike="noStrike" cap="none" dirty="0" smtClean="0">
              <a:solidFill>
                <a:srgbClr val="595959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660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600" b="1" i="0" u="none" strike="noStrike" cap="none" dirty="0" smtClean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 SCIENZE dell’ORGANIZZAZIONE</a:t>
            </a:r>
            <a:endParaRPr dirty="0"/>
          </a:p>
          <a:p>
            <a:pPr marL="0" marR="660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6040" lvl="0" indent="-457200">
              <a:buSzPts val="3200"/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REQUISITI </a:t>
            </a:r>
            <a:r>
              <a:rPr lang="it-IT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all’avvio: SI’ </a:t>
            </a:r>
            <a:r>
              <a:rPr lang="it-IT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90 </a:t>
            </a:r>
            <a:r>
              <a:rPr lang="it-IT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CFU+iscrizione</a:t>
            </a:r>
            <a:r>
              <a:rPr lang="it-IT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3°anno</a:t>
            </a:r>
          </a:p>
          <a:p>
            <a:pPr marR="66040" lvl="0">
              <a:buSzPts val="3200"/>
            </a:pPr>
            <a:endParaRPr lang="it-IT" sz="3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6040" lvl="0" indent="-457200">
              <a:buSzPts val="3200"/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Tabella tutor: </a:t>
            </a:r>
            <a:r>
              <a:rPr lang="it-I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 libera del tutor </a:t>
            </a:r>
            <a:r>
              <a:rPr lang="it-IT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universitario</a:t>
            </a:r>
          </a:p>
          <a:p>
            <a:pPr marR="66040" lvl="0">
              <a:buSzPts val="3200"/>
            </a:pPr>
            <a:r>
              <a:rPr lang="it-I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it-IT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(referente stage prof.sa Benedetta Trivellato) </a:t>
            </a:r>
            <a:endParaRPr lang="it-IT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6040" lvl="0" indent="-457200">
              <a:buSzPts val="3200"/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6040" lvl="0" indent="-457200">
              <a:buSzPts val="3200"/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ALLEGATI in </a:t>
            </a:r>
            <a:r>
              <a:rPr lang="it-IT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chiusura</a:t>
            </a:r>
            <a:r>
              <a:rPr lang="it-I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SI’ </a:t>
            </a:r>
            <a:r>
              <a:rPr lang="it-I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it-IT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relazione finale</a:t>
            </a:r>
            <a:endParaRPr lang="it-IT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6040" lvl="0" indent="-457200">
              <a:buSzPts val="3200"/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6040" lvl="0" indent="-457200">
              <a:buSzPts val="3200"/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Compilazione </a:t>
            </a:r>
            <a:r>
              <a:rPr lang="it-I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lang="it-IT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questionario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>
            <a:off x="-152400" y="-76200"/>
            <a:ext cx="1748170" cy="6934200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95" name="Google Shape;95;p6"/>
          <p:cNvSpPr/>
          <p:nvPr/>
        </p:nvSpPr>
        <p:spPr>
          <a:xfrm>
            <a:off x="1382703" y="604171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2819400" y="304800"/>
            <a:ext cx="8527121" cy="152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6"/>
              <a:buFont typeface="Arial"/>
              <a:buNone/>
            </a:pPr>
            <a:r>
              <a:rPr lang="it-IT" sz="3956" b="0" i="0" u="none" strike="noStrike" cap="none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 COSA SI OCCUPA?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6"/>
              <a:buFont typeface="Arial"/>
              <a:buNone/>
            </a:pPr>
            <a:r>
              <a:rPr lang="it-IT" sz="3956" b="0" i="0" u="none" strike="noStrike" cap="none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 SERVIZI OFFERTI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4267200" y="1980753"/>
            <a:ext cx="600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SUPPORTO ALL’ATTIVAZIONE DI: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1676400" y="2743951"/>
            <a:ext cx="10596300" cy="3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900"/>
              <a:buFont typeface="Noto Sans Symbols"/>
              <a:buChar char="❖"/>
            </a:pPr>
            <a:r>
              <a:rPr lang="it-IT" sz="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Curriculare </a:t>
            </a:r>
            <a:r>
              <a:rPr lang="it-IT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 e senza CFU, stage all’estero, Bandi di stage)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900"/>
              <a:buFont typeface="Noto Sans Symbols"/>
              <a:buChar char="❖"/>
            </a:pPr>
            <a:r>
              <a:rPr lang="it-IT" sz="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Tirocinio Post Laurea Professionalizzante </a:t>
            </a:r>
            <a:r>
              <a:rPr lang="it-IT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(Psicologia)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900"/>
              <a:buFont typeface="Noto Sans Symbols"/>
              <a:buChar char="❖"/>
            </a:pPr>
            <a:r>
              <a:rPr lang="it-IT" sz="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Esami di Stato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-152400" y="100263"/>
            <a:ext cx="1748170" cy="6934200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100" name="Google Shape;100;p6"/>
          <p:cNvSpPr/>
          <p:nvPr/>
        </p:nvSpPr>
        <p:spPr>
          <a:xfrm>
            <a:off x="1346252" y="692403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011" y="822699"/>
            <a:ext cx="1018858" cy="1095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79" name="Google Shape;279;p22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/>
        </p:nvSpPr>
        <p:spPr>
          <a:xfrm>
            <a:off x="2667000" y="1371600"/>
            <a:ext cx="8997461" cy="321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it-IT" sz="2900" b="1" i="1" u="sng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CONVENZIONE</a:t>
            </a:r>
            <a:r>
              <a:rPr lang="it-IT" sz="2900" b="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endParaRPr sz="29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2"/>
          <p:cNvSpPr txBox="1"/>
          <p:nvPr/>
        </p:nvSpPr>
        <p:spPr>
          <a:xfrm>
            <a:off x="2667000" y="2514600"/>
            <a:ext cx="8839200" cy="237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l’accordo tra Università ed Ente ospitante, è necessaria per l’avvio dello stage e deve essere sottoscritta dai rappresentanti legali di entrambi.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 sottoscritta dalla Rettrice e dal rappresentante legale dell’ente ospitante o suo delegato.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 flipH="1">
            <a:off x="3886200" y="634976"/>
            <a:ext cx="9525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it-IT" sz="3300" b="1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QUALE DOCUMENTAZIONE?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89" name="Google Shape;289;p23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3"/>
          <p:cNvSpPr txBox="1"/>
          <p:nvPr/>
        </p:nvSpPr>
        <p:spPr>
          <a:xfrm>
            <a:off x="2524909" y="1326034"/>
            <a:ext cx="9372600" cy="58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it-IT" sz="2900" b="1" i="1" u="sng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PROGETTO FORMATIVO:</a:t>
            </a:r>
            <a:endParaRPr sz="2900" b="1" i="1" u="sng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il «contratto» che definisce la relazione tra lo studente e l’ente che lo ospita. In esso sono riportati tutti i dati del primo, ATTIVITA’ E OBIETTIVI oggetto dello stage oltre che i riferimenti di due figure imprescindibili per l’avvio dello stage:</a:t>
            </a: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900"/>
              <a:buFont typeface="Noto Sans Symbols"/>
              <a:buChar char="❖"/>
            </a:pPr>
            <a:r>
              <a:rPr lang="it-IT" sz="2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Tutor aziendale</a:t>
            </a:r>
            <a:endParaRPr sz="2900" b="1" i="1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900"/>
              <a:buFont typeface="Noto Sans Symbols"/>
              <a:buChar char="❖"/>
            </a:pPr>
            <a:r>
              <a:rPr lang="it-IT" sz="2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Tutor universitario</a:t>
            </a:r>
            <a:endParaRPr sz="29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297" name="Google Shape;297;p24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4"/>
          <p:cNvSpPr txBox="1"/>
          <p:nvPr/>
        </p:nvSpPr>
        <p:spPr>
          <a:xfrm>
            <a:off x="2963515" y="1046153"/>
            <a:ext cx="8387861" cy="648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SOGGETTO PROMOTORE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Solitamente è un docente del corso di studi al quale è iscritto lo studente, scelto dallo stesso sulla base dell’ambito di svolgimento dello stage oppure già definito dal Comitato di Coordinamento Didattico del corso.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COMPITI e RESPONSABILITA’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Fornire supporto e assistenza allo stagista ai fini del suo inserimento presso l’ente ospitante</a:t>
            </a:r>
            <a:endParaRPr sz="2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Intervenire per risolvere eventuali criticità in corso di stage</a:t>
            </a:r>
            <a:endParaRPr sz="2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Valutare, in collaborazione con il tutor aziendale, l’esperienza di tirocinio e confermare gli eventuali cfu da attribuire in chiusura di stage</a:t>
            </a:r>
            <a:endParaRPr sz="2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305" name="Google Shape;305;p25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5"/>
          <p:cNvSpPr txBox="1"/>
          <p:nvPr/>
        </p:nvSpPr>
        <p:spPr>
          <a:xfrm>
            <a:off x="2495601" y="744240"/>
            <a:ext cx="9073800" cy="6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SOGGETTO OSPITANTE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la figura che in azienda si occupa di affiancare per tutto il corso dello stage il tirocinante. Deve mantenere con l’azienda una collaborazione continuativa.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COMPITI e RESPONSABILITA’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Favorire inserimento in azienda</a:t>
            </a:r>
            <a:endParaRPr sz="2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Informare il tirocinante sui regolamenti aziendali e norme in materia di igiene e sicurezza sui luoghi di lavoro</a:t>
            </a:r>
            <a:endParaRPr sz="2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Promuovere l’acquisizione delle competenze previste, dando il supporto formativo necessario al tirocinante e avvalendosi della collaborazione dei colleghi o di altri settori aziendali</a:t>
            </a:r>
            <a:endParaRPr sz="2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Confrontarsi periodicamente con il tutor del soggetto promotore</a:t>
            </a:r>
            <a:endParaRPr sz="2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"/>
          <p:cNvSpPr/>
          <p:nvPr/>
        </p:nvSpPr>
        <p:spPr>
          <a:xfrm>
            <a:off x="-351826" y="-34045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341" name="Google Shape;341;p30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0"/>
          <p:cNvSpPr txBox="1"/>
          <p:nvPr/>
        </p:nvSpPr>
        <p:spPr>
          <a:xfrm flipH="1">
            <a:off x="3385409" y="276213"/>
            <a:ext cx="7543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1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COME ORIENTARSI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1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 CERCA DELLO STAGE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2524910" y="1291876"/>
            <a:ext cx="8981290" cy="603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800"/>
              <a:buFont typeface="Noto Sans Symbols"/>
              <a:buChar char="❖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L’elenco degli annunci riferiti al proprio Corso di Studi su Segreterie online nella sezione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OPPORTUNITA’ di stage/tirocinio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800"/>
              <a:buFont typeface="Noto Sans Symbols"/>
              <a:buChar char="❖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L’elenco delle Aziende registrate o convenzionate con l’Ateneo su Segreterie online nella sezione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AZIENDE/ENTI 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2123B"/>
              </a:buClr>
              <a:buSzPts val="2800"/>
              <a:buFont typeface="Noto Sans Symbols"/>
              <a:buChar char="❖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Tramite ricerca personale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30" descr="Freccia a destr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683424" y="2084732"/>
            <a:ext cx="66426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0" descr="Freccia a destr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683424" y="4183017"/>
            <a:ext cx="66426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1484" y="4640217"/>
            <a:ext cx="3571874" cy="201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13f95595b5_0_3"/>
          <p:cNvSpPr/>
          <p:nvPr/>
        </p:nvSpPr>
        <p:spPr>
          <a:xfrm>
            <a:off x="-94729" y="-250171"/>
            <a:ext cx="1746981" cy="7355597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457" name="Google Shape;457;g113f95595b5_0_3"/>
          <p:cNvSpPr/>
          <p:nvPr/>
        </p:nvSpPr>
        <p:spPr>
          <a:xfrm>
            <a:off x="1215345" y="634976"/>
            <a:ext cx="982437" cy="131384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g113f95595b5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289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113f95595b5_0_3"/>
          <p:cNvSpPr txBox="1"/>
          <p:nvPr/>
        </p:nvSpPr>
        <p:spPr>
          <a:xfrm>
            <a:off x="2197782" y="2123374"/>
            <a:ext cx="9606300" cy="2985392"/>
          </a:xfrm>
          <a:prstGeom prst="rect">
            <a:avLst/>
          </a:prstGeom>
          <a:gradFill>
            <a:gsLst>
              <a:gs pos="0">
                <a:srgbClr val="A0C94A"/>
              </a:gs>
              <a:gs pos="100000">
                <a:srgbClr val="DBFF9C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it-IT" sz="34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STAGE ALL’ESTERO: quando e come?</a:t>
            </a:r>
            <a:r>
              <a:rPr lang="it-IT" sz="3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Font typeface="Noto Sans Symbols"/>
              <a:buChar char="✔"/>
            </a:pPr>
            <a:r>
              <a:rPr lang="it-IT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Sempre, SE sede 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Legale dell’Ente ospitante all’estero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Font typeface="Noto Sans Symbols"/>
              <a:buChar char="✔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 individuale </a:t>
            </a:r>
            <a:r>
              <a:rPr lang="it-IT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dell’Ente</a:t>
            </a: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Font typeface="Noto Sans Symbols"/>
              <a:buChar char="✔"/>
            </a:pPr>
            <a:r>
              <a:rPr lang="it-IT" sz="2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 Erasmus? Con ufficio Stage è possibile! 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</a:pPr>
            <a:r>
              <a:rPr lang="it-IT" sz="2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Sì…MA SENZA rimborso spese…</a:t>
            </a: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Procedura FUORI da </a:t>
            </a:r>
            <a:r>
              <a:rPr lang="it-IT" sz="2800" i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Segreterie OnLine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113f95595b5_0_3"/>
          <p:cNvSpPr txBox="1"/>
          <p:nvPr/>
        </p:nvSpPr>
        <p:spPr>
          <a:xfrm>
            <a:off x="2394147" y="941351"/>
            <a:ext cx="95169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it-IT" sz="3956" b="1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PRONTI A PARTIRE? YES, OF COURSE!</a:t>
            </a:r>
            <a:endParaRPr sz="3956" b="1" i="0" u="none" strike="noStrike" cap="none" dirty="0">
              <a:solidFill>
                <a:srgbClr val="595959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61" name="Google Shape;461;g113f95595b5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8506" y="4915216"/>
            <a:ext cx="1995053" cy="1942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77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113f95595b5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5396" y="-7076"/>
            <a:ext cx="2180788" cy="1540314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113f95595b5_0_75"/>
          <p:cNvSpPr/>
          <p:nvPr/>
        </p:nvSpPr>
        <p:spPr>
          <a:xfrm>
            <a:off x="-205668" y="-76200"/>
            <a:ext cx="1746981" cy="7355597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468" name="Google Shape;468;g113f95595b5_0_75"/>
          <p:cNvSpPr/>
          <p:nvPr/>
        </p:nvSpPr>
        <p:spPr>
          <a:xfrm>
            <a:off x="1215345" y="634976"/>
            <a:ext cx="982437" cy="131384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113f95595b5_0_75"/>
          <p:cNvSpPr/>
          <p:nvPr/>
        </p:nvSpPr>
        <p:spPr>
          <a:xfrm>
            <a:off x="-463575" y="-76200"/>
            <a:ext cx="1746981" cy="7355597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470" name="Google Shape;470;g113f95595b5_0_75"/>
          <p:cNvSpPr/>
          <p:nvPr/>
        </p:nvSpPr>
        <p:spPr>
          <a:xfrm>
            <a:off x="957438" y="634976"/>
            <a:ext cx="982437" cy="131384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g113f95595b5_0_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646" y="745285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113f95595b5_0_75"/>
          <p:cNvSpPr txBox="1"/>
          <p:nvPr/>
        </p:nvSpPr>
        <p:spPr>
          <a:xfrm>
            <a:off x="2407573" y="422140"/>
            <a:ext cx="328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it-IT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point…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113f95595b5_0_75"/>
          <p:cNvSpPr txBox="1"/>
          <p:nvPr/>
        </p:nvSpPr>
        <p:spPr>
          <a:xfrm>
            <a:off x="2197752" y="1546684"/>
            <a:ext cx="9697200" cy="1938952"/>
          </a:xfrm>
          <a:prstGeom prst="rect">
            <a:avLst/>
          </a:prstGeom>
          <a:gradFill>
            <a:gsLst>
              <a:gs pos="0">
                <a:srgbClr val="A0C94A"/>
              </a:gs>
              <a:gs pos="100000">
                <a:srgbClr val="DBFF9C"/>
              </a:gs>
            </a:gsLst>
            <a:lin ang="16200038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❖"/>
            </a:pPr>
            <a:r>
              <a:rPr lang="it-IT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Compilare 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it-IT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«Accordo di stage/tirocinio all’estero</a:t>
            </a:r>
            <a:r>
              <a:rPr lang="it-IT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(dal sito </a:t>
            </a:r>
            <a:r>
              <a:rPr lang="it-IT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Unimib</a:t>
            </a:r>
            <a:r>
              <a:rPr lang="it-IT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it-I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ALMENO 3 SETTIMANE PRIMA DELLA PARTENZA</a:t>
            </a:r>
            <a:endParaRPr lang="it-IT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❖"/>
            </a:pPr>
            <a:r>
              <a:rPr lang="it-IT" sz="24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Fare attenzione ad inserire il contatto mail corretto dell’ente ospitante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❖"/>
            </a:pPr>
            <a:r>
              <a:rPr lang="it-IT" sz="2400" b="0" i="0" u="none" strike="noStrike" cap="none" dirty="0" smtClean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Inserire data INDICATIVA di inizio-fine stage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❖"/>
            </a:pPr>
            <a:r>
              <a:rPr lang="it-IT" sz="24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Inserire il nominativo del tutor universitario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4" name="Google Shape;474;g113f95595b5_0_75"/>
          <p:cNvGrpSpPr/>
          <p:nvPr/>
        </p:nvGrpSpPr>
        <p:grpSpPr>
          <a:xfrm>
            <a:off x="1960652" y="4278442"/>
            <a:ext cx="9650275" cy="1476387"/>
            <a:chOff x="2249690" y="4950151"/>
            <a:chExt cx="7520142" cy="1476387"/>
          </a:xfrm>
        </p:grpSpPr>
        <p:sp>
          <p:nvSpPr>
            <p:cNvPr id="475" name="Google Shape;475;g113f95595b5_0_75"/>
            <p:cNvSpPr txBox="1"/>
            <p:nvPr/>
          </p:nvSpPr>
          <p:spPr>
            <a:xfrm>
              <a:off x="4163132" y="4950151"/>
              <a:ext cx="5606700" cy="523180"/>
            </a:xfrm>
            <a:prstGeom prst="rect">
              <a:avLst/>
            </a:prstGeom>
            <a:gradFill>
              <a:gsLst>
                <a:gs pos="0">
                  <a:srgbClr val="FF932B"/>
                </a:gs>
                <a:gs pos="100000">
                  <a:srgbClr val="FFB673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it-IT" sz="28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Verifica requisiti previsti dal corso</a:t>
              </a:r>
              <a:endParaRPr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g113f95595b5_0_75"/>
            <p:cNvSpPr/>
            <p:nvPr/>
          </p:nvSpPr>
          <p:spPr>
            <a:xfrm>
              <a:off x="2249690" y="5203138"/>
              <a:ext cx="1850173" cy="1223400"/>
            </a:xfrm>
            <a:prstGeom prst="ellipse">
              <a:avLst/>
            </a:prstGeom>
            <a:gradFill>
              <a:gsLst>
                <a:gs pos="0">
                  <a:srgbClr val="FF932B"/>
                </a:gs>
                <a:gs pos="100000">
                  <a:srgbClr val="FFB673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2400" b="1" i="0" u="none" strike="noStrike" cap="none" dirty="0" smtClean="0">
                  <a:solidFill>
                    <a:srgbClr val="E36C09"/>
                  </a:solidFill>
                  <a:latin typeface="Calibri"/>
                  <a:ea typeface="Calibri"/>
                  <a:cs typeface="Calibri"/>
                  <a:sym typeface="Calibri"/>
                </a:rPr>
                <a:t>UFFICIO STAGE</a:t>
              </a:r>
              <a:endParaRPr sz="2400" b="1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475;g113f95595b5_0_75"/>
          <p:cNvSpPr txBox="1"/>
          <p:nvPr/>
        </p:nvSpPr>
        <p:spPr>
          <a:xfrm>
            <a:off x="4416090" y="4936435"/>
            <a:ext cx="7194837" cy="52318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 tutti i dati riportati nell’ «Accordo»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475;g113f95595b5_0_75"/>
          <p:cNvSpPr txBox="1"/>
          <p:nvPr/>
        </p:nvSpPr>
        <p:spPr>
          <a:xfrm>
            <a:off x="4416090" y="5594428"/>
            <a:ext cx="7194837" cy="954067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Invia </a:t>
            </a:r>
            <a:r>
              <a:rPr lang="it-IT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</a:t>
            </a:r>
            <a:r>
              <a:rPr lang="it-IT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Agreement&amp;Internship</a:t>
            </a:r>
            <a:r>
              <a:rPr lang="it-IT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a Ente ospitante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2350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g113f95595b5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0345" y="36902"/>
            <a:ext cx="2224238" cy="1233959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113f95595b5_0_161"/>
          <p:cNvSpPr/>
          <p:nvPr/>
        </p:nvSpPr>
        <p:spPr>
          <a:xfrm>
            <a:off x="-205668" y="-76200"/>
            <a:ext cx="1746981" cy="7355597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492" name="Google Shape;492;g113f95595b5_0_161"/>
          <p:cNvSpPr/>
          <p:nvPr/>
        </p:nvSpPr>
        <p:spPr>
          <a:xfrm>
            <a:off x="1215345" y="634976"/>
            <a:ext cx="982437" cy="131384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113f95595b5_0_161"/>
          <p:cNvSpPr/>
          <p:nvPr/>
        </p:nvSpPr>
        <p:spPr>
          <a:xfrm>
            <a:off x="-463575" y="-76200"/>
            <a:ext cx="1746981" cy="7355597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494" name="Google Shape;494;g113f95595b5_0_161"/>
          <p:cNvSpPr/>
          <p:nvPr/>
        </p:nvSpPr>
        <p:spPr>
          <a:xfrm>
            <a:off x="957438" y="634976"/>
            <a:ext cx="982437" cy="131384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g113f95595b5_0_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646" y="745285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113f95595b5_0_161"/>
          <p:cNvSpPr txBox="1"/>
          <p:nvPr/>
        </p:nvSpPr>
        <p:spPr>
          <a:xfrm>
            <a:off x="2189290" y="1459704"/>
            <a:ext cx="9778318" cy="1200288"/>
          </a:xfrm>
          <a:prstGeom prst="rect">
            <a:avLst/>
          </a:prstGeom>
          <a:gradFill>
            <a:gsLst>
              <a:gs pos="0">
                <a:srgbClr val="FABF8E"/>
              </a:gs>
              <a:gs pos="100000">
                <a:srgbClr val="E36C09"/>
              </a:gs>
            </a:gsLst>
            <a:lin ang="16200038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❖"/>
            </a:pPr>
            <a:r>
              <a:rPr lang="it-IT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Attendere la mail 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parte dell’Ufficio Stage </a:t>
            </a:r>
            <a:r>
              <a:rPr lang="it-IT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entrambi i 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documenti </a:t>
            </a:r>
            <a:r>
              <a:rPr lang="it-IT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firmati: </a:t>
            </a:r>
            <a:r>
              <a:rPr lang="it-IT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</a:t>
            </a:r>
            <a:r>
              <a:rPr lang="it-IT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Agreement e </a:t>
            </a:r>
            <a:r>
              <a:rPr lang="it-IT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❖"/>
            </a:pPr>
            <a:r>
              <a:rPr lang="it-IT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coperture assicurative sono attivate: LO STAGE PUO’ INIZIARE!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113f95595b5_0_161"/>
          <p:cNvSpPr txBox="1"/>
          <p:nvPr/>
        </p:nvSpPr>
        <p:spPr>
          <a:xfrm>
            <a:off x="2189290" y="3071534"/>
            <a:ext cx="6953184" cy="615513"/>
          </a:xfrm>
          <a:prstGeom prst="rect">
            <a:avLst/>
          </a:prstGeom>
          <a:gradFill>
            <a:gsLst>
              <a:gs pos="0">
                <a:srgbClr val="A0C94A"/>
              </a:gs>
              <a:gs pos="100000">
                <a:srgbClr val="DBFF9C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400"/>
              <a:buNone/>
              <a:defRPr sz="3400" b="1">
                <a:solidFill>
                  <a:srgbClr val="00B05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it-IT" dirty="0">
                <a:sym typeface="Calibri"/>
              </a:rPr>
              <a:t>E UNA VOLTA RIENTRATI?</a:t>
            </a:r>
          </a:p>
        </p:txBody>
      </p:sp>
      <p:sp>
        <p:nvSpPr>
          <p:cNvPr id="11" name="Google Shape;498;g113f95595b5_0_161"/>
          <p:cNvSpPr txBox="1"/>
          <p:nvPr/>
        </p:nvSpPr>
        <p:spPr>
          <a:xfrm>
            <a:off x="3093924" y="3903134"/>
            <a:ext cx="8746779" cy="1384954"/>
          </a:xfrm>
          <a:prstGeom prst="rect">
            <a:avLst/>
          </a:prstGeom>
          <a:gradFill>
            <a:gsLst>
              <a:gs pos="0">
                <a:srgbClr val="A0C94A"/>
              </a:gs>
              <a:gs pos="100000">
                <a:srgbClr val="DBFF9C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400"/>
              <a:buNone/>
              <a:defRPr sz="3400" b="1">
                <a:solidFill>
                  <a:srgbClr val="00B050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it-IT" sz="2800" b="0" dirty="0">
                <a:solidFill>
                  <a:schemeClr val="tx1"/>
                </a:solidFill>
                <a:sym typeface="Calibri"/>
              </a:rPr>
              <a:t>Predisporre la documentazione di chiusura </a:t>
            </a:r>
            <a:r>
              <a:rPr lang="it-IT" sz="2800" b="0" dirty="0" smtClean="0">
                <a:solidFill>
                  <a:schemeClr val="tx1"/>
                </a:solidFill>
                <a:sym typeface="Calibri"/>
              </a:rPr>
              <a:t>ove prevista</a:t>
            </a: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it-IT" sz="2800" b="0" dirty="0" smtClean="0">
                <a:solidFill>
                  <a:schemeClr val="tx1"/>
                </a:solidFill>
                <a:sym typeface="Calibri"/>
              </a:rPr>
              <a:t>Presentare </a:t>
            </a:r>
            <a:r>
              <a:rPr lang="it-IT" sz="2800" b="0" dirty="0">
                <a:solidFill>
                  <a:schemeClr val="tx1"/>
                </a:solidFill>
                <a:sym typeface="Calibri"/>
              </a:rPr>
              <a:t>la documentazione alla propria segreteria studenti per il riconoscimento dei </a:t>
            </a:r>
            <a:r>
              <a:rPr lang="it-IT" sz="2800" b="0" dirty="0" smtClean="0">
                <a:solidFill>
                  <a:schemeClr val="tx1"/>
                </a:solidFill>
                <a:sym typeface="Calibri"/>
              </a:rPr>
              <a:t>CFU</a:t>
            </a:r>
            <a:endParaRPr lang="it-IT" dirty="0">
              <a:sym typeface="Calibri"/>
            </a:endParaRPr>
          </a:p>
        </p:txBody>
      </p:sp>
      <p:pic>
        <p:nvPicPr>
          <p:cNvPr id="497" name="Google Shape;497;g113f95595b5_0_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0345" y="5419824"/>
            <a:ext cx="1530303" cy="1438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219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/>
          <p:nvPr/>
        </p:nvSpPr>
        <p:spPr>
          <a:xfrm>
            <a:off x="-351826" y="-34045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313" name="Google Shape;313;p35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5"/>
          <p:cNvSpPr txBox="1"/>
          <p:nvPr/>
        </p:nvSpPr>
        <p:spPr>
          <a:xfrm flipH="1">
            <a:off x="2782955" y="311831"/>
            <a:ext cx="85377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600" b="1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SITO WEB DI ATENEO: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600" b="1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TUTTE LE INFO SU STAGE E TIROCINI</a:t>
            </a:r>
            <a:endParaRPr sz="3600" b="1" dirty="0">
              <a:solidFill>
                <a:srgbClr val="59595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7" name="Google Shape;361;p5">
            <a:extLst>
              <a:ext uri="{FF2B5EF4-FFF2-40B4-BE49-F238E27FC236}">
                <a16:creationId xmlns:a16="http://schemas.microsoft.com/office/drawing/2014/main" id="{5D81AB65-430D-9613-6B02-374546DBC7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606" t="9777" r="15496" b="8725"/>
          <a:stretch/>
        </p:blipFill>
        <p:spPr>
          <a:xfrm>
            <a:off x="3421282" y="1675762"/>
            <a:ext cx="7153163" cy="51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6;p5">
            <a:extLst>
              <a:ext uri="{FF2B5EF4-FFF2-40B4-BE49-F238E27FC236}">
                <a16:creationId xmlns:a16="http://schemas.microsoft.com/office/drawing/2014/main" id="{13C03172-3533-8DCB-2BD6-BEF9B37C57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929168" flipH="1">
            <a:off x="2473176" y="3652443"/>
            <a:ext cx="1223267" cy="43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67;p5">
            <a:extLst>
              <a:ext uri="{FF2B5EF4-FFF2-40B4-BE49-F238E27FC236}">
                <a16:creationId xmlns:a16="http://schemas.microsoft.com/office/drawing/2014/main" id="{C2E62D5F-94E5-0156-AC76-E960ED2CB1C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4170" flipH="1">
            <a:off x="10356524" y="2291152"/>
            <a:ext cx="1223267" cy="43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"/>
          <p:cNvSpPr/>
          <p:nvPr/>
        </p:nvSpPr>
        <p:spPr>
          <a:xfrm>
            <a:off x="-125859" y="-107005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363" name="Google Shape;363;p5"/>
          <p:cNvSpPr/>
          <p:nvPr/>
        </p:nvSpPr>
        <p:spPr>
          <a:xfrm>
            <a:off x="1382703" y="604171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8056" y="713435"/>
            <a:ext cx="1018858" cy="109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16;p35">
            <a:extLst>
              <a:ext uri="{FF2B5EF4-FFF2-40B4-BE49-F238E27FC236}">
                <a16:creationId xmlns:a16="http://schemas.microsoft.com/office/drawing/2014/main" id="{D5A22301-D60E-9552-4DFA-285AC496CF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148" t="13021" r="12694"/>
          <a:stretch/>
        </p:blipFill>
        <p:spPr>
          <a:xfrm>
            <a:off x="3240157" y="837584"/>
            <a:ext cx="7777862" cy="533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/>
          <p:nvPr/>
        </p:nvSpPr>
        <p:spPr>
          <a:xfrm>
            <a:off x="-202433" y="-107005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122" name="Google Shape;122;p8"/>
          <p:cNvSpPr/>
          <p:nvPr/>
        </p:nvSpPr>
        <p:spPr>
          <a:xfrm>
            <a:off x="1218580" y="604171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933" y="713435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"/>
          <p:cNvSpPr txBox="1"/>
          <p:nvPr/>
        </p:nvSpPr>
        <p:spPr>
          <a:xfrm>
            <a:off x="2819400" y="304800"/>
            <a:ext cx="8527121" cy="6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6"/>
              <a:buFont typeface="Arial"/>
              <a:buNone/>
            </a:pPr>
            <a:r>
              <a:rPr lang="it-IT" sz="3956" b="0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PERCHÉ CI OCCUPIAMO DI STAGE?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2736274" y="1261071"/>
            <a:ext cx="8693371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L’Università, in qualità di Ente di Istruzione Superiore, è tenuta a sostenere              le attività svolte al fine di realizzare momenti di alternanza studio-lavoro e di agevolare le scelte professionali mediante la conoscenza diretta del mondo del lavoro.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8589523" y="1808707"/>
            <a:ext cx="1457482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it-IT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TUTTE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/>
          <p:nvPr/>
        </p:nvSpPr>
        <p:spPr>
          <a:xfrm>
            <a:off x="-351826" y="-34045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353" name="Google Shape;353;p37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7"/>
          <p:cNvSpPr txBox="1"/>
          <p:nvPr/>
        </p:nvSpPr>
        <p:spPr>
          <a:xfrm flipH="1">
            <a:off x="1956659" y="2186910"/>
            <a:ext cx="943849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t-IT" sz="5000" b="1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GRAZIE PER L’ATTENZIONE!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37" descr="Faccia fel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742" y="3645126"/>
            <a:ext cx="1906323" cy="19308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;p1">
            <a:extLst>
              <a:ext uri="{FF2B5EF4-FFF2-40B4-BE49-F238E27FC236}">
                <a16:creationId xmlns:a16="http://schemas.microsoft.com/office/drawing/2014/main" id="{62CA8594-E63A-9218-5517-8CC62A6C63FF}"/>
              </a:ext>
            </a:extLst>
          </p:cNvPr>
          <p:cNvSpPr txBox="1"/>
          <p:nvPr/>
        </p:nvSpPr>
        <p:spPr>
          <a:xfrm>
            <a:off x="3466856" y="6030326"/>
            <a:ext cx="68072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it-IT" sz="2400" b="1" i="1" u="none" strike="noStrike" cap="none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stage@unimib.it</a:t>
            </a:r>
            <a:endParaRPr sz="2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-202433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132" name="Google Shape;132;p10"/>
          <p:cNvSpPr/>
          <p:nvPr/>
        </p:nvSpPr>
        <p:spPr>
          <a:xfrm>
            <a:off x="1218580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933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0"/>
          <p:cNvSpPr txBox="1"/>
          <p:nvPr/>
        </p:nvSpPr>
        <p:spPr>
          <a:xfrm>
            <a:off x="2819400" y="304800"/>
            <a:ext cx="8527121" cy="6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6"/>
              <a:buFont typeface="Arial"/>
              <a:buNone/>
            </a:pPr>
            <a:r>
              <a:rPr lang="it-IT" sz="3956" b="0" i="0" u="none" strike="noStrike" cap="none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RIFERIMENTI NORMATIVI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2610095" y="2827749"/>
            <a:ext cx="77782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Accordo Stato – Regioni del 24 gennaio 2013;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2590800" y="990673"/>
            <a:ext cx="946989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Decreto interministeriale n. 142 del 25 marzo 1998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Regolamento recante norme di attuazione dei principi e dei criteri di cui all'art. 18 della Legge 24 giugno 1997, n.196, sui tirocini formativi e di orientamento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2590800" y="3629561"/>
            <a:ext cx="887436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Delibera di Giunta Regionale 25 ottobre 2013, n. 825 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“Nuovi indirizzi regionali in materia di tirocini”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2590800" y="4376678"/>
            <a:ext cx="90678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Accordo del 25 maggio 2017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tra il Governo, le Regioni e Province Autonome di Trento e Bolzano sul documento recante "Linee guida in materia di tirocini formativi e di orientamento"</a:t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2590800" y="6299537"/>
            <a:ext cx="62015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Regione Lombardia con la D.G.R. n. 7763 del 17/01/2018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2590800" y="1268473"/>
            <a:ext cx="9372600" cy="109527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212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>
            <a:off x="2590800" y="2700412"/>
            <a:ext cx="4963012" cy="66926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212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2610095" y="3601357"/>
            <a:ext cx="7778261" cy="76040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212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2590801" y="5005607"/>
            <a:ext cx="8952346" cy="94022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212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2590800" y="6195384"/>
            <a:ext cx="5992202" cy="56581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212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10"/>
          <p:cNvCxnSpPr/>
          <p:nvPr/>
        </p:nvCxnSpPr>
        <p:spPr>
          <a:xfrm rot="-5400000" flipH="1">
            <a:off x="4398300" y="3483419"/>
            <a:ext cx="205500" cy="600"/>
          </a:xfrm>
          <a:prstGeom prst="curvedConnector3">
            <a:avLst>
              <a:gd name="adj1" fmla="val 49994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cxnSp>
        <p:nvCxnSpPr>
          <p:cNvPr id="146" name="Google Shape;146;p10"/>
          <p:cNvCxnSpPr/>
          <p:nvPr/>
        </p:nvCxnSpPr>
        <p:spPr>
          <a:xfrm rot="-5400000" flipH="1">
            <a:off x="6942524" y="6082983"/>
            <a:ext cx="271200" cy="9600"/>
          </a:xfrm>
          <a:prstGeom prst="curvedConnector3">
            <a:avLst>
              <a:gd name="adj1" fmla="val 49992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>
            <a:off x="-138332" y="0"/>
            <a:ext cx="1748170" cy="6934200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107" name="Google Shape;107;p7"/>
          <p:cNvSpPr/>
          <p:nvPr/>
        </p:nvSpPr>
        <p:spPr>
          <a:xfrm>
            <a:off x="1340604" y="189451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3258" y="391936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/>
          <p:nvPr/>
        </p:nvSpPr>
        <p:spPr>
          <a:xfrm>
            <a:off x="2440385" y="375893"/>
            <a:ext cx="8527121" cy="6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6"/>
              <a:buFont typeface="Arial"/>
              <a:buNone/>
            </a:pPr>
            <a:r>
              <a:rPr lang="it-IT" sz="3956" b="0" i="0" u="none" strike="noStrike" cap="none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 NOSTRA UTENZA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1908648" y="1387542"/>
            <a:ext cx="9979500" cy="481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tutti i corsi di studio attivi in Ateneo (Corsi di Laurea triennale, Corsi di Laurea Magistrale, Master, Dottorati e Corsi di perfezionamento)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Laureati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Area Psicologica (per il tirocinio professionalizzante)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460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Aziende e Enti 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ospitanti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460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Noto Sans Symbols"/>
              <a:buChar char="❖"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Laureati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degli ambiti per i quali l’Ateneo organizza Esami di Stato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7" descr="Immagine che contiene testo, orologio, grafica vettoriale, bigliettodavisit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50" y="2334345"/>
            <a:ext cx="1511453" cy="116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325" y="1449189"/>
            <a:ext cx="1428687" cy="80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8109" y="3316113"/>
            <a:ext cx="1647947" cy="92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4218" y="4243083"/>
            <a:ext cx="1368558" cy="76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28" y="4902862"/>
            <a:ext cx="1509279" cy="115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 descr="Immagine che contiene testo, luce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4835" y="5803321"/>
            <a:ext cx="799481" cy="1130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-202433" y="-107005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152" name="Google Shape;152;p9"/>
          <p:cNvSpPr/>
          <p:nvPr/>
        </p:nvSpPr>
        <p:spPr>
          <a:xfrm>
            <a:off x="1218580" y="604171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933" y="713435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/>
        </p:nvSpPr>
        <p:spPr>
          <a:xfrm>
            <a:off x="2528144" y="1802845"/>
            <a:ext cx="8527121" cy="311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6"/>
              <a:buFont typeface="Arial"/>
              <a:buNone/>
            </a:pPr>
            <a:r>
              <a:rPr lang="it-IT" sz="3956" b="0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COSA SI INTENDE PER </a:t>
            </a:r>
            <a:r>
              <a:rPr lang="it-IT" sz="3956" b="1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STAGE</a:t>
            </a:r>
            <a:r>
              <a:rPr lang="it-IT" sz="3956" b="0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E PER TIROCINIO?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6"/>
              <a:buFont typeface="Arial"/>
              <a:buNone/>
            </a:pPr>
            <a:endParaRPr sz="3956" b="0" i="0" u="none" strike="noStrike" cap="none" dirty="0">
              <a:solidFill>
                <a:srgbClr val="595959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6"/>
              <a:buFont typeface="Arial"/>
              <a:buNone/>
            </a:pPr>
            <a:r>
              <a:rPr lang="it-IT" sz="3956" b="0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QUAL È LA DIFFERENZA FRA STAGE E TIROCINIO?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9"/>
          <p:cNvCxnSpPr>
            <a:stCxn id="154" idx="1"/>
            <a:endCxn id="154" idx="3"/>
          </p:cNvCxnSpPr>
          <p:nvPr/>
        </p:nvCxnSpPr>
        <p:spPr>
          <a:xfrm>
            <a:off x="2528144" y="3360707"/>
            <a:ext cx="8527200" cy="0"/>
          </a:xfrm>
          <a:prstGeom prst="straightConnector1">
            <a:avLst/>
          </a:prstGeom>
          <a:noFill/>
          <a:ln w="25400" cap="flat" cmpd="sng">
            <a:solidFill>
              <a:srgbClr val="A2123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pic>
        <p:nvPicPr>
          <p:cNvPr id="156" name="Google Shape;156;p9" descr="Immagine che contiene clipa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0" y="4114800"/>
            <a:ext cx="2438400" cy="344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-202433" y="-107005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162" name="Google Shape;162;p12"/>
          <p:cNvSpPr/>
          <p:nvPr/>
        </p:nvSpPr>
        <p:spPr>
          <a:xfrm>
            <a:off x="1218580" y="604171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933" y="713435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 txBox="1"/>
          <p:nvPr/>
        </p:nvSpPr>
        <p:spPr>
          <a:xfrm>
            <a:off x="4064894" y="860617"/>
            <a:ext cx="55626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punto di vista normativo non c’è differenza tra tirocinio e stage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3048001" y="2885690"/>
            <a:ext cx="80772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la parola </a:t>
            </a:r>
            <a:r>
              <a:rPr lang="it-IT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tirocinio</a:t>
            </a:r>
            <a:r>
              <a:rPr lang="it-IT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solitamente si intende </a:t>
            </a:r>
            <a:r>
              <a:rPr lang="it-IT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periodo obbligatorio </a:t>
            </a:r>
            <a:r>
              <a:rPr lang="it-IT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svolgere presso </a:t>
            </a:r>
            <a:r>
              <a:rPr lang="it-IT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ente/azienda</a:t>
            </a:r>
            <a:r>
              <a:rPr lang="it-IT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necessario ai fini del completamento di un determinato </a:t>
            </a:r>
            <a:r>
              <a:rPr lang="it-IT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percorso formativo o professionale</a:t>
            </a:r>
            <a:r>
              <a:rPr lang="it-IT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(es. ambito sanitario, sociale, formazione)</a:t>
            </a:r>
          </a:p>
          <a:p>
            <a:pPr lvl="0">
              <a:buSzPts val="2400"/>
            </a:pPr>
            <a:r>
              <a:rPr lang="it-IT" sz="2400" b="1" dirty="0">
                <a:latin typeface="Calibri"/>
                <a:ea typeface="Calibri"/>
                <a:cs typeface="Calibri"/>
                <a:sym typeface="Calibri"/>
              </a:rPr>
              <a:t>Stage</a:t>
            </a:r>
            <a:r>
              <a:rPr lang="it-IT" sz="2400" dirty="0">
                <a:latin typeface="Calibri"/>
                <a:ea typeface="Calibri"/>
                <a:cs typeface="Calibri"/>
                <a:sym typeface="Calibri"/>
              </a:rPr>
              <a:t> è la parola francese che in modo meno specifico indica un periodo di formazione sul campo, da svolgere durante o dopo gli studi.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2971797" y="2728836"/>
            <a:ext cx="8036100" cy="288509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212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2628901" y="5827882"/>
            <a:ext cx="8915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uniformità il termine scelto dall’Ateneo è quello di Stage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12"/>
          <p:cNvCxnSpPr/>
          <p:nvPr/>
        </p:nvCxnSpPr>
        <p:spPr>
          <a:xfrm>
            <a:off x="2628901" y="6426741"/>
            <a:ext cx="86868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cxnSp>
        <p:nvCxnSpPr>
          <p:cNvPr id="169" name="Google Shape;169;p12"/>
          <p:cNvCxnSpPr>
            <a:cxnSpLocks/>
          </p:cNvCxnSpPr>
          <p:nvPr/>
        </p:nvCxnSpPr>
        <p:spPr>
          <a:xfrm flipV="1">
            <a:off x="4064894" y="1796697"/>
            <a:ext cx="5672493" cy="2402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12"/>
          <p:cNvSpPr txBox="1"/>
          <p:nvPr/>
        </p:nvSpPr>
        <p:spPr>
          <a:xfrm>
            <a:off x="3802834" y="2057801"/>
            <a:ext cx="61966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TUTTAVIA…</a:t>
            </a:r>
            <a:endParaRPr sz="2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/>
          <p:nvPr/>
        </p:nvSpPr>
        <p:spPr>
          <a:xfrm>
            <a:off x="-202433" y="-107005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176" name="Google Shape;176;p13"/>
          <p:cNvSpPr/>
          <p:nvPr/>
        </p:nvSpPr>
        <p:spPr>
          <a:xfrm>
            <a:off x="1218580" y="604171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933" y="713435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/>
          <p:nvPr/>
        </p:nvSpPr>
        <p:spPr>
          <a:xfrm>
            <a:off x="2398029" y="735926"/>
            <a:ext cx="9703111" cy="6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6"/>
              <a:buFont typeface="Arial"/>
              <a:buNone/>
            </a:pPr>
            <a:r>
              <a:rPr lang="it-IT" sz="3956" b="0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COSA PREVEDE LA LEGGE?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2780145" y="1639479"/>
            <a:ext cx="5603834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Curriculare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(gestito da UFFICIO STAGE):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Arial"/>
              <a:buChar char="•"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Attivabile a studenti iscritti ad un corso di studi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Arial"/>
              <a:buChar char="•"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Durata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12 mesi massimo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Arial"/>
              <a:buChar char="•"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Retribuzione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non obbligatoria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2780144" y="3941323"/>
            <a:ext cx="720700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Extracurriculare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(gestito da UFFICIO JOB PLACEMENT):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Arial"/>
              <a:buChar char="•"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Attivabile a laureati entro un massimo di 12 mesi dalla laurea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Arial"/>
              <a:buChar char="•"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Durata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6 mesi+6 mesi (se rispettati determinati requisiti)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23B"/>
              </a:buClr>
              <a:buSzPts val="2200"/>
              <a:buFont typeface="Arial"/>
              <a:buChar char="•"/>
            </a:pP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Retribuzione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obbligatoria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13"/>
          <p:cNvCxnSpPr/>
          <p:nvPr/>
        </p:nvCxnSpPr>
        <p:spPr>
          <a:xfrm>
            <a:off x="2514600" y="3733800"/>
            <a:ext cx="8527121" cy="0"/>
          </a:xfrm>
          <a:prstGeom prst="straightConnector1">
            <a:avLst/>
          </a:prstGeom>
          <a:noFill/>
          <a:ln w="25400" cap="flat" cmpd="sng">
            <a:solidFill>
              <a:srgbClr val="A2123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82" name="Google Shape;182;p13"/>
          <p:cNvSpPr/>
          <p:nvPr/>
        </p:nvSpPr>
        <p:spPr>
          <a:xfrm>
            <a:off x="-159486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183" name="Google Shape;183;p13"/>
          <p:cNvSpPr/>
          <p:nvPr/>
        </p:nvSpPr>
        <p:spPr>
          <a:xfrm>
            <a:off x="1261527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6880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 descr="Immagine che contiene clipa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266636"/>
            <a:ext cx="1258982" cy="2591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/>
          <p:nvPr/>
        </p:nvSpPr>
        <p:spPr>
          <a:xfrm>
            <a:off x="-205668" y="-76200"/>
            <a:ext cx="1748170" cy="7358342"/>
          </a:xfrm>
          <a:custGeom>
            <a:avLst/>
            <a:gdLst/>
            <a:ahLst/>
            <a:cxnLst/>
            <a:rect l="l" t="t" r="r" b="b"/>
            <a:pathLst>
              <a:path w="1202741" h="4823342" extrusionOk="0">
                <a:moveTo>
                  <a:pt x="0" y="0"/>
                </a:moveTo>
                <a:lnTo>
                  <a:pt x="1202741" y="0"/>
                </a:lnTo>
                <a:lnTo>
                  <a:pt x="1202741" y="4823342"/>
                </a:lnTo>
                <a:lnTo>
                  <a:pt x="0" y="4823342"/>
                </a:lnTo>
                <a:close/>
              </a:path>
            </a:pathLst>
          </a:custGeom>
          <a:solidFill>
            <a:srgbClr val="A2123B"/>
          </a:solidFill>
          <a:ln>
            <a:noFill/>
          </a:ln>
        </p:spPr>
      </p:sp>
      <p:sp>
        <p:nvSpPr>
          <p:cNvPr id="191" name="Google Shape;191;p15"/>
          <p:cNvSpPr/>
          <p:nvPr/>
        </p:nvSpPr>
        <p:spPr>
          <a:xfrm>
            <a:off x="1215345" y="634976"/>
            <a:ext cx="982407" cy="1313800"/>
          </a:xfrm>
          <a:custGeom>
            <a:avLst/>
            <a:gdLst/>
            <a:ahLst/>
            <a:cxnLst/>
            <a:rect l="l" t="t" r="r" b="b"/>
            <a:pathLst>
              <a:path w="1159218" h="1550254" extrusionOk="0">
                <a:moveTo>
                  <a:pt x="1034757" y="1550253"/>
                </a:moveTo>
                <a:lnTo>
                  <a:pt x="124460" y="1550253"/>
                </a:lnTo>
                <a:cubicBezTo>
                  <a:pt x="55880" y="1550253"/>
                  <a:pt x="0" y="1494373"/>
                  <a:pt x="0" y="14257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34757" y="0"/>
                </a:lnTo>
                <a:cubicBezTo>
                  <a:pt x="1103337" y="0"/>
                  <a:pt x="1159218" y="55880"/>
                  <a:pt x="1159218" y="124460"/>
                </a:cubicBezTo>
                <a:lnTo>
                  <a:pt x="1159218" y="1425794"/>
                </a:lnTo>
                <a:cubicBezTo>
                  <a:pt x="1159218" y="1494374"/>
                  <a:pt x="1103337" y="1550254"/>
                  <a:pt x="1034757" y="1550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698" y="744240"/>
            <a:ext cx="1018858" cy="10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 txBox="1"/>
          <p:nvPr/>
        </p:nvSpPr>
        <p:spPr>
          <a:xfrm>
            <a:off x="2022652" y="696776"/>
            <a:ext cx="9703111" cy="6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6"/>
              <a:buFont typeface="Arial"/>
              <a:buNone/>
            </a:pPr>
            <a:r>
              <a:rPr lang="it-IT" sz="3956" b="0" i="0" u="none" strike="noStrike" cap="none" dirty="0">
                <a:solidFill>
                  <a:srgbClr val="59595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 RUOLI…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2691531" y="3768400"/>
            <a:ext cx="8613913" cy="351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capo ad esso vi è l’accompagnamento a livello didattico dell’attività di stage come momento di </a:t>
            </a:r>
            <a:r>
              <a:rPr lang="it-IT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alternanza «studio-lavoro»</a:t>
            </a:r>
            <a: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il supporto amministrativo all’attivazione dello stage (predisposizione della documentazione prevista e attivazione delle coperture assicurative).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2648196" y="1771813"/>
            <a:ext cx="967030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 PROMOTORE: 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l’Università degli Studi di Milano-Bicocca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5" descr="Immagine che contiene testo, grafica vettoriale, elettronico, clipa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4698" y="5513062"/>
            <a:ext cx="2526632" cy="129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/>
          <p:cNvSpPr/>
          <p:nvPr/>
        </p:nvSpPr>
        <p:spPr>
          <a:xfrm>
            <a:off x="2691531" y="2835893"/>
            <a:ext cx="8767656" cy="102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E’ il soggetto che supporta tutti gli </a:t>
            </a:r>
            <a:r>
              <a:rPr lang="it-IT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attori, </a:t>
            </a:r>
            <a:r>
              <a:rPr lang="it-IT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nell’attivazione dello stage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1547</Words>
  <Application>Microsoft Office PowerPoint</Application>
  <PresentationFormat>Widescreen</PresentationFormat>
  <Paragraphs>186</Paragraphs>
  <Slides>30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Noto Sans Symbols</vt:lpstr>
      <vt:lpstr>Calibri</vt:lpstr>
      <vt:lpstr>Arial</vt:lpstr>
      <vt:lpstr>Wingdings</vt:lpstr>
      <vt:lpstr>Open Sans</vt:lpstr>
      <vt:lpstr>Open Sans ExtraBold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Sasha Guidi</dc:creator>
  <cp:lastModifiedBy>marta.bearzotti@unimib.it</cp:lastModifiedBy>
  <cp:revision>20</cp:revision>
  <dcterms:created xsi:type="dcterms:W3CDTF">2006-08-16T00:00:00Z</dcterms:created>
  <dcterms:modified xsi:type="dcterms:W3CDTF">2022-10-26T10:02:10Z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0x010100821CED64A3ED1D42A8A43F84D4437C04</vt:lpwstr>
  </property>
</Properties>
</file>