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0AAE08-360C-41CC-9001-8F496E861A3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892EA8-43C9-4EC0-B1D3-4B39CD80BF67}">
      <dgm:prSet/>
      <dgm:spPr/>
      <dgm:t>
        <a:bodyPr/>
        <a:lstStyle/>
        <a:p>
          <a:r>
            <a:rPr lang="it-IT"/>
            <a:t>Les verbes du 3° groupe sont les moins nombreux, les plus utilisés, et les plus irréguliers. Toutefois on peut les regrouper d’après leurs </a:t>
          </a:r>
          <a:r>
            <a:rPr lang="it-IT" b="1"/>
            <a:t>radicaux</a:t>
          </a:r>
          <a:r>
            <a:rPr lang="it-IT"/>
            <a:t>.</a:t>
          </a:r>
          <a:endParaRPr lang="en-US"/>
        </a:p>
      </dgm:t>
    </dgm:pt>
    <dgm:pt modelId="{F062097B-5CCA-4B94-9ECF-F8A3341735C0}" type="parTrans" cxnId="{B968B021-7336-4F01-B07A-DFC31EA2A89B}">
      <dgm:prSet/>
      <dgm:spPr/>
      <dgm:t>
        <a:bodyPr/>
        <a:lstStyle/>
        <a:p>
          <a:endParaRPr lang="en-US"/>
        </a:p>
      </dgm:t>
    </dgm:pt>
    <dgm:pt modelId="{8DBB2B9A-E23C-430A-9ECF-D76ACAD8C90C}" type="sibTrans" cxnId="{B968B021-7336-4F01-B07A-DFC31EA2A89B}">
      <dgm:prSet/>
      <dgm:spPr/>
      <dgm:t>
        <a:bodyPr/>
        <a:lstStyle/>
        <a:p>
          <a:endParaRPr lang="en-US"/>
        </a:p>
      </dgm:t>
    </dgm:pt>
    <dgm:pt modelId="{6B1CAB43-10B9-4AE9-BA9F-4040F79B8B0E}">
      <dgm:prSet/>
      <dgm:spPr/>
      <dgm:t>
        <a:bodyPr/>
        <a:lstStyle/>
        <a:p>
          <a:r>
            <a:rPr lang="it-IT"/>
            <a:t>Ils peuvent en avoir </a:t>
          </a:r>
          <a:r>
            <a:rPr lang="it-IT" b="1"/>
            <a:t>un</a:t>
          </a:r>
          <a:r>
            <a:rPr lang="it-IT"/>
            <a:t> (mais avec des particularités), </a:t>
          </a:r>
          <a:r>
            <a:rPr lang="it-IT" b="1"/>
            <a:t>deux</a:t>
          </a:r>
          <a:r>
            <a:rPr lang="it-IT"/>
            <a:t> (un pour les trois premières  personnes du singulier et un pour toutes les autres personnes et temps) ou </a:t>
          </a:r>
          <a:r>
            <a:rPr lang="it-IT" b="1"/>
            <a:t>trois</a:t>
          </a:r>
          <a:r>
            <a:rPr lang="it-IT"/>
            <a:t> (un pour les trois premières  personnes du singulier, un pour les deux premières  personnes du pluriel, et un pour la 3° personne du pluriel)</a:t>
          </a:r>
          <a:endParaRPr lang="en-US"/>
        </a:p>
      </dgm:t>
    </dgm:pt>
    <dgm:pt modelId="{0DC38B7A-2434-413D-A200-FD6C84A5ED37}" type="parTrans" cxnId="{9168D447-E74F-4E63-954E-D14389BCA237}">
      <dgm:prSet/>
      <dgm:spPr/>
      <dgm:t>
        <a:bodyPr/>
        <a:lstStyle/>
        <a:p>
          <a:endParaRPr lang="en-US"/>
        </a:p>
      </dgm:t>
    </dgm:pt>
    <dgm:pt modelId="{7AE7741C-318C-497C-B0D9-C8201E3A203A}" type="sibTrans" cxnId="{9168D447-E74F-4E63-954E-D14389BCA237}">
      <dgm:prSet/>
      <dgm:spPr/>
      <dgm:t>
        <a:bodyPr/>
        <a:lstStyle/>
        <a:p>
          <a:endParaRPr lang="en-US"/>
        </a:p>
      </dgm:t>
    </dgm:pt>
    <dgm:pt modelId="{A21C1B4B-DBEE-4E72-8887-A53604577971}">
      <dgm:prSet/>
      <dgm:spPr/>
      <dgm:t>
        <a:bodyPr/>
        <a:lstStyle/>
        <a:p>
          <a:r>
            <a:rPr lang="it-IT"/>
            <a:t>Enfin, le </a:t>
          </a:r>
          <a:r>
            <a:rPr lang="it-IT" b="1"/>
            <a:t>radical du pluriel </a:t>
          </a:r>
          <a:r>
            <a:rPr lang="it-IT"/>
            <a:t>peut se terminer par une </a:t>
          </a:r>
          <a:r>
            <a:rPr lang="it-IT" b="1"/>
            <a:t>consonne</a:t>
          </a:r>
          <a:r>
            <a:rPr lang="it-IT"/>
            <a:t> du radical de l’infinitif, ou bien par une autre consonne.</a:t>
          </a:r>
          <a:endParaRPr lang="en-US"/>
        </a:p>
      </dgm:t>
    </dgm:pt>
    <dgm:pt modelId="{8721E434-48CE-424E-99E3-B2F60D841641}" type="parTrans" cxnId="{6E99C9B9-F3C2-48E0-9A5E-EBB9034F5D0D}">
      <dgm:prSet/>
      <dgm:spPr/>
      <dgm:t>
        <a:bodyPr/>
        <a:lstStyle/>
        <a:p>
          <a:endParaRPr lang="en-US"/>
        </a:p>
      </dgm:t>
    </dgm:pt>
    <dgm:pt modelId="{910F57D8-8026-4DF3-890F-AD726CB44190}" type="sibTrans" cxnId="{6E99C9B9-F3C2-48E0-9A5E-EBB9034F5D0D}">
      <dgm:prSet/>
      <dgm:spPr/>
      <dgm:t>
        <a:bodyPr/>
        <a:lstStyle/>
        <a:p>
          <a:endParaRPr lang="en-US"/>
        </a:p>
      </dgm:t>
    </dgm:pt>
    <dgm:pt modelId="{882FE924-5B36-4B26-83DC-CE6D54A9C3BA}" type="pres">
      <dgm:prSet presAssocID="{850AAE08-360C-41CC-9001-8F496E861A3F}" presName="vert0" presStyleCnt="0">
        <dgm:presLayoutVars>
          <dgm:dir/>
          <dgm:animOne val="branch"/>
          <dgm:animLvl val="lvl"/>
        </dgm:presLayoutVars>
      </dgm:prSet>
      <dgm:spPr/>
    </dgm:pt>
    <dgm:pt modelId="{FC37FB3C-E6E6-42B4-AD89-D61E85F4905C}" type="pres">
      <dgm:prSet presAssocID="{67892EA8-43C9-4EC0-B1D3-4B39CD80BF67}" presName="thickLine" presStyleLbl="alignNode1" presStyleIdx="0" presStyleCnt="3"/>
      <dgm:spPr/>
    </dgm:pt>
    <dgm:pt modelId="{71006533-5E00-4A9B-8640-73B7945D220A}" type="pres">
      <dgm:prSet presAssocID="{67892EA8-43C9-4EC0-B1D3-4B39CD80BF67}" presName="horz1" presStyleCnt="0"/>
      <dgm:spPr/>
    </dgm:pt>
    <dgm:pt modelId="{40DA2DD4-C19C-4E6E-9ED6-27DAA3CED143}" type="pres">
      <dgm:prSet presAssocID="{67892EA8-43C9-4EC0-B1D3-4B39CD80BF67}" presName="tx1" presStyleLbl="revTx" presStyleIdx="0" presStyleCnt="3"/>
      <dgm:spPr/>
    </dgm:pt>
    <dgm:pt modelId="{22864270-E7BE-4EC8-9971-EEBD91C8896C}" type="pres">
      <dgm:prSet presAssocID="{67892EA8-43C9-4EC0-B1D3-4B39CD80BF67}" presName="vert1" presStyleCnt="0"/>
      <dgm:spPr/>
    </dgm:pt>
    <dgm:pt modelId="{43B59263-2C68-42A7-A471-87C4BBE77BBA}" type="pres">
      <dgm:prSet presAssocID="{6B1CAB43-10B9-4AE9-BA9F-4040F79B8B0E}" presName="thickLine" presStyleLbl="alignNode1" presStyleIdx="1" presStyleCnt="3"/>
      <dgm:spPr/>
    </dgm:pt>
    <dgm:pt modelId="{C88C55B5-C9BC-4705-B419-0E5F299CB476}" type="pres">
      <dgm:prSet presAssocID="{6B1CAB43-10B9-4AE9-BA9F-4040F79B8B0E}" presName="horz1" presStyleCnt="0"/>
      <dgm:spPr/>
    </dgm:pt>
    <dgm:pt modelId="{8CE3B958-0BB2-4177-BEFA-5A58288EBE5B}" type="pres">
      <dgm:prSet presAssocID="{6B1CAB43-10B9-4AE9-BA9F-4040F79B8B0E}" presName="tx1" presStyleLbl="revTx" presStyleIdx="1" presStyleCnt="3"/>
      <dgm:spPr/>
    </dgm:pt>
    <dgm:pt modelId="{516CF2DA-4B4B-461E-BF16-14E249E15B35}" type="pres">
      <dgm:prSet presAssocID="{6B1CAB43-10B9-4AE9-BA9F-4040F79B8B0E}" presName="vert1" presStyleCnt="0"/>
      <dgm:spPr/>
    </dgm:pt>
    <dgm:pt modelId="{3B3CC7C2-80B5-4230-9241-DDDB858F6F51}" type="pres">
      <dgm:prSet presAssocID="{A21C1B4B-DBEE-4E72-8887-A53604577971}" presName="thickLine" presStyleLbl="alignNode1" presStyleIdx="2" presStyleCnt="3"/>
      <dgm:spPr/>
    </dgm:pt>
    <dgm:pt modelId="{945EB9C4-ED9F-4544-8776-1F454E5339C1}" type="pres">
      <dgm:prSet presAssocID="{A21C1B4B-DBEE-4E72-8887-A53604577971}" presName="horz1" presStyleCnt="0"/>
      <dgm:spPr/>
    </dgm:pt>
    <dgm:pt modelId="{C8A9F838-6D52-4F61-93BE-5F9DCADD7645}" type="pres">
      <dgm:prSet presAssocID="{A21C1B4B-DBEE-4E72-8887-A53604577971}" presName="tx1" presStyleLbl="revTx" presStyleIdx="2" presStyleCnt="3"/>
      <dgm:spPr/>
    </dgm:pt>
    <dgm:pt modelId="{6E5C3F99-1140-4980-8E6E-DA81825E7E77}" type="pres">
      <dgm:prSet presAssocID="{A21C1B4B-DBEE-4E72-8887-A53604577971}" presName="vert1" presStyleCnt="0"/>
      <dgm:spPr/>
    </dgm:pt>
  </dgm:ptLst>
  <dgm:cxnLst>
    <dgm:cxn modelId="{5CD47F14-F01B-42DB-9F65-2042B56505B7}" type="presOf" srcId="{67892EA8-43C9-4EC0-B1D3-4B39CD80BF67}" destId="{40DA2DD4-C19C-4E6E-9ED6-27DAA3CED143}" srcOrd="0" destOrd="0" presId="urn:microsoft.com/office/officeart/2008/layout/LinedList"/>
    <dgm:cxn modelId="{DF1EAB1D-8D4E-4C79-8089-14C31FC9774E}" type="presOf" srcId="{A21C1B4B-DBEE-4E72-8887-A53604577971}" destId="{C8A9F838-6D52-4F61-93BE-5F9DCADD7645}" srcOrd="0" destOrd="0" presId="urn:microsoft.com/office/officeart/2008/layout/LinedList"/>
    <dgm:cxn modelId="{B968B021-7336-4F01-B07A-DFC31EA2A89B}" srcId="{850AAE08-360C-41CC-9001-8F496E861A3F}" destId="{67892EA8-43C9-4EC0-B1D3-4B39CD80BF67}" srcOrd="0" destOrd="0" parTransId="{F062097B-5CCA-4B94-9ECF-F8A3341735C0}" sibTransId="{8DBB2B9A-E23C-430A-9ECF-D76ACAD8C90C}"/>
    <dgm:cxn modelId="{895E1864-0360-4057-85AF-BEFB4053A653}" type="presOf" srcId="{6B1CAB43-10B9-4AE9-BA9F-4040F79B8B0E}" destId="{8CE3B958-0BB2-4177-BEFA-5A58288EBE5B}" srcOrd="0" destOrd="0" presId="urn:microsoft.com/office/officeart/2008/layout/LinedList"/>
    <dgm:cxn modelId="{9168D447-E74F-4E63-954E-D14389BCA237}" srcId="{850AAE08-360C-41CC-9001-8F496E861A3F}" destId="{6B1CAB43-10B9-4AE9-BA9F-4040F79B8B0E}" srcOrd="1" destOrd="0" parTransId="{0DC38B7A-2434-413D-A200-FD6C84A5ED37}" sibTransId="{7AE7741C-318C-497C-B0D9-C8201E3A203A}"/>
    <dgm:cxn modelId="{B82C0D94-8652-443E-83E2-C0B0B42A8EC4}" type="presOf" srcId="{850AAE08-360C-41CC-9001-8F496E861A3F}" destId="{882FE924-5B36-4B26-83DC-CE6D54A9C3BA}" srcOrd="0" destOrd="0" presId="urn:microsoft.com/office/officeart/2008/layout/LinedList"/>
    <dgm:cxn modelId="{6E99C9B9-F3C2-48E0-9A5E-EBB9034F5D0D}" srcId="{850AAE08-360C-41CC-9001-8F496E861A3F}" destId="{A21C1B4B-DBEE-4E72-8887-A53604577971}" srcOrd="2" destOrd="0" parTransId="{8721E434-48CE-424E-99E3-B2F60D841641}" sibTransId="{910F57D8-8026-4DF3-890F-AD726CB44190}"/>
    <dgm:cxn modelId="{D0839BC9-D86A-4373-9BBB-6325B32D3F85}" type="presParOf" srcId="{882FE924-5B36-4B26-83DC-CE6D54A9C3BA}" destId="{FC37FB3C-E6E6-42B4-AD89-D61E85F4905C}" srcOrd="0" destOrd="0" presId="urn:microsoft.com/office/officeart/2008/layout/LinedList"/>
    <dgm:cxn modelId="{0EC9AD5A-E902-4C3B-BEE4-138203316504}" type="presParOf" srcId="{882FE924-5B36-4B26-83DC-CE6D54A9C3BA}" destId="{71006533-5E00-4A9B-8640-73B7945D220A}" srcOrd="1" destOrd="0" presId="urn:microsoft.com/office/officeart/2008/layout/LinedList"/>
    <dgm:cxn modelId="{2D919138-98BF-470A-9015-A2E94083F250}" type="presParOf" srcId="{71006533-5E00-4A9B-8640-73B7945D220A}" destId="{40DA2DD4-C19C-4E6E-9ED6-27DAA3CED143}" srcOrd="0" destOrd="0" presId="urn:microsoft.com/office/officeart/2008/layout/LinedList"/>
    <dgm:cxn modelId="{5F61B02B-9DB5-4311-B899-D4846905B90E}" type="presParOf" srcId="{71006533-5E00-4A9B-8640-73B7945D220A}" destId="{22864270-E7BE-4EC8-9971-EEBD91C8896C}" srcOrd="1" destOrd="0" presId="urn:microsoft.com/office/officeart/2008/layout/LinedList"/>
    <dgm:cxn modelId="{A906A98E-89B7-42E8-85AD-9FA0B87D34EE}" type="presParOf" srcId="{882FE924-5B36-4B26-83DC-CE6D54A9C3BA}" destId="{43B59263-2C68-42A7-A471-87C4BBE77BBA}" srcOrd="2" destOrd="0" presId="urn:microsoft.com/office/officeart/2008/layout/LinedList"/>
    <dgm:cxn modelId="{2F8EFF41-DB65-4107-B589-DCCA8BC21C10}" type="presParOf" srcId="{882FE924-5B36-4B26-83DC-CE6D54A9C3BA}" destId="{C88C55B5-C9BC-4705-B419-0E5F299CB476}" srcOrd="3" destOrd="0" presId="urn:microsoft.com/office/officeart/2008/layout/LinedList"/>
    <dgm:cxn modelId="{545483B3-704F-4F66-B97F-C957BA6C4A6D}" type="presParOf" srcId="{C88C55B5-C9BC-4705-B419-0E5F299CB476}" destId="{8CE3B958-0BB2-4177-BEFA-5A58288EBE5B}" srcOrd="0" destOrd="0" presId="urn:microsoft.com/office/officeart/2008/layout/LinedList"/>
    <dgm:cxn modelId="{6DB9E83C-0DE4-4EDC-918B-B74690B1E424}" type="presParOf" srcId="{C88C55B5-C9BC-4705-B419-0E5F299CB476}" destId="{516CF2DA-4B4B-461E-BF16-14E249E15B35}" srcOrd="1" destOrd="0" presId="urn:microsoft.com/office/officeart/2008/layout/LinedList"/>
    <dgm:cxn modelId="{DFBD3649-2435-4BB0-8FA1-77F17CCBFAF5}" type="presParOf" srcId="{882FE924-5B36-4B26-83DC-CE6D54A9C3BA}" destId="{3B3CC7C2-80B5-4230-9241-DDDB858F6F51}" srcOrd="4" destOrd="0" presId="urn:microsoft.com/office/officeart/2008/layout/LinedList"/>
    <dgm:cxn modelId="{9ADBE178-AE67-4B14-BFC5-886FD6918EDC}" type="presParOf" srcId="{882FE924-5B36-4B26-83DC-CE6D54A9C3BA}" destId="{945EB9C4-ED9F-4544-8776-1F454E5339C1}" srcOrd="5" destOrd="0" presId="urn:microsoft.com/office/officeart/2008/layout/LinedList"/>
    <dgm:cxn modelId="{A9EB5188-6437-433D-A775-7CDA53ED228B}" type="presParOf" srcId="{945EB9C4-ED9F-4544-8776-1F454E5339C1}" destId="{C8A9F838-6D52-4F61-93BE-5F9DCADD7645}" srcOrd="0" destOrd="0" presId="urn:microsoft.com/office/officeart/2008/layout/LinedList"/>
    <dgm:cxn modelId="{FA5E5C66-1561-48DE-8BED-E36627E6343F}" type="presParOf" srcId="{945EB9C4-ED9F-4544-8776-1F454E5339C1}" destId="{6E5C3F99-1140-4980-8E6E-DA81825E7E7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37FB3C-E6E6-42B4-AD89-D61E85F4905C}">
      <dsp:nvSpPr>
        <dsp:cNvPr id="0" name=""/>
        <dsp:cNvSpPr/>
      </dsp:nvSpPr>
      <dsp:spPr>
        <a:xfrm>
          <a:off x="0" y="212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DA2DD4-C19C-4E6E-9ED6-27DAA3CED143}">
      <dsp:nvSpPr>
        <dsp:cNvPr id="0" name=""/>
        <dsp:cNvSpPr/>
      </dsp:nvSpPr>
      <dsp:spPr>
        <a:xfrm>
          <a:off x="0" y="2124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/>
            <a:t>Les verbes du 3° groupe sont les moins nombreux, les plus utilisés, et les plus irréguliers. Toutefois on peut les regrouper d’après leurs </a:t>
          </a:r>
          <a:r>
            <a:rPr lang="it-IT" sz="2200" b="1" kern="1200"/>
            <a:t>radicaux</a:t>
          </a:r>
          <a:r>
            <a:rPr lang="it-IT" sz="2200" kern="1200"/>
            <a:t>.</a:t>
          </a:r>
          <a:endParaRPr lang="en-US" sz="2200" kern="1200"/>
        </a:p>
      </dsp:txBody>
      <dsp:txXfrm>
        <a:off x="0" y="2124"/>
        <a:ext cx="10515600" cy="1449029"/>
      </dsp:txXfrm>
    </dsp:sp>
    <dsp:sp modelId="{43B59263-2C68-42A7-A471-87C4BBE77BBA}">
      <dsp:nvSpPr>
        <dsp:cNvPr id="0" name=""/>
        <dsp:cNvSpPr/>
      </dsp:nvSpPr>
      <dsp:spPr>
        <a:xfrm>
          <a:off x="0" y="1451154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E3B958-0BB2-4177-BEFA-5A58288EBE5B}">
      <dsp:nvSpPr>
        <dsp:cNvPr id="0" name=""/>
        <dsp:cNvSpPr/>
      </dsp:nvSpPr>
      <dsp:spPr>
        <a:xfrm>
          <a:off x="0" y="1451154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/>
            <a:t>Ils peuvent en avoir </a:t>
          </a:r>
          <a:r>
            <a:rPr lang="it-IT" sz="2200" b="1" kern="1200"/>
            <a:t>un</a:t>
          </a:r>
          <a:r>
            <a:rPr lang="it-IT" sz="2200" kern="1200"/>
            <a:t> (mais avec des particularités), </a:t>
          </a:r>
          <a:r>
            <a:rPr lang="it-IT" sz="2200" b="1" kern="1200"/>
            <a:t>deux</a:t>
          </a:r>
          <a:r>
            <a:rPr lang="it-IT" sz="2200" kern="1200"/>
            <a:t> (un pour les trois premières  personnes du singulier et un pour toutes les autres personnes et temps) ou </a:t>
          </a:r>
          <a:r>
            <a:rPr lang="it-IT" sz="2200" b="1" kern="1200"/>
            <a:t>trois</a:t>
          </a:r>
          <a:r>
            <a:rPr lang="it-IT" sz="2200" kern="1200"/>
            <a:t> (un pour les trois premières  personnes du singulier, un pour les deux premières  personnes du pluriel, et un pour la 3° personne du pluriel)</a:t>
          </a:r>
          <a:endParaRPr lang="en-US" sz="2200" kern="1200"/>
        </a:p>
      </dsp:txBody>
      <dsp:txXfrm>
        <a:off x="0" y="1451154"/>
        <a:ext cx="10515600" cy="1449029"/>
      </dsp:txXfrm>
    </dsp:sp>
    <dsp:sp modelId="{3B3CC7C2-80B5-4230-9241-DDDB858F6F51}">
      <dsp:nvSpPr>
        <dsp:cNvPr id="0" name=""/>
        <dsp:cNvSpPr/>
      </dsp:nvSpPr>
      <dsp:spPr>
        <a:xfrm>
          <a:off x="0" y="2900183"/>
          <a:ext cx="10515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A9F838-6D52-4F61-93BE-5F9DCADD7645}">
      <dsp:nvSpPr>
        <dsp:cNvPr id="0" name=""/>
        <dsp:cNvSpPr/>
      </dsp:nvSpPr>
      <dsp:spPr>
        <a:xfrm>
          <a:off x="0" y="2900183"/>
          <a:ext cx="10515600" cy="1449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/>
            <a:t>Enfin, le </a:t>
          </a:r>
          <a:r>
            <a:rPr lang="it-IT" sz="2200" b="1" kern="1200"/>
            <a:t>radical du pluriel </a:t>
          </a:r>
          <a:r>
            <a:rPr lang="it-IT" sz="2200" kern="1200"/>
            <a:t>peut se terminer par une </a:t>
          </a:r>
          <a:r>
            <a:rPr lang="it-IT" sz="2200" b="1" kern="1200"/>
            <a:t>consonne</a:t>
          </a:r>
          <a:r>
            <a:rPr lang="it-IT" sz="2200" kern="1200"/>
            <a:t> du radical de l’infinitif, ou bien par une autre consonne.</a:t>
          </a:r>
          <a:endParaRPr lang="en-US" sz="2200" kern="1200"/>
        </a:p>
      </dsp:txBody>
      <dsp:txXfrm>
        <a:off x="0" y="2900183"/>
        <a:ext cx="10515600" cy="14490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C1E71-868A-41AA-9D17-EC29B49E3A32}" type="datetime1">
              <a:rPr lang="it-IT" smtClean="0"/>
              <a:t>15/11/2022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DEBE-8C0C-4FDC-B6D3-0A1BFE03B9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9830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593D4-4580-4D17-82BA-9A314BA42897}" type="datetime1">
              <a:rPr lang="it-IT" smtClean="0"/>
              <a:t>15/11/2022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DEBE-8C0C-4FDC-B6D3-0A1BFE03B9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2214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8EFE2-DE3C-443D-907F-976BDB0C9C21}" type="datetime1">
              <a:rPr lang="it-IT" smtClean="0"/>
              <a:t>15/11/2022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Lingua francese - a.a. 2022-2023 -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0DEBE-8C0C-4FDC-B6D3-0A1BFE03B9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5424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DB7ADBC-26DA-450D-A8BF-E1ACCB4663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234" y="1"/>
            <a:ext cx="6488456" cy="3036711"/>
          </a:xfrm>
          <a:custGeom>
            <a:avLst/>
            <a:gdLst>
              <a:gd name="connsiteX0" fmla="*/ 0 w 6488456"/>
              <a:gd name="connsiteY0" fmla="*/ 0 h 3036711"/>
              <a:gd name="connsiteX1" fmla="*/ 6488456 w 6488456"/>
              <a:gd name="connsiteY1" fmla="*/ 0 h 3036711"/>
              <a:gd name="connsiteX2" fmla="*/ 6482686 w 6488456"/>
              <a:gd name="connsiteY2" fmla="*/ 114279 h 3036711"/>
              <a:gd name="connsiteX3" fmla="*/ 3244228 w 6488456"/>
              <a:gd name="connsiteY3" fmla="*/ 3036711 h 3036711"/>
              <a:gd name="connsiteX4" fmla="*/ 5771 w 6488456"/>
              <a:gd name="connsiteY4" fmla="*/ 114279 h 3036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88456" h="3036711">
                <a:moveTo>
                  <a:pt x="0" y="0"/>
                </a:moveTo>
                <a:lnTo>
                  <a:pt x="6488456" y="0"/>
                </a:lnTo>
                <a:lnTo>
                  <a:pt x="6482686" y="114279"/>
                </a:lnTo>
                <a:cubicBezTo>
                  <a:pt x="6315984" y="1755766"/>
                  <a:pt x="4929697" y="3036711"/>
                  <a:pt x="3244228" y="3036711"/>
                </a:cubicBezTo>
                <a:cubicBezTo>
                  <a:pt x="1558760" y="3036711"/>
                  <a:pt x="172473" y="1755766"/>
                  <a:pt x="5771" y="114279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692FB99-428A-4151-9665-80E56EF03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9870" y="1"/>
            <a:ext cx="6069184" cy="2839783"/>
          </a:xfrm>
          <a:custGeom>
            <a:avLst/>
            <a:gdLst>
              <a:gd name="connsiteX0" fmla="*/ 0 w 6069184"/>
              <a:gd name="connsiteY0" fmla="*/ 0 h 2839783"/>
              <a:gd name="connsiteX1" fmla="*/ 6069184 w 6069184"/>
              <a:gd name="connsiteY1" fmla="*/ 0 h 2839783"/>
              <a:gd name="connsiteX2" fmla="*/ 6063824 w 6069184"/>
              <a:gd name="connsiteY2" fmla="*/ 106160 h 2839783"/>
              <a:gd name="connsiteX3" fmla="*/ 3034592 w 6069184"/>
              <a:gd name="connsiteY3" fmla="*/ 2839783 h 2839783"/>
              <a:gd name="connsiteX4" fmla="*/ 5361 w 6069184"/>
              <a:gd name="connsiteY4" fmla="*/ 106160 h 283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9184" h="2839783">
                <a:moveTo>
                  <a:pt x="0" y="0"/>
                </a:moveTo>
                <a:lnTo>
                  <a:pt x="6069184" y="0"/>
                </a:lnTo>
                <a:lnTo>
                  <a:pt x="6063824" y="106160"/>
                </a:lnTo>
                <a:cubicBezTo>
                  <a:pt x="5907892" y="1641596"/>
                  <a:pt x="4611168" y="2839783"/>
                  <a:pt x="3034592" y="2839783"/>
                </a:cubicBezTo>
                <a:cubicBezTo>
                  <a:pt x="1458016" y="2839783"/>
                  <a:pt x="161293" y="1641596"/>
                  <a:pt x="5361" y="106160"/>
                </a:cubicBezTo>
                <a:close/>
              </a:path>
            </a:pathLst>
          </a:custGeom>
          <a:solidFill>
            <a:srgbClr val="E341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E3C0EDB-60D3-4CEF-8B80-C6D01E08D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00758"/>
            <a:ext cx="5198011" cy="3957242"/>
          </a:xfrm>
          <a:custGeom>
            <a:avLst/>
            <a:gdLst>
              <a:gd name="connsiteX0" fmla="*/ 1942747 w 5198011"/>
              <a:gd name="connsiteY0" fmla="*/ 0 h 3957242"/>
              <a:gd name="connsiteX1" fmla="*/ 5198011 w 5198011"/>
              <a:gd name="connsiteY1" fmla="*/ 3255264 h 3957242"/>
              <a:gd name="connsiteX2" fmla="*/ 5131876 w 5198011"/>
              <a:gd name="connsiteY2" fmla="*/ 3911314 h 3957242"/>
              <a:gd name="connsiteX3" fmla="*/ 5120066 w 5198011"/>
              <a:gd name="connsiteY3" fmla="*/ 3957242 h 3957242"/>
              <a:gd name="connsiteX4" fmla="*/ 0 w 5198011"/>
              <a:gd name="connsiteY4" fmla="*/ 3957242 h 3957242"/>
              <a:gd name="connsiteX5" fmla="*/ 0 w 5198011"/>
              <a:gd name="connsiteY5" fmla="*/ 647700 h 3957242"/>
              <a:gd name="connsiteX6" fmla="*/ 122698 w 5198011"/>
              <a:gd name="connsiteY6" fmla="*/ 555948 h 3957242"/>
              <a:gd name="connsiteX7" fmla="*/ 1942747 w 5198011"/>
              <a:gd name="connsiteY7" fmla="*/ 0 h 3957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8011" h="3957242">
                <a:moveTo>
                  <a:pt x="1942747" y="0"/>
                </a:moveTo>
                <a:cubicBezTo>
                  <a:pt x="3740580" y="0"/>
                  <a:pt x="5198011" y="1457431"/>
                  <a:pt x="5198011" y="3255264"/>
                </a:cubicBezTo>
                <a:cubicBezTo>
                  <a:pt x="5198011" y="3479993"/>
                  <a:pt x="5175239" y="3699404"/>
                  <a:pt x="5131876" y="3911314"/>
                </a:cubicBezTo>
                <a:lnTo>
                  <a:pt x="5120066" y="3957242"/>
                </a:lnTo>
                <a:lnTo>
                  <a:pt x="0" y="3957242"/>
                </a:lnTo>
                <a:lnTo>
                  <a:pt x="0" y="647700"/>
                </a:lnTo>
                <a:lnTo>
                  <a:pt x="122698" y="555948"/>
                </a:lnTo>
                <a:cubicBezTo>
                  <a:pt x="642241" y="204951"/>
                  <a:pt x="1268560" y="0"/>
                  <a:pt x="1942747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B306978-A26E-4AC4-9EAA-BD29BD476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24786"/>
            <a:ext cx="5001415" cy="3733214"/>
          </a:xfrm>
          <a:custGeom>
            <a:avLst/>
            <a:gdLst>
              <a:gd name="connsiteX0" fmla="*/ 1956463 w 5001415"/>
              <a:gd name="connsiteY0" fmla="*/ 0 h 3733214"/>
              <a:gd name="connsiteX1" fmla="*/ 5001415 w 5001415"/>
              <a:gd name="connsiteY1" fmla="*/ 3044952 h 3733214"/>
              <a:gd name="connsiteX2" fmla="*/ 4939553 w 5001415"/>
              <a:gd name="connsiteY2" fmla="*/ 3658617 h 3733214"/>
              <a:gd name="connsiteX3" fmla="*/ 4920372 w 5001415"/>
              <a:gd name="connsiteY3" fmla="*/ 3733214 h 3733214"/>
              <a:gd name="connsiteX4" fmla="*/ 0 w 5001415"/>
              <a:gd name="connsiteY4" fmla="*/ 3733214 h 3733214"/>
              <a:gd name="connsiteX5" fmla="*/ 0 w 5001415"/>
              <a:gd name="connsiteY5" fmla="*/ 713124 h 3733214"/>
              <a:gd name="connsiteX6" fmla="*/ 19591 w 5001415"/>
              <a:gd name="connsiteY6" fmla="*/ 695319 h 3733214"/>
              <a:gd name="connsiteX7" fmla="*/ 1956463 w 5001415"/>
              <a:gd name="connsiteY7" fmla="*/ 0 h 3733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1415" h="3733214">
                <a:moveTo>
                  <a:pt x="1956463" y="0"/>
                </a:moveTo>
                <a:cubicBezTo>
                  <a:pt x="3638144" y="0"/>
                  <a:pt x="5001415" y="1363271"/>
                  <a:pt x="5001415" y="3044952"/>
                </a:cubicBezTo>
                <a:cubicBezTo>
                  <a:pt x="5001415" y="3255162"/>
                  <a:pt x="4980114" y="3460397"/>
                  <a:pt x="4939553" y="3658617"/>
                </a:cubicBezTo>
                <a:lnTo>
                  <a:pt x="4920372" y="3733214"/>
                </a:lnTo>
                <a:lnTo>
                  <a:pt x="0" y="3733214"/>
                </a:lnTo>
                <a:lnTo>
                  <a:pt x="0" y="713124"/>
                </a:lnTo>
                <a:lnTo>
                  <a:pt x="19591" y="695319"/>
                </a:lnTo>
                <a:cubicBezTo>
                  <a:pt x="545938" y="260939"/>
                  <a:pt x="1220728" y="0"/>
                  <a:pt x="195646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0C269CE-FB56-4D68-8CFB-1CFD5F3505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837" y="500244"/>
            <a:ext cx="6428625" cy="6357756"/>
          </a:xfrm>
          <a:custGeom>
            <a:avLst/>
            <a:gdLst>
              <a:gd name="connsiteX0" fmla="*/ 4279392 w 6428625"/>
              <a:gd name="connsiteY0" fmla="*/ 0 h 6357756"/>
              <a:gd name="connsiteX1" fmla="*/ 6319204 w 6428625"/>
              <a:gd name="connsiteY1" fmla="*/ 516500 h 6357756"/>
              <a:gd name="connsiteX2" fmla="*/ 6428625 w 6428625"/>
              <a:gd name="connsiteY2" fmla="*/ 579415 h 6357756"/>
              <a:gd name="connsiteX3" fmla="*/ 6428625 w 6428625"/>
              <a:gd name="connsiteY3" fmla="*/ 6357756 h 6357756"/>
              <a:gd name="connsiteX4" fmla="*/ 539921 w 6428625"/>
              <a:gd name="connsiteY4" fmla="*/ 6357756 h 6357756"/>
              <a:gd name="connsiteX5" fmla="*/ 516500 w 6428625"/>
              <a:gd name="connsiteY5" fmla="*/ 6319205 h 6357756"/>
              <a:gd name="connsiteX6" fmla="*/ 0 w 6428625"/>
              <a:gd name="connsiteY6" fmla="*/ 4279392 h 6357756"/>
              <a:gd name="connsiteX7" fmla="*/ 4279392 w 6428625"/>
              <a:gd name="connsiteY7" fmla="*/ 0 h 6357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28625" h="6357756">
                <a:moveTo>
                  <a:pt x="4279392" y="0"/>
                </a:moveTo>
                <a:cubicBezTo>
                  <a:pt x="5017968" y="0"/>
                  <a:pt x="5712843" y="187105"/>
                  <a:pt x="6319204" y="516500"/>
                </a:cubicBezTo>
                <a:lnTo>
                  <a:pt x="6428625" y="579415"/>
                </a:lnTo>
                <a:lnTo>
                  <a:pt x="6428625" y="6357756"/>
                </a:lnTo>
                <a:lnTo>
                  <a:pt x="539921" y="6357756"/>
                </a:lnTo>
                <a:lnTo>
                  <a:pt x="516500" y="6319205"/>
                </a:lnTo>
                <a:cubicBezTo>
                  <a:pt x="187105" y="5712844"/>
                  <a:pt x="0" y="5017968"/>
                  <a:pt x="0" y="4279392"/>
                </a:cubicBezTo>
                <a:cubicBezTo>
                  <a:pt x="0" y="1915949"/>
                  <a:pt x="1915949" y="0"/>
                  <a:pt x="4279392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6ED7E7F-75F7-4581-A930-C4DEBC2A84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4429" y="664836"/>
            <a:ext cx="6264033" cy="6193164"/>
          </a:xfrm>
          <a:custGeom>
            <a:avLst/>
            <a:gdLst>
              <a:gd name="connsiteX0" fmla="*/ 4114800 w 6264033"/>
              <a:gd name="connsiteY0" fmla="*/ 0 h 6193164"/>
              <a:gd name="connsiteX1" fmla="*/ 6248473 w 6264033"/>
              <a:gd name="connsiteY1" fmla="*/ 595714 h 6193164"/>
              <a:gd name="connsiteX2" fmla="*/ 6264033 w 6264033"/>
              <a:gd name="connsiteY2" fmla="*/ 605689 h 6193164"/>
              <a:gd name="connsiteX3" fmla="*/ 6264033 w 6264033"/>
              <a:gd name="connsiteY3" fmla="*/ 6193164 h 6193164"/>
              <a:gd name="connsiteX4" fmla="*/ 567718 w 6264033"/>
              <a:gd name="connsiteY4" fmla="*/ 6193164 h 6193164"/>
              <a:gd name="connsiteX5" fmla="*/ 496635 w 6264033"/>
              <a:gd name="connsiteY5" fmla="*/ 6076158 h 6193164"/>
              <a:gd name="connsiteX6" fmla="*/ 0 w 6264033"/>
              <a:gd name="connsiteY6" fmla="*/ 4114800 h 6193164"/>
              <a:gd name="connsiteX7" fmla="*/ 4114800 w 6264033"/>
              <a:gd name="connsiteY7" fmla="*/ 0 h 619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64033" h="6193164">
                <a:moveTo>
                  <a:pt x="4114800" y="0"/>
                </a:moveTo>
                <a:cubicBezTo>
                  <a:pt x="4895986" y="0"/>
                  <a:pt x="5626328" y="217689"/>
                  <a:pt x="6248473" y="595714"/>
                </a:cubicBezTo>
                <a:lnTo>
                  <a:pt x="6264033" y="605689"/>
                </a:lnTo>
                <a:lnTo>
                  <a:pt x="6264033" y="6193164"/>
                </a:lnTo>
                <a:lnTo>
                  <a:pt x="567718" y="6193164"/>
                </a:lnTo>
                <a:lnTo>
                  <a:pt x="496635" y="6076158"/>
                </a:lnTo>
                <a:cubicBezTo>
                  <a:pt x="179909" y="5493119"/>
                  <a:pt x="0" y="4824969"/>
                  <a:pt x="0" y="4114800"/>
                </a:cubicBezTo>
                <a:cubicBezTo>
                  <a:pt x="0" y="1842259"/>
                  <a:pt x="1842259" y="0"/>
                  <a:pt x="41148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789743" y="2530063"/>
            <a:ext cx="4996329" cy="1936752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Les verbes du 3° groupe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789743" y="4632160"/>
            <a:ext cx="4996328" cy="1068293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au présent de l’indicatif</a:t>
            </a:r>
          </a:p>
          <a:p>
            <a:r>
              <a:rPr lang="it-IT" sz="1600">
                <a:solidFill>
                  <a:srgbClr val="FFFFFF"/>
                </a:solidFill>
              </a:rPr>
              <a:t>(1° partie)</a:t>
            </a:r>
          </a:p>
        </p:txBody>
      </p:sp>
    </p:spTree>
    <p:extLst>
      <p:ext uri="{BB962C8B-B14F-4D97-AF65-F5344CB8AC3E}">
        <p14:creationId xmlns:p14="http://schemas.microsoft.com/office/powerpoint/2010/main" val="9447704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Remarques</a:t>
            </a:r>
          </a:p>
        </p:txBody>
      </p:sp>
      <p:graphicFrame>
        <p:nvGraphicFramePr>
          <p:cNvPr id="7" name="Segnaposto contenuto 2">
            <a:extLst>
              <a:ext uri="{FF2B5EF4-FFF2-40B4-BE49-F238E27FC236}">
                <a16:creationId xmlns:a16="http://schemas.microsoft.com/office/drawing/2014/main" id="{3C207FBB-A94C-450C-83F6-99F5CBDC10E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727FFA4-300F-4975-BB48-3AD27887F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9B381B3-3337-4AD7-AC23-FBF5104EF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DEBE-8C0C-4FDC-B6D3-0A1BFE03B9E0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1526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EB270761-CC40-4F3F-A916-7E3BC3989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820855C-9FA4-417A-BE67-63C022F81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7E6A49B-1B06-403E-8CC5-ACB38A6BD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66160" y="1660121"/>
            <a:ext cx="9623404" cy="3305493"/>
          </a:xfrm>
        </p:spPr>
        <p:txBody>
          <a:bodyPr>
            <a:normAutofit/>
          </a:bodyPr>
          <a:lstStyle/>
          <a:p>
            <a:pPr algn="l"/>
            <a:r>
              <a:rPr lang="it-IT" sz="8800"/>
              <a:t>Un radical</a:t>
            </a:r>
          </a:p>
        </p:txBody>
      </p:sp>
    </p:spTree>
    <p:extLst>
      <p:ext uri="{BB962C8B-B14F-4D97-AF65-F5344CB8AC3E}">
        <p14:creationId xmlns:p14="http://schemas.microsoft.com/office/powerpoint/2010/main" val="841522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it-IT"/>
              <a:t>Courir (un radical)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FF414C3-D913-424B-9150-0DB8CC61D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978408"/>
            <a:ext cx="722376" cy="603504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510DEBE-8C0C-4FDC-B6D3-0A1BFE03B9E0}" type="slidenum">
              <a:rPr lang="it-IT" sz="32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4</a:t>
            </a:fld>
            <a:endParaRPr lang="it-IT" sz="3200">
              <a:solidFill>
                <a:srgbClr val="FFFFFF"/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5F8447E-1E29-43AF-ACB3-F43C19C1B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572768" y="3666744"/>
            <a:ext cx="4224528" cy="201168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it-IT" sz="800">
                <a:solidFill>
                  <a:srgbClr val="FFFFFF"/>
                </a:solidFill>
              </a:rPr>
              <a:t>Lingua francese - a.a. 2022-2023 - Primo semestre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r>
              <a:rPr lang="it-IT" sz="2200" b="1"/>
              <a:t>rire, sourire, conclure</a:t>
            </a:r>
          </a:p>
          <a:p>
            <a:endParaRPr lang="it-IT" sz="2200"/>
          </a:p>
          <a:p>
            <a:r>
              <a:rPr lang="it-IT" sz="2200"/>
              <a:t>Je 	      </a:t>
            </a:r>
            <a:r>
              <a:rPr lang="it-IT" sz="2200">
                <a:solidFill>
                  <a:srgbClr val="FF0000"/>
                </a:solidFill>
              </a:rPr>
              <a:t>cour-</a:t>
            </a:r>
            <a:r>
              <a:rPr lang="it-IT" sz="2200"/>
              <a:t>	s			Ils </a:t>
            </a:r>
            <a:r>
              <a:rPr lang="it-IT" sz="2200" b="1"/>
              <a:t>courent</a:t>
            </a:r>
            <a:r>
              <a:rPr lang="it-IT" sz="2200"/>
              <a:t> tous les dimanches</a:t>
            </a:r>
          </a:p>
          <a:p>
            <a:r>
              <a:rPr lang="it-IT" sz="2200"/>
              <a:t>Tu	      </a:t>
            </a:r>
            <a:r>
              <a:rPr lang="it-IT" sz="2200">
                <a:solidFill>
                  <a:srgbClr val="FF0000"/>
                </a:solidFill>
              </a:rPr>
              <a:t>ri-</a:t>
            </a:r>
            <a:r>
              <a:rPr lang="it-IT" sz="2200"/>
              <a:t>		s			Pourquoi est-ce que vous </a:t>
            </a:r>
            <a:r>
              <a:rPr lang="it-IT" sz="2200" b="1"/>
              <a:t>riez</a:t>
            </a:r>
            <a:r>
              <a:rPr lang="it-IT" sz="2200"/>
              <a:t> ?</a:t>
            </a:r>
          </a:p>
          <a:p>
            <a:r>
              <a:rPr lang="it-IT" sz="2200"/>
              <a:t>Il               </a:t>
            </a:r>
            <a:r>
              <a:rPr lang="it-IT" sz="2200">
                <a:solidFill>
                  <a:srgbClr val="FF0000"/>
                </a:solidFill>
              </a:rPr>
              <a:t>souri-</a:t>
            </a:r>
            <a:r>
              <a:rPr lang="it-IT" sz="2200"/>
              <a:t>	t			J’aime quand tu </a:t>
            </a:r>
            <a:r>
              <a:rPr lang="it-IT" sz="2200" b="1"/>
              <a:t>souris</a:t>
            </a:r>
          </a:p>
          <a:p>
            <a:r>
              <a:rPr lang="it-IT" sz="2200"/>
              <a:t>Nous        </a:t>
            </a:r>
            <a:r>
              <a:rPr lang="it-IT" sz="2200">
                <a:solidFill>
                  <a:srgbClr val="FF0000"/>
                </a:solidFill>
              </a:rPr>
              <a:t>conclu-</a:t>
            </a:r>
            <a:r>
              <a:rPr lang="it-IT" sz="2200"/>
              <a:t>	ons</a:t>
            </a:r>
          </a:p>
          <a:p>
            <a:r>
              <a:rPr lang="it-IT" sz="2200"/>
              <a:t>Vous			ez</a:t>
            </a:r>
          </a:p>
          <a:p>
            <a:r>
              <a:rPr lang="it-IT" sz="2200"/>
              <a:t>Ils			ent</a:t>
            </a:r>
          </a:p>
        </p:txBody>
      </p:sp>
    </p:spTree>
    <p:extLst>
      <p:ext uri="{BB962C8B-B14F-4D97-AF65-F5344CB8AC3E}">
        <p14:creationId xmlns:p14="http://schemas.microsoft.com/office/powerpoint/2010/main" val="2132045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it-IT" sz="3700"/>
              <a:t>Ouvrir (un radical, terminaisons du 1° groupe)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0618DCC-18EF-45BB-9354-5C4F5F0D7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978408"/>
            <a:ext cx="722376" cy="603504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510DEBE-8C0C-4FDC-B6D3-0A1BFE03B9E0}" type="slidenum">
              <a:rPr lang="it-IT" sz="32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5</a:t>
            </a:fld>
            <a:endParaRPr lang="it-IT" sz="3200">
              <a:solidFill>
                <a:srgbClr val="FFFFFF"/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30CC60B-D16E-4BE3-8453-6A467E858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572768" y="3666744"/>
            <a:ext cx="4224528" cy="201168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it-IT" sz="800">
                <a:solidFill>
                  <a:srgbClr val="FFFFFF"/>
                </a:solidFill>
              </a:rPr>
              <a:t>Lingua francese - a.a. 2022-2023 - Primo semestre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r>
              <a:rPr lang="it-IT" sz="2200" b="1"/>
              <a:t>souffrir, offrir, cueillir</a:t>
            </a:r>
          </a:p>
          <a:p>
            <a:endParaRPr lang="it-IT" sz="2200"/>
          </a:p>
          <a:p>
            <a:r>
              <a:rPr lang="it-IT" sz="2200"/>
              <a:t>J’ 	      </a:t>
            </a:r>
            <a:r>
              <a:rPr lang="it-IT" sz="2200">
                <a:solidFill>
                  <a:srgbClr val="FF0000"/>
                </a:solidFill>
              </a:rPr>
              <a:t>ouvr-</a:t>
            </a:r>
            <a:r>
              <a:rPr lang="it-IT" sz="2200"/>
              <a:t>	e		Elle </a:t>
            </a:r>
            <a:r>
              <a:rPr lang="it-IT" sz="2200" b="1"/>
              <a:t>ouvre</a:t>
            </a:r>
            <a:r>
              <a:rPr lang="it-IT" sz="2200"/>
              <a:t> grand les yeux</a:t>
            </a:r>
          </a:p>
          <a:p>
            <a:r>
              <a:rPr lang="it-IT" sz="2200"/>
              <a:t>Tu	      </a:t>
            </a:r>
            <a:r>
              <a:rPr lang="it-IT" sz="2200">
                <a:solidFill>
                  <a:srgbClr val="FF0000"/>
                </a:solidFill>
              </a:rPr>
              <a:t>souffr-</a:t>
            </a:r>
            <a:r>
              <a:rPr lang="it-IT" sz="2200"/>
              <a:t>	es		Les malades </a:t>
            </a:r>
            <a:r>
              <a:rPr lang="it-IT" sz="2200" b="1"/>
              <a:t>souffrent</a:t>
            </a:r>
            <a:r>
              <a:rPr lang="it-IT" sz="2200"/>
              <a:t> en silence</a:t>
            </a:r>
          </a:p>
          <a:p>
            <a:r>
              <a:rPr lang="it-IT" sz="2200"/>
              <a:t>Il               </a:t>
            </a:r>
            <a:r>
              <a:rPr lang="it-IT" sz="2200">
                <a:solidFill>
                  <a:srgbClr val="FF0000"/>
                </a:solidFill>
              </a:rPr>
              <a:t>cueill-</a:t>
            </a:r>
            <a:r>
              <a:rPr lang="it-IT" sz="2200"/>
              <a:t>	e		Dans ce coin, on </a:t>
            </a:r>
            <a:r>
              <a:rPr lang="it-IT" sz="2200" b="1"/>
              <a:t>cueille</a:t>
            </a:r>
            <a:r>
              <a:rPr lang="it-IT" sz="2200"/>
              <a:t> des champignons</a:t>
            </a:r>
          </a:p>
          <a:p>
            <a:r>
              <a:rPr lang="it-IT" sz="2200"/>
              <a:t>Nous			ons</a:t>
            </a:r>
            <a:endParaRPr lang="it-IT" sz="2200" b="1"/>
          </a:p>
          <a:p>
            <a:r>
              <a:rPr lang="it-IT" sz="2200"/>
              <a:t>Vous			ez</a:t>
            </a:r>
          </a:p>
          <a:p>
            <a:r>
              <a:rPr lang="it-IT" sz="2200"/>
              <a:t>Ils			ent</a:t>
            </a:r>
          </a:p>
          <a:p>
            <a:endParaRPr lang="it-IT" sz="2200"/>
          </a:p>
        </p:txBody>
      </p:sp>
    </p:spTree>
    <p:extLst>
      <p:ext uri="{BB962C8B-B14F-4D97-AF65-F5344CB8AC3E}">
        <p14:creationId xmlns:p14="http://schemas.microsoft.com/office/powerpoint/2010/main" val="28698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1E234CF4-802C-4AA1-B540-36C3B838C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D800584-727A-48CF-8223-244AD9717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967" y="-1"/>
            <a:ext cx="5038344" cy="6857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66650" y="1332952"/>
            <a:ext cx="3926898" cy="3921176"/>
          </a:xfrm>
        </p:spPr>
        <p:txBody>
          <a:bodyPr anchor="ctr">
            <a:normAutofit/>
          </a:bodyPr>
          <a:lstStyle/>
          <a:p>
            <a:r>
              <a:rPr lang="it-IT" sz="5400"/>
              <a:t>Croire, voir, fuir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0CED441-B73B-4907-9AF2-614CEAC6A1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39" name="Rectangle 64">
              <a:extLst>
                <a:ext uri="{FF2B5EF4-FFF2-40B4-BE49-F238E27FC236}">
                  <a16:creationId xmlns:a16="http://schemas.microsoft.com/office/drawing/2014/main" id="{A03170C9-14E4-4D47-827E-51518FA9C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6">
              <a:extLst>
                <a:ext uri="{FF2B5EF4-FFF2-40B4-BE49-F238E27FC236}">
                  <a16:creationId xmlns:a16="http://schemas.microsoft.com/office/drawing/2014/main" id="{757EFF12-1826-499E-94C2-AF4400A66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4">
              <a:extLst>
                <a:ext uri="{FF2B5EF4-FFF2-40B4-BE49-F238E27FC236}">
                  <a16:creationId xmlns:a16="http://schemas.microsoft.com/office/drawing/2014/main" id="{20CC511B-2DB0-4523-82ED-40CCC5C7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6">
              <a:extLst>
                <a:ext uri="{FF2B5EF4-FFF2-40B4-BE49-F238E27FC236}">
                  <a16:creationId xmlns:a16="http://schemas.microsoft.com/office/drawing/2014/main" id="{6CB93565-67D6-49DD-8D4E-4685AC81A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4">
              <a:extLst>
                <a:ext uri="{FF2B5EF4-FFF2-40B4-BE49-F238E27FC236}">
                  <a16:creationId xmlns:a16="http://schemas.microsoft.com/office/drawing/2014/main" id="{AE9D45A7-FFB3-4E69-A4EC-FAA3489B0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66">
              <a:extLst>
                <a:ext uri="{FF2B5EF4-FFF2-40B4-BE49-F238E27FC236}">
                  <a16:creationId xmlns:a16="http://schemas.microsoft.com/office/drawing/2014/main" id="{A29467A6-0F59-4991-89B5-35408BD725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64">
              <a:extLst>
                <a:ext uri="{FF2B5EF4-FFF2-40B4-BE49-F238E27FC236}">
                  <a16:creationId xmlns:a16="http://schemas.microsoft.com/office/drawing/2014/main" id="{AA726CA1-9A94-4AF0-B9DD-3572C692A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6">
              <a:extLst>
                <a:ext uri="{FF2B5EF4-FFF2-40B4-BE49-F238E27FC236}">
                  <a16:creationId xmlns:a16="http://schemas.microsoft.com/office/drawing/2014/main" id="{EB03BD70-FD68-460B-A88B-005DAB5BED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C1040543-6AB1-4FE1-8946-59D0E7BB8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BEEF4851-38D3-48A2-B05D-2697716268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64">
              <a:extLst>
                <a:ext uri="{FF2B5EF4-FFF2-40B4-BE49-F238E27FC236}">
                  <a16:creationId xmlns:a16="http://schemas.microsoft.com/office/drawing/2014/main" id="{DEC37F16-C638-42B2-AA09-CA5142D85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66">
              <a:extLst>
                <a:ext uri="{FF2B5EF4-FFF2-40B4-BE49-F238E27FC236}">
                  <a16:creationId xmlns:a16="http://schemas.microsoft.com/office/drawing/2014/main" id="{0AC31779-80E9-4BF3-9703-F63FE8094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4">
              <a:extLst>
                <a:ext uri="{FF2B5EF4-FFF2-40B4-BE49-F238E27FC236}">
                  <a16:creationId xmlns:a16="http://schemas.microsoft.com/office/drawing/2014/main" id="{D71CA5FF-D764-4C4E-8854-E5875684F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6">
              <a:extLst>
                <a:ext uri="{FF2B5EF4-FFF2-40B4-BE49-F238E27FC236}">
                  <a16:creationId xmlns:a16="http://schemas.microsoft.com/office/drawing/2014/main" id="{81A1FA9D-7285-4D42-ADF3-BC14114B27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4">
              <a:extLst>
                <a:ext uri="{FF2B5EF4-FFF2-40B4-BE49-F238E27FC236}">
                  <a16:creationId xmlns:a16="http://schemas.microsoft.com/office/drawing/2014/main" id="{A1E40F6A-5F88-46D9-A510-00D54F0B8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66">
              <a:extLst>
                <a:ext uri="{FF2B5EF4-FFF2-40B4-BE49-F238E27FC236}">
                  <a16:creationId xmlns:a16="http://schemas.microsoft.com/office/drawing/2014/main" id="{938C555D-926A-4092-966E-1BC7E455F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4">
              <a:extLst>
                <a:ext uri="{FF2B5EF4-FFF2-40B4-BE49-F238E27FC236}">
                  <a16:creationId xmlns:a16="http://schemas.microsoft.com/office/drawing/2014/main" id="{58D049FF-3E13-4E3E-A5BE-CF5253B8E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6">
              <a:extLst>
                <a:ext uri="{FF2B5EF4-FFF2-40B4-BE49-F238E27FC236}">
                  <a16:creationId xmlns:a16="http://schemas.microsoft.com/office/drawing/2014/main" id="{A16547CF-5B03-4E57-B466-A0FDCECADD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4">
              <a:extLst>
                <a:ext uri="{FF2B5EF4-FFF2-40B4-BE49-F238E27FC236}">
                  <a16:creationId xmlns:a16="http://schemas.microsoft.com/office/drawing/2014/main" id="{84C012C4-5959-40D5-8A7B-8542BD4B98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6">
              <a:extLst>
                <a:ext uri="{FF2B5EF4-FFF2-40B4-BE49-F238E27FC236}">
                  <a16:creationId xmlns:a16="http://schemas.microsoft.com/office/drawing/2014/main" id="{8C7DF75A-2C0D-4388-A295-397333ADBD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327206D-AA29-49F2-AA6C-9436D161B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3152" y="3379979"/>
            <a:ext cx="457200" cy="365125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fld id="{6510DEBE-8C0C-4FDC-B6D3-0A1BFE03B9E0}" type="slidenum">
              <a:rPr lang="it-IT">
                <a:solidFill>
                  <a:srgbClr val="FFFFFF"/>
                </a:solidFill>
              </a:rPr>
              <a:pPr algn="ctr">
                <a:spcAft>
                  <a:spcPts val="600"/>
                </a:spcAft>
              </a:pPr>
              <a:t>6</a:t>
            </a:fld>
            <a:endParaRPr lang="it-IT">
              <a:solidFill>
                <a:srgbClr val="FFFFFF"/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42C310A-4A14-4C6F-AC61-1DA857979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-5400000">
            <a:off x="-945222" y="5281914"/>
            <a:ext cx="2495058" cy="365125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it-IT" sz="900">
                <a:solidFill>
                  <a:srgbClr val="FFFFFF"/>
                </a:solidFill>
              </a:rPr>
              <a:t>Lingua francese - a.a. 2022-2023 - Primo semestre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21120" y="499833"/>
            <a:ext cx="5100320" cy="558122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2200"/>
              <a:t>Un radical avec une variation du </a:t>
            </a:r>
            <a:r>
              <a:rPr lang="it-IT" sz="2200" b="1">
                <a:solidFill>
                  <a:srgbClr val="FF0000"/>
                </a:solidFill>
              </a:rPr>
              <a:t>i</a:t>
            </a:r>
            <a:r>
              <a:rPr lang="it-IT" sz="2200"/>
              <a:t> final du radical en </a:t>
            </a:r>
            <a:r>
              <a:rPr lang="it-IT" sz="2200" b="1">
                <a:solidFill>
                  <a:srgbClr val="FF0000"/>
                </a:solidFill>
              </a:rPr>
              <a:t>y</a:t>
            </a:r>
            <a:r>
              <a:rPr lang="it-IT" sz="2200"/>
              <a:t> devant voyelle (prononcée).</a:t>
            </a:r>
          </a:p>
          <a:p>
            <a:pPr marL="0" indent="0">
              <a:buNone/>
            </a:pPr>
            <a:endParaRPr lang="it-IT" sz="2200"/>
          </a:p>
          <a:p>
            <a:r>
              <a:rPr lang="it-IT" sz="2200"/>
              <a:t>Je	   	</a:t>
            </a:r>
            <a:r>
              <a:rPr lang="it-IT" sz="2200">
                <a:solidFill>
                  <a:srgbClr val="FF0000"/>
                </a:solidFill>
              </a:rPr>
              <a:t>voi-</a:t>
            </a:r>
            <a:r>
              <a:rPr lang="it-IT" sz="2200"/>
              <a:t>		s</a:t>
            </a:r>
          </a:p>
          <a:p>
            <a:r>
              <a:rPr lang="it-IT" sz="2200"/>
              <a:t>Tu	   	</a:t>
            </a:r>
            <a:r>
              <a:rPr lang="it-IT" sz="2200">
                <a:solidFill>
                  <a:srgbClr val="FF0000"/>
                </a:solidFill>
              </a:rPr>
              <a:t>croi-</a:t>
            </a:r>
            <a:r>
              <a:rPr lang="it-IT" sz="2200"/>
              <a:t>		s</a:t>
            </a:r>
          </a:p>
          <a:p>
            <a:r>
              <a:rPr lang="it-IT" sz="2200"/>
              <a:t>Il	   	</a:t>
            </a:r>
            <a:r>
              <a:rPr lang="it-IT" sz="2200">
                <a:solidFill>
                  <a:srgbClr val="FF0000"/>
                </a:solidFill>
              </a:rPr>
              <a:t>fui-</a:t>
            </a:r>
            <a:r>
              <a:rPr lang="it-IT" sz="2200"/>
              <a:t>		t</a:t>
            </a:r>
          </a:p>
          <a:p>
            <a:r>
              <a:rPr lang="it-IT" sz="2200"/>
              <a:t>Nous   	</a:t>
            </a:r>
            <a:r>
              <a:rPr lang="it-IT" sz="2200">
                <a:solidFill>
                  <a:srgbClr val="FF0000"/>
                </a:solidFill>
              </a:rPr>
              <a:t>voy-</a:t>
            </a:r>
            <a:r>
              <a:rPr lang="it-IT" sz="2200"/>
              <a:t>		ons</a:t>
            </a:r>
          </a:p>
          <a:p>
            <a:r>
              <a:rPr lang="it-IT" sz="2200"/>
              <a:t>Vous   	</a:t>
            </a:r>
            <a:r>
              <a:rPr lang="it-IT" sz="2200">
                <a:solidFill>
                  <a:srgbClr val="FF0000"/>
                </a:solidFill>
              </a:rPr>
              <a:t>croy-</a:t>
            </a:r>
            <a:r>
              <a:rPr lang="it-IT" sz="2200"/>
              <a:t>		ez</a:t>
            </a:r>
          </a:p>
          <a:p>
            <a:r>
              <a:rPr lang="it-IT" sz="2200"/>
              <a:t>Ils	  </a:t>
            </a:r>
            <a:r>
              <a:rPr lang="it-IT" sz="2200">
                <a:solidFill>
                  <a:srgbClr val="FF0000"/>
                </a:solidFill>
              </a:rPr>
              <a:t>voi- / croi- / fui-  </a:t>
            </a:r>
            <a:r>
              <a:rPr lang="it-IT" sz="2200"/>
              <a:t>	ent</a:t>
            </a:r>
          </a:p>
          <a:p>
            <a:pPr marL="0" indent="0">
              <a:buNone/>
            </a:pPr>
            <a:r>
              <a:rPr lang="it-IT" sz="2200"/>
              <a:t>        	</a:t>
            </a:r>
          </a:p>
        </p:txBody>
      </p:sp>
    </p:spTree>
    <p:extLst>
      <p:ext uri="{BB962C8B-B14F-4D97-AF65-F5344CB8AC3E}">
        <p14:creationId xmlns:p14="http://schemas.microsoft.com/office/powerpoint/2010/main" val="22858123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Lun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388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di Office</vt:lpstr>
      <vt:lpstr>Les verbes du 3° groupe</vt:lpstr>
      <vt:lpstr>Remarques</vt:lpstr>
      <vt:lpstr>Un radical</vt:lpstr>
      <vt:lpstr>Courir (un radical)</vt:lpstr>
      <vt:lpstr>Ouvrir (un radical, terminaisons du 1° groupe) </vt:lpstr>
      <vt:lpstr>Croire, voir, fuir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verbes du 3° groupe</dc:title>
  <dc:creator>laura.kreyder@unimib.it</dc:creator>
  <cp:lastModifiedBy>laura.kreyder@unimib.it</cp:lastModifiedBy>
  <cp:revision>2</cp:revision>
  <dcterms:created xsi:type="dcterms:W3CDTF">2022-11-13T17:16:16Z</dcterms:created>
  <dcterms:modified xsi:type="dcterms:W3CDTF">2022-11-16T07:35:48Z</dcterms:modified>
</cp:coreProperties>
</file>