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0AAE08-360C-41CC-9001-8F496E861A3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892EA8-43C9-4EC0-B1D3-4B39CD80BF67}">
      <dgm:prSet/>
      <dgm:spPr/>
      <dgm:t>
        <a:bodyPr/>
        <a:lstStyle/>
        <a:p>
          <a:r>
            <a:rPr lang="it-IT"/>
            <a:t>Les verbes du 3° groupe sont les moins nombreux, les plus utilisés, et les plus irréguliers. Toutefois on peut les regrouper d’après leurs </a:t>
          </a:r>
          <a:r>
            <a:rPr lang="it-IT" b="1"/>
            <a:t>radicaux</a:t>
          </a:r>
          <a:r>
            <a:rPr lang="it-IT"/>
            <a:t>.</a:t>
          </a:r>
          <a:endParaRPr lang="en-US"/>
        </a:p>
      </dgm:t>
    </dgm:pt>
    <dgm:pt modelId="{F062097B-5CCA-4B94-9ECF-F8A3341735C0}" type="parTrans" cxnId="{B968B021-7336-4F01-B07A-DFC31EA2A89B}">
      <dgm:prSet/>
      <dgm:spPr/>
      <dgm:t>
        <a:bodyPr/>
        <a:lstStyle/>
        <a:p>
          <a:endParaRPr lang="en-US"/>
        </a:p>
      </dgm:t>
    </dgm:pt>
    <dgm:pt modelId="{8DBB2B9A-E23C-430A-9ECF-D76ACAD8C90C}" type="sibTrans" cxnId="{B968B021-7336-4F01-B07A-DFC31EA2A89B}">
      <dgm:prSet/>
      <dgm:spPr/>
      <dgm:t>
        <a:bodyPr/>
        <a:lstStyle/>
        <a:p>
          <a:endParaRPr lang="en-US"/>
        </a:p>
      </dgm:t>
    </dgm:pt>
    <dgm:pt modelId="{6B1CAB43-10B9-4AE9-BA9F-4040F79B8B0E}">
      <dgm:prSet/>
      <dgm:spPr/>
      <dgm:t>
        <a:bodyPr/>
        <a:lstStyle/>
        <a:p>
          <a:r>
            <a:rPr lang="it-IT"/>
            <a:t>Ils peuvent en avoir </a:t>
          </a:r>
          <a:r>
            <a:rPr lang="it-IT" b="1"/>
            <a:t>un</a:t>
          </a:r>
          <a:r>
            <a:rPr lang="it-IT"/>
            <a:t> (mais avec des particularités), </a:t>
          </a:r>
          <a:r>
            <a:rPr lang="it-IT" b="1"/>
            <a:t>deux</a:t>
          </a:r>
          <a:r>
            <a:rPr lang="it-IT"/>
            <a:t> (un pour les trois premières  personnes du singulier et un pour toutes les autres personnes et temps) ou </a:t>
          </a:r>
          <a:r>
            <a:rPr lang="it-IT" b="1"/>
            <a:t>trois</a:t>
          </a:r>
          <a:r>
            <a:rPr lang="it-IT"/>
            <a:t> (un pour les trois premières  personnes du singulier, un pour les deux premières  personnes du pluriel, et un pour la 3° personne du pluriel)</a:t>
          </a:r>
          <a:endParaRPr lang="en-US"/>
        </a:p>
      </dgm:t>
    </dgm:pt>
    <dgm:pt modelId="{0DC38B7A-2434-413D-A200-FD6C84A5ED37}" type="parTrans" cxnId="{9168D447-E74F-4E63-954E-D14389BCA237}">
      <dgm:prSet/>
      <dgm:spPr/>
      <dgm:t>
        <a:bodyPr/>
        <a:lstStyle/>
        <a:p>
          <a:endParaRPr lang="en-US"/>
        </a:p>
      </dgm:t>
    </dgm:pt>
    <dgm:pt modelId="{7AE7741C-318C-497C-B0D9-C8201E3A203A}" type="sibTrans" cxnId="{9168D447-E74F-4E63-954E-D14389BCA237}">
      <dgm:prSet/>
      <dgm:spPr/>
      <dgm:t>
        <a:bodyPr/>
        <a:lstStyle/>
        <a:p>
          <a:endParaRPr lang="en-US"/>
        </a:p>
      </dgm:t>
    </dgm:pt>
    <dgm:pt modelId="{A21C1B4B-DBEE-4E72-8887-A53604577971}">
      <dgm:prSet/>
      <dgm:spPr/>
      <dgm:t>
        <a:bodyPr/>
        <a:lstStyle/>
        <a:p>
          <a:r>
            <a:rPr lang="it-IT"/>
            <a:t>Enfin, le </a:t>
          </a:r>
          <a:r>
            <a:rPr lang="it-IT" b="1"/>
            <a:t>radical du pluriel </a:t>
          </a:r>
          <a:r>
            <a:rPr lang="it-IT"/>
            <a:t>peut se terminer par une </a:t>
          </a:r>
          <a:r>
            <a:rPr lang="it-IT" b="1"/>
            <a:t>consonne</a:t>
          </a:r>
          <a:r>
            <a:rPr lang="it-IT"/>
            <a:t> du radical de l’infinitif, ou bien par une autre consonne.</a:t>
          </a:r>
          <a:endParaRPr lang="en-US"/>
        </a:p>
      </dgm:t>
    </dgm:pt>
    <dgm:pt modelId="{8721E434-48CE-424E-99E3-B2F60D841641}" type="parTrans" cxnId="{6E99C9B9-F3C2-48E0-9A5E-EBB9034F5D0D}">
      <dgm:prSet/>
      <dgm:spPr/>
      <dgm:t>
        <a:bodyPr/>
        <a:lstStyle/>
        <a:p>
          <a:endParaRPr lang="en-US"/>
        </a:p>
      </dgm:t>
    </dgm:pt>
    <dgm:pt modelId="{910F57D8-8026-4DF3-890F-AD726CB44190}" type="sibTrans" cxnId="{6E99C9B9-F3C2-48E0-9A5E-EBB9034F5D0D}">
      <dgm:prSet/>
      <dgm:spPr/>
      <dgm:t>
        <a:bodyPr/>
        <a:lstStyle/>
        <a:p>
          <a:endParaRPr lang="en-US"/>
        </a:p>
      </dgm:t>
    </dgm:pt>
    <dgm:pt modelId="{882FE924-5B36-4B26-83DC-CE6D54A9C3BA}" type="pres">
      <dgm:prSet presAssocID="{850AAE08-360C-41CC-9001-8F496E861A3F}" presName="vert0" presStyleCnt="0">
        <dgm:presLayoutVars>
          <dgm:dir/>
          <dgm:animOne val="branch"/>
          <dgm:animLvl val="lvl"/>
        </dgm:presLayoutVars>
      </dgm:prSet>
      <dgm:spPr/>
    </dgm:pt>
    <dgm:pt modelId="{FC37FB3C-E6E6-42B4-AD89-D61E85F4905C}" type="pres">
      <dgm:prSet presAssocID="{67892EA8-43C9-4EC0-B1D3-4B39CD80BF67}" presName="thickLine" presStyleLbl="alignNode1" presStyleIdx="0" presStyleCnt="3"/>
      <dgm:spPr/>
    </dgm:pt>
    <dgm:pt modelId="{71006533-5E00-4A9B-8640-73B7945D220A}" type="pres">
      <dgm:prSet presAssocID="{67892EA8-43C9-4EC0-B1D3-4B39CD80BF67}" presName="horz1" presStyleCnt="0"/>
      <dgm:spPr/>
    </dgm:pt>
    <dgm:pt modelId="{40DA2DD4-C19C-4E6E-9ED6-27DAA3CED143}" type="pres">
      <dgm:prSet presAssocID="{67892EA8-43C9-4EC0-B1D3-4B39CD80BF67}" presName="tx1" presStyleLbl="revTx" presStyleIdx="0" presStyleCnt="3"/>
      <dgm:spPr/>
    </dgm:pt>
    <dgm:pt modelId="{22864270-E7BE-4EC8-9971-EEBD91C8896C}" type="pres">
      <dgm:prSet presAssocID="{67892EA8-43C9-4EC0-B1D3-4B39CD80BF67}" presName="vert1" presStyleCnt="0"/>
      <dgm:spPr/>
    </dgm:pt>
    <dgm:pt modelId="{43B59263-2C68-42A7-A471-87C4BBE77BBA}" type="pres">
      <dgm:prSet presAssocID="{6B1CAB43-10B9-4AE9-BA9F-4040F79B8B0E}" presName="thickLine" presStyleLbl="alignNode1" presStyleIdx="1" presStyleCnt="3"/>
      <dgm:spPr/>
    </dgm:pt>
    <dgm:pt modelId="{C88C55B5-C9BC-4705-B419-0E5F299CB476}" type="pres">
      <dgm:prSet presAssocID="{6B1CAB43-10B9-4AE9-BA9F-4040F79B8B0E}" presName="horz1" presStyleCnt="0"/>
      <dgm:spPr/>
    </dgm:pt>
    <dgm:pt modelId="{8CE3B958-0BB2-4177-BEFA-5A58288EBE5B}" type="pres">
      <dgm:prSet presAssocID="{6B1CAB43-10B9-4AE9-BA9F-4040F79B8B0E}" presName="tx1" presStyleLbl="revTx" presStyleIdx="1" presStyleCnt="3"/>
      <dgm:spPr/>
    </dgm:pt>
    <dgm:pt modelId="{516CF2DA-4B4B-461E-BF16-14E249E15B35}" type="pres">
      <dgm:prSet presAssocID="{6B1CAB43-10B9-4AE9-BA9F-4040F79B8B0E}" presName="vert1" presStyleCnt="0"/>
      <dgm:spPr/>
    </dgm:pt>
    <dgm:pt modelId="{3B3CC7C2-80B5-4230-9241-DDDB858F6F51}" type="pres">
      <dgm:prSet presAssocID="{A21C1B4B-DBEE-4E72-8887-A53604577971}" presName="thickLine" presStyleLbl="alignNode1" presStyleIdx="2" presStyleCnt="3"/>
      <dgm:spPr/>
    </dgm:pt>
    <dgm:pt modelId="{945EB9C4-ED9F-4544-8776-1F454E5339C1}" type="pres">
      <dgm:prSet presAssocID="{A21C1B4B-DBEE-4E72-8887-A53604577971}" presName="horz1" presStyleCnt="0"/>
      <dgm:spPr/>
    </dgm:pt>
    <dgm:pt modelId="{C8A9F838-6D52-4F61-93BE-5F9DCADD7645}" type="pres">
      <dgm:prSet presAssocID="{A21C1B4B-DBEE-4E72-8887-A53604577971}" presName="tx1" presStyleLbl="revTx" presStyleIdx="2" presStyleCnt="3"/>
      <dgm:spPr/>
    </dgm:pt>
    <dgm:pt modelId="{6E5C3F99-1140-4980-8E6E-DA81825E7E77}" type="pres">
      <dgm:prSet presAssocID="{A21C1B4B-DBEE-4E72-8887-A53604577971}" presName="vert1" presStyleCnt="0"/>
      <dgm:spPr/>
    </dgm:pt>
  </dgm:ptLst>
  <dgm:cxnLst>
    <dgm:cxn modelId="{5CD47F14-F01B-42DB-9F65-2042B56505B7}" type="presOf" srcId="{67892EA8-43C9-4EC0-B1D3-4B39CD80BF67}" destId="{40DA2DD4-C19C-4E6E-9ED6-27DAA3CED143}" srcOrd="0" destOrd="0" presId="urn:microsoft.com/office/officeart/2008/layout/LinedList"/>
    <dgm:cxn modelId="{DF1EAB1D-8D4E-4C79-8089-14C31FC9774E}" type="presOf" srcId="{A21C1B4B-DBEE-4E72-8887-A53604577971}" destId="{C8A9F838-6D52-4F61-93BE-5F9DCADD7645}" srcOrd="0" destOrd="0" presId="urn:microsoft.com/office/officeart/2008/layout/LinedList"/>
    <dgm:cxn modelId="{B968B021-7336-4F01-B07A-DFC31EA2A89B}" srcId="{850AAE08-360C-41CC-9001-8F496E861A3F}" destId="{67892EA8-43C9-4EC0-B1D3-4B39CD80BF67}" srcOrd="0" destOrd="0" parTransId="{F062097B-5CCA-4B94-9ECF-F8A3341735C0}" sibTransId="{8DBB2B9A-E23C-430A-9ECF-D76ACAD8C90C}"/>
    <dgm:cxn modelId="{895E1864-0360-4057-85AF-BEFB4053A653}" type="presOf" srcId="{6B1CAB43-10B9-4AE9-BA9F-4040F79B8B0E}" destId="{8CE3B958-0BB2-4177-BEFA-5A58288EBE5B}" srcOrd="0" destOrd="0" presId="urn:microsoft.com/office/officeart/2008/layout/LinedList"/>
    <dgm:cxn modelId="{9168D447-E74F-4E63-954E-D14389BCA237}" srcId="{850AAE08-360C-41CC-9001-8F496E861A3F}" destId="{6B1CAB43-10B9-4AE9-BA9F-4040F79B8B0E}" srcOrd="1" destOrd="0" parTransId="{0DC38B7A-2434-413D-A200-FD6C84A5ED37}" sibTransId="{7AE7741C-318C-497C-B0D9-C8201E3A203A}"/>
    <dgm:cxn modelId="{B82C0D94-8652-443E-83E2-C0B0B42A8EC4}" type="presOf" srcId="{850AAE08-360C-41CC-9001-8F496E861A3F}" destId="{882FE924-5B36-4B26-83DC-CE6D54A9C3BA}" srcOrd="0" destOrd="0" presId="urn:microsoft.com/office/officeart/2008/layout/LinedList"/>
    <dgm:cxn modelId="{6E99C9B9-F3C2-48E0-9A5E-EBB9034F5D0D}" srcId="{850AAE08-360C-41CC-9001-8F496E861A3F}" destId="{A21C1B4B-DBEE-4E72-8887-A53604577971}" srcOrd="2" destOrd="0" parTransId="{8721E434-48CE-424E-99E3-B2F60D841641}" sibTransId="{910F57D8-8026-4DF3-890F-AD726CB44190}"/>
    <dgm:cxn modelId="{D0839BC9-D86A-4373-9BBB-6325B32D3F85}" type="presParOf" srcId="{882FE924-5B36-4B26-83DC-CE6D54A9C3BA}" destId="{FC37FB3C-E6E6-42B4-AD89-D61E85F4905C}" srcOrd="0" destOrd="0" presId="urn:microsoft.com/office/officeart/2008/layout/LinedList"/>
    <dgm:cxn modelId="{0EC9AD5A-E902-4C3B-BEE4-138203316504}" type="presParOf" srcId="{882FE924-5B36-4B26-83DC-CE6D54A9C3BA}" destId="{71006533-5E00-4A9B-8640-73B7945D220A}" srcOrd="1" destOrd="0" presId="urn:microsoft.com/office/officeart/2008/layout/LinedList"/>
    <dgm:cxn modelId="{2D919138-98BF-470A-9015-A2E94083F250}" type="presParOf" srcId="{71006533-5E00-4A9B-8640-73B7945D220A}" destId="{40DA2DD4-C19C-4E6E-9ED6-27DAA3CED143}" srcOrd="0" destOrd="0" presId="urn:microsoft.com/office/officeart/2008/layout/LinedList"/>
    <dgm:cxn modelId="{5F61B02B-9DB5-4311-B899-D4846905B90E}" type="presParOf" srcId="{71006533-5E00-4A9B-8640-73B7945D220A}" destId="{22864270-E7BE-4EC8-9971-EEBD91C8896C}" srcOrd="1" destOrd="0" presId="urn:microsoft.com/office/officeart/2008/layout/LinedList"/>
    <dgm:cxn modelId="{A906A98E-89B7-42E8-85AD-9FA0B87D34EE}" type="presParOf" srcId="{882FE924-5B36-4B26-83DC-CE6D54A9C3BA}" destId="{43B59263-2C68-42A7-A471-87C4BBE77BBA}" srcOrd="2" destOrd="0" presId="urn:microsoft.com/office/officeart/2008/layout/LinedList"/>
    <dgm:cxn modelId="{2F8EFF41-DB65-4107-B589-DCCA8BC21C10}" type="presParOf" srcId="{882FE924-5B36-4B26-83DC-CE6D54A9C3BA}" destId="{C88C55B5-C9BC-4705-B419-0E5F299CB476}" srcOrd="3" destOrd="0" presId="urn:microsoft.com/office/officeart/2008/layout/LinedList"/>
    <dgm:cxn modelId="{545483B3-704F-4F66-B97F-C957BA6C4A6D}" type="presParOf" srcId="{C88C55B5-C9BC-4705-B419-0E5F299CB476}" destId="{8CE3B958-0BB2-4177-BEFA-5A58288EBE5B}" srcOrd="0" destOrd="0" presId="urn:microsoft.com/office/officeart/2008/layout/LinedList"/>
    <dgm:cxn modelId="{6DB9E83C-0DE4-4EDC-918B-B74690B1E424}" type="presParOf" srcId="{C88C55B5-C9BC-4705-B419-0E5F299CB476}" destId="{516CF2DA-4B4B-461E-BF16-14E249E15B35}" srcOrd="1" destOrd="0" presId="urn:microsoft.com/office/officeart/2008/layout/LinedList"/>
    <dgm:cxn modelId="{DFBD3649-2435-4BB0-8FA1-77F17CCBFAF5}" type="presParOf" srcId="{882FE924-5B36-4B26-83DC-CE6D54A9C3BA}" destId="{3B3CC7C2-80B5-4230-9241-DDDB858F6F51}" srcOrd="4" destOrd="0" presId="urn:microsoft.com/office/officeart/2008/layout/LinedList"/>
    <dgm:cxn modelId="{9ADBE178-AE67-4B14-BFC5-886FD6918EDC}" type="presParOf" srcId="{882FE924-5B36-4B26-83DC-CE6D54A9C3BA}" destId="{945EB9C4-ED9F-4544-8776-1F454E5339C1}" srcOrd="5" destOrd="0" presId="urn:microsoft.com/office/officeart/2008/layout/LinedList"/>
    <dgm:cxn modelId="{A9EB5188-6437-433D-A775-7CDA53ED228B}" type="presParOf" srcId="{945EB9C4-ED9F-4544-8776-1F454E5339C1}" destId="{C8A9F838-6D52-4F61-93BE-5F9DCADD7645}" srcOrd="0" destOrd="0" presId="urn:microsoft.com/office/officeart/2008/layout/LinedList"/>
    <dgm:cxn modelId="{FA5E5C66-1561-48DE-8BED-E36627E6343F}" type="presParOf" srcId="{945EB9C4-ED9F-4544-8776-1F454E5339C1}" destId="{6E5C3F99-1140-4980-8E6E-DA81825E7E7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7FB3C-E6E6-42B4-AD89-D61E85F4905C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A2DD4-C19C-4E6E-9ED6-27DAA3CED143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Les verbes du 3° groupe sont les moins nombreux, les plus utilisés, et les plus irréguliers. Toutefois on peut les regrouper d’après leurs </a:t>
          </a:r>
          <a:r>
            <a:rPr lang="it-IT" sz="2200" b="1" kern="1200"/>
            <a:t>radicaux</a:t>
          </a:r>
          <a:r>
            <a:rPr lang="it-IT" sz="2200" kern="1200"/>
            <a:t>.</a:t>
          </a:r>
          <a:endParaRPr lang="en-US" sz="2200" kern="1200"/>
        </a:p>
      </dsp:txBody>
      <dsp:txXfrm>
        <a:off x="0" y="2124"/>
        <a:ext cx="10515600" cy="1449029"/>
      </dsp:txXfrm>
    </dsp:sp>
    <dsp:sp modelId="{43B59263-2C68-42A7-A471-87C4BBE77BBA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3B958-0BB2-4177-BEFA-5A58288EBE5B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Ils peuvent en avoir </a:t>
          </a:r>
          <a:r>
            <a:rPr lang="it-IT" sz="2200" b="1" kern="1200"/>
            <a:t>un</a:t>
          </a:r>
          <a:r>
            <a:rPr lang="it-IT" sz="2200" kern="1200"/>
            <a:t> (mais avec des particularités), </a:t>
          </a:r>
          <a:r>
            <a:rPr lang="it-IT" sz="2200" b="1" kern="1200"/>
            <a:t>deux</a:t>
          </a:r>
          <a:r>
            <a:rPr lang="it-IT" sz="2200" kern="1200"/>
            <a:t> (un pour les trois premières  personnes du singulier et un pour toutes les autres personnes et temps) ou </a:t>
          </a:r>
          <a:r>
            <a:rPr lang="it-IT" sz="2200" b="1" kern="1200"/>
            <a:t>trois</a:t>
          </a:r>
          <a:r>
            <a:rPr lang="it-IT" sz="2200" kern="1200"/>
            <a:t> (un pour les trois premières  personnes du singulier, un pour les deux premières  personnes du pluriel, et un pour la 3° personne du pluriel)</a:t>
          </a:r>
          <a:endParaRPr lang="en-US" sz="2200" kern="1200"/>
        </a:p>
      </dsp:txBody>
      <dsp:txXfrm>
        <a:off x="0" y="1451154"/>
        <a:ext cx="10515600" cy="1449029"/>
      </dsp:txXfrm>
    </dsp:sp>
    <dsp:sp modelId="{3B3CC7C2-80B5-4230-9241-DDDB858F6F51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9F838-6D52-4F61-93BE-5F9DCADD7645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Enfin, le </a:t>
          </a:r>
          <a:r>
            <a:rPr lang="it-IT" sz="2200" b="1" kern="1200"/>
            <a:t>radical du pluriel </a:t>
          </a:r>
          <a:r>
            <a:rPr lang="it-IT" sz="2200" kern="1200"/>
            <a:t>peut se terminer par une </a:t>
          </a:r>
          <a:r>
            <a:rPr lang="it-IT" sz="2200" b="1" kern="1200"/>
            <a:t>consonne</a:t>
          </a:r>
          <a:r>
            <a:rPr lang="it-IT" sz="2200" kern="1200"/>
            <a:t> du radical de l’infinitif, ou bien par une autre consonne.</a:t>
          </a:r>
          <a:endParaRPr lang="en-US" sz="2200" kern="1200"/>
        </a:p>
      </dsp:txBody>
      <dsp:txXfrm>
        <a:off x="0" y="2900183"/>
        <a:ext cx="10515600" cy="1449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1E71-868A-41AA-9D17-EC29B49E3A32}" type="datetime1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83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93D4-4580-4D17-82BA-9A314BA42897}" type="datetime1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21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8EFE2-DE3C-443D-907F-976BDB0C9C21}" type="datetime1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42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789743" y="2530063"/>
            <a:ext cx="4996329" cy="1936752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Les verbes du 3° groupe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789743" y="4632160"/>
            <a:ext cx="4996328" cy="106829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au présent de l’indicatif</a:t>
            </a:r>
          </a:p>
          <a:p>
            <a:r>
              <a:rPr lang="it-IT" sz="1600">
                <a:solidFill>
                  <a:srgbClr val="FFFFFF"/>
                </a:solidFill>
              </a:rPr>
              <a:t>(1° partie)</a:t>
            </a:r>
          </a:p>
        </p:txBody>
      </p:sp>
    </p:spTree>
    <p:extLst>
      <p:ext uri="{BB962C8B-B14F-4D97-AF65-F5344CB8AC3E}">
        <p14:creationId xmlns:p14="http://schemas.microsoft.com/office/powerpoint/2010/main" val="944770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Remarques</a:t>
            </a:r>
          </a:p>
        </p:txBody>
      </p:sp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3C207FBB-A94C-450C-83F6-99F5CBDC10E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727FFA4-300F-4975-BB48-3AD27887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9B381B3-3337-4AD7-AC23-FBF5104E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52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it-IT" sz="8800"/>
              <a:t>Un radical</a:t>
            </a:r>
          </a:p>
        </p:txBody>
      </p:sp>
    </p:spTree>
    <p:extLst>
      <p:ext uri="{BB962C8B-B14F-4D97-AF65-F5344CB8AC3E}">
        <p14:creationId xmlns:p14="http://schemas.microsoft.com/office/powerpoint/2010/main" val="84152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Courir (un radical)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F414C3-D913-424B-9150-0DB8CC61D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5F8447E-1E29-43AF-ACB3-F43C19C1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it-IT" sz="2200" b="1"/>
              <a:t>rire, sourire, conclure</a:t>
            </a:r>
          </a:p>
          <a:p>
            <a:endParaRPr lang="it-IT" sz="2200"/>
          </a:p>
          <a:p>
            <a:r>
              <a:rPr lang="it-IT" sz="2200"/>
              <a:t>Je 	      </a:t>
            </a:r>
            <a:r>
              <a:rPr lang="it-IT" sz="2200">
                <a:solidFill>
                  <a:srgbClr val="FF0000"/>
                </a:solidFill>
              </a:rPr>
              <a:t>cour-</a:t>
            </a:r>
            <a:r>
              <a:rPr lang="it-IT" sz="2200"/>
              <a:t>	s			Ils </a:t>
            </a:r>
            <a:r>
              <a:rPr lang="it-IT" sz="2200" b="1"/>
              <a:t>courent</a:t>
            </a:r>
            <a:r>
              <a:rPr lang="it-IT" sz="2200"/>
              <a:t> tous les dimanches</a:t>
            </a:r>
          </a:p>
          <a:p>
            <a:r>
              <a:rPr lang="it-IT" sz="2200"/>
              <a:t>Tu	      </a:t>
            </a:r>
            <a:r>
              <a:rPr lang="it-IT" sz="2200">
                <a:solidFill>
                  <a:srgbClr val="FF0000"/>
                </a:solidFill>
              </a:rPr>
              <a:t>ri-</a:t>
            </a:r>
            <a:r>
              <a:rPr lang="it-IT" sz="2200"/>
              <a:t>		s			Pourquoi est-ce que vous </a:t>
            </a:r>
            <a:r>
              <a:rPr lang="it-IT" sz="2200" b="1"/>
              <a:t>riez</a:t>
            </a:r>
            <a:r>
              <a:rPr lang="it-IT" sz="2200"/>
              <a:t> ?</a:t>
            </a:r>
          </a:p>
          <a:p>
            <a:r>
              <a:rPr lang="it-IT" sz="2200"/>
              <a:t>Il               </a:t>
            </a:r>
            <a:r>
              <a:rPr lang="it-IT" sz="2200">
                <a:solidFill>
                  <a:srgbClr val="FF0000"/>
                </a:solidFill>
              </a:rPr>
              <a:t>souri-</a:t>
            </a:r>
            <a:r>
              <a:rPr lang="it-IT" sz="2200"/>
              <a:t>	t			J’aime quand tu </a:t>
            </a:r>
            <a:r>
              <a:rPr lang="it-IT" sz="2200" b="1"/>
              <a:t>souris</a:t>
            </a:r>
          </a:p>
          <a:p>
            <a:r>
              <a:rPr lang="it-IT" sz="2200"/>
              <a:t>Nous        </a:t>
            </a:r>
            <a:r>
              <a:rPr lang="it-IT" sz="2200">
                <a:solidFill>
                  <a:srgbClr val="FF0000"/>
                </a:solidFill>
              </a:rPr>
              <a:t>conclu-</a:t>
            </a:r>
            <a:r>
              <a:rPr lang="it-IT" sz="2200"/>
              <a:t>	ons</a:t>
            </a:r>
          </a:p>
          <a:p>
            <a:r>
              <a:rPr lang="it-IT" sz="2200"/>
              <a:t>Vous			ez</a:t>
            </a:r>
          </a:p>
          <a:p>
            <a:r>
              <a:rPr lang="it-IT" sz="2200"/>
              <a:t>Ils			ent</a:t>
            </a:r>
          </a:p>
        </p:txBody>
      </p:sp>
    </p:spTree>
    <p:extLst>
      <p:ext uri="{BB962C8B-B14F-4D97-AF65-F5344CB8AC3E}">
        <p14:creationId xmlns:p14="http://schemas.microsoft.com/office/powerpoint/2010/main" val="213204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 sz="3700"/>
              <a:t>Ouvrir (un radical, terminaisons du 1° groupe)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0618DCC-18EF-45BB-9354-5C4F5F0D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30CC60B-D16E-4BE3-8453-6A467E858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it-IT" sz="2200" b="1"/>
              <a:t>souffrir, offrir, cueillir</a:t>
            </a:r>
          </a:p>
          <a:p>
            <a:endParaRPr lang="it-IT" sz="2200"/>
          </a:p>
          <a:p>
            <a:r>
              <a:rPr lang="it-IT" sz="2200"/>
              <a:t>J’ 	      </a:t>
            </a:r>
            <a:r>
              <a:rPr lang="it-IT" sz="2200">
                <a:solidFill>
                  <a:srgbClr val="FF0000"/>
                </a:solidFill>
              </a:rPr>
              <a:t>ouvr-</a:t>
            </a:r>
            <a:r>
              <a:rPr lang="it-IT" sz="2200"/>
              <a:t>	e		Elle </a:t>
            </a:r>
            <a:r>
              <a:rPr lang="it-IT" sz="2200" b="1"/>
              <a:t>ouvre</a:t>
            </a:r>
            <a:r>
              <a:rPr lang="it-IT" sz="2200"/>
              <a:t> grand les yeux</a:t>
            </a:r>
          </a:p>
          <a:p>
            <a:r>
              <a:rPr lang="it-IT" sz="2200"/>
              <a:t>Tu	      </a:t>
            </a:r>
            <a:r>
              <a:rPr lang="it-IT" sz="2200">
                <a:solidFill>
                  <a:srgbClr val="FF0000"/>
                </a:solidFill>
              </a:rPr>
              <a:t>souffr-</a:t>
            </a:r>
            <a:r>
              <a:rPr lang="it-IT" sz="2200"/>
              <a:t>	es		Les malades </a:t>
            </a:r>
            <a:r>
              <a:rPr lang="it-IT" sz="2200" b="1"/>
              <a:t>souffrent</a:t>
            </a:r>
            <a:r>
              <a:rPr lang="it-IT" sz="2200"/>
              <a:t> en silence</a:t>
            </a:r>
          </a:p>
          <a:p>
            <a:r>
              <a:rPr lang="it-IT" sz="2200"/>
              <a:t>Il               </a:t>
            </a:r>
            <a:r>
              <a:rPr lang="it-IT" sz="2200">
                <a:solidFill>
                  <a:srgbClr val="FF0000"/>
                </a:solidFill>
              </a:rPr>
              <a:t>cueill-</a:t>
            </a:r>
            <a:r>
              <a:rPr lang="it-IT" sz="2200"/>
              <a:t>	e		Dans ce coin, on </a:t>
            </a:r>
            <a:r>
              <a:rPr lang="it-IT" sz="2200" b="1"/>
              <a:t>cueille</a:t>
            </a:r>
            <a:r>
              <a:rPr lang="it-IT" sz="2200"/>
              <a:t> des champignons</a:t>
            </a:r>
          </a:p>
          <a:p>
            <a:r>
              <a:rPr lang="it-IT" sz="2200"/>
              <a:t>Nous			ons</a:t>
            </a:r>
            <a:endParaRPr lang="it-IT" sz="2200" b="1"/>
          </a:p>
          <a:p>
            <a:r>
              <a:rPr lang="it-IT" sz="2200"/>
              <a:t>Vous			ez</a:t>
            </a:r>
          </a:p>
          <a:p>
            <a:r>
              <a:rPr lang="it-IT" sz="2200"/>
              <a:t>Ils			ent</a:t>
            </a:r>
          </a:p>
          <a:p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2869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it-IT" sz="5400"/>
              <a:t>Croire, voir, fuir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327206D-AA29-49F2-AA6C-9436D161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52" y="3379979"/>
            <a:ext cx="457200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6510DEBE-8C0C-4FDC-B6D3-0A1BFE03B9E0}" type="slidenum">
              <a:rPr lang="it-IT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6</a:t>
            </a:fld>
            <a:endParaRPr lang="it-IT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2C310A-4A14-4C6F-AC61-1DA857979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-5400000">
            <a:off x="-945222" y="5281914"/>
            <a:ext cx="2495058" cy="3651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900">
                <a:solidFill>
                  <a:srgbClr val="FFFFFF"/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200"/>
              <a:t>Un radical avec une variation du </a:t>
            </a:r>
            <a:r>
              <a:rPr lang="it-IT" sz="2200" b="1">
                <a:solidFill>
                  <a:srgbClr val="FF0000"/>
                </a:solidFill>
              </a:rPr>
              <a:t>i</a:t>
            </a:r>
            <a:r>
              <a:rPr lang="it-IT" sz="2200"/>
              <a:t> final du radical en </a:t>
            </a:r>
            <a:r>
              <a:rPr lang="it-IT" sz="2200" b="1">
                <a:solidFill>
                  <a:srgbClr val="FF0000"/>
                </a:solidFill>
              </a:rPr>
              <a:t>y</a:t>
            </a:r>
            <a:r>
              <a:rPr lang="it-IT" sz="2200"/>
              <a:t> devant voyelle (prononcée).</a:t>
            </a:r>
          </a:p>
          <a:p>
            <a:pPr marL="0" indent="0">
              <a:buNone/>
            </a:pPr>
            <a:endParaRPr lang="it-IT" sz="2200"/>
          </a:p>
          <a:p>
            <a:r>
              <a:rPr lang="it-IT" sz="2200"/>
              <a:t>Je	   	</a:t>
            </a:r>
            <a:r>
              <a:rPr lang="it-IT" sz="2200">
                <a:solidFill>
                  <a:srgbClr val="FF0000"/>
                </a:solidFill>
              </a:rPr>
              <a:t>voi-</a:t>
            </a:r>
            <a:r>
              <a:rPr lang="it-IT" sz="2200"/>
              <a:t>		s</a:t>
            </a:r>
          </a:p>
          <a:p>
            <a:r>
              <a:rPr lang="it-IT" sz="2200"/>
              <a:t>Tu	   	</a:t>
            </a:r>
            <a:r>
              <a:rPr lang="it-IT" sz="2200">
                <a:solidFill>
                  <a:srgbClr val="FF0000"/>
                </a:solidFill>
              </a:rPr>
              <a:t>croi-</a:t>
            </a:r>
            <a:r>
              <a:rPr lang="it-IT" sz="2200"/>
              <a:t>		s</a:t>
            </a:r>
          </a:p>
          <a:p>
            <a:r>
              <a:rPr lang="it-IT" sz="2200"/>
              <a:t>Il	   	</a:t>
            </a:r>
            <a:r>
              <a:rPr lang="it-IT" sz="2200">
                <a:solidFill>
                  <a:srgbClr val="FF0000"/>
                </a:solidFill>
              </a:rPr>
              <a:t>fui-</a:t>
            </a:r>
            <a:r>
              <a:rPr lang="it-IT" sz="2200"/>
              <a:t>		t</a:t>
            </a:r>
          </a:p>
          <a:p>
            <a:r>
              <a:rPr lang="it-IT" sz="2200"/>
              <a:t>Nous   	</a:t>
            </a:r>
            <a:r>
              <a:rPr lang="it-IT" sz="2200">
                <a:solidFill>
                  <a:srgbClr val="FF0000"/>
                </a:solidFill>
              </a:rPr>
              <a:t>voy-</a:t>
            </a:r>
            <a:r>
              <a:rPr lang="it-IT" sz="2200"/>
              <a:t>		ons</a:t>
            </a:r>
          </a:p>
          <a:p>
            <a:r>
              <a:rPr lang="it-IT" sz="2200"/>
              <a:t>Vous   	</a:t>
            </a:r>
            <a:r>
              <a:rPr lang="it-IT" sz="2200">
                <a:solidFill>
                  <a:srgbClr val="FF0000"/>
                </a:solidFill>
              </a:rPr>
              <a:t>croy-</a:t>
            </a:r>
            <a:r>
              <a:rPr lang="it-IT" sz="2200"/>
              <a:t>		ez</a:t>
            </a:r>
          </a:p>
          <a:p>
            <a:r>
              <a:rPr lang="it-IT" sz="2200"/>
              <a:t>Ils	  </a:t>
            </a:r>
            <a:r>
              <a:rPr lang="it-IT" sz="2200">
                <a:solidFill>
                  <a:srgbClr val="FF0000"/>
                </a:solidFill>
              </a:rPr>
              <a:t>voi- / croi- / fui-  </a:t>
            </a:r>
            <a:r>
              <a:rPr lang="it-IT" sz="2200"/>
              <a:t>	ent</a:t>
            </a:r>
          </a:p>
          <a:p>
            <a:pPr marL="0" indent="0">
              <a:buNone/>
            </a:pPr>
            <a:r>
              <a:rPr lang="it-IT" sz="2200"/>
              <a:t>        	</a:t>
            </a:r>
          </a:p>
        </p:txBody>
      </p:sp>
    </p:spTree>
    <p:extLst>
      <p:ext uri="{BB962C8B-B14F-4D97-AF65-F5344CB8AC3E}">
        <p14:creationId xmlns:p14="http://schemas.microsoft.com/office/powerpoint/2010/main" val="2285812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388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Les verbes du 3° groupe</vt:lpstr>
      <vt:lpstr>Remarques</vt:lpstr>
      <vt:lpstr>Un radical</vt:lpstr>
      <vt:lpstr>Courir (un radical)</vt:lpstr>
      <vt:lpstr>Ouvrir (un radical, terminaisons du 1° groupe) </vt:lpstr>
      <vt:lpstr>Croire, voir, fuir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du 3° groupe</dc:title>
  <dc:creator>laura.kreyder@unimib.it</dc:creator>
  <cp:lastModifiedBy>laura.kreyder@unimib.it</cp:lastModifiedBy>
  <cp:revision>2</cp:revision>
  <dcterms:created xsi:type="dcterms:W3CDTF">2022-11-13T17:16:16Z</dcterms:created>
  <dcterms:modified xsi:type="dcterms:W3CDTF">2022-11-16T07:35:48Z</dcterms:modified>
</cp:coreProperties>
</file>