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2" r:id="rId2"/>
    <p:sldMasterId id="2147483660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0C1E71-868A-41AA-9D17-EC29B49E3A32}" type="datetime1">
              <a:rPr lang="it-IT" smtClean="0"/>
              <a:t>16/11/2022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98307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0593D4-4580-4D17-82BA-9A314BA42897}" type="datetime1">
              <a:rPr lang="it-IT" smtClean="0"/>
              <a:t>16/11/2022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22141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00F84-1696-4ADF-B721-32042134DB03}" type="datetime1">
              <a:rPr lang="it-IT" smtClean="0"/>
              <a:t>16/11/2022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9ACD58-1008-49B7-8522-164A3B400B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4984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B62ED-9197-43E6-A64F-B407C70495AA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16/11/2022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6539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5D551-734A-464D-AF8F-5ED53BB941C4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16/11/2022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5883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8EFE2-DE3C-443D-907F-976BDB0C9C21}" type="datetime1">
              <a:rPr lang="it-IT" smtClean="0"/>
              <a:t>16/11/2022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DEBE-8C0C-4FDC-B6D3-0A1BFE03B9E0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05424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49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CB219C-7553-4089-A409-1DB2D4626AC8}" type="datetime1">
              <a:rPr lang="it-IT" smtClean="0"/>
              <a:t>16/11/2022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/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9ACD58-1008-49B7-8522-164A3B400B5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0714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BFD055-6C8C-4016-9144-118EF6F1E7E8}" type="datetime1">
              <a:rPr lang="it-IT" smtClean="0">
                <a:solidFill>
                  <a:prstClr val="black">
                    <a:tint val="75000"/>
                  </a:prstClr>
                </a:solidFill>
              </a:rPr>
              <a:t>16/11/2022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2022-2023 - Primo semestre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‹N›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042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1" r:id="rId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leconjugueur.lefigaro.fr/frquizz.php?quizz=quizzGroupe3_1.qzz&amp;action=affichage&amp;question=1&amp;score=0" TargetMode="External"/><Relationship Id="rId2" Type="http://schemas.openxmlformats.org/officeDocument/2006/relationships/hyperlink" Target="https://la-conjugaison.nouvelobs.com/exercice/conjugaison-0-39.php" TargetMode="External"/><Relationship Id="rId1" Type="http://schemas.openxmlformats.org/officeDocument/2006/relationships/slideLayout" Target="../slideLayouts/slideLayout4.xml"/><Relationship Id="rId4" Type="http://schemas.openxmlformats.org/officeDocument/2006/relationships/hyperlink" Target="https://micetf.fr/conjugaison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DB7ADBC-26DA-450D-A8BF-E1ACCB46639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70234" y="1"/>
            <a:ext cx="6488456" cy="3036711"/>
          </a:xfrm>
          <a:custGeom>
            <a:avLst/>
            <a:gdLst>
              <a:gd name="connsiteX0" fmla="*/ 0 w 6488456"/>
              <a:gd name="connsiteY0" fmla="*/ 0 h 3036711"/>
              <a:gd name="connsiteX1" fmla="*/ 6488456 w 6488456"/>
              <a:gd name="connsiteY1" fmla="*/ 0 h 3036711"/>
              <a:gd name="connsiteX2" fmla="*/ 6482686 w 6488456"/>
              <a:gd name="connsiteY2" fmla="*/ 114279 h 3036711"/>
              <a:gd name="connsiteX3" fmla="*/ 3244228 w 6488456"/>
              <a:gd name="connsiteY3" fmla="*/ 3036711 h 3036711"/>
              <a:gd name="connsiteX4" fmla="*/ 5771 w 6488456"/>
              <a:gd name="connsiteY4" fmla="*/ 114279 h 30367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88456" h="3036711">
                <a:moveTo>
                  <a:pt x="0" y="0"/>
                </a:moveTo>
                <a:lnTo>
                  <a:pt x="6488456" y="0"/>
                </a:lnTo>
                <a:lnTo>
                  <a:pt x="6482686" y="114279"/>
                </a:lnTo>
                <a:cubicBezTo>
                  <a:pt x="6315984" y="1755766"/>
                  <a:pt x="4929697" y="3036711"/>
                  <a:pt x="3244228" y="3036711"/>
                </a:cubicBezTo>
                <a:cubicBezTo>
                  <a:pt x="1558760" y="3036711"/>
                  <a:pt x="172473" y="1755766"/>
                  <a:pt x="5771" y="114279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5692FB99-428A-4151-9665-80E56EF03D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79870" y="1"/>
            <a:ext cx="6069184" cy="2839783"/>
          </a:xfrm>
          <a:custGeom>
            <a:avLst/>
            <a:gdLst>
              <a:gd name="connsiteX0" fmla="*/ 0 w 6069184"/>
              <a:gd name="connsiteY0" fmla="*/ 0 h 2839783"/>
              <a:gd name="connsiteX1" fmla="*/ 6069184 w 6069184"/>
              <a:gd name="connsiteY1" fmla="*/ 0 h 2839783"/>
              <a:gd name="connsiteX2" fmla="*/ 6063824 w 6069184"/>
              <a:gd name="connsiteY2" fmla="*/ 106160 h 2839783"/>
              <a:gd name="connsiteX3" fmla="*/ 3034592 w 6069184"/>
              <a:gd name="connsiteY3" fmla="*/ 2839783 h 2839783"/>
              <a:gd name="connsiteX4" fmla="*/ 5361 w 6069184"/>
              <a:gd name="connsiteY4" fmla="*/ 106160 h 2839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9184" h="2839783">
                <a:moveTo>
                  <a:pt x="0" y="0"/>
                </a:moveTo>
                <a:lnTo>
                  <a:pt x="6069184" y="0"/>
                </a:lnTo>
                <a:lnTo>
                  <a:pt x="6063824" y="106160"/>
                </a:lnTo>
                <a:cubicBezTo>
                  <a:pt x="5907892" y="1641596"/>
                  <a:pt x="4611168" y="2839783"/>
                  <a:pt x="3034592" y="2839783"/>
                </a:cubicBezTo>
                <a:cubicBezTo>
                  <a:pt x="1458016" y="2839783"/>
                  <a:pt x="161293" y="1641596"/>
                  <a:pt x="5361" y="106160"/>
                </a:cubicBezTo>
                <a:close/>
              </a:path>
            </a:pathLst>
          </a:custGeom>
          <a:solidFill>
            <a:srgbClr val="E3411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5E3C0EDB-60D3-4CEF-8B80-C6D01E08DE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900758"/>
            <a:ext cx="5198011" cy="3957242"/>
          </a:xfrm>
          <a:custGeom>
            <a:avLst/>
            <a:gdLst>
              <a:gd name="connsiteX0" fmla="*/ 1942747 w 5198011"/>
              <a:gd name="connsiteY0" fmla="*/ 0 h 3957242"/>
              <a:gd name="connsiteX1" fmla="*/ 5198011 w 5198011"/>
              <a:gd name="connsiteY1" fmla="*/ 3255264 h 3957242"/>
              <a:gd name="connsiteX2" fmla="*/ 5131876 w 5198011"/>
              <a:gd name="connsiteY2" fmla="*/ 3911314 h 3957242"/>
              <a:gd name="connsiteX3" fmla="*/ 5120066 w 5198011"/>
              <a:gd name="connsiteY3" fmla="*/ 3957242 h 3957242"/>
              <a:gd name="connsiteX4" fmla="*/ 0 w 5198011"/>
              <a:gd name="connsiteY4" fmla="*/ 3957242 h 3957242"/>
              <a:gd name="connsiteX5" fmla="*/ 0 w 5198011"/>
              <a:gd name="connsiteY5" fmla="*/ 647700 h 3957242"/>
              <a:gd name="connsiteX6" fmla="*/ 122698 w 5198011"/>
              <a:gd name="connsiteY6" fmla="*/ 555948 h 3957242"/>
              <a:gd name="connsiteX7" fmla="*/ 1942747 w 5198011"/>
              <a:gd name="connsiteY7" fmla="*/ 0 h 39572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198011" h="3957242">
                <a:moveTo>
                  <a:pt x="1942747" y="0"/>
                </a:moveTo>
                <a:cubicBezTo>
                  <a:pt x="3740580" y="0"/>
                  <a:pt x="5198011" y="1457431"/>
                  <a:pt x="5198011" y="3255264"/>
                </a:cubicBezTo>
                <a:cubicBezTo>
                  <a:pt x="5198011" y="3479993"/>
                  <a:pt x="5175239" y="3699404"/>
                  <a:pt x="5131876" y="3911314"/>
                </a:cubicBezTo>
                <a:lnTo>
                  <a:pt x="5120066" y="3957242"/>
                </a:lnTo>
                <a:lnTo>
                  <a:pt x="0" y="3957242"/>
                </a:lnTo>
                <a:lnTo>
                  <a:pt x="0" y="647700"/>
                </a:lnTo>
                <a:lnTo>
                  <a:pt x="122698" y="555948"/>
                </a:lnTo>
                <a:cubicBezTo>
                  <a:pt x="642241" y="204951"/>
                  <a:pt x="1268560" y="0"/>
                  <a:pt x="1942747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id="{4B306978-A26E-4AC4-9EAA-BD29BD476A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3124786"/>
            <a:ext cx="5001415" cy="3733214"/>
          </a:xfrm>
          <a:custGeom>
            <a:avLst/>
            <a:gdLst>
              <a:gd name="connsiteX0" fmla="*/ 1956463 w 5001415"/>
              <a:gd name="connsiteY0" fmla="*/ 0 h 3733214"/>
              <a:gd name="connsiteX1" fmla="*/ 5001415 w 5001415"/>
              <a:gd name="connsiteY1" fmla="*/ 3044952 h 3733214"/>
              <a:gd name="connsiteX2" fmla="*/ 4939553 w 5001415"/>
              <a:gd name="connsiteY2" fmla="*/ 3658617 h 3733214"/>
              <a:gd name="connsiteX3" fmla="*/ 4920372 w 5001415"/>
              <a:gd name="connsiteY3" fmla="*/ 3733214 h 3733214"/>
              <a:gd name="connsiteX4" fmla="*/ 0 w 5001415"/>
              <a:gd name="connsiteY4" fmla="*/ 3733214 h 3733214"/>
              <a:gd name="connsiteX5" fmla="*/ 0 w 5001415"/>
              <a:gd name="connsiteY5" fmla="*/ 713124 h 3733214"/>
              <a:gd name="connsiteX6" fmla="*/ 19591 w 5001415"/>
              <a:gd name="connsiteY6" fmla="*/ 695319 h 3733214"/>
              <a:gd name="connsiteX7" fmla="*/ 1956463 w 5001415"/>
              <a:gd name="connsiteY7" fmla="*/ 0 h 37332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5001415" h="3733214">
                <a:moveTo>
                  <a:pt x="1956463" y="0"/>
                </a:moveTo>
                <a:cubicBezTo>
                  <a:pt x="3638144" y="0"/>
                  <a:pt x="5001415" y="1363271"/>
                  <a:pt x="5001415" y="3044952"/>
                </a:cubicBezTo>
                <a:cubicBezTo>
                  <a:pt x="5001415" y="3255162"/>
                  <a:pt x="4980114" y="3460397"/>
                  <a:pt x="4939553" y="3658617"/>
                </a:cubicBezTo>
                <a:lnTo>
                  <a:pt x="4920372" y="3733214"/>
                </a:lnTo>
                <a:lnTo>
                  <a:pt x="0" y="3733214"/>
                </a:lnTo>
                <a:lnTo>
                  <a:pt x="0" y="713124"/>
                </a:lnTo>
                <a:lnTo>
                  <a:pt x="19591" y="695319"/>
                </a:lnTo>
                <a:cubicBezTo>
                  <a:pt x="545938" y="260939"/>
                  <a:pt x="1220728" y="0"/>
                  <a:pt x="195646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40C269CE-FB56-4D68-8CFB-1CFD5F3505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759837" y="500244"/>
            <a:ext cx="6428625" cy="6357756"/>
          </a:xfrm>
          <a:custGeom>
            <a:avLst/>
            <a:gdLst>
              <a:gd name="connsiteX0" fmla="*/ 4279392 w 6428625"/>
              <a:gd name="connsiteY0" fmla="*/ 0 h 6357756"/>
              <a:gd name="connsiteX1" fmla="*/ 6319204 w 6428625"/>
              <a:gd name="connsiteY1" fmla="*/ 516500 h 6357756"/>
              <a:gd name="connsiteX2" fmla="*/ 6428625 w 6428625"/>
              <a:gd name="connsiteY2" fmla="*/ 579415 h 6357756"/>
              <a:gd name="connsiteX3" fmla="*/ 6428625 w 6428625"/>
              <a:gd name="connsiteY3" fmla="*/ 6357756 h 6357756"/>
              <a:gd name="connsiteX4" fmla="*/ 539921 w 6428625"/>
              <a:gd name="connsiteY4" fmla="*/ 6357756 h 6357756"/>
              <a:gd name="connsiteX5" fmla="*/ 516500 w 6428625"/>
              <a:gd name="connsiteY5" fmla="*/ 6319205 h 6357756"/>
              <a:gd name="connsiteX6" fmla="*/ 0 w 6428625"/>
              <a:gd name="connsiteY6" fmla="*/ 4279392 h 6357756"/>
              <a:gd name="connsiteX7" fmla="*/ 4279392 w 6428625"/>
              <a:gd name="connsiteY7" fmla="*/ 0 h 63577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28625" h="6357756">
                <a:moveTo>
                  <a:pt x="4279392" y="0"/>
                </a:moveTo>
                <a:cubicBezTo>
                  <a:pt x="5017968" y="0"/>
                  <a:pt x="5712843" y="187105"/>
                  <a:pt x="6319204" y="516500"/>
                </a:cubicBezTo>
                <a:lnTo>
                  <a:pt x="6428625" y="579415"/>
                </a:lnTo>
                <a:lnTo>
                  <a:pt x="6428625" y="6357756"/>
                </a:lnTo>
                <a:lnTo>
                  <a:pt x="539921" y="6357756"/>
                </a:lnTo>
                <a:lnTo>
                  <a:pt x="516500" y="6319205"/>
                </a:lnTo>
                <a:cubicBezTo>
                  <a:pt x="187105" y="5712844"/>
                  <a:pt x="0" y="5017968"/>
                  <a:pt x="0" y="4279392"/>
                </a:cubicBezTo>
                <a:cubicBezTo>
                  <a:pt x="0" y="1915949"/>
                  <a:pt x="1915949" y="0"/>
                  <a:pt x="4279392" y="0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A6ED7E7F-75F7-4581-A930-C4DEBC2A841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24429" y="664836"/>
            <a:ext cx="6264033" cy="6193164"/>
          </a:xfrm>
          <a:custGeom>
            <a:avLst/>
            <a:gdLst>
              <a:gd name="connsiteX0" fmla="*/ 4114800 w 6264033"/>
              <a:gd name="connsiteY0" fmla="*/ 0 h 6193164"/>
              <a:gd name="connsiteX1" fmla="*/ 6248473 w 6264033"/>
              <a:gd name="connsiteY1" fmla="*/ 595714 h 6193164"/>
              <a:gd name="connsiteX2" fmla="*/ 6264033 w 6264033"/>
              <a:gd name="connsiteY2" fmla="*/ 605689 h 6193164"/>
              <a:gd name="connsiteX3" fmla="*/ 6264033 w 6264033"/>
              <a:gd name="connsiteY3" fmla="*/ 6193164 h 6193164"/>
              <a:gd name="connsiteX4" fmla="*/ 567718 w 6264033"/>
              <a:gd name="connsiteY4" fmla="*/ 6193164 h 6193164"/>
              <a:gd name="connsiteX5" fmla="*/ 496635 w 6264033"/>
              <a:gd name="connsiteY5" fmla="*/ 6076158 h 6193164"/>
              <a:gd name="connsiteX6" fmla="*/ 0 w 6264033"/>
              <a:gd name="connsiteY6" fmla="*/ 4114800 h 6193164"/>
              <a:gd name="connsiteX7" fmla="*/ 4114800 w 6264033"/>
              <a:gd name="connsiteY7" fmla="*/ 0 h 619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264033" h="6193164">
                <a:moveTo>
                  <a:pt x="4114800" y="0"/>
                </a:moveTo>
                <a:cubicBezTo>
                  <a:pt x="4895986" y="0"/>
                  <a:pt x="5626328" y="217689"/>
                  <a:pt x="6248473" y="595714"/>
                </a:cubicBezTo>
                <a:lnTo>
                  <a:pt x="6264033" y="605689"/>
                </a:lnTo>
                <a:lnTo>
                  <a:pt x="6264033" y="6193164"/>
                </a:lnTo>
                <a:lnTo>
                  <a:pt x="567718" y="6193164"/>
                </a:lnTo>
                <a:lnTo>
                  <a:pt x="496635" y="6076158"/>
                </a:lnTo>
                <a:cubicBezTo>
                  <a:pt x="179909" y="5493119"/>
                  <a:pt x="0" y="4824969"/>
                  <a:pt x="0" y="4114800"/>
                </a:cubicBezTo>
                <a:cubicBezTo>
                  <a:pt x="0" y="1842259"/>
                  <a:pt x="1842259" y="0"/>
                  <a:pt x="41148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789743" y="2530063"/>
            <a:ext cx="4996329" cy="1936752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Les verbes du 3° groupe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6789743" y="4632160"/>
            <a:ext cx="4996328" cy="1068293"/>
          </a:xfrm>
        </p:spPr>
        <p:txBody>
          <a:bodyPr>
            <a:normAutofit/>
          </a:bodyPr>
          <a:lstStyle/>
          <a:p>
            <a:r>
              <a:rPr lang="it-IT">
                <a:solidFill>
                  <a:srgbClr val="FFFFFF"/>
                </a:solidFill>
              </a:rPr>
              <a:t>au présent de l’indicatif</a:t>
            </a:r>
          </a:p>
          <a:p>
            <a:r>
              <a:rPr lang="it-IT" sz="1600">
                <a:solidFill>
                  <a:srgbClr val="FFFFFF"/>
                </a:solidFill>
              </a:rPr>
              <a:t>(2° partie)</a:t>
            </a:r>
          </a:p>
        </p:txBody>
      </p:sp>
    </p:spTree>
    <p:extLst>
      <p:ext uri="{BB962C8B-B14F-4D97-AF65-F5344CB8AC3E}">
        <p14:creationId xmlns:p14="http://schemas.microsoft.com/office/powerpoint/2010/main" val="9447704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Prendre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C445F89-2712-4E64-9262-AACF368B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10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5706B4-24C8-4C86-B261-F8E70BDD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200"/>
              <a:t>Surprendre, apprendre, comprendre</a:t>
            </a:r>
          </a:p>
          <a:p>
            <a:pPr marL="0" indent="0">
              <a:buNone/>
            </a:pPr>
            <a:endParaRPr lang="it-IT" sz="2200"/>
          </a:p>
          <a:p>
            <a:r>
              <a:rPr lang="it-IT" sz="2200"/>
              <a:t>Je	 </a:t>
            </a:r>
            <a:r>
              <a:rPr lang="it-IT" sz="2200">
                <a:solidFill>
                  <a:srgbClr val="FF0000"/>
                </a:solidFill>
              </a:rPr>
              <a:t>prend-</a:t>
            </a:r>
            <a:r>
              <a:rPr lang="it-IT" sz="2200"/>
              <a:t>	s		Elle </a:t>
            </a:r>
            <a:r>
              <a:rPr lang="it-IT" sz="2200" b="1"/>
              <a:t>prend</a:t>
            </a:r>
            <a:r>
              <a:rPr lang="it-IT" sz="2200"/>
              <a:t> les décisions</a:t>
            </a:r>
          </a:p>
          <a:p>
            <a:r>
              <a:rPr lang="it-IT" sz="2200"/>
              <a:t>Tu		s		Nous </a:t>
            </a:r>
            <a:r>
              <a:rPr lang="it-IT" sz="2200" b="1"/>
              <a:t>prenons</a:t>
            </a:r>
            <a:r>
              <a:rPr lang="it-IT" sz="2200"/>
              <a:t> la politique au sérieux</a:t>
            </a:r>
          </a:p>
          <a:p>
            <a:r>
              <a:rPr lang="it-IT" sz="2200"/>
              <a:t>Il				Ces questions </a:t>
            </a:r>
            <a:r>
              <a:rPr lang="it-IT" sz="2200" b="1"/>
              <a:t>prennent</a:t>
            </a:r>
            <a:r>
              <a:rPr lang="it-IT" sz="2200"/>
              <a:t> trop de place</a:t>
            </a:r>
          </a:p>
          <a:p>
            <a:r>
              <a:rPr lang="it-IT" sz="2200"/>
              <a:t>Nous   </a:t>
            </a:r>
            <a:r>
              <a:rPr lang="it-IT" sz="2200">
                <a:solidFill>
                  <a:srgbClr val="FF0000"/>
                </a:solidFill>
              </a:rPr>
              <a:t>pren-</a:t>
            </a:r>
            <a:r>
              <a:rPr lang="it-IT" sz="2200"/>
              <a:t>	ons</a:t>
            </a:r>
          </a:p>
          <a:p>
            <a:r>
              <a:rPr lang="it-IT" sz="2200"/>
              <a:t>Vous		ez</a:t>
            </a:r>
          </a:p>
          <a:p>
            <a:r>
              <a:rPr lang="it-IT" sz="2200"/>
              <a:t>Ils	 </a:t>
            </a:r>
            <a:r>
              <a:rPr lang="it-IT" sz="2200">
                <a:solidFill>
                  <a:srgbClr val="FF0000"/>
                </a:solidFill>
              </a:rPr>
              <a:t>prenn-</a:t>
            </a:r>
            <a:r>
              <a:rPr lang="it-IT" sz="2200"/>
              <a:t>	ent </a:t>
            </a:r>
          </a:p>
        </p:txBody>
      </p:sp>
    </p:spTree>
    <p:extLst>
      <p:ext uri="{BB962C8B-B14F-4D97-AF65-F5344CB8AC3E}">
        <p14:creationId xmlns:p14="http://schemas.microsoft.com/office/powerpoint/2010/main" val="245192522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97864" y="901283"/>
            <a:ext cx="4898135" cy="1346693"/>
          </a:xfrm>
        </p:spPr>
        <p:txBody>
          <a:bodyPr>
            <a:normAutofit/>
          </a:bodyPr>
          <a:lstStyle/>
          <a:p>
            <a:r>
              <a:rPr lang="it-IT" sz="4000"/>
              <a:t>Venir, tenir 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9660898-E82D-45A0-A546-8835A1A88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11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9BF00E9-A5AE-4870-A43D-A217CC8EB2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197864" y="2408844"/>
            <a:ext cx="4878978" cy="3635340"/>
          </a:xfrm>
        </p:spPr>
        <p:txBody>
          <a:bodyPr>
            <a:normAutofit/>
          </a:bodyPr>
          <a:lstStyle/>
          <a:p>
            <a:r>
              <a:rPr lang="it-IT" sz="2000"/>
              <a:t>Se souvenir, revenir, devenir, prévenir, obtenir, soutenir, détenir…</a:t>
            </a:r>
          </a:p>
          <a:p>
            <a:endParaRPr lang="it-IT" sz="2000"/>
          </a:p>
          <a:p>
            <a:endParaRPr lang="it-IT" sz="2000"/>
          </a:p>
          <a:p>
            <a:endParaRPr lang="it-IT" sz="2000"/>
          </a:p>
          <a:p>
            <a:endParaRPr lang="it-IT" sz="2000"/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2330" y="1904718"/>
            <a:ext cx="4738918" cy="3044754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22438391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Devoir, pouvoir, vouloir, valoir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754075A-004D-42F3-8777-35A6BE585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12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CB2B558-8487-42C3-A773-DD6068BA6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2000" b="1"/>
              <a:t>Devoir</a:t>
            </a:r>
            <a:r>
              <a:rPr lang="it-IT" sz="2000"/>
              <a:t>		     </a:t>
            </a:r>
            <a:r>
              <a:rPr lang="it-IT" sz="2000" b="1"/>
              <a:t>Pouvoir</a:t>
            </a:r>
            <a:r>
              <a:rPr lang="it-IT" sz="2000"/>
              <a:t>		</a:t>
            </a:r>
            <a:r>
              <a:rPr lang="it-IT" sz="2000" b="1"/>
              <a:t>Vouloir</a:t>
            </a:r>
            <a:r>
              <a:rPr lang="it-IT" sz="2000"/>
              <a:t>		     </a:t>
            </a:r>
            <a:r>
              <a:rPr lang="it-IT" sz="2000" b="1"/>
              <a:t>Valoir</a:t>
            </a:r>
          </a:p>
          <a:p>
            <a:pPr marL="0" indent="0">
              <a:buNone/>
            </a:pPr>
            <a:r>
              <a:rPr lang="it-IT" sz="2000"/>
              <a:t>je doi-s		     je peu-</a:t>
            </a:r>
            <a:r>
              <a:rPr lang="it-IT" sz="2000" b="1"/>
              <a:t>x</a:t>
            </a:r>
            <a:r>
              <a:rPr lang="it-IT" sz="2000"/>
              <a:t>		je veu-</a:t>
            </a:r>
            <a:r>
              <a:rPr lang="it-IT" sz="2000" b="1"/>
              <a:t>x</a:t>
            </a:r>
            <a:r>
              <a:rPr lang="it-IT" sz="2000"/>
              <a:t>		     je vau-</a:t>
            </a:r>
            <a:r>
              <a:rPr lang="it-IT" sz="2000" b="1"/>
              <a:t>x</a:t>
            </a:r>
          </a:p>
          <a:p>
            <a:pPr marL="0" indent="0">
              <a:buNone/>
            </a:pPr>
            <a:r>
              <a:rPr lang="it-IT" sz="2000"/>
              <a:t>tu doi-s		     tu peu-</a:t>
            </a:r>
            <a:r>
              <a:rPr lang="it-IT" sz="2000" b="1"/>
              <a:t>x</a:t>
            </a:r>
            <a:r>
              <a:rPr lang="it-IT" sz="2000"/>
              <a:t>		tu veu-</a:t>
            </a:r>
            <a:r>
              <a:rPr lang="it-IT" sz="2000" b="1"/>
              <a:t>x</a:t>
            </a:r>
            <a:r>
              <a:rPr lang="it-IT" sz="2000"/>
              <a:t>		     tu vau-</a:t>
            </a:r>
            <a:r>
              <a:rPr lang="it-IT" sz="2000" b="1"/>
              <a:t>x</a:t>
            </a:r>
          </a:p>
          <a:p>
            <a:pPr marL="0" indent="0">
              <a:buNone/>
            </a:pPr>
            <a:r>
              <a:rPr lang="it-IT" sz="2000"/>
              <a:t>il doi-t		     il peu-t		il veu-t		     il vau-t</a:t>
            </a:r>
          </a:p>
          <a:p>
            <a:pPr marL="0" indent="0">
              <a:buNone/>
            </a:pPr>
            <a:r>
              <a:rPr lang="it-IT" sz="2000"/>
              <a:t>nous dev-ons	     nous pouv-ons		nous voul-ons	     nous val-ons</a:t>
            </a:r>
          </a:p>
          <a:p>
            <a:pPr marL="0" indent="0">
              <a:buNone/>
            </a:pPr>
            <a:r>
              <a:rPr lang="it-IT" sz="2000"/>
              <a:t>vous dev-ez	     vous pouv-ez		vous voul-ez	     vous val-ez</a:t>
            </a:r>
          </a:p>
          <a:p>
            <a:pPr marL="0" indent="0">
              <a:buNone/>
            </a:pPr>
            <a:r>
              <a:rPr lang="it-IT" sz="2000"/>
              <a:t>ils doiv-ent	     ils peuv-ent		ils veul-ent	     ils val-ent</a:t>
            </a:r>
            <a:r>
              <a:rPr lang="it-IT" sz="2400"/>
              <a:t>		</a:t>
            </a:r>
          </a:p>
        </p:txBody>
      </p:sp>
    </p:spTree>
    <p:extLst>
      <p:ext uri="{BB962C8B-B14F-4D97-AF65-F5344CB8AC3E}">
        <p14:creationId xmlns:p14="http://schemas.microsoft.com/office/powerpoint/2010/main" val="37330967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Verbes irréguliers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C445F89-2712-4E64-9262-AACF368B9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13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5706B4-24C8-4C86-B261-F8E70BDD39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r-FR" sz="2200" b="1"/>
              <a:t>Faire et Savoir</a:t>
            </a:r>
          </a:p>
          <a:p>
            <a:pPr marL="0" indent="0">
              <a:buNone/>
            </a:pPr>
            <a:endParaRPr lang="fr-FR" sz="2200"/>
          </a:p>
          <a:p>
            <a:pPr marL="0" indent="0">
              <a:buNone/>
            </a:pPr>
            <a:r>
              <a:rPr lang="fr-FR" sz="2200"/>
              <a:t>Je fai-s			je </a:t>
            </a:r>
            <a:r>
              <a:rPr lang="fr-FR" sz="2200">
                <a:solidFill>
                  <a:srgbClr val="FF0000"/>
                </a:solidFill>
              </a:rPr>
              <a:t>sai</a:t>
            </a:r>
            <a:r>
              <a:rPr lang="fr-FR" sz="2200"/>
              <a:t>-s</a:t>
            </a:r>
          </a:p>
          <a:p>
            <a:pPr marL="0" indent="0">
              <a:buNone/>
            </a:pPr>
            <a:r>
              <a:rPr lang="fr-FR" sz="2200"/>
              <a:t>Tu fai-s			tu </a:t>
            </a:r>
            <a:r>
              <a:rPr lang="fr-FR" sz="2200">
                <a:solidFill>
                  <a:srgbClr val="FF0000"/>
                </a:solidFill>
              </a:rPr>
              <a:t>sai</a:t>
            </a:r>
            <a:r>
              <a:rPr lang="fr-FR" sz="2200"/>
              <a:t>-s</a:t>
            </a:r>
          </a:p>
          <a:p>
            <a:pPr marL="0" indent="0">
              <a:buNone/>
            </a:pPr>
            <a:r>
              <a:rPr lang="fr-FR" sz="2200"/>
              <a:t>Il fai-t			il </a:t>
            </a:r>
            <a:r>
              <a:rPr lang="fr-FR" sz="2200">
                <a:solidFill>
                  <a:srgbClr val="FF0000"/>
                </a:solidFill>
              </a:rPr>
              <a:t>sai</a:t>
            </a:r>
            <a:r>
              <a:rPr lang="fr-FR" sz="2200"/>
              <a:t>-t</a:t>
            </a:r>
          </a:p>
          <a:p>
            <a:pPr marL="0" indent="0">
              <a:buNone/>
            </a:pPr>
            <a:r>
              <a:rPr lang="fr-FR" sz="2200"/>
              <a:t>Nous </a:t>
            </a:r>
            <a:r>
              <a:rPr lang="fr-FR" sz="2200">
                <a:solidFill>
                  <a:srgbClr val="FF0000"/>
                </a:solidFill>
              </a:rPr>
              <a:t>fais</a:t>
            </a:r>
            <a:r>
              <a:rPr lang="fr-FR" sz="2200"/>
              <a:t>-ons		nous sav-ons</a:t>
            </a:r>
          </a:p>
          <a:p>
            <a:pPr marL="0" indent="0">
              <a:buNone/>
            </a:pPr>
            <a:r>
              <a:rPr lang="fr-FR" sz="2200"/>
              <a:t>Vous </a:t>
            </a:r>
            <a:r>
              <a:rPr lang="fr-FR" sz="2200" b="1"/>
              <a:t>faites</a:t>
            </a:r>
            <a:r>
              <a:rPr lang="fr-FR" sz="2200"/>
              <a:t>		vous sav-ez</a:t>
            </a:r>
          </a:p>
          <a:p>
            <a:pPr marL="0" indent="0">
              <a:buNone/>
            </a:pPr>
            <a:r>
              <a:rPr lang="fr-FR" sz="2200"/>
              <a:t>Ils </a:t>
            </a:r>
            <a:r>
              <a:rPr lang="fr-FR" sz="2200" b="1"/>
              <a:t>font</a:t>
            </a:r>
            <a:r>
              <a:rPr lang="fr-FR" sz="2200"/>
              <a:t>			ils sav-ent</a:t>
            </a:r>
          </a:p>
          <a:p>
            <a:endParaRPr lang="it-IT" sz="2200"/>
          </a:p>
        </p:txBody>
      </p:sp>
    </p:spTree>
    <p:extLst>
      <p:ext uri="{BB962C8B-B14F-4D97-AF65-F5344CB8AC3E}">
        <p14:creationId xmlns:p14="http://schemas.microsoft.com/office/powerpoint/2010/main" val="4161605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5C7AA2C-760D-4B98-B463-9BEE0AED7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Exercices de conjugaison on-line</a:t>
            </a:r>
            <a:endParaRPr lang="fr-FR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2F8E858-7321-46B7-97E6-8798DEC994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sz="2400">
                <a:hlinkClick r:id="rId2"/>
              </a:rPr>
              <a:t>https://la-conjugaison.nouvelobs.com/exercice/conjugaison-0-39.php</a:t>
            </a:r>
            <a:endParaRPr lang="fr-FR" sz="2400"/>
          </a:p>
          <a:p>
            <a:pPr marL="0" indent="0">
              <a:buNone/>
            </a:pPr>
            <a:endParaRPr lang="fr-FR" sz="2400"/>
          </a:p>
          <a:p>
            <a:pPr marL="0" indent="0">
              <a:buNone/>
            </a:pPr>
            <a:r>
              <a:rPr lang="fr-FR" sz="2400">
                <a:hlinkClick r:id="rId3"/>
              </a:rPr>
              <a:t>https://leconjugueur.lefigaro.fr/frquizz.php?quizz=quizzGroupe3_1.qzz&amp;action=affichage&amp;question=1&amp;score=0</a:t>
            </a:r>
            <a:endParaRPr lang="fr-FR" sz="2400"/>
          </a:p>
          <a:p>
            <a:pPr marL="0" indent="0">
              <a:buNone/>
            </a:pPr>
            <a:endParaRPr lang="fr-FR" sz="2400"/>
          </a:p>
          <a:p>
            <a:pPr marL="0" indent="0">
              <a:buNone/>
            </a:pPr>
            <a:r>
              <a:rPr lang="fr-FR" sz="2400"/>
              <a:t>Générateur d’exercices de conjugaison </a:t>
            </a:r>
            <a:r>
              <a:rPr lang="fr-FR" sz="2400">
                <a:hlinkClick r:id="rId4"/>
              </a:rPr>
              <a:t>https://micetf.fr/conjugaison/</a:t>
            </a:r>
            <a:endParaRPr lang="fr-FR" sz="2400"/>
          </a:p>
          <a:p>
            <a:pPr marL="0" indent="0">
              <a:buNone/>
            </a:pPr>
            <a:endParaRPr lang="fr-FR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56300BC-D2A7-4DD4-B57B-0E06FBF30B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>
                <a:solidFill>
                  <a:prstClr val="black">
                    <a:tint val="75000"/>
                  </a:prstClr>
                </a:solidFill>
              </a:rPr>
              <a:t>Lingua francese - a.a. 2022-2023 - Primo semestre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CAAA6291-8AF3-4FAB-80BC-D601D61E90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0DEBE-8C0C-4FDC-B6D3-0A1BFE03B9E0}" type="slidenum">
              <a:rPr lang="it-IT" smtClean="0">
                <a:solidFill>
                  <a:prstClr val="black">
                    <a:tint val="75000"/>
                  </a:prstClr>
                </a:solidFill>
              </a:rPr>
              <a:pPr/>
              <a:t>14</a:t>
            </a:fld>
            <a:endParaRPr lang="it-IT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82781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it-IT" sz="8800"/>
              <a:t>Deux radicaux</a:t>
            </a:r>
          </a:p>
        </p:txBody>
      </p:sp>
    </p:spTree>
    <p:extLst>
      <p:ext uri="{BB962C8B-B14F-4D97-AF65-F5344CB8AC3E}">
        <p14:creationId xmlns:p14="http://schemas.microsoft.com/office/powerpoint/2010/main" val="242111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Vivre, suivre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956B0BDD-DDA2-4E11-9A3A-E6C5BA5BC1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3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3B6BAE2B-E020-468D-8B92-1415DFFCB1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r>
              <a:rPr lang="it-IT" sz="1500"/>
              <a:t>Deux radicaux (pour le </a:t>
            </a:r>
            <a:r>
              <a:rPr lang="it-IT" sz="1500" b="1"/>
              <a:t>singulier</a:t>
            </a:r>
            <a:r>
              <a:rPr lang="it-IT" sz="1500"/>
              <a:t> et pour le </a:t>
            </a:r>
            <a:r>
              <a:rPr lang="it-IT" sz="1500" b="1"/>
              <a:t>pluriel</a:t>
            </a:r>
            <a:r>
              <a:rPr lang="it-IT" sz="1500"/>
              <a:t>). Le radical du pluriel finit par </a:t>
            </a:r>
            <a:r>
              <a:rPr lang="it-IT" sz="1500">
                <a:solidFill>
                  <a:srgbClr val="FF0000"/>
                </a:solidFill>
              </a:rPr>
              <a:t>la même consonne </a:t>
            </a:r>
            <a:r>
              <a:rPr lang="it-IT" sz="1500"/>
              <a:t>que le radical de l’infinitif.</a:t>
            </a:r>
          </a:p>
          <a:p>
            <a:pPr marL="0" indent="0">
              <a:buNone/>
            </a:pPr>
            <a:endParaRPr lang="it-IT" sz="1500"/>
          </a:p>
          <a:p>
            <a:r>
              <a:rPr lang="it-IT" sz="1500"/>
              <a:t>Je 	      </a:t>
            </a:r>
            <a:r>
              <a:rPr lang="it-IT" sz="1500">
                <a:solidFill>
                  <a:srgbClr val="FF0000"/>
                </a:solidFill>
              </a:rPr>
              <a:t>vi-</a:t>
            </a:r>
            <a:r>
              <a:rPr lang="it-IT" sz="1500"/>
              <a:t>	s			Il </a:t>
            </a:r>
            <a:r>
              <a:rPr lang="it-IT" sz="1500" b="1"/>
              <a:t>vit</a:t>
            </a:r>
            <a:r>
              <a:rPr lang="it-IT" sz="1500"/>
              <a:t> à Paris, nous, nous </a:t>
            </a:r>
            <a:r>
              <a:rPr lang="it-IT" sz="1500" b="1"/>
              <a:t>vivons </a:t>
            </a:r>
            <a:r>
              <a:rPr lang="it-IT" sz="1500"/>
              <a:t>en province.</a:t>
            </a:r>
            <a:endParaRPr lang="it-IT" sz="1500" b="1"/>
          </a:p>
          <a:p>
            <a:r>
              <a:rPr lang="it-IT" sz="1500"/>
              <a:t>Tu	      </a:t>
            </a:r>
            <a:r>
              <a:rPr lang="it-IT" sz="1500">
                <a:solidFill>
                  <a:srgbClr val="FF0000"/>
                </a:solidFill>
              </a:rPr>
              <a:t>sui-</a:t>
            </a:r>
            <a:r>
              <a:rPr lang="it-IT" sz="1500"/>
              <a:t>	s	</a:t>
            </a:r>
          </a:p>
          <a:p>
            <a:r>
              <a:rPr lang="it-IT" sz="1500"/>
              <a:t>Il            		t			Je </a:t>
            </a:r>
            <a:r>
              <a:rPr lang="it-IT" sz="1500" b="1"/>
              <a:t>suis</a:t>
            </a:r>
            <a:r>
              <a:rPr lang="it-IT" sz="1500"/>
              <a:t> le Tour de France, mes amis </a:t>
            </a:r>
            <a:r>
              <a:rPr lang="it-IT" sz="1500" b="1"/>
              <a:t>suivent</a:t>
            </a:r>
            <a:r>
              <a:rPr lang="it-IT" sz="1500"/>
              <a:t> Roland Garros.</a:t>
            </a:r>
            <a:endParaRPr lang="it-IT" sz="1500" b="1"/>
          </a:p>
          <a:p>
            <a:r>
              <a:rPr lang="it-IT" sz="1500"/>
              <a:t>Nous      	      </a:t>
            </a:r>
            <a:r>
              <a:rPr lang="it-IT" sz="1500">
                <a:solidFill>
                  <a:srgbClr val="FF0000"/>
                </a:solidFill>
              </a:rPr>
              <a:t>viv-</a:t>
            </a:r>
            <a:r>
              <a:rPr lang="it-IT" sz="1500"/>
              <a:t>	ons			</a:t>
            </a:r>
          </a:p>
          <a:p>
            <a:r>
              <a:rPr lang="it-IT" sz="1500"/>
              <a:t>Vous	      </a:t>
            </a:r>
            <a:r>
              <a:rPr lang="it-IT" sz="1500">
                <a:solidFill>
                  <a:srgbClr val="FF0000"/>
                </a:solidFill>
              </a:rPr>
              <a:t>suiv-</a:t>
            </a:r>
            <a:r>
              <a:rPr lang="it-IT" sz="1500"/>
              <a:t>	ez</a:t>
            </a:r>
          </a:p>
          <a:p>
            <a:r>
              <a:rPr lang="it-IT" sz="1500"/>
              <a:t>Ils		ent</a:t>
            </a:r>
          </a:p>
          <a:p>
            <a:endParaRPr lang="it-IT" sz="1500"/>
          </a:p>
        </p:txBody>
      </p:sp>
    </p:spTree>
    <p:extLst>
      <p:ext uri="{BB962C8B-B14F-4D97-AF65-F5344CB8AC3E}">
        <p14:creationId xmlns:p14="http://schemas.microsoft.com/office/powerpoint/2010/main" val="26528236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10">
            <a:extLst>
              <a:ext uri="{FF2B5EF4-FFF2-40B4-BE49-F238E27FC236}">
                <a16:creationId xmlns:a16="http://schemas.microsoft.com/office/drawing/2014/main" id="{18FD74D4-C0F3-4E5B-9628-885593F0B5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197864" y="901283"/>
            <a:ext cx="4898135" cy="134669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Les verbes en -IR du troisième groupe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067CFD9A-AD7C-42E8-898D-F51A83B12D7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ttangolo 5"/>
          <p:cNvSpPr/>
          <p:nvPr/>
        </p:nvSpPr>
        <p:spPr>
          <a:xfrm>
            <a:off x="1197864" y="2396971"/>
            <a:ext cx="4253025" cy="36472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50000"/>
              </a:lnSpc>
              <a:spcAft>
                <a:spcPts val="600"/>
              </a:spcAft>
            </a:pPr>
            <a:r>
              <a:rPr lang="en-US" sz="1600"/>
              <a:t>Le radical du verbe en </a:t>
            </a:r>
            <a:r>
              <a:rPr lang="en-US" sz="1600">
                <a:solidFill>
                  <a:srgbClr val="FF0000"/>
                </a:solidFill>
              </a:rPr>
              <a:t>-ir </a:t>
            </a:r>
            <a:r>
              <a:rPr lang="en-US" sz="1600"/>
              <a:t>du troisième groupe finit par une consonne qui tombe au singulier: </a:t>
            </a:r>
            <a:r>
              <a:rPr lang="en-US" sz="1600" b="1"/>
              <a:t>sentir</a:t>
            </a:r>
            <a:r>
              <a:rPr lang="en-US" sz="1600"/>
              <a:t> - consentir - pressentir - ressentir - mentir - démentir - </a:t>
            </a:r>
            <a:r>
              <a:rPr lang="en-US" sz="1600" b="1"/>
              <a:t>partir</a:t>
            </a:r>
            <a:r>
              <a:rPr lang="en-US" sz="1600"/>
              <a:t> - repartir - </a:t>
            </a:r>
            <a:r>
              <a:rPr lang="en-US" sz="1600" b="1"/>
              <a:t>sortir</a:t>
            </a:r>
            <a:r>
              <a:rPr lang="en-US" sz="1600"/>
              <a:t>  - </a:t>
            </a:r>
            <a:r>
              <a:rPr lang="en-US" sz="1600" b="1"/>
              <a:t>dormir</a:t>
            </a:r>
            <a:r>
              <a:rPr lang="en-US" sz="1600"/>
              <a:t> - endormir - </a:t>
            </a:r>
            <a:r>
              <a:rPr lang="en-US" sz="1600" b="1"/>
              <a:t>servir </a:t>
            </a:r>
          </a:p>
        </p:txBody>
      </p:sp>
      <p:pic>
        <p:nvPicPr>
          <p:cNvPr id="4" name="Segnaposto contenuto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961691" y="2361460"/>
            <a:ext cx="5329557" cy="1918639"/>
          </a:xfrm>
          <a:prstGeom prst="rect">
            <a:avLst/>
          </a:prstGeom>
          <a:effectLst>
            <a:outerShdw blurRad="406400" dist="317500" dir="5400000" sx="89000" sy="89000" rotWithShape="0">
              <a:prstClr val="black">
                <a:alpha val="15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769686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Mettre, rendre (sous-groupe)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033D6E-8D93-4306-B190-B5A874E4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5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B22A71-63B7-47C1-AA86-110BFFAC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3999" y="2399099"/>
            <a:ext cx="9528699" cy="3602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it-IT" sz="1500"/>
              <a:t>Verbes à un radical (à l’écrit) et deux radicaux (à l’oral), parce que la consonne finale du radical de l’infinitif n’est pas prononcée au singulier.</a:t>
            </a:r>
          </a:p>
          <a:p>
            <a:pPr marL="0" indent="0">
              <a:buNone/>
            </a:pPr>
            <a:r>
              <a:rPr lang="it-IT" sz="1500"/>
              <a:t>Promettre, permettre, omettre, soumettre, entendre, battre, débattre, répondre, descendre, mordre</a:t>
            </a:r>
          </a:p>
          <a:p>
            <a:pPr marL="0" indent="0">
              <a:buNone/>
            </a:pPr>
            <a:r>
              <a:rPr lang="it-IT" sz="1500"/>
              <a:t>Particularité : pas de terminaison à la troisième personne</a:t>
            </a:r>
          </a:p>
          <a:p>
            <a:endParaRPr lang="it-IT" sz="1500"/>
          </a:p>
          <a:p>
            <a:r>
              <a:rPr lang="it-IT" sz="1500"/>
              <a:t>Je 	    </a:t>
            </a:r>
            <a:r>
              <a:rPr lang="it-IT" sz="1500">
                <a:solidFill>
                  <a:srgbClr val="FF0000"/>
                </a:solidFill>
              </a:rPr>
              <a:t>met-</a:t>
            </a:r>
            <a:r>
              <a:rPr lang="it-IT" sz="1500"/>
              <a:t>	s			Je </a:t>
            </a:r>
            <a:r>
              <a:rPr lang="it-IT" sz="1500" b="1"/>
              <a:t>mets</a:t>
            </a:r>
            <a:r>
              <a:rPr lang="it-IT" sz="1500"/>
              <a:t> [mè] un pantalon ; elles </a:t>
            </a:r>
            <a:r>
              <a:rPr lang="it-IT" sz="1500" b="1"/>
              <a:t>mettent</a:t>
            </a:r>
            <a:r>
              <a:rPr lang="it-IT" sz="1500"/>
              <a:t> [mèt] une jupe.</a:t>
            </a:r>
          </a:p>
          <a:p>
            <a:r>
              <a:rPr lang="it-IT" sz="1500"/>
              <a:t>Tu	    </a:t>
            </a:r>
            <a:r>
              <a:rPr lang="it-IT" sz="1500">
                <a:solidFill>
                  <a:srgbClr val="FF0000"/>
                </a:solidFill>
              </a:rPr>
              <a:t>rend-</a:t>
            </a:r>
            <a:r>
              <a:rPr lang="it-IT" sz="1500"/>
              <a:t>	s			</a:t>
            </a:r>
          </a:p>
          <a:p>
            <a:r>
              <a:rPr lang="it-IT" sz="1500"/>
              <a:t>Il            	    </a:t>
            </a:r>
            <a:r>
              <a:rPr lang="it-IT" sz="1500">
                <a:solidFill>
                  <a:srgbClr val="FF0000"/>
                </a:solidFill>
              </a:rPr>
              <a:t>répond</a:t>
            </a:r>
            <a:r>
              <a:rPr lang="it-IT" sz="1500"/>
              <a:t>				Il ne </a:t>
            </a:r>
            <a:r>
              <a:rPr lang="it-IT" sz="1500" b="1"/>
              <a:t>répond</a:t>
            </a:r>
            <a:r>
              <a:rPr lang="it-IT" sz="1500"/>
              <a:t> pas. Elles </a:t>
            </a:r>
            <a:r>
              <a:rPr lang="it-IT" sz="1500" b="1"/>
              <a:t>répondent</a:t>
            </a:r>
            <a:r>
              <a:rPr lang="it-IT" sz="1500"/>
              <a:t> au téléphone.</a:t>
            </a:r>
            <a:endParaRPr lang="it-IT" sz="1500" b="1"/>
          </a:p>
          <a:p>
            <a:r>
              <a:rPr lang="it-IT" sz="1500"/>
              <a:t>Nous	    </a:t>
            </a:r>
            <a:r>
              <a:rPr lang="it-IT" sz="1500">
                <a:solidFill>
                  <a:srgbClr val="FF0000"/>
                </a:solidFill>
              </a:rPr>
              <a:t>mett-</a:t>
            </a:r>
            <a:r>
              <a:rPr lang="it-IT" sz="1500"/>
              <a:t>	ons</a:t>
            </a:r>
          </a:p>
          <a:p>
            <a:r>
              <a:rPr lang="it-IT" sz="1500"/>
              <a:t>Vous		ez			Elle </a:t>
            </a:r>
            <a:r>
              <a:rPr lang="it-IT" sz="1500" b="1"/>
              <a:t>rend</a:t>
            </a:r>
            <a:r>
              <a:rPr lang="it-IT" sz="1500"/>
              <a:t> son prêt. Ils </a:t>
            </a:r>
            <a:r>
              <a:rPr lang="it-IT" sz="1500" b="1"/>
              <a:t>rendent</a:t>
            </a:r>
            <a:r>
              <a:rPr lang="it-IT" sz="1500"/>
              <a:t> leur prêt.</a:t>
            </a:r>
          </a:p>
          <a:p>
            <a:r>
              <a:rPr lang="it-IT" sz="1500"/>
              <a:t>Ils		ent</a:t>
            </a:r>
          </a:p>
        </p:txBody>
      </p:sp>
    </p:spTree>
    <p:extLst>
      <p:ext uri="{BB962C8B-B14F-4D97-AF65-F5344CB8AC3E}">
        <p14:creationId xmlns:p14="http://schemas.microsoft.com/office/powerpoint/2010/main" val="971647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Lire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033D6E-8D93-4306-B190-B5A874E4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6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B22A71-63B7-47C1-AA86-110BFFAC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3999" y="2399099"/>
            <a:ext cx="9528699" cy="360220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500"/>
              <a:t>Deux radicaux, le radical du pluriel finit par un </a:t>
            </a:r>
            <a:r>
              <a:rPr lang="fr-FR" sz="1500" b="1"/>
              <a:t>–s </a:t>
            </a:r>
            <a:r>
              <a:rPr lang="fr-FR" sz="1500"/>
              <a:t>(qui se prononce [z])</a:t>
            </a:r>
          </a:p>
          <a:p>
            <a:pPr marL="0" indent="0">
              <a:buNone/>
            </a:pPr>
            <a:r>
              <a:rPr lang="fr-FR" sz="1500"/>
              <a:t>+ élire, dire (et tous les dérivés, interdire, prédire…), conduire, construire, détruire, </a:t>
            </a:r>
            <a:r>
              <a:rPr lang="fr-FR" sz="1500" b="1"/>
              <a:t>plaire</a:t>
            </a:r>
            <a:r>
              <a:rPr lang="fr-FR" sz="1500"/>
              <a:t>, taire</a:t>
            </a:r>
          </a:p>
          <a:p>
            <a:pPr marL="0" indent="0">
              <a:buNone/>
            </a:pPr>
            <a:endParaRPr lang="fr-FR" sz="1500"/>
          </a:p>
          <a:p>
            <a:pPr marL="0" indent="0">
              <a:buNone/>
            </a:pPr>
            <a:r>
              <a:rPr lang="fr-FR" sz="1500"/>
              <a:t>Je              </a:t>
            </a:r>
            <a:r>
              <a:rPr lang="fr-FR" sz="1500">
                <a:solidFill>
                  <a:srgbClr val="FF0000"/>
                </a:solidFill>
              </a:rPr>
              <a:t>li-	</a:t>
            </a:r>
            <a:r>
              <a:rPr lang="fr-FR" sz="1500"/>
              <a:t>         	s			Ils</a:t>
            </a:r>
            <a:r>
              <a:rPr lang="fr-FR" sz="1500">
                <a:solidFill>
                  <a:srgbClr val="FF0000"/>
                </a:solidFill>
              </a:rPr>
              <a:t> élisent </a:t>
            </a:r>
            <a:r>
              <a:rPr lang="fr-FR" sz="1500"/>
              <a:t>leur président cette semaine</a:t>
            </a:r>
          </a:p>
          <a:p>
            <a:pPr marL="0" indent="0">
              <a:buNone/>
            </a:pPr>
            <a:r>
              <a:rPr lang="fr-FR" sz="1500"/>
              <a:t>Tu             </a:t>
            </a:r>
            <a:r>
              <a:rPr lang="fr-FR" sz="1500">
                <a:solidFill>
                  <a:srgbClr val="FF0000"/>
                </a:solidFill>
              </a:rPr>
              <a:t>plai-</a:t>
            </a:r>
            <a:r>
              <a:rPr lang="fr-FR" sz="1500"/>
              <a:t>	s			C’est un garçon qui </a:t>
            </a:r>
            <a:r>
              <a:rPr lang="fr-FR" sz="1500">
                <a:solidFill>
                  <a:srgbClr val="FF0000"/>
                </a:solidFill>
              </a:rPr>
              <a:t>plaît</a:t>
            </a:r>
            <a:r>
              <a:rPr lang="fr-FR" sz="1500"/>
              <a:t> beaucoup.</a:t>
            </a:r>
          </a:p>
          <a:p>
            <a:pPr marL="0" indent="0">
              <a:buNone/>
            </a:pPr>
            <a:r>
              <a:rPr lang="fr-FR" sz="1500"/>
              <a:t>Il              </a:t>
            </a:r>
            <a:r>
              <a:rPr lang="fr-FR" sz="1500">
                <a:solidFill>
                  <a:srgbClr val="FF0000"/>
                </a:solidFill>
              </a:rPr>
              <a:t> construi-</a:t>
            </a:r>
            <a:r>
              <a:rPr lang="fr-FR" sz="1500"/>
              <a:t>	t			</a:t>
            </a:r>
          </a:p>
          <a:p>
            <a:pPr marL="0" indent="0">
              <a:buNone/>
            </a:pPr>
            <a:r>
              <a:rPr lang="fr-FR" sz="1500"/>
              <a:t>Nous        </a:t>
            </a:r>
            <a:r>
              <a:rPr lang="fr-FR" sz="1500">
                <a:solidFill>
                  <a:srgbClr val="FF0000"/>
                </a:solidFill>
              </a:rPr>
              <a:t>lis-</a:t>
            </a:r>
            <a:r>
              <a:rPr lang="fr-FR" sz="1500"/>
              <a:t>	ons			</a:t>
            </a:r>
            <a:r>
              <a:rPr lang="fr-FR" sz="1500" b="1"/>
              <a:t>Attention</a:t>
            </a:r>
            <a:r>
              <a:rPr lang="fr-FR" sz="1500"/>
              <a:t> : Il pla</a:t>
            </a:r>
            <a:r>
              <a:rPr lang="fr-FR" sz="1500">
                <a:solidFill>
                  <a:srgbClr val="FF0000"/>
                </a:solidFill>
              </a:rPr>
              <a:t>î</a:t>
            </a:r>
            <a:r>
              <a:rPr lang="fr-FR" sz="1500"/>
              <a:t>t</a:t>
            </a:r>
          </a:p>
          <a:p>
            <a:pPr marL="0" indent="0">
              <a:buNone/>
            </a:pPr>
            <a:r>
              <a:rPr lang="fr-FR" sz="1500"/>
              <a:t>Vous         </a:t>
            </a:r>
            <a:r>
              <a:rPr lang="fr-FR" sz="1500">
                <a:solidFill>
                  <a:srgbClr val="FF0000"/>
                </a:solidFill>
              </a:rPr>
              <a:t>plais-</a:t>
            </a:r>
            <a:r>
              <a:rPr lang="fr-FR" sz="1500"/>
              <a:t>	ez				Vous </a:t>
            </a:r>
            <a:r>
              <a:rPr lang="fr-FR" sz="1500">
                <a:solidFill>
                  <a:srgbClr val="FF0000"/>
                </a:solidFill>
              </a:rPr>
              <a:t>dites</a:t>
            </a:r>
          </a:p>
          <a:p>
            <a:pPr marL="0" indent="0">
              <a:buNone/>
            </a:pPr>
            <a:r>
              <a:rPr lang="fr-FR" sz="1500"/>
              <a:t>Ils              </a:t>
            </a:r>
            <a:r>
              <a:rPr lang="fr-FR" sz="1500">
                <a:solidFill>
                  <a:srgbClr val="FF0000"/>
                </a:solidFill>
              </a:rPr>
              <a:t>construis-</a:t>
            </a:r>
            <a:r>
              <a:rPr lang="fr-FR" sz="1500"/>
              <a:t>	ent</a:t>
            </a:r>
          </a:p>
          <a:p>
            <a:pPr marL="0" indent="0">
              <a:buNone/>
            </a:pPr>
            <a:endParaRPr lang="it-IT" sz="1500"/>
          </a:p>
        </p:txBody>
      </p:sp>
    </p:spTree>
    <p:extLst>
      <p:ext uri="{BB962C8B-B14F-4D97-AF65-F5344CB8AC3E}">
        <p14:creationId xmlns:p14="http://schemas.microsoft.com/office/powerpoint/2010/main" val="18689189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Écrire 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20033D6E-8D93-4306-B190-B5A874E41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7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53B22A71-63B7-47C1-AA86-110BFFAC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44715" y="2399099"/>
            <a:ext cx="9507983" cy="329148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FR" sz="1500"/>
              <a:t>Verbe à deux radicaux. La dernière lettre</a:t>
            </a:r>
            <a:r>
              <a:rPr lang="fr-FR" sz="1500" b="1"/>
              <a:t> -v </a:t>
            </a:r>
            <a:r>
              <a:rPr lang="fr-FR" sz="1500"/>
              <a:t>du radical pluriel n’est pas présente dans l’infinitif.</a:t>
            </a:r>
          </a:p>
          <a:p>
            <a:pPr marL="0" indent="0">
              <a:buNone/>
            </a:pPr>
            <a:r>
              <a:rPr lang="fr-FR" sz="1500"/>
              <a:t>Décrire, inscrire</a:t>
            </a:r>
          </a:p>
          <a:p>
            <a:pPr marL="0" indent="0">
              <a:buNone/>
            </a:pPr>
            <a:endParaRPr lang="fr-FR" sz="1500"/>
          </a:p>
          <a:p>
            <a:pPr marL="0" indent="0">
              <a:buNone/>
            </a:pPr>
            <a:r>
              <a:rPr lang="fr-FR" sz="1500"/>
              <a:t>J’           </a:t>
            </a:r>
            <a:r>
              <a:rPr lang="fr-FR" sz="1500">
                <a:solidFill>
                  <a:srgbClr val="FF0000"/>
                </a:solidFill>
              </a:rPr>
              <a:t>écri-</a:t>
            </a:r>
            <a:r>
              <a:rPr lang="fr-FR" sz="1500"/>
              <a:t>	s			</a:t>
            </a:r>
          </a:p>
          <a:p>
            <a:pPr marL="0" indent="0">
              <a:buNone/>
            </a:pPr>
            <a:r>
              <a:rPr lang="fr-FR" sz="1500"/>
              <a:t>Tu	      	s			</a:t>
            </a:r>
          </a:p>
          <a:p>
            <a:pPr marL="0" indent="0">
              <a:buNone/>
            </a:pPr>
            <a:r>
              <a:rPr lang="fr-FR" sz="1500"/>
              <a:t>Il            		t			</a:t>
            </a:r>
          </a:p>
          <a:p>
            <a:pPr marL="0" indent="0">
              <a:buNone/>
            </a:pPr>
            <a:r>
              <a:rPr lang="fr-FR" sz="1500"/>
              <a:t>Nous     </a:t>
            </a:r>
            <a:r>
              <a:rPr lang="fr-FR" sz="1500">
                <a:solidFill>
                  <a:srgbClr val="FF0000"/>
                </a:solidFill>
              </a:rPr>
              <a:t>écri</a:t>
            </a:r>
            <a:r>
              <a:rPr lang="fr-FR" sz="1500" b="1">
                <a:solidFill>
                  <a:srgbClr val="FF0000"/>
                </a:solidFill>
              </a:rPr>
              <a:t>v-</a:t>
            </a:r>
            <a:r>
              <a:rPr lang="fr-FR" sz="1500"/>
              <a:t>	ons</a:t>
            </a:r>
          </a:p>
          <a:p>
            <a:pPr marL="0" indent="0">
              <a:buNone/>
            </a:pPr>
            <a:r>
              <a:rPr lang="fr-FR" sz="1500"/>
              <a:t>Vous		ez</a:t>
            </a:r>
          </a:p>
          <a:p>
            <a:pPr marL="0" indent="0">
              <a:buNone/>
            </a:pPr>
            <a:r>
              <a:rPr lang="fr-FR" sz="1500"/>
              <a:t>Ils		ent</a:t>
            </a:r>
          </a:p>
          <a:p>
            <a:pPr marL="0" indent="0">
              <a:buNone/>
            </a:pPr>
            <a:endParaRPr lang="it-IT" sz="1500"/>
          </a:p>
        </p:txBody>
      </p:sp>
    </p:spTree>
    <p:extLst>
      <p:ext uri="{BB962C8B-B14F-4D97-AF65-F5344CB8AC3E}">
        <p14:creationId xmlns:p14="http://schemas.microsoft.com/office/powerpoint/2010/main" val="203399386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85016AEC-0320-4ED0-8ECB-FE11DDDFE1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CDB30C-1F82-41E6-A067-831D6E8918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2DDA86DD-F997-4F66-A87C-5B58AB6D19E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41B827-437E-40A3-A732-669230D6A5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523984" y="1054121"/>
            <a:ext cx="9465131" cy="1184111"/>
          </a:xfrm>
        </p:spPr>
        <p:txBody>
          <a:bodyPr>
            <a:normAutofit/>
          </a:bodyPr>
          <a:lstStyle/>
          <a:p>
            <a:r>
              <a:rPr lang="it-IT"/>
              <a:t>Verbes en –indre (sous-groupe)</a:t>
            </a:r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F67150-7964-4622-BEE2-164017BEB9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0" y="978408"/>
            <a:ext cx="722376" cy="603504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510DEBE-8C0C-4FDC-B6D3-0A1BFE03B9E0}" type="slidenum">
              <a:rPr lang="it-IT" sz="3200">
                <a:solidFill>
                  <a:srgbClr val="FFFFFF"/>
                </a:solidFill>
              </a:rPr>
              <a:pPr>
                <a:spcAft>
                  <a:spcPts val="600"/>
                </a:spcAft>
              </a:pPr>
              <a:t>8</a:t>
            </a:fld>
            <a:endParaRPr lang="it-IT" sz="3200">
              <a:solidFill>
                <a:srgbClr val="FFFFFF"/>
              </a:solidFill>
            </a:endParaRPr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11A47FB1-C01E-4034-954F-4B6EA612A6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1572768" y="3666744"/>
            <a:ext cx="4224528" cy="201168"/>
          </a:xfrm>
        </p:spPr>
        <p:txBody>
          <a:bodyPr anchor="b">
            <a:norm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r>
              <a:rPr lang="it-IT" sz="800">
                <a:solidFill>
                  <a:srgbClr val="FFFFFF"/>
                </a:solidFill>
              </a:rPr>
              <a:t>Lingua francese - a.a. 2022-2023 - Primo semestre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524000" y="2399099"/>
            <a:ext cx="9465564" cy="34009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it-IT" sz="1500"/>
              <a:t>On ajoute la consonne –</a:t>
            </a:r>
            <a:r>
              <a:rPr lang="it-IT" sz="1500" b="1"/>
              <a:t>gn</a:t>
            </a:r>
            <a:r>
              <a:rPr lang="it-IT" sz="1500"/>
              <a:t> [ɲ] au radical du pluriel, ce qui comporte la dénasalisation du radical singulier.</a:t>
            </a:r>
          </a:p>
          <a:p>
            <a:pPr marL="0" indent="0">
              <a:buNone/>
            </a:pPr>
            <a:r>
              <a:rPr lang="it-IT" sz="1500"/>
              <a:t>Atteindre, craindre, joindre</a:t>
            </a:r>
          </a:p>
          <a:p>
            <a:endParaRPr lang="it-IT" sz="1500"/>
          </a:p>
          <a:p>
            <a:r>
              <a:rPr lang="it-IT" sz="1500"/>
              <a:t>J’ 	    </a:t>
            </a:r>
            <a:r>
              <a:rPr lang="it-IT" sz="1500">
                <a:solidFill>
                  <a:srgbClr val="FF0000"/>
                </a:solidFill>
              </a:rPr>
              <a:t>attein-</a:t>
            </a:r>
            <a:r>
              <a:rPr lang="it-IT" sz="1500"/>
              <a:t>	s			Les cactus </a:t>
            </a:r>
            <a:r>
              <a:rPr lang="it-IT" sz="1500" b="1"/>
              <a:t>craignent</a:t>
            </a:r>
            <a:r>
              <a:rPr lang="it-IT" sz="1500"/>
              <a:t> le froid.</a:t>
            </a:r>
          </a:p>
          <a:p>
            <a:r>
              <a:rPr lang="it-IT" sz="1500"/>
              <a:t>Tu	    </a:t>
            </a:r>
            <a:r>
              <a:rPr lang="it-IT" sz="1500">
                <a:solidFill>
                  <a:srgbClr val="FF0000"/>
                </a:solidFill>
              </a:rPr>
              <a:t>crain-</a:t>
            </a:r>
            <a:r>
              <a:rPr lang="it-IT" sz="1500"/>
              <a:t>	s			Elle </a:t>
            </a:r>
            <a:r>
              <a:rPr lang="it-IT" sz="1500" b="1"/>
              <a:t>rejoint</a:t>
            </a:r>
            <a:r>
              <a:rPr lang="it-IT" sz="1500"/>
              <a:t> ses amis sur la plage.</a:t>
            </a:r>
          </a:p>
          <a:p>
            <a:r>
              <a:rPr lang="it-IT" sz="1500"/>
              <a:t>Il           	    </a:t>
            </a:r>
            <a:r>
              <a:rPr lang="it-IT" sz="1500">
                <a:solidFill>
                  <a:srgbClr val="FF0000"/>
                </a:solidFill>
              </a:rPr>
              <a:t>join-</a:t>
            </a:r>
            <a:r>
              <a:rPr lang="it-IT" sz="1500"/>
              <a:t>	t			Ils </a:t>
            </a:r>
            <a:r>
              <a:rPr lang="it-IT" sz="1500" b="1"/>
              <a:t>atteignent</a:t>
            </a:r>
            <a:r>
              <a:rPr lang="it-IT" sz="1500"/>
              <a:t> leur meilleur score</a:t>
            </a:r>
            <a:endParaRPr lang="it-IT" sz="1500" b="1"/>
          </a:p>
          <a:p>
            <a:r>
              <a:rPr lang="it-IT" sz="1500"/>
              <a:t>Nous          </a:t>
            </a:r>
            <a:r>
              <a:rPr lang="it-IT" sz="1500">
                <a:solidFill>
                  <a:srgbClr val="FF0000"/>
                </a:solidFill>
              </a:rPr>
              <a:t>attei</a:t>
            </a:r>
            <a:r>
              <a:rPr lang="it-IT" sz="1500" b="1">
                <a:solidFill>
                  <a:srgbClr val="FF0000"/>
                </a:solidFill>
              </a:rPr>
              <a:t>gn</a:t>
            </a:r>
            <a:r>
              <a:rPr lang="it-IT" sz="1500">
                <a:solidFill>
                  <a:srgbClr val="FF0000"/>
                </a:solidFill>
              </a:rPr>
              <a:t>-</a:t>
            </a:r>
            <a:r>
              <a:rPr lang="it-IT" sz="1500"/>
              <a:t>	ons			quand ils sont sous pression.</a:t>
            </a:r>
          </a:p>
          <a:p>
            <a:r>
              <a:rPr lang="it-IT" sz="1500"/>
              <a:t>Vous           </a:t>
            </a:r>
            <a:r>
              <a:rPr lang="it-IT" sz="1500">
                <a:solidFill>
                  <a:srgbClr val="FF0000"/>
                </a:solidFill>
              </a:rPr>
              <a:t>crai</a:t>
            </a:r>
            <a:r>
              <a:rPr lang="it-IT" sz="1500" b="1">
                <a:solidFill>
                  <a:srgbClr val="FF0000"/>
                </a:solidFill>
              </a:rPr>
              <a:t>gn</a:t>
            </a:r>
            <a:r>
              <a:rPr lang="it-IT" sz="1500">
                <a:solidFill>
                  <a:srgbClr val="FF0000"/>
                </a:solidFill>
              </a:rPr>
              <a:t>-</a:t>
            </a:r>
            <a:r>
              <a:rPr lang="it-IT" sz="1500"/>
              <a:t>	ez</a:t>
            </a:r>
          </a:p>
          <a:p>
            <a:r>
              <a:rPr lang="it-IT" sz="1500"/>
              <a:t>Ils	    </a:t>
            </a:r>
            <a:r>
              <a:rPr lang="it-IT" sz="1500">
                <a:solidFill>
                  <a:srgbClr val="FF0000"/>
                </a:solidFill>
              </a:rPr>
              <a:t>joi</a:t>
            </a:r>
            <a:r>
              <a:rPr lang="it-IT" sz="1500" b="1">
                <a:solidFill>
                  <a:srgbClr val="FF0000"/>
                </a:solidFill>
              </a:rPr>
              <a:t>gn</a:t>
            </a:r>
            <a:r>
              <a:rPr lang="it-IT" sz="1500">
                <a:solidFill>
                  <a:srgbClr val="FF0000"/>
                </a:solidFill>
              </a:rPr>
              <a:t>-</a:t>
            </a:r>
            <a:r>
              <a:rPr lang="it-IT" sz="1500"/>
              <a:t>	ent</a:t>
            </a:r>
          </a:p>
        </p:txBody>
      </p:sp>
    </p:spTree>
    <p:extLst>
      <p:ext uri="{BB962C8B-B14F-4D97-AF65-F5344CB8AC3E}">
        <p14:creationId xmlns:p14="http://schemas.microsoft.com/office/powerpoint/2010/main" val="11143442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>
            <a:extLst>
              <a:ext uri="{FF2B5EF4-FFF2-40B4-BE49-F238E27FC236}">
                <a16:creationId xmlns:a16="http://schemas.microsoft.com/office/drawing/2014/main" id="{EB270761-CC40-4F3F-A916-7E3BC398934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1695" cy="685800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8">
            <a:extLst>
              <a:ext uri="{FF2B5EF4-FFF2-40B4-BE49-F238E27FC236}">
                <a16:creationId xmlns:a16="http://schemas.microsoft.com/office/drawing/2014/main" id="{2820855C-9FA4-417A-BE67-63C022F819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91540"/>
            <a:ext cx="722376" cy="5071110"/>
          </a:xfrm>
          <a:prstGeom prst="rect">
            <a:avLst/>
          </a:prstGeom>
          <a:solidFill>
            <a:srgbClr val="4C525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10">
            <a:extLst>
              <a:ext uri="{FF2B5EF4-FFF2-40B4-BE49-F238E27FC236}">
                <a16:creationId xmlns:a16="http://schemas.microsoft.com/office/drawing/2014/main" id="{D7E6A49B-1B06-403E-8CC5-ACB38A6BDEE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02435" y="891540"/>
            <a:ext cx="10989565" cy="5071110"/>
          </a:xfrm>
          <a:prstGeom prst="rect">
            <a:avLst/>
          </a:prstGeom>
          <a:solidFill>
            <a:schemeClr val="bg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366160" y="1660121"/>
            <a:ext cx="9623404" cy="3305493"/>
          </a:xfrm>
        </p:spPr>
        <p:txBody>
          <a:bodyPr>
            <a:normAutofit/>
          </a:bodyPr>
          <a:lstStyle/>
          <a:p>
            <a:pPr algn="l"/>
            <a:r>
              <a:rPr lang="it-IT" sz="8800"/>
              <a:t>Trois radicaux</a:t>
            </a:r>
          </a:p>
        </p:txBody>
      </p:sp>
    </p:spTree>
    <p:extLst>
      <p:ext uri="{BB962C8B-B14F-4D97-AF65-F5344CB8AC3E}">
        <p14:creationId xmlns:p14="http://schemas.microsoft.com/office/powerpoint/2010/main" val="2088488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Tema di Office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890</TotalTime>
  <Words>982</Words>
  <Application>Microsoft Office PowerPoint</Application>
  <PresentationFormat>Widescreen</PresentationFormat>
  <Paragraphs>113</Paragraphs>
  <Slides>14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3</vt:i4>
      </vt:variant>
      <vt:variant>
        <vt:lpstr>Titoli diapositive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Tema di Office</vt:lpstr>
      <vt:lpstr>Tema di Office</vt:lpstr>
      <vt:lpstr>1_Tema di Office</vt:lpstr>
      <vt:lpstr>Les verbes du 3° groupe</vt:lpstr>
      <vt:lpstr>Deux radicaux</vt:lpstr>
      <vt:lpstr>Vivre, suivre</vt:lpstr>
      <vt:lpstr>Les verbes en -IR du troisième groupe</vt:lpstr>
      <vt:lpstr>Mettre, rendre (sous-groupe)</vt:lpstr>
      <vt:lpstr>Lire</vt:lpstr>
      <vt:lpstr>Écrire </vt:lpstr>
      <vt:lpstr>Verbes en –indre (sous-groupe)</vt:lpstr>
      <vt:lpstr>Trois radicaux</vt:lpstr>
      <vt:lpstr>Prendre </vt:lpstr>
      <vt:lpstr>Venir, tenir </vt:lpstr>
      <vt:lpstr>Devoir, pouvoir, vouloir, valoir</vt:lpstr>
      <vt:lpstr>Verbes irréguliers </vt:lpstr>
      <vt:lpstr>Exercices de conjugaison on-line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 verbes du 3° groupe</dc:title>
  <dc:creator>laura.kreyder@unimib.it</dc:creator>
  <cp:lastModifiedBy>laura.kreyder@unimib.it</cp:lastModifiedBy>
  <cp:revision>6</cp:revision>
  <dcterms:created xsi:type="dcterms:W3CDTF">2022-11-13T17:16:16Z</dcterms:created>
  <dcterms:modified xsi:type="dcterms:W3CDTF">2022-11-16T09:15:40Z</dcterms:modified>
</cp:coreProperties>
</file>