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8" r:id="rId6"/>
    <p:sldId id="272" r:id="rId7"/>
    <p:sldId id="291" r:id="rId8"/>
    <p:sldId id="269" r:id="rId9"/>
    <p:sldId id="292" r:id="rId10"/>
    <p:sldId id="270" r:id="rId11"/>
    <p:sldId id="294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71" r:id="rId20"/>
    <p:sldId id="280" r:id="rId21"/>
    <p:sldId id="282" r:id="rId22"/>
    <p:sldId id="283" r:id="rId23"/>
    <p:sldId id="284" r:id="rId24"/>
    <p:sldId id="285" r:id="rId25"/>
    <p:sldId id="287" r:id="rId26"/>
    <p:sldId id="273" r:id="rId27"/>
    <p:sldId id="295" r:id="rId28"/>
    <p:sldId id="296" r:id="rId29"/>
    <p:sldId id="297" r:id="rId30"/>
    <p:sldId id="298" r:id="rId31"/>
    <p:sldId id="301" r:id="rId32"/>
    <p:sldId id="299" r:id="rId33"/>
    <p:sldId id="300" r:id="rId34"/>
    <p:sldId id="363" r:id="rId35"/>
    <p:sldId id="364" r:id="rId36"/>
    <p:sldId id="377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56"/>
    <p:restoredTop sz="93058"/>
  </p:normalViewPr>
  <p:slideViewPr>
    <p:cSldViewPr snapToGrid="0" snapToObjects="1">
      <p:cViewPr varScale="1">
        <p:scale>
          <a:sx n="84" d="100"/>
          <a:sy n="84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DF7C-9B35-1E4E-9A8F-6D95AE448C40}" type="datetimeFigureOut">
              <a:rPr lang="it-IT" smtClean="0"/>
              <a:t>15/11/22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B2FC-1CEB-1B4D-B164-76466D6C3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6B2FC-1CEB-1B4D-B164-76466D6C322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0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E3E36CF-6403-5A45-B6BF-BEBD35419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4A3BF5-9718-DE4D-AD4C-7C41D2F5BDFE}" type="slidenum">
              <a:rPr lang="it-IT" altLang="it-IT" sz="1200"/>
              <a:pPr/>
              <a:t>28</a:t>
            </a:fld>
            <a:endParaRPr lang="it-IT" altLang="it-IT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0E5BC4B-82BB-B94C-BCFC-8177A4642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BA013D7-7469-AC48-ADC3-EC6A7F732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6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68A95078-CA23-A94C-B3DF-6D7508AF1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AACCDF-9895-D147-8313-F698739F792F}" type="slidenum">
              <a:rPr lang="it-IT" altLang="it-IT" sz="1200"/>
              <a:pPr/>
              <a:t>29</a:t>
            </a:fld>
            <a:endParaRPr lang="it-IT" altLang="it-IT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B9216C8-FEAF-3447-982E-2F06A7727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F9FDB2D-332B-E640-83C9-DFD09A207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29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00A4B63C-5FDA-DC40-AE80-04EA2D0A1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34155C-FFE2-A84A-970A-D3BFBEC90E0D}" type="slidenum">
              <a:rPr lang="it-IT" altLang="it-IT" sz="1200"/>
              <a:pPr/>
              <a:t>30</a:t>
            </a:fld>
            <a:endParaRPr lang="it-IT" altLang="it-IT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8DD625D-EA11-3A47-BBBF-D2100F5DC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488438-A0F4-6C45-A11B-D9C1D567A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9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4AC9394-B83E-2B45-9FF1-8CC85EFA7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3FF00B-8053-1C49-8C5B-9B079A1AB677}" type="slidenum">
              <a:rPr lang="it-IT" altLang="it-IT" sz="1200"/>
              <a:pPr/>
              <a:t>31</a:t>
            </a:fld>
            <a:endParaRPr lang="it-IT" altLang="it-IT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614FD96-05A4-B748-84E2-CA62DF7A7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069AAE3-8413-1643-A450-7A01FD361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24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445E2A9-45B2-184C-B039-970E705B1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51E50B-358B-A043-858E-8A2286F216C1}" type="slidenum">
              <a:rPr lang="it-IT" altLang="it-IT" sz="1200"/>
              <a:pPr/>
              <a:t>32</a:t>
            </a:fld>
            <a:endParaRPr lang="it-IT" altLang="it-IT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226E2A1-593C-EF4D-920E-C355AB424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357CDF5-D343-BF48-A4D5-D3F0A05B5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67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70D60B16-8762-D74B-91AE-E2DAF5E22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3FF071-0B45-FB49-9A5D-95B0DA8225B0}" type="slidenum">
              <a:rPr lang="it-IT" altLang="it-IT" sz="1200"/>
              <a:pPr/>
              <a:t>33</a:t>
            </a:fld>
            <a:endParaRPr lang="it-IT" altLang="it-IT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3AC310E-A509-044C-91CD-E10F0A432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CB2871-2601-6E44-A28A-773EA8F7B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439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7FEDFD88-364A-D147-9DE6-AF1BB1108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2D3634B-C5BA-4146-A98B-779C2A338E69}" type="slidenum">
              <a:rPr lang="en-US" altLang="it-IT" sz="1200" b="0" smtClean="0"/>
              <a:pPr/>
              <a:t>36</a:t>
            </a:fld>
            <a:endParaRPr lang="en-US" altLang="it-IT" sz="1200" b="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FA482F66-A80F-404B-99AD-EEB022A2A4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5B713BA-3A7D-9045-8CEE-E725108CA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11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36921DFD-72E4-9142-B007-F0E035ABE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3F21D-0A6E-314F-8DAA-58310A725B17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735A924-C310-3B42-8630-9720720D8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92BC3FB-DF3A-6441-93C6-6F85FE8A0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60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534D817-DB96-AF43-98A5-7BB26284E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2F2A0B-22F9-D84D-A235-B9EAFADCAB6C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BBEB34E-5C2E-4046-B6C9-83AACDD8F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BD7057A-3348-9C4C-B5CA-8F5830EDC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83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2DEFFA3-03C3-944C-9F78-72218F1F6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872D0D-398D-8249-AD46-BB2E8405631E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BEE3FC8-C972-BC4C-AE0C-B59D09CC6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D4977DB-835E-2C4D-849F-FC5AD301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38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1D701E1-D72E-4D48-9246-488FD37C0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BFB32C-30FA-4348-9D87-859C866D17C7}" type="slidenum">
              <a:rPr lang="it-IT" altLang="it-IT" sz="1200"/>
              <a:pPr/>
              <a:t>15</a:t>
            </a:fld>
            <a:endParaRPr lang="it-IT" altLang="it-IT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7B772BC-35E6-1C4D-846C-A3A8BB2DB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375AD68-9505-2045-8554-09FB6D24C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4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541390D-1569-224D-8A30-13D18F065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C656EB-50A3-5145-80F1-F976E74A0225}" type="slidenum">
              <a:rPr lang="it-IT" altLang="it-IT" sz="1200"/>
              <a:pPr/>
              <a:t>16</a:t>
            </a:fld>
            <a:endParaRPr lang="it-IT" altLang="it-IT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75E84A9-EF8F-A94F-AA23-831509C28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E1FDB9-F58C-1549-9920-2E94CD845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02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332C525-218F-294D-8A2C-D1BE77ABE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A672EC-A5E0-1247-A28A-CFFF61A78EB3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1F2BD71-82A5-504F-A91C-1D43F171F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FC99B8-2994-E04B-9787-15DBFF8DC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2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37BC91C-B135-CE49-BA48-AF7127E78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00F29-E363-BE43-89CA-6BA77948E59D}" type="slidenum">
              <a:rPr lang="it-IT" altLang="it-IT" sz="1200"/>
              <a:pPr/>
              <a:t>20</a:t>
            </a:fld>
            <a:endParaRPr lang="it-IT" altLang="it-IT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3BF4579-B968-8A4C-B1BB-117CA8A2E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EDC5504-049A-F143-ACB7-4CCD81B42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89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A47264D-D367-104C-8EC7-8152948FC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D18867-A841-5746-9B58-A4FB5AB32626}" type="slidenum">
              <a:rPr lang="it-IT" altLang="it-IT" sz="1200"/>
              <a:pPr/>
              <a:t>27</a:t>
            </a:fld>
            <a:endParaRPr lang="it-IT" altLang="it-IT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C4D6ABF-953D-9D4B-A80F-9329153B3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015ACE3-E117-744A-BFD5-0D596D252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44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9EA5E-EFA6-7C43-BA4E-FBD8A3B5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A0F005-7835-A146-9E5F-83346939A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0BCAF1-60BB-1548-9102-AC6C266A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2A1-B468-C849-809C-DE01DB5B02D9}" type="datetime1">
              <a:rPr lang="it-IT" smtClean="0"/>
              <a:t>15/11/22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DD327-7163-704B-855D-44C7CB4B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F94AC7-5915-1842-AFFF-65B8BCC2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92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34869-F83D-944A-BD23-BF027B91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230E9-F98B-7346-91AC-4079B47B4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1E610D-ED2D-814F-8BBA-8416E9C4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1F76-A8AF-5548-BEA6-F8264575F369}" type="datetime1">
              <a:rPr lang="it-IT" smtClean="0"/>
              <a:t>15/11/22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DA39F4-491C-4443-995C-F502FCFC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1536CB-A046-0940-814D-D3ECEE4E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9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A9B26F-85A2-8449-91B6-F50FF49A9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9B3CCA-FB0D-E245-987A-D49938373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8F654-9363-9B45-836C-C3FB345C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CFAA-7D96-0941-B588-257EDC90303A}" type="datetime1">
              <a:rPr lang="it-IT" smtClean="0"/>
              <a:t>15/11/22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3A30FD-A902-E64F-AB10-5B351111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B28EA9-CDC8-C74F-841A-7606C856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29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D7F80-01AA-D84D-A228-669BC4EC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77806-7DEE-4245-9A85-FC3AAFC68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9485A-0698-0149-9F43-7CB8B8D9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EADA-A214-6543-A42D-6F73AD181A7D}" type="datetime1">
              <a:rPr lang="it-IT" smtClean="0"/>
              <a:t>15/11/22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E0241-07D5-B74B-A15A-95267AC7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E90D5-33C5-2941-875F-C6B18B67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47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1E532-5AF1-5945-BFA7-37EE02E0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87403-D0C1-9640-A7A0-FE43CFC5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D1056-CE65-CD4B-B0B9-32A038D9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6AC-67E7-B242-BA5D-E0DE0C8C7444}" type="datetime1">
              <a:rPr lang="it-IT" smtClean="0"/>
              <a:t>15/11/22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543B3-FF5F-4F4D-AB43-0EF70A6C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D85CCD-0A2F-904F-B9BC-F4714950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35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2864A-E342-5341-AC1C-08135702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A8A62D-5437-9141-8D26-454183444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9F4573-EE71-A340-9648-91831FE10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F552CC-8138-E540-BA91-05CB9207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3A69-9189-E845-9DF5-A648F02A9E4B}" type="datetime1">
              <a:rPr lang="it-IT" smtClean="0"/>
              <a:t>15/11/22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6B52AF-9992-A34B-BFF0-19542E24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0EE56-0811-0948-91CE-E6891EAE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1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E1D6C-D73B-5E48-A510-90FFBFAD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7D1FEB-5806-014E-88C1-D6E69118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8ADDFB-1648-BA49-A267-38B3BA64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DC1B8C-BD23-4248-9E49-103506B10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56D940-D3DC-F243-8A70-95AA6416B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59894D-4E21-434E-925E-227A73C4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C86C-AFC3-0B4B-A57D-B0FF27069C80}" type="datetime1">
              <a:rPr lang="it-IT" smtClean="0"/>
              <a:t>15/11/22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F7497DB-6DC4-334B-8C2F-EBA57DD0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90473D-F07A-E042-9C19-38F20D2C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5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E7011-5778-1C4B-A1BA-E4D35E51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357112-2500-EC42-91A4-6E50B43B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EFE-2B58-D549-BA67-640461540930}" type="datetime1">
              <a:rPr lang="it-IT" smtClean="0"/>
              <a:t>15/11/22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D08C42-53AF-B04E-93CC-EE2307F9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8CA776-07E1-2847-8133-69FE762E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16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7BADE5-AD6F-DA4F-A319-6CA0CE4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FC9-E439-E943-A216-FAB8B175188E}" type="datetime1">
              <a:rPr lang="it-IT" smtClean="0"/>
              <a:t>15/11/22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2CE7C7-F9ED-4843-950A-FB0BA709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865E2A-D593-1649-9D2F-5882B690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379B4-50DD-7040-8930-C31ACB1B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F3E8FF-0D1C-B44D-93BD-A7319674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5751E7-EEED-EE44-88A0-6A0D3DBD7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8FD712-E2C0-3F44-95B0-C2E6223B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A424-2E9B-324D-89C0-AB4BDD5C6375}" type="datetime1">
              <a:rPr lang="it-IT" smtClean="0"/>
              <a:t>15/11/22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816DFB-6F30-694F-AC4E-E30D580D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2C76B3-D968-0D41-B107-BB8EF803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6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FA06A-D3C8-AF43-B7AD-4303E477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15AB84-CB2B-E149-A9A9-CCF86364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81C81E-5F8A-C04B-B2CD-E3125599E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348EDA-69DA-2F43-BF32-4B5ECEFE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B5F-373D-2B49-8277-3F99215750A5}" type="datetime1">
              <a:rPr lang="it-IT" smtClean="0"/>
              <a:t>15/11/22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44F607-BF29-8449-A2F5-B49522CD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172738-119E-FF45-9963-C7C9B214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06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050E21-4810-9747-AA95-7046260E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7A783B-27E5-FE4A-B183-00A33620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93DB08-5301-2F44-A7FD-5FF343A92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DC4F-2038-4442-9C10-32B52C88CC4E}" type="datetime1">
              <a:rPr lang="it-IT" smtClean="0"/>
              <a:t>15/11/22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6379D0-85FD-5047-88FD-468941B26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6D272-5AB5-374D-9634-07B482271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A300C-5CC7-9846-93DF-8CF9574B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i_Microsoft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20E42-899D-A546-AF27-6FAF36C7E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2" y="272255"/>
            <a:ext cx="11234057" cy="696687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La degradazione delle proteine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E47135-14F6-264A-8A81-4700FBD95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626" y="1337808"/>
            <a:ext cx="10755087" cy="519361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Rinnovamento del corredo proteico:  </a:t>
            </a:r>
            <a:r>
              <a:rPr lang="it-IT" dirty="0"/>
              <a:t>le proteine “invecchiano” perché subiscono modificazioni chimiche, per lo più di tipo ossidativo, che si accumulano progressivamente nel tempo. </a:t>
            </a:r>
          </a:p>
          <a:p>
            <a:pPr algn="just"/>
            <a:r>
              <a:rPr lang="it-IT" dirty="0"/>
              <a:t>              </a:t>
            </a:r>
          </a:p>
          <a:p>
            <a:pPr algn="just"/>
            <a:r>
              <a:rPr lang="it-IT" dirty="0"/>
              <a:t>                Mantenimento di un efficiente corredo proteico.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Regolazione: </a:t>
            </a:r>
            <a:r>
              <a:rPr lang="it-IT" dirty="0"/>
              <a:t>degradazione estremamente selettiva di determinate proteine la cui funzione, in un certo scenario fisiologico-metabolico, non è richiesta.</a:t>
            </a:r>
          </a:p>
          <a:p>
            <a:pPr algn="just"/>
            <a:r>
              <a:rPr lang="it-IT" dirty="0"/>
              <a:t>	    </a:t>
            </a:r>
          </a:p>
          <a:p>
            <a:pPr algn="just"/>
            <a:r>
              <a:rPr lang="it-IT" dirty="0"/>
              <a:t>                Degradazione proteica anche se le proteine sono perfettamente funzionali.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10423194-AD64-DE4B-866D-D2C61AA012A0}"/>
              </a:ext>
            </a:extLst>
          </p:cNvPr>
          <p:cNvSpPr/>
          <p:nvPr/>
        </p:nvSpPr>
        <p:spPr>
          <a:xfrm>
            <a:off x="1378854" y="2859317"/>
            <a:ext cx="513952" cy="586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FC1F3C48-4F01-024F-91CF-664AE8700237}"/>
              </a:ext>
            </a:extLst>
          </p:cNvPr>
          <p:cNvSpPr/>
          <p:nvPr/>
        </p:nvSpPr>
        <p:spPr>
          <a:xfrm>
            <a:off x="1378854" y="4986348"/>
            <a:ext cx="513952" cy="586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18D908-A964-CF44-B5F0-BE033D63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44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41D5F-39CF-7141-AA63-C795CE60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La struttura del </a:t>
            </a:r>
            <a:r>
              <a:rPr lang="it-IT" sz="4000" b="1" dirty="0" err="1">
                <a:solidFill>
                  <a:srgbClr val="002060"/>
                </a:solidFill>
              </a:rPr>
              <a:t>proteasoma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16135E-BDE8-E84D-94E5-3F7D9559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10</a:t>
            </a:fld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0AB34B-845C-6B45-858A-BAA6BAD90D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9646" b="25543"/>
          <a:stretch/>
        </p:blipFill>
        <p:spPr bwMode="auto">
          <a:xfrm>
            <a:off x="838200" y="1840140"/>
            <a:ext cx="5675086" cy="32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A5C391D-FC56-C14F-99D7-9EB7F17DB8FC}"/>
              </a:ext>
            </a:extLst>
          </p:cNvPr>
          <p:cNvSpPr/>
          <p:nvPr/>
        </p:nvSpPr>
        <p:spPr>
          <a:xfrm>
            <a:off x="896257" y="5223368"/>
            <a:ext cx="555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Inobe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I, </a:t>
            </a:r>
            <a:r>
              <a:rPr lang="en-US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Matouschek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(2014) Paradigms of protein degradation by the proteasome.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it-IT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it-IT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</a:t>
            </a:r>
            <a:r>
              <a:rPr lang="it-IT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it-IT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24, 156-164.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A1C298C-A52F-1A4F-A0A4-BD38080DF566}"/>
              </a:ext>
            </a:extLst>
          </p:cNvPr>
          <p:cNvSpPr/>
          <p:nvPr/>
        </p:nvSpPr>
        <p:spPr>
          <a:xfrm>
            <a:off x="6723529" y="1942847"/>
            <a:ext cx="51959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Esistono diverse altre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, denominate collettivamente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Rpn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it-IT" sz="13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egulatory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article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on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ATPase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), strutturalmente e funzionalmente molto più disomogenee rispetto le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Rpt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Ad esempio, Rpn1 lega altre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del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che si associano in modo non-stechiometrico (quindi possono essere presenti in quantità diverse a seconda delle situazioni, non rappresentate in figura): tali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sono recettori addizionali dell’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ubiquitina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Rpn10 e Rpn13 hanno a loro volta attività di legame delle catene di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ubiquitina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e Rpn2 ha un ruolo nell’orientare propriamente queste due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verso il substrato proteico.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Rpn11 è una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metalloproteasi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ad attività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deubiquitinasica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Altre sette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formano una sorta di pinza (in giallo) che si estende dall’anello delle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itchFamily="2" charset="2"/>
              </a:rPr>
              <a:t>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del 20S fino alla estremità distale del 19S (interagendo con Rpn2). Tale complesso di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ha un ruolo strutturale ma sembrerebbe anche regolare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allostericamente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le attività delle diverse </a:t>
            </a:r>
            <a:r>
              <a:rPr lang="it-IT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 19S.</a:t>
            </a:r>
            <a:endParaRPr lang="it-IT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3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6DF18-64E9-5448-B664-CFBC414C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Le attività del </a:t>
            </a:r>
            <a:r>
              <a:rPr lang="it-IT" sz="4000" b="1" dirty="0" err="1">
                <a:solidFill>
                  <a:srgbClr val="002060"/>
                </a:solidFill>
              </a:rPr>
              <a:t>proteasoma</a:t>
            </a:r>
            <a:r>
              <a:rPr lang="it-IT" sz="4000" b="1" dirty="0">
                <a:solidFill>
                  <a:srgbClr val="002060"/>
                </a:solidFill>
              </a:rPr>
              <a:t> 19S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6DA25-B9B2-BF4B-A082-B94AE79F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927080" cy="50152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Le attività riscontrate nel </a:t>
            </a:r>
            <a:r>
              <a:rPr lang="it-IT" dirty="0" err="1"/>
              <a:t>proteasoma</a:t>
            </a:r>
            <a:r>
              <a:rPr lang="it-IT" dirty="0"/>
              <a:t> 19S sono: </a:t>
            </a:r>
          </a:p>
          <a:p>
            <a:pPr marL="514350" indent="-514350" algn="just">
              <a:buAutoNum type="arabicParenR"/>
            </a:pPr>
            <a:r>
              <a:rPr lang="it-IT" dirty="0"/>
              <a:t>srotolamento del substrato e apertura del poro di ingresso del 20S in modo dipendente da ATP; </a:t>
            </a:r>
          </a:p>
          <a:p>
            <a:pPr marL="0" indent="0" algn="just">
              <a:buNone/>
            </a:pPr>
            <a:r>
              <a:rPr lang="it-IT" dirty="0"/>
              <a:t>2) legame delle catene di </a:t>
            </a:r>
            <a:r>
              <a:rPr lang="it-IT" dirty="0" err="1"/>
              <a:t>ubiquitina</a:t>
            </a:r>
            <a:r>
              <a:rPr lang="it-IT" dirty="0"/>
              <a:t>; </a:t>
            </a:r>
          </a:p>
          <a:p>
            <a:pPr marL="0" indent="0" algn="just">
              <a:buNone/>
            </a:pPr>
            <a:r>
              <a:rPr lang="it-IT" dirty="0"/>
              <a:t>3) taglio dell’</a:t>
            </a:r>
            <a:r>
              <a:rPr lang="it-IT" dirty="0" err="1"/>
              <a:t>ubiquitina</a:t>
            </a:r>
            <a:r>
              <a:rPr lang="it-IT" dirty="0"/>
              <a:t>; </a:t>
            </a:r>
          </a:p>
          <a:p>
            <a:pPr marL="0" indent="0" algn="just">
              <a:buNone/>
            </a:pPr>
            <a:r>
              <a:rPr lang="it-IT" dirty="0"/>
              <a:t>4) ruoli strutturali e regolativi.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Nel </a:t>
            </a:r>
            <a:r>
              <a:rPr lang="it-IT" dirty="0" err="1"/>
              <a:t>proteasoma</a:t>
            </a:r>
            <a:r>
              <a:rPr lang="it-IT" dirty="0"/>
              <a:t> 20S le </a:t>
            </a:r>
            <a:r>
              <a:rPr lang="it-IT" dirty="0" err="1"/>
              <a:t>subunità</a:t>
            </a:r>
            <a:r>
              <a:rPr lang="it-IT" dirty="0"/>
              <a:t> cataliticamente attive sono </a:t>
            </a:r>
            <a:r>
              <a:rPr lang="it-IT" dirty="0">
                <a:sym typeface="Symbol" pitchFamily="2" charset="2"/>
              </a:rPr>
              <a:t></a:t>
            </a:r>
            <a:r>
              <a:rPr lang="it-IT" baseline="-25000" dirty="0"/>
              <a:t>1</a:t>
            </a:r>
            <a:r>
              <a:rPr lang="it-IT" dirty="0"/>
              <a:t>, </a:t>
            </a:r>
            <a:r>
              <a:rPr lang="it-IT" dirty="0">
                <a:sym typeface="Symbol" pitchFamily="2" charset="2"/>
              </a:rPr>
              <a:t></a:t>
            </a:r>
            <a:r>
              <a:rPr lang="it-IT" baseline="-25000" dirty="0"/>
              <a:t>2</a:t>
            </a:r>
            <a:r>
              <a:rPr lang="it-IT" dirty="0"/>
              <a:t> e </a:t>
            </a:r>
            <a:r>
              <a:rPr lang="it-IT" dirty="0">
                <a:sym typeface="Symbol" pitchFamily="2" charset="2"/>
              </a:rPr>
              <a:t></a:t>
            </a:r>
            <a:r>
              <a:rPr lang="it-IT" baseline="-25000" dirty="0"/>
              <a:t>5</a:t>
            </a:r>
            <a:r>
              <a:rPr lang="it-IT" dirty="0"/>
              <a:t>, rispettivamente con attività </a:t>
            </a:r>
            <a:r>
              <a:rPr lang="it-IT" dirty="0" err="1"/>
              <a:t>caspasi</a:t>
            </a:r>
            <a:r>
              <a:rPr lang="it-IT" dirty="0"/>
              <a:t>-simile (attacca la catena polipeptidica a valle di residui acidi), </a:t>
            </a:r>
            <a:r>
              <a:rPr lang="it-IT" dirty="0" err="1"/>
              <a:t>tripsino</a:t>
            </a:r>
            <a:r>
              <a:rPr lang="it-IT" dirty="0"/>
              <a:t>-simile (basici) e </a:t>
            </a:r>
            <a:r>
              <a:rPr lang="it-IT" dirty="0" err="1"/>
              <a:t>chimotripsino</a:t>
            </a:r>
            <a:r>
              <a:rPr lang="it-IT" dirty="0"/>
              <a:t>-simile (idrofobici voluminosi).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ED6EE-E825-AC43-ADB2-D8F4C1B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02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217EBC9-ADB7-EE4A-8FEC-AE0AEFDF14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0571" y="319313"/>
            <a:ext cx="11001829" cy="867229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PROTEOLISI SELETTIVA MEDIATA DALL</a:t>
            </a:r>
            <a:r>
              <a:rPr lang="ja-JP" altLang="it-IT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altLang="ja-JP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UBIQUITINA</a:t>
            </a:r>
            <a:endParaRPr lang="it-IT" altLang="it-IT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D494FA2-67A6-7C43-B51F-ED4BBD8A52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0571" y="1676400"/>
            <a:ext cx="10784115" cy="4572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dirty="0">
                <a:cs typeface="Calibri" panose="020F0502020204030204" pitchFamily="34" charset="0"/>
              </a:rPr>
              <a:t>L</a:t>
            </a:r>
            <a:r>
              <a:rPr lang="ja-JP" altLang="it-IT">
                <a:cs typeface="Calibri" panose="020F0502020204030204" pitchFamily="34" charset="0"/>
              </a:rPr>
              <a:t>’</a:t>
            </a:r>
            <a:r>
              <a:rPr lang="it-IT" altLang="ja-JP" dirty="0" err="1">
                <a:cs typeface="Calibri" panose="020F0502020204030204" pitchFamily="34" charset="0"/>
              </a:rPr>
              <a:t>ubiquitina</a:t>
            </a:r>
            <a:r>
              <a:rPr lang="it-IT" altLang="ja-JP" dirty="0">
                <a:cs typeface="Calibri" panose="020F0502020204030204" pitchFamily="34" charset="0"/>
              </a:rPr>
              <a:t> coniugata alle proteine substrato costituisce un marcatore specifico per avviarle alla degradazione mediata dal </a:t>
            </a:r>
            <a:r>
              <a:rPr lang="it-IT" altLang="ja-JP" dirty="0" err="1">
                <a:cs typeface="Calibri" panose="020F0502020204030204" pitchFamily="34" charset="0"/>
              </a:rPr>
              <a:t>proteasoma</a:t>
            </a:r>
            <a:r>
              <a:rPr lang="it-IT" altLang="ja-JP" dirty="0">
                <a:cs typeface="Calibri" panose="020F0502020204030204" pitchFamily="34" charset="0"/>
              </a:rPr>
              <a:t>. Il legame </a:t>
            </a:r>
            <a:r>
              <a:rPr lang="it-IT" altLang="ja-JP" dirty="0" err="1">
                <a:cs typeface="Calibri" panose="020F0502020204030204" pitchFamily="34" charset="0"/>
              </a:rPr>
              <a:t>dell</a:t>
            </a:r>
            <a:r>
              <a:rPr lang="ja-JP" altLang="it-IT">
                <a:cs typeface="Calibri" panose="020F0502020204030204" pitchFamily="34" charset="0"/>
              </a:rPr>
              <a:t>’</a:t>
            </a:r>
            <a:r>
              <a:rPr lang="it-IT" altLang="ja-JP" dirty="0" err="1">
                <a:cs typeface="Calibri" panose="020F0502020204030204" pitchFamily="34" charset="0"/>
              </a:rPr>
              <a:t>ubiquitina</a:t>
            </a:r>
            <a:r>
              <a:rPr lang="it-IT" altLang="ja-JP" dirty="0">
                <a:cs typeface="Calibri" panose="020F0502020204030204" pitchFamily="34" charset="0"/>
              </a:rPr>
              <a:t> al substrato bersaglio prevede l</a:t>
            </a:r>
            <a:r>
              <a:rPr lang="ja-JP" altLang="it-IT">
                <a:cs typeface="Calibri" panose="020F0502020204030204" pitchFamily="34" charset="0"/>
              </a:rPr>
              <a:t>’</a:t>
            </a:r>
            <a:r>
              <a:rPr lang="it-IT" altLang="ja-JP" dirty="0">
                <a:cs typeface="Calibri" panose="020F0502020204030204" pitchFamily="34" charset="0"/>
              </a:rPr>
              <a:t>intervento sequenziale di tre attività enzimatiche:</a:t>
            </a:r>
          </a:p>
          <a:p>
            <a:pPr algn="just" eaLnBrk="1" hangingPunct="1"/>
            <a:r>
              <a:rPr lang="it-IT" altLang="it-IT" dirty="0">
                <a:cs typeface="Calibri" panose="020F0502020204030204" pitchFamily="34" charset="0"/>
              </a:rPr>
              <a:t>1: E</a:t>
            </a:r>
            <a:r>
              <a:rPr lang="it-IT" altLang="it-IT" baseline="-25000" dirty="0">
                <a:cs typeface="Calibri" panose="020F0502020204030204" pitchFamily="34" charset="0"/>
              </a:rPr>
              <a:t>1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Ubiquitin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Activating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Enzyme</a:t>
            </a:r>
            <a:endParaRPr lang="it-IT" altLang="it-IT" dirty="0">
              <a:cs typeface="Calibri" panose="020F0502020204030204" pitchFamily="34" charset="0"/>
            </a:endParaRPr>
          </a:p>
          <a:p>
            <a:pPr algn="just" eaLnBrk="1" hangingPunct="1"/>
            <a:r>
              <a:rPr lang="it-IT" altLang="it-IT" dirty="0">
                <a:cs typeface="Calibri" panose="020F0502020204030204" pitchFamily="34" charset="0"/>
              </a:rPr>
              <a:t>2: E</a:t>
            </a:r>
            <a:r>
              <a:rPr lang="it-IT" altLang="it-IT" baseline="-25000" dirty="0">
                <a:cs typeface="Calibri" panose="020F0502020204030204" pitchFamily="34" charset="0"/>
              </a:rPr>
              <a:t>2 </a:t>
            </a:r>
            <a:r>
              <a:rPr lang="it-IT" altLang="it-IT" dirty="0" err="1">
                <a:cs typeface="Calibri" panose="020F0502020204030204" pitchFamily="34" charset="0"/>
              </a:rPr>
              <a:t>Ubiquitin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Conjugating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Enzyme</a:t>
            </a:r>
            <a:endParaRPr lang="it-IT" altLang="it-IT" dirty="0">
              <a:cs typeface="Calibri" panose="020F0502020204030204" pitchFamily="34" charset="0"/>
            </a:endParaRPr>
          </a:p>
          <a:p>
            <a:pPr algn="just" eaLnBrk="1" hangingPunct="1"/>
            <a:r>
              <a:rPr lang="it-IT" altLang="it-IT" dirty="0">
                <a:cs typeface="Calibri" panose="020F0502020204030204" pitchFamily="34" charset="0"/>
              </a:rPr>
              <a:t>3: E</a:t>
            </a:r>
            <a:r>
              <a:rPr lang="it-IT" altLang="it-IT" baseline="-25000" dirty="0">
                <a:cs typeface="Calibri" panose="020F0502020204030204" pitchFamily="34" charset="0"/>
              </a:rPr>
              <a:t>3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Ubiquitin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Protein</a:t>
            </a:r>
            <a:r>
              <a:rPr lang="it-IT" altLang="it-IT" dirty="0">
                <a:cs typeface="Calibri" panose="020F0502020204030204" pitchFamily="34" charset="0"/>
              </a:rPr>
              <a:t> </a:t>
            </a:r>
            <a:r>
              <a:rPr lang="it-IT" altLang="it-IT" dirty="0" err="1">
                <a:cs typeface="Calibri" panose="020F0502020204030204" pitchFamily="34" charset="0"/>
              </a:rPr>
              <a:t>Ligase</a:t>
            </a:r>
            <a:endParaRPr lang="it-IT" altLang="it-IT" dirty="0">
              <a:cs typeface="Calibri" panose="020F0502020204030204" pitchFamily="34" charset="0"/>
            </a:endParaRPr>
          </a:p>
          <a:p>
            <a:pPr algn="just" eaLnBrk="1" hangingPunct="1"/>
            <a:endParaRPr lang="it-IT" altLang="it-IT" dirty="0">
              <a:cs typeface="Calibri" panose="020F0502020204030204" pitchFamily="34" charset="0"/>
            </a:endParaRPr>
          </a:p>
          <a:p>
            <a:pPr algn="just" eaLnBrk="1" hangingPunct="1"/>
            <a:r>
              <a:rPr lang="it-IT" altLang="it-IT" dirty="0">
                <a:cs typeface="Calibri" panose="020F0502020204030204" pitchFamily="34" charset="0"/>
              </a:rPr>
              <a:t>Il substrato multi-</a:t>
            </a:r>
            <a:r>
              <a:rPr lang="it-IT" altLang="it-IT" dirty="0" err="1">
                <a:cs typeface="Calibri" panose="020F0502020204030204" pitchFamily="34" charset="0"/>
              </a:rPr>
              <a:t>ubiquitinato</a:t>
            </a:r>
            <a:r>
              <a:rPr lang="it-IT" altLang="it-IT" dirty="0">
                <a:cs typeface="Calibri" panose="020F0502020204030204" pitchFamily="34" charset="0"/>
              </a:rPr>
              <a:t> viene riconosciuto dal complesso proteolitico del PROTEASOMA 26S che degrada la proteina e rilascia la catena di </a:t>
            </a:r>
            <a:r>
              <a:rPr lang="it-IT" altLang="it-IT" dirty="0" err="1">
                <a:cs typeface="Calibri" panose="020F0502020204030204" pitchFamily="34" charset="0"/>
              </a:rPr>
              <a:t>ubiquitina</a:t>
            </a:r>
            <a:r>
              <a:rPr lang="it-IT" altLang="it-IT" dirty="0">
                <a:cs typeface="Calibri" panose="020F0502020204030204" pitchFamily="34" charset="0"/>
              </a:rPr>
              <a:t> che viene successivamente riciclata dopo il taglio in singoli monomeri.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CB1EAF-83DB-434F-AFF7-DFC60339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8CC53B1-3ACB-0741-BECC-9B49FD534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989" y="682966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4000" b="1" dirty="0">
                <a:solidFill>
                  <a:srgbClr val="002060"/>
                </a:solidFill>
                <a:latin typeface="+mn-lt"/>
              </a:rPr>
              <a:t>UBIQUITINA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9F6BBDB-2DE6-A340-9352-02D927938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2029" y="2076679"/>
            <a:ext cx="7050314" cy="4220027"/>
          </a:xfrm>
        </p:spPr>
        <p:txBody>
          <a:bodyPr/>
          <a:lstStyle/>
          <a:p>
            <a:pPr algn="just" eaLnBrk="1" hangingPunct="1"/>
            <a:r>
              <a:rPr lang="it-IT" altLang="it-IT" sz="2400" dirty="0"/>
              <a:t>L</a:t>
            </a:r>
            <a:r>
              <a:rPr lang="ja-JP" altLang="it-IT" sz="2400"/>
              <a:t>’</a:t>
            </a:r>
            <a:r>
              <a:rPr lang="it-IT" altLang="ja-JP" sz="2400" dirty="0" err="1"/>
              <a:t>ubiquitina</a:t>
            </a:r>
            <a:r>
              <a:rPr lang="it-IT" altLang="ja-JP" sz="2400" dirty="0"/>
              <a:t> è una proteina ubiquitaria di 76 residui</a:t>
            </a:r>
          </a:p>
          <a:p>
            <a:pPr algn="just" eaLnBrk="1" hangingPunct="1"/>
            <a:r>
              <a:rPr lang="it-IT" altLang="it-IT" sz="2400" dirty="0"/>
              <a:t>Viene sintetizzata come catena multipla oppure fusa con altre proteine</a:t>
            </a:r>
          </a:p>
          <a:p>
            <a:pPr algn="just" eaLnBrk="1" hangingPunct="1"/>
            <a:r>
              <a:rPr lang="it-IT" altLang="it-IT" sz="2400" dirty="0"/>
              <a:t>La maturazione dei precursori prevede l</a:t>
            </a:r>
            <a:r>
              <a:rPr lang="ja-JP" altLang="it-IT" sz="2400"/>
              <a:t>’</a:t>
            </a:r>
            <a:r>
              <a:rPr lang="it-IT" altLang="ja-JP" sz="2400" dirty="0"/>
              <a:t>idrolisi della glicina 76</a:t>
            </a:r>
          </a:p>
          <a:p>
            <a:pPr algn="just" eaLnBrk="1" hangingPunct="1"/>
            <a:r>
              <a:rPr lang="it-IT" altLang="it-IT" sz="2400" dirty="0"/>
              <a:t>Il gruppo carbossilico della glicina 76 è impegnato nella formazione del legame </a:t>
            </a:r>
            <a:r>
              <a:rPr lang="it-IT" altLang="it-IT" sz="2400" dirty="0" err="1"/>
              <a:t>isopeptidico</a:t>
            </a:r>
            <a:r>
              <a:rPr lang="it-IT" altLang="it-IT" sz="2400" dirty="0"/>
              <a:t> con il gruppo amminico di un residuo di lisina della proteina substrato</a:t>
            </a:r>
          </a:p>
        </p:txBody>
      </p:sp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F227F6D9-B107-B14D-9B59-EA62334FD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0" b="14046"/>
          <a:stretch/>
        </p:blipFill>
        <p:spPr>
          <a:xfrm>
            <a:off x="1469572" y="457200"/>
            <a:ext cx="1847950" cy="159453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A81541-9FD7-5B49-9832-81CE6D7E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0A476E-6F23-D74F-83FE-6DE8C1B2D1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2051732"/>
            <a:ext cx="4391025" cy="370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Line 2">
            <a:extLst>
              <a:ext uri="{FF2B5EF4-FFF2-40B4-BE49-F238E27FC236}">
                <a16:creationId xmlns:a16="http://schemas.microsoft.com/office/drawing/2014/main" id="{1B9133BE-E5FD-904B-AB9E-E4428C4645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05880" y="6601644"/>
            <a:ext cx="0" cy="342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47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magine 1">
            <a:extLst>
              <a:ext uri="{FF2B5EF4-FFF2-40B4-BE49-F238E27FC236}">
                <a16:creationId xmlns:a16="http://schemas.microsoft.com/office/drawing/2014/main" id="{1BD74A6E-5B9C-C344-AFDA-B401D6B7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8300"/>
            <a:ext cx="47244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>
            <a:extLst>
              <a:ext uri="{FF2B5EF4-FFF2-40B4-BE49-F238E27FC236}">
                <a16:creationId xmlns:a16="http://schemas.microsoft.com/office/drawing/2014/main" id="{94343207-AFFB-CC4D-B454-8FA8FAE7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5354"/>
            <a:ext cx="502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1020F580-8836-9C44-9EBF-838E150E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3200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dirty="0"/>
              <a:t>Il gruppo carbossilico della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dirty="0"/>
              <a:t>Glicina 76 di </a:t>
            </a:r>
            <a:r>
              <a:rPr lang="it-IT" altLang="it-IT" sz="1400" dirty="0" err="1"/>
              <a:t>Ubiquitina</a:t>
            </a:r>
            <a:r>
              <a:rPr lang="it-IT" altLang="it-IT" sz="1400" dirty="0"/>
              <a:t> è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dirty="0"/>
              <a:t>impegnato nella formazione del legame </a:t>
            </a:r>
            <a:r>
              <a:rPr lang="it-IT" altLang="it-IT" sz="1400" dirty="0" err="1"/>
              <a:t>isopeptidico</a:t>
            </a:r>
            <a:r>
              <a:rPr lang="it-IT" altLang="it-IT" sz="1400" dirty="0"/>
              <a:t> con il gruppo amminico di una lisina di substrato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dirty="0"/>
              <a:t>Nella formazione delle catene di </a:t>
            </a:r>
            <a:r>
              <a:rPr lang="it-IT" altLang="it-IT" sz="1400" dirty="0" err="1"/>
              <a:t>poliubiquitina</a:t>
            </a:r>
            <a:r>
              <a:rPr lang="it-IT" altLang="it-IT" sz="1400" dirty="0"/>
              <a:t> intervengono diversi residui di lisina </a:t>
            </a:r>
            <a:r>
              <a:rPr lang="it-IT" altLang="it-IT" sz="1400" dirty="0" err="1"/>
              <a:t>dell</a:t>
            </a:r>
            <a:r>
              <a:rPr lang="ja-JP" altLang="it-IT" sz="1400"/>
              <a:t>’</a:t>
            </a:r>
            <a:r>
              <a:rPr lang="it-IT" altLang="ja-JP" sz="1400" dirty="0" err="1"/>
              <a:t>Ubiquitina</a:t>
            </a:r>
            <a:r>
              <a:rPr lang="it-IT" altLang="ja-JP" sz="1400" dirty="0"/>
              <a:t> (K63, K48,K11, K27)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27FD29-8B80-4B47-BDE6-6851980C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93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>
            <a:extLst>
              <a:ext uri="{FF2B5EF4-FFF2-40B4-BE49-F238E27FC236}">
                <a16:creationId xmlns:a16="http://schemas.microsoft.com/office/drawing/2014/main" id="{DC32639D-DE6F-D943-BED0-8A5992D2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1"/>
            <a:ext cx="5791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5">
            <a:extLst>
              <a:ext uri="{FF2B5EF4-FFF2-40B4-BE49-F238E27FC236}">
                <a16:creationId xmlns:a16="http://schemas.microsoft.com/office/drawing/2014/main" id="{E2765995-3217-9549-A2F6-7455B049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4340"/>
            <a:ext cx="6817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Ubiquitin</a:t>
            </a:r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</a:t>
            </a:r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Enzyme</a:t>
            </a:r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E1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9A01C739-7CD0-9B44-8EB1-F299408E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57" y="1600200"/>
            <a:ext cx="108748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E1 attiva una molecola di </a:t>
            </a:r>
            <a:r>
              <a:rPr lang="it-IT" altLang="it-IT" sz="2400" dirty="0" err="1">
                <a:latin typeface="+mn-lt"/>
              </a:rPr>
              <a:t>ubiquitina</a:t>
            </a:r>
            <a:r>
              <a:rPr lang="it-IT" altLang="it-IT" sz="2400" dirty="0">
                <a:latin typeface="+mn-lt"/>
              </a:rPr>
              <a:t> mediante la formazione di un legame </a:t>
            </a:r>
            <a:r>
              <a:rPr lang="it-IT" altLang="it-IT" sz="2400" dirty="0" err="1">
                <a:latin typeface="+mn-lt"/>
              </a:rPr>
              <a:t>tioestere</a:t>
            </a:r>
            <a:r>
              <a:rPr lang="it-IT" altLang="it-IT" sz="2400" dirty="0">
                <a:latin typeface="+mn-lt"/>
              </a:rPr>
              <a:t> tra il gruppo </a:t>
            </a:r>
            <a:r>
              <a:rPr lang="it-IT" altLang="it-IT" sz="2400" dirty="0" err="1">
                <a:latin typeface="+mn-lt"/>
              </a:rPr>
              <a:t>sulfidrile</a:t>
            </a:r>
            <a:r>
              <a:rPr lang="it-IT" altLang="it-IT" sz="2400" dirty="0">
                <a:latin typeface="+mn-lt"/>
              </a:rPr>
              <a:t> SH di un residuo di </a:t>
            </a:r>
            <a:r>
              <a:rPr lang="it-IT" altLang="it-IT" sz="2400" dirty="0" err="1">
                <a:latin typeface="+mn-lt"/>
              </a:rPr>
              <a:t>Cys</a:t>
            </a:r>
            <a:r>
              <a:rPr lang="it-IT" altLang="it-IT" sz="2400" dirty="0">
                <a:latin typeface="+mn-lt"/>
              </a:rPr>
              <a:t> presente nel sito attivo </a:t>
            </a:r>
            <a:r>
              <a:rPr lang="it-IT" altLang="it-IT" sz="2400" dirty="0" err="1">
                <a:latin typeface="+mn-lt"/>
              </a:rPr>
              <a:t>dell</a:t>
            </a:r>
            <a:r>
              <a:rPr lang="ja-JP" altLang="it-IT" sz="2400">
                <a:latin typeface="+mn-lt"/>
              </a:rPr>
              <a:t>’</a:t>
            </a:r>
            <a:r>
              <a:rPr lang="it-IT" altLang="ja-JP" sz="2400" dirty="0">
                <a:latin typeface="+mn-lt"/>
              </a:rPr>
              <a:t>enzima ed il gruppo carbossilico </a:t>
            </a:r>
            <a:r>
              <a:rPr lang="it-IT" altLang="ja-JP" sz="2400" dirty="0" err="1">
                <a:latin typeface="+mn-lt"/>
              </a:rPr>
              <a:t>dell</a:t>
            </a:r>
            <a:r>
              <a:rPr lang="ja-JP" altLang="it-IT" sz="2400">
                <a:latin typeface="+mn-lt"/>
              </a:rPr>
              <a:t>’</a:t>
            </a:r>
            <a:r>
              <a:rPr lang="it-IT" altLang="ja-JP" sz="2400" dirty="0" err="1">
                <a:latin typeface="+mn-lt"/>
              </a:rPr>
              <a:t>ubiquitina</a:t>
            </a:r>
            <a:r>
              <a:rPr lang="it-IT" altLang="ja-JP" sz="2400" dirty="0">
                <a:latin typeface="+mn-lt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Tale reazione prevede la formazione di un intermedio </a:t>
            </a:r>
            <a:r>
              <a:rPr lang="it-IT" altLang="it-IT" sz="2400" dirty="0" err="1">
                <a:latin typeface="+mn-lt"/>
              </a:rPr>
              <a:t>ubiquitina-adenilato</a:t>
            </a:r>
            <a:r>
              <a:rPr lang="it-IT" altLang="it-IT" sz="2400" dirty="0">
                <a:latin typeface="+mn-lt"/>
              </a:rPr>
              <a:t>, si ha il consumo di una molecola di ATP per l’ </a:t>
            </a:r>
            <a:r>
              <a:rPr lang="it-IT" altLang="ja-JP" sz="2400" dirty="0">
                <a:latin typeface="+mn-lt"/>
              </a:rPr>
              <a:t>attivazione di ogni molecola di </a:t>
            </a:r>
            <a:r>
              <a:rPr lang="it-IT" altLang="ja-JP" sz="2400" dirty="0" err="1">
                <a:latin typeface="+mn-lt"/>
              </a:rPr>
              <a:t>Ubiquitina</a:t>
            </a:r>
            <a:endParaRPr lang="it-IT" altLang="it-IT" sz="2400" dirty="0">
              <a:latin typeface="+mn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2E47B3F-7736-8D4E-B701-8ADC5904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58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>
            <a:extLst>
              <a:ext uri="{FF2B5EF4-FFF2-40B4-BE49-F238E27FC236}">
                <a16:creationId xmlns:a16="http://schemas.microsoft.com/office/drawing/2014/main" id="{90021874-A57D-8342-9E6E-CBFB0C4E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565" y="442548"/>
            <a:ext cx="6137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 err="1">
                <a:solidFill>
                  <a:srgbClr val="002060"/>
                </a:solidFill>
                <a:latin typeface="+mn-lt"/>
              </a:rPr>
              <a:t>Ubiquitin</a:t>
            </a:r>
            <a:r>
              <a:rPr lang="it-IT" altLang="it-IT" sz="4000" b="1" dirty="0">
                <a:solidFill>
                  <a:srgbClr val="002060"/>
                </a:solidFill>
                <a:latin typeface="+mn-lt"/>
              </a:rPr>
              <a:t> Carrier </a:t>
            </a:r>
            <a:r>
              <a:rPr lang="it-IT" altLang="it-IT" sz="4000" b="1" dirty="0" err="1">
                <a:solidFill>
                  <a:srgbClr val="002060"/>
                </a:solidFill>
                <a:latin typeface="+mn-lt"/>
              </a:rPr>
              <a:t>Enzyme</a:t>
            </a:r>
            <a:r>
              <a:rPr lang="it-IT" altLang="it-IT" sz="4000" b="1" dirty="0">
                <a:solidFill>
                  <a:srgbClr val="002060"/>
                </a:solidFill>
                <a:latin typeface="+mn-lt"/>
              </a:rPr>
              <a:t> E2</a:t>
            </a:r>
          </a:p>
        </p:txBody>
      </p:sp>
      <p:sp>
        <p:nvSpPr>
          <p:cNvPr id="22530" name="Text Box 4">
            <a:extLst>
              <a:ext uri="{FF2B5EF4-FFF2-40B4-BE49-F238E27FC236}">
                <a16:creationId xmlns:a16="http://schemas.microsoft.com/office/drawing/2014/main" id="{495A1E0E-C110-E14E-9BB1-FD134D73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43" y="1353458"/>
            <a:ext cx="106280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200" dirty="0"/>
              <a:t>E2 riceve la molecola di </a:t>
            </a:r>
            <a:r>
              <a:rPr lang="it-IT" altLang="it-IT" sz="2200" dirty="0" err="1"/>
              <a:t>ubiquitina</a:t>
            </a:r>
            <a:r>
              <a:rPr lang="it-IT" altLang="it-IT" sz="2200" dirty="0"/>
              <a:t> attivata da E1 e la trasferisce sulla proteina bersaglio, direttamente o mediante l</a:t>
            </a:r>
            <a:r>
              <a:rPr lang="ja-JP" altLang="it-IT" sz="2200"/>
              <a:t>’</a:t>
            </a:r>
            <a:r>
              <a:rPr lang="it-IT" altLang="ja-JP" sz="2200" dirty="0"/>
              <a:t>intervento di E3.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200" dirty="0"/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4885C968-544E-7942-B9D1-C4C7C936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3195892"/>
            <a:ext cx="7391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DBA05C-AEFF-784B-BB59-F8A67840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06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>
            <a:extLst>
              <a:ext uri="{FF2B5EF4-FFF2-40B4-BE49-F238E27FC236}">
                <a16:creationId xmlns:a16="http://schemas.microsoft.com/office/drawing/2014/main" id="{5BCD7096-1AA2-1847-991F-464793B6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371" y="420914"/>
            <a:ext cx="6755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 err="1">
                <a:solidFill>
                  <a:srgbClr val="002060"/>
                </a:solidFill>
              </a:rPr>
              <a:t>Ubiquitin</a:t>
            </a:r>
            <a:r>
              <a:rPr lang="it-IT" altLang="it-IT" sz="4000" b="1" dirty="0">
                <a:solidFill>
                  <a:srgbClr val="002060"/>
                </a:solidFill>
              </a:rPr>
              <a:t> </a:t>
            </a:r>
            <a:r>
              <a:rPr lang="it-IT" altLang="it-IT" sz="4000" b="1" dirty="0" err="1">
                <a:solidFill>
                  <a:srgbClr val="002060"/>
                </a:solidFill>
              </a:rPr>
              <a:t>Protein</a:t>
            </a:r>
            <a:r>
              <a:rPr lang="it-IT" altLang="it-IT" sz="4000" b="1" dirty="0">
                <a:solidFill>
                  <a:srgbClr val="002060"/>
                </a:solidFill>
              </a:rPr>
              <a:t> </a:t>
            </a:r>
            <a:r>
              <a:rPr lang="it-IT" altLang="it-IT" sz="4000" b="1" dirty="0" err="1">
                <a:solidFill>
                  <a:srgbClr val="002060"/>
                </a:solidFill>
              </a:rPr>
              <a:t>Ligase</a:t>
            </a:r>
            <a:r>
              <a:rPr lang="it-IT" altLang="it-IT" sz="4000" b="1" dirty="0">
                <a:solidFill>
                  <a:srgbClr val="002060"/>
                </a:solidFill>
              </a:rPr>
              <a:t> E</a:t>
            </a:r>
            <a:r>
              <a:rPr lang="it-IT" altLang="it-IT" sz="4000" b="1" baseline="-25000" dirty="0">
                <a:solidFill>
                  <a:srgbClr val="002060"/>
                </a:solidFill>
              </a:rPr>
              <a:t>3</a:t>
            </a:r>
            <a:endParaRPr lang="it-IT" altLang="it-IT" sz="4000" b="1" dirty="0">
              <a:solidFill>
                <a:srgbClr val="002060"/>
              </a:solidFill>
            </a:endParaRPr>
          </a:p>
        </p:txBody>
      </p:sp>
      <p:sp>
        <p:nvSpPr>
          <p:cNvPr id="24578" name="Text Box 4">
            <a:extLst>
              <a:ext uri="{FF2B5EF4-FFF2-40B4-BE49-F238E27FC236}">
                <a16:creationId xmlns:a16="http://schemas.microsoft.com/office/drawing/2014/main" id="{974D35D2-BAE7-6045-BFA6-58591548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1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/>
              <a:t>E</a:t>
            </a:r>
            <a:r>
              <a:rPr lang="it-IT" altLang="it-IT" sz="2400" baseline="-25000" dirty="0"/>
              <a:t>3</a:t>
            </a:r>
            <a:r>
              <a:rPr lang="it-IT" altLang="it-IT" sz="2400" dirty="0"/>
              <a:t> coopera con  E</a:t>
            </a:r>
            <a:r>
              <a:rPr lang="it-IT" altLang="it-IT" sz="2400" baseline="-25000" dirty="0"/>
              <a:t>2 </a:t>
            </a:r>
            <a:r>
              <a:rPr lang="it-IT" altLang="it-IT" sz="2400" dirty="0"/>
              <a:t>per il trasferimento di </a:t>
            </a:r>
            <a:r>
              <a:rPr lang="it-IT" altLang="it-IT" sz="2400" dirty="0" err="1"/>
              <a:t>Ubiquitina</a:t>
            </a:r>
            <a:r>
              <a:rPr lang="it-IT" altLang="it-IT" sz="2400" dirty="0"/>
              <a:t> attivata al substrato. Il trasferimento può</a:t>
            </a:r>
            <a:r>
              <a:rPr lang="it-IT" altLang="ja-JP" sz="2400" dirty="0"/>
              <a:t> avvenire con due modalità distinte: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algn="just">
              <a:spcBef>
                <a:spcPct val="0"/>
              </a:spcBef>
              <a:buNone/>
            </a:pPr>
            <a:r>
              <a:rPr lang="it-IT" altLang="it-IT" sz="2400" dirty="0"/>
              <a:t>1) direttamente da E</a:t>
            </a:r>
            <a:r>
              <a:rPr lang="it-IT" altLang="it-IT" sz="2400" baseline="-25000" dirty="0"/>
              <a:t>2</a:t>
            </a:r>
            <a:r>
              <a:rPr lang="it-IT" altLang="it-IT" sz="2400" dirty="0"/>
              <a:t> sulla proteina substrato ed in questo caso l</a:t>
            </a:r>
            <a:r>
              <a:rPr lang="ja-JP" altLang="it-IT" sz="2400"/>
              <a:t>’</a:t>
            </a:r>
            <a:r>
              <a:rPr lang="it-IT" altLang="ja-JP" sz="2400" dirty="0" err="1"/>
              <a:t>Ubiquitina</a:t>
            </a:r>
            <a:r>
              <a:rPr lang="it-IT" altLang="ja-JP" sz="2400" dirty="0"/>
              <a:t> non si lega a E</a:t>
            </a:r>
            <a:r>
              <a:rPr lang="it-IT" altLang="ja-JP" sz="2400" baseline="-25000" dirty="0"/>
              <a:t>3</a:t>
            </a:r>
            <a:r>
              <a:rPr lang="it-IT" altLang="ja-JP" sz="2400" dirty="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algn="just">
              <a:spcBef>
                <a:spcPct val="0"/>
              </a:spcBef>
              <a:buNone/>
            </a:pPr>
            <a:r>
              <a:rPr lang="it-IT" altLang="it-IT" sz="2400" dirty="0"/>
              <a:t>2) l</a:t>
            </a:r>
            <a:r>
              <a:rPr lang="ja-JP" altLang="it-IT" sz="2400"/>
              <a:t>’</a:t>
            </a:r>
            <a:r>
              <a:rPr lang="it-IT" altLang="ja-JP" sz="2400" dirty="0" err="1"/>
              <a:t>Ubiquitina</a:t>
            </a:r>
            <a:r>
              <a:rPr lang="it-IT" altLang="ja-JP" sz="2400" dirty="0"/>
              <a:t> viene prima trasferita da E</a:t>
            </a:r>
            <a:r>
              <a:rPr lang="it-IT" altLang="ja-JP" sz="2400" baseline="-25000" dirty="0"/>
              <a:t>2</a:t>
            </a:r>
            <a:r>
              <a:rPr lang="it-IT" altLang="ja-JP" sz="2400" dirty="0"/>
              <a:t> ad E</a:t>
            </a:r>
            <a:r>
              <a:rPr lang="it-IT" altLang="ja-JP" sz="2400" baseline="-25000" dirty="0"/>
              <a:t>3</a:t>
            </a:r>
            <a:r>
              <a:rPr lang="it-IT" altLang="ja-JP" sz="2400" dirty="0"/>
              <a:t> e poi alla proteina bersaglio passando attraverso una serie di intermedi </a:t>
            </a:r>
            <a:r>
              <a:rPr lang="it-IT" altLang="ja-JP" sz="2400" dirty="0" err="1"/>
              <a:t>tioesteri</a:t>
            </a:r>
            <a:endParaRPr lang="it-IT" altLang="ja-JP" sz="2400" dirty="0"/>
          </a:p>
          <a:p>
            <a:pPr algn="just">
              <a:spcBef>
                <a:spcPct val="0"/>
              </a:spcBef>
            </a:pPr>
            <a:endParaRPr lang="it-IT" altLang="it-IT" sz="2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/>
              <a:t>E</a:t>
            </a:r>
            <a:r>
              <a:rPr lang="it-IT" altLang="it-IT" sz="2400" baseline="-25000" dirty="0"/>
              <a:t>3 </a:t>
            </a:r>
            <a:r>
              <a:rPr lang="it-IT" altLang="it-IT" sz="2400" dirty="0"/>
              <a:t>ha la funzione di conferire alla reazione elevata specificità rispetto al substrato e promuove la multi-</a:t>
            </a:r>
            <a:r>
              <a:rPr lang="it-IT" altLang="it-IT" sz="2400" dirty="0" err="1"/>
              <a:t>ubiquitinazione</a:t>
            </a:r>
            <a:r>
              <a:rPr lang="it-IT" altLang="it-IT" sz="2400" dirty="0"/>
              <a:t> necessaria per indirizzare la proteina al </a:t>
            </a:r>
            <a:r>
              <a:rPr lang="it-IT" altLang="it-IT" sz="2400" dirty="0" err="1"/>
              <a:t>proteasoma</a:t>
            </a:r>
            <a:endParaRPr lang="it-IT" altLang="it-IT" sz="2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7098EC6-E0EC-0447-9980-A5636099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59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641BCD-CC43-C74F-86D3-60101EF8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18</a:t>
            </a:fld>
            <a:endParaRPr lang="it-IT"/>
          </a:p>
        </p:txBody>
      </p:sp>
      <p:pic>
        <p:nvPicPr>
          <p:cNvPr id="3" name="Immagine 2" descr="File:Ubiquitylation.svg">
            <a:extLst>
              <a:ext uri="{FF2B5EF4-FFF2-40B4-BE49-F238E27FC236}">
                <a16:creationId xmlns:a16="http://schemas.microsoft.com/office/drawing/2014/main" id="{E50BFBEB-FEC9-EC43-BAA1-7437A73B28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02" y="1050290"/>
            <a:ext cx="7833995" cy="4757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42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301D06-7D5E-544F-8174-710F0B6E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19</a:t>
            </a:fld>
            <a:endParaRPr 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EDFC71-A1CC-4348-9475-0F478D0B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56858DC-2DF1-8840-BF9A-4300C63F0DA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4677" r="9565"/>
          <a:stretch/>
        </p:blipFill>
        <p:spPr bwMode="auto">
          <a:xfrm>
            <a:off x="2075543" y="653143"/>
            <a:ext cx="7982857" cy="5838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6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2D8FE-A9DE-034A-9AB3-8A590918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7455"/>
            <a:ext cx="11146971" cy="6594020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Eliminazione di proteine scorrettamente ripiegate: </a:t>
            </a:r>
            <a:r>
              <a:rPr lang="it-IT" sz="2400" dirty="0"/>
              <a:t>quando i sistemi di controllo di qualità delle proteine non hanno successo, le proteine vengono destinate alla degradazione. </a:t>
            </a:r>
          </a:p>
          <a:p>
            <a:pPr marL="0" indent="0" algn="just">
              <a:buNone/>
            </a:pPr>
            <a:r>
              <a:rPr lang="it-IT" sz="2400" dirty="0"/>
              <a:t>    </a:t>
            </a:r>
          </a:p>
          <a:p>
            <a:pPr marL="0" indent="0" algn="just">
              <a:buNone/>
            </a:pPr>
            <a:r>
              <a:rPr lang="it-IT" sz="2400" dirty="0"/>
              <a:t>                Eliminazione di proteine tossiche.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Produzione di amminoacidi per nuova sintesi proteica: </a:t>
            </a:r>
            <a:r>
              <a:rPr lang="it-IT" sz="2400" dirty="0"/>
              <a:t>in condizioni di deprivazione di nutrienti, le cellule degradano le proprie proteine per ottenere amminoacidi che degradano completamente per estrarre energia e/o per sintetizzare nuove proteine (autofagia). </a:t>
            </a:r>
          </a:p>
          <a:p>
            <a:pPr marL="0" indent="0" algn="just">
              <a:buNone/>
            </a:pPr>
            <a:r>
              <a:rPr lang="it-IT" sz="2400" dirty="0"/>
              <a:t>	  </a:t>
            </a:r>
          </a:p>
          <a:p>
            <a:pPr marL="0" indent="0" algn="just">
              <a:buNone/>
            </a:pPr>
            <a:r>
              <a:rPr lang="it-IT" sz="2400" dirty="0"/>
              <a:t>                Esigenze energetiche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Attivazione da parte di proteasi:</a:t>
            </a:r>
            <a:r>
              <a:rPr lang="it-IT" sz="2400" dirty="0"/>
              <a:t> taglio selettivo e mirato di determinate proteine (proteolisi limitata) con conseguente attivazione di processi cellulari di primaria importanza (es.: coagulazione del sangue; apoptosi).</a:t>
            </a:r>
          </a:p>
          <a:p>
            <a:pPr marL="0" indent="0" algn="just">
              <a:buNone/>
            </a:pPr>
            <a:r>
              <a:rPr lang="it-IT" sz="2400" dirty="0"/>
              <a:t> 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F5DEDE-D3F3-B943-AC21-1BF6B19A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</a:t>
            </a:fld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DE9AEDD7-9FDF-2E4A-AE10-22445D7AE848}"/>
              </a:ext>
            </a:extLst>
          </p:cNvPr>
          <p:cNvSpPr/>
          <p:nvPr/>
        </p:nvSpPr>
        <p:spPr>
          <a:xfrm>
            <a:off x="1103088" y="1611093"/>
            <a:ext cx="513952" cy="586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E86B5365-0CB2-BB41-90D6-548BED23C1D8}"/>
              </a:ext>
            </a:extLst>
          </p:cNvPr>
          <p:cNvSpPr/>
          <p:nvPr/>
        </p:nvSpPr>
        <p:spPr>
          <a:xfrm>
            <a:off x="1124862" y="4434115"/>
            <a:ext cx="513952" cy="586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Immagine 1">
            <a:extLst>
              <a:ext uri="{FF2B5EF4-FFF2-40B4-BE49-F238E27FC236}">
                <a16:creationId xmlns:a16="http://schemas.microsoft.com/office/drawing/2014/main" id="{116590F0-D6EC-7D4D-8C63-F002EABD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4" y="1212850"/>
            <a:ext cx="83708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E297C1E-16A4-784C-9489-8D5713D4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755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BE34463-20BD-A141-9B93-9D1992F1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9A8233-E75C-D64B-AC9E-DEACFA4A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65" y="1156252"/>
            <a:ext cx="6642100" cy="50038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6BA8B42-719F-4342-A654-A2BF2A2E7F76}"/>
              </a:ext>
            </a:extLst>
          </p:cNvPr>
          <p:cNvSpPr/>
          <p:nvPr/>
        </p:nvSpPr>
        <p:spPr>
          <a:xfrm>
            <a:off x="8098970" y="1349828"/>
            <a:ext cx="3487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 geni dell’UPS (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Ubiquitin-Proteasome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System) rappresentano circa il 5% del genoma</a:t>
            </a:r>
          </a:p>
          <a:p>
            <a:pPr algn="just"/>
            <a:endParaRPr lang="it-IT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E1: 1-2 activating enzymes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E2: 10-20 conjugating enzymes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E3: 500-800 ubiquitin ligase- drives specificity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26ABC46-3D52-FE48-B89A-AEA7D16ADB33}"/>
              </a:ext>
            </a:extLst>
          </p:cNvPr>
          <p:cNvSpPr/>
          <p:nvPr/>
        </p:nvSpPr>
        <p:spPr>
          <a:xfrm>
            <a:off x="3410748" y="222942"/>
            <a:ext cx="5616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Il </a:t>
            </a:r>
            <a:r>
              <a:rPr lang="it-IT" altLang="it-IT" sz="4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pathway</a:t>
            </a:r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 dell’</a:t>
            </a:r>
            <a:r>
              <a:rPr lang="it-IT" altLang="it-IT" sz="4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ubiquitina</a:t>
            </a:r>
            <a:endParaRPr lang="it-IT" altLang="it-IT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8C4F5-46D4-EA4D-8AF4-E8902860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AEE535-2CAD-4B4B-9376-A4384B06327B}"/>
              </a:ext>
            </a:extLst>
          </p:cNvPr>
          <p:cNvSpPr/>
          <p:nvPr/>
        </p:nvSpPr>
        <p:spPr>
          <a:xfrm>
            <a:off x="7517374" y="1701062"/>
            <a:ext cx="3904343" cy="381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Esistono due tipi di E3: nel caso degli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HECT domain E3s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l’</a:t>
            </a:r>
            <a:r>
              <a:rPr lang="it-IT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ubiquitina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è traferita da E2 a E3, e quindi da E3 alla proteina substrato. </a:t>
            </a:r>
          </a:p>
          <a:p>
            <a:pPr algn="just">
              <a:spcAft>
                <a:spcPts val="0"/>
              </a:spcAft>
            </a:pPr>
            <a:endParaRPr lang="it-IT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Nel caso dei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RING domain E3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l’</a:t>
            </a:r>
            <a:r>
              <a:rPr lang="it-IT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ubiquitina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è trasferita direttamente da E2 alla proteina substrato, mentre E3 riconosce quest’ultima e fa da ponte con E2.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F9F720E-233C-B445-AF64-3DBB4801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368050"/>
            <a:ext cx="6755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 err="1">
                <a:solidFill>
                  <a:srgbClr val="002060"/>
                </a:solidFill>
              </a:rPr>
              <a:t>Ubiquitin</a:t>
            </a:r>
            <a:r>
              <a:rPr lang="it-IT" altLang="it-IT" sz="4000" b="1" dirty="0">
                <a:solidFill>
                  <a:srgbClr val="002060"/>
                </a:solidFill>
              </a:rPr>
              <a:t> </a:t>
            </a:r>
            <a:r>
              <a:rPr lang="it-IT" altLang="it-IT" sz="4000" b="1" dirty="0" err="1">
                <a:solidFill>
                  <a:srgbClr val="002060"/>
                </a:solidFill>
              </a:rPr>
              <a:t>Protein</a:t>
            </a:r>
            <a:r>
              <a:rPr lang="it-IT" altLang="it-IT" sz="4000" b="1" dirty="0">
                <a:solidFill>
                  <a:srgbClr val="002060"/>
                </a:solidFill>
              </a:rPr>
              <a:t> </a:t>
            </a:r>
            <a:r>
              <a:rPr lang="it-IT" altLang="it-IT" sz="4000" b="1" dirty="0" err="1">
                <a:solidFill>
                  <a:srgbClr val="002060"/>
                </a:solidFill>
              </a:rPr>
              <a:t>Ligase</a:t>
            </a:r>
            <a:r>
              <a:rPr lang="it-IT" altLang="it-IT" sz="4000" b="1" dirty="0">
                <a:solidFill>
                  <a:srgbClr val="002060"/>
                </a:solidFill>
              </a:rPr>
              <a:t> E</a:t>
            </a:r>
            <a:r>
              <a:rPr lang="it-IT" altLang="it-IT" sz="4000" b="1" baseline="-25000" dirty="0">
                <a:solidFill>
                  <a:srgbClr val="002060"/>
                </a:solidFill>
              </a:rPr>
              <a:t>3</a:t>
            </a:r>
            <a:endParaRPr lang="it-IT" altLang="it-IT" sz="4000" b="1" dirty="0">
              <a:solidFill>
                <a:srgbClr val="002060"/>
              </a:solidFill>
            </a:endParaRPr>
          </a:p>
        </p:txBody>
      </p:sp>
      <p:pic>
        <p:nvPicPr>
          <p:cNvPr id="8" name="Immagine 2" descr="Schermata 2013-12-01 alle 12.53.17.png">
            <a:extLst>
              <a:ext uri="{FF2B5EF4-FFF2-40B4-BE49-F238E27FC236}">
                <a16:creationId xmlns:a16="http://schemas.microsoft.com/office/drawing/2014/main" id="{6AECD402-96CE-EA4D-96FB-22A19D32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 r="890"/>
          <a:stretch/>
        </p:blipFill>
        <p:spPr bwMode="auto">
          <a:xfrm>
            <a:off x="1220565" y="1865148"/>
            <a:ext cx="5608400" cy="36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32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774AE0-D4C2-C741-A4EC-DDDEC790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23</a:t>
            </a:fld>
            <a:endParaRPr lang="it-IT"/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6BBA8950-5468-624E-916E-442F33DE5EE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707572" y="664482"/>
            <a:ext cx="10646228" cy="515574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segnale specificamente riconosciuto dal complesso 19S del 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proteasoma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è la </a:t>
            </a:r>
            <a:r>
              <a:rPr lang="it-IT" sz="3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tetraubiquitina</a:t>
            </a:r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nella quale le quattro unità di </a:t>
            </a:r>
            <a:r>
              <a:rPr lang="it-IT" sz="3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ubiquitina</a:t>
            </a:r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sono legate tra loro a livello delle Lys48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Tale 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tetraubiquitina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è riconosciuta con alta affinità (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30 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nM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dal 19S. </a:t>
            </a:r>
          </a:p>
          <a:p>
            <a:pPr marL="0" indent="0" algn="just">
              <a:spcAft>
                <a:spcPts val="0"/>
              </a:spcAft>
              <a:buNone/>
            </a:pPr>
            <a:endParaRPr lang="it-IT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Associazioni di più di 4 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ubiquitine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 comportano maggiore affinità; catene più brevi (3 o meno) hanno un’affinità drasticamente ridotta. Ciò dimostra che il segnale fisiologico di destinazione al 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proteasoma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è la </a:t>
            </a:r>
            <a:r>
              <a:rPr lang="it-IT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tetraubiquitina</a:t>
            </a: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1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EE4B2-BD2E-1C41-8343-1D24A01D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24</a:t>
            </a:fld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4F49B5-4C0C-DA4E-943E-0FED04D037A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8"/>
          <a:stretch/>
        </p:blipFill>
        <p:spPr bwMode="auto">
          <a:xfrm>
            <a:off x="809171" y="1758969"/>
            <a:ext cx="4554292" cy="3379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66C8CA-CBF2-A44E-9055-EA98C52535DF}"/>
              </a:ext>
            </a:extLst>
          </p:cNvPr>
          <p:cNvSpPr/>
          <p:nvPr/>
        </p:nvSpPr>
        <p:spPr>
          <a:xfrm>
            <a:off x="5562600" y="18808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L’analisi della struttura, risolta ai raggi X, ha aiutato a mettere in evidenza che nel loro insieme le quattro unità di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ubiquitina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che compongono la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tetraubiquitina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generano una superficie idrofobica, che è quella responsabile della specificità di riconoscimento da parte del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19S (i residui idrofobici implicati sono evidenziati in bianco nella figura).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0C9B51-142A-4C4F-AC59-3DC27BD51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435" y="971029"/>
            <a:ext cx="4029529" cy="5232015"/>
          </a:xfrm>
        </p:spPr>
        <p:txBody>
          <a:bodyPr>
            <a:noAutofit/>
          </a:bodyPr>
          <a:lstStyle/>
          <a:p>
            <a:pPr algn="just"/>
            <a:r>
              <a:rPr lang="it-IT" sz="2300" dirty="0"/>
              <a:t>Oltre alla </a:t>
            </a:r>
            <a:r>
              <a:rPr lang="it-IT" sz="2300" dirty="0" err="1"/>
              <a:t>ubiquitinazione</a:t>
            </a:r>
            <a:r>
              <a:rPr lang="it-IT" sz="2300" dirty="0"/>
              <a:t> che destina le proteine alla degradazione mediata dal </a:t>
            </a:r>
            <a:r>
              <a:rPr lang="it-IT" sz="2300" dirty="0" err="1"/>
              <a:t>proteasoma</a:t>
            </a:r>
            <a:r>
              <a:rPr lang="it-IT" sz="2300" dirty="0"/>
              <a:t> (</a:t>
            </a:r>
            <a:r>
              <a:rPr lang="it-IT" sz="2300" dirty="0" err="1"/>
              <a:t>tetraubiquitina</a:t>
            </a:r>
            <a:r>
              <a:rPr lang="it-IT" sz="2300" dirty="0"/>
              <a:t> K48), esistono diverse altre modalità di </a:t>
            </a:r>
            <a:r>
              <a:rPr lang="it-IT" sz="2300" dirty="0" err="1"/>
              <a:t>ubiquitinazione</a:t>
            </a:r>
            <a:r>
              <a:rPr lang="it-IT" sz="2300" dirty="0"/>
              <a:t>, che indirizzano le proteine substrato ad altri destini. </a:t>
            </a:r>
          </a:p>
          <a:p>
            <a:pPr algn="just"/>
            <a:r>
              <a:rPr lang="it-IT" sz="2300" dirty="0"/>
              <a:t>Quindi l’indirizzamento al </a:t>
            </a:r>
            <a:r>
              <a:rPr lang="it-IT" sz="2300" dirty="0" err="1"/>
              <a:t>proteasoma</a:t>
            </a:r>
            <a:r>
              <a:rPr lang="it-IT" sz="2300" dirty="0"/>
              <a:t> è soltanto una tra le tante destinazioni (anche se comunque di primaria importanza).</a:t>
            </a:r>
          </a:p>
          <a:p>
            <a:pPr algn="just"/>
            <a:endParaRPr lang="it-IT" sz="23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283C66-D2D7-E043-A503-BB8A0826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25</a:t>
            </a:fld>
            <a:endParaRPr 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2AAB469-AE58-A34D-BD7C-6DBB5A0C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BB62700-7033-F545-8608-11FE13FE0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6641"/>
              </p:ext>
            </p:extLst>
          </p:nvPr>
        </p:nvGraphicFramePr>
        <p:xfrm>
          <a:off x="531586" y="815522"/>
          <a:ext cx="7213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r:id="rId3" imgW="4572000" imgH="3429000" progId="PowerPoint.Slide.12">
                  <p:embed/>
                </p:oleObj>
              </mc:Choice>
              <mc:Fallback>
                <p:oleObj r:id="rId3" imgW="4572000" imgH="342900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86" y="815522"/>
                        <a:ext cx="72136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842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A750BB-08EE-524D-BA1A-2592C214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551543"/>
            <a:ext cx="10860314" cy="61699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600" dirty="0"/>
              <a:t>Negli </a:t>
            </a:r>
            <a:r>
              <a:rPr lang="it-IT" sz="2600" dirty="0" err="1"/>
              <a:t>archibatteri</a:t>
            </a:r>
            <a:r>
              <a:rPr lang="it-IT" sz="2600" dirty="0"/>
              <a:t> è presente il </a:t>
            </a:r>
            <a:r>
              <a:rPr lang="it-IT" sz="2600" dirty="0" err="1"/>
              <a:t>proteasoma</a:t>
            </a:r>
            <a:r>
              <a:rPr lang="it-IT" sz="2600" dirty="0"/>
              <a:t>, ma non il sistema dell’</a:t>
            </a:r>
            <a:r>
              <a:rPr lang="it-IT" sz="2600" dirty="0" err="1"/>
              <a:t>ubiquitina</a:t>
            </a:r>
            <a:r>
              <a:rPr lang="it-IT" sz="2600" dirty="0"/>
              <a:t>. Questo si è quindi sviluppato nel corso dell’evoluzione successivamente al </a:t>
            </a:r>
            <a:r>
              <a:rPr lang="it-IT" sz="2600" dirty="0" err="1"/>
              <a:t>proteasoma</a:t>
            </a:r>
            <a:r>
              <a:rPr lang="it-IT" sz="2600" dirty="0"/>
              <a:t> stesso.</a:t>
            </a:r>
            <a:endParaRPr lang="it-IT" sz="2600" b="1" dirty="0"/>
          </a:p>
          <a:p>
            <a:pPr marL="0" indent="0" algn="just">
              <a:buNone/>
            </a:pPr>
            <a:r>
              <a:rPr lang="it-IT" sz="2600" dirty="0"/>
              <a:t>L’“invenzione” dell’</a:t>
            </a:r>
            <a:r>
              <a:rPr lang="it-IT" sz="2600" dirty="0" err="1"/>
              <a:t>ubiquitina</a:t>
            </a:r>
            <a:r>
              <a:rPr lang="it-IT" sz="2600" dirty="0"/>
              <a:t> è probabilmente una modalità per semplificare i meccanismi di riconoscimento selettivo delle proteine substrato. Se esse fossero riconosciute mediante segnali </a:t>
            </a:r>
            <a:r>
              <a:rPr lang="it-IT" sz="2600" i="1" dirty="0"/>
              <a:t>intrinseci</a:t>
            </a:r>
            <a:r>
              <a:rPr lang="it-IT" sz="2600" dirty="0"/>
              <a:t> (come sequenze specifiche e/o loro modificazioni post-</a:t>
            </a:r>
            <a:r>
              <a:rPr lang="it-IT" sz="2600" dirty="0" err="1"/>
              <a:t>traduzionali</a:t>
            </a:r>
            <a:r>
              <a:rPr lang="it-IT" sz="2600" dirty="0"/>
              <a:t>), il </a:t>
            </a:r>
            <a:r>
              <a:rPr lang="it-IT" sz="2600" dirty="0" err="1"/>
              <a:t>proteasoma</a:t>
            </a:r>
            <a:r>
              <a:rPr lang="it-IT" sz="2600" dirty="0"/>
              <a:t> dovrebbe possedere un numero elevatissimo di siti di riconoscimento (tanti quanti sono le sequenze o tratti strutturali da riconoscere). </a:t>
            </a:r>
          </a:p>
          <a:p>
            <a:pPr marL="0" indent="0" algn="just">
              <a:buNone/>
            </a:pPr>
            <a:r>
              <a:rPr lang="it-IT" sz="2600" dirty="0"/>
              <a:t>Un segnale </a:t>
            </a:r>
            <a:r>
              <a:rPr lang="it-IT" sz="2600" i="1" dirty="0"/>
              <a:t>estrinseco</a:t>
            </a:r>
            <a:r>
              <a:rPr lang="it-IT" sz="2600" dirty="0"/>
              <a:t> semplifica enormemente il problema, in quanto il </a:t>
            </a:r>
            <a:r>
              <a:rPr lang="it-IT" sz="2600" dirty="0" err="1"/>
              <a:t>proteasoma</a:t>
            </a:r>
            <a:r>
              <a:rPr lang="it-IT" sz="2600" dirty="0"/>
              <a:t> deve riconoscere solo un segnale. Inoltre ciò facilita la regolazione del processo degradativo (la proteina viene </a:t>
            </a:r>
            <a:r>
              <a:rPr lang="it-IT" sz="2600" dirty="0" err="1"/>
              <a:t>ubiquitinata</a:t>
            </a:r>
            <a:r>
              <a:rPr lang="it-IT" sz="2600" dirty="0"/>
              <a:t> solo c’è bisogno di degradare la proteina bersaglio) e probabilmente facilita il controllo di qualità (la </a:t>
            </a:r>
            <a:r>
              <a:rPr lang="it-IT" sz="2600" dirty="0" err="1"/>
              <a:t>deubiquitinazione</a:t>
            </a:r>
            <a:r>
              <a:rPr lang="it-IT" sz="2600" dirty="0"/>
              <a:t> richiede tempo, e prima che questa sia completata, una proteina potrebbe essere riconosciuta come indirizzata erroneamente al </a:t>
            </a:r>
            <a:r>
              <a:rPr lang="it-IT" sz="2600" dirty="0" err="1"/>
              <a:t>proteasoma</a:t>
            </a:r>
            <a:r>
              <a:rPr lang="it-IT" sz="2600" dirty="0"/>
              <a:t> e quindi rilasciata).</a:t>
            </a:r>
            <a:endParaRPr lang="it-IT" sz="2600" b="1" dirty="0"/>
          </a:p>
          <a:p>
            <a:pPr algn="just"/>
            <a:endParaRPr lang="it-IT" sz="2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C368D5-B501-574A-8633-10A1DAEA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520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>
            <a:extLst>
              <a:ext uri="{FF2B5EF4-FFF2-40B4-BE49-F238E27FC236}">
                <a16:creationId xmlns:a16="http://schemas.microsoft.com/office/drawing/2014/main" id="{F2DA6FA3-6BA1-8742-BDB7-9A95C293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320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</p:txBody>
      </p:sp>
      <p:sp>
        <p:nvSpPr>
          <p:cNvPr id="32770" name="Rectangle 5">
            <a:extLst>
              <a:ext uri="{FF2B5EF4-FFF2-40B4-BE49-F238E27FC236}">
                <a16:creationId xmlns:a16="http://schemas.microsoft.com/office/drawing/2014/main" id="{07154723-BD8C-E647-9B77-7E856FD1F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Complessi E</a:t>
            </a:r>
            <a:r>
              <a:rPr lang="it-IT" altLang="it-IT" sz="40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it-IT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altLang="it-IT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it-IT" altLang="it-IT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endParaRPr lang="it-IT" altLang="it-IT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6">
            <a:extLst>
              <a:ext uri="{FF2B5EF4-FFF2-40B4-BE49-F238E27FC236}">
                <a16:creationId xmlns:a16="http://schemas.microsoft.com/office/drawing/2014/main" id="{E9881075-3CF7-F34F-94D7-C8700B53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676401"/>
            <a:ext cx="103211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Due classi di complessi </a:t>
            </a:r>
            <a:r>
              <a:rPr lang="it-IT" altLang="it-IT" sz="2000" dirty="0" err="1"/>
              <a:t>multiproteici</a:t>
            </a:r>
            <a:r>
              <a:rPr lang="it-IT" altLang="it-IT" sz="2000" dirty="0"/>
              <a:t> E</a:t>
            </a:r>
            <a:r>
              <a:rPr lang="it-IT" altLang="it-IT" sz="2000" baseline="-25000" dirty="0"/>
              <a:t>3</a:t>
            </a:r>
            <a:r>
              <a:rPr lang="it-IT" altLang="it-IT" sz="20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/>
          </a:p>
          <a:p>
            <a:pPr>
              <a:spcBef>
                <a:spcPct val="0"/>
              </a:spcBef>
            </a:pPr>
            <a:r>
              <a:rPr lang="it-IT" altLang="it-IT" sz="2000" dirty="0"/>
              <a:t> I complessi SCF da </a:t>
            </a:r>
            <a:r>
              <a:rPr lang="it-IT" altLang="it-IT" sz="2000" u="sng" dirty="0"/>
              <a:t>S</a:t>
            </a:r>
            <a:r>
              <a:rPr lang="it-IT" altLang="it-IT" sz="2000" dirty="0"/>
              <a:t>kp1-Cdc53 (</a:t>
            </a:r>
            <a:r>
              <a:rPr lang="it-IT" altLang="it-IT" sz="2000" u="sng" dirty="0" err="1"/>
              <a:t>C</a:t>
            </a:r>
            <a:r>
              <a:rPr lang="it-IT" altLang="it-IT" sz="2000" dirty="0" err="1"/>
              <a:t>ullin</a:t>
            </a:r>
            <a:r>
              <a:rPr lang="it-IT" altLang="it-IT" sz="2000" dirty="0"/>
              <a:t>)-</a:t>
            </a:r>
            <a:r>
              <a:rPr lang="it-IT" altLang="it-IT" sz="2000" u="sng" dirty="0" err="1"/>
              <a:t>F</a:t>
            </a:r>
            <a:r>
              <a:rPr lang="it-IT" altLang="it-IT" sz="2000" dirty="0"/>
              <a:t>-box </a:t>
            </a:r>
            <a:r>
              <a:rPr lang="it-IT" altLang="it-IT" sz="2000" dirty="0" err="1"/>
              <a:t>protein</a:t>
            </a:r>
            <a:r>
              <a:rPr lang="it-IT" altLang="it-IT" sz="2000" dirty="0"/>
              <a:t> richiesti per la transizione G1/</a:t>
            </a:r>
            <a:r>
              <a:rPr lang="it-IT" altLang="it-IT" sz="2000" dirty="0" err="1"/>
              <a:t>S</a:t>
            </a:r>
            <a:endParaRPr lang="it-IT" altLang="it-IT" sz="2000" dirty="0">
              <a:latin typeface="Symbol" pitchFamily="2" charset="2"/>
              <a:sym typeface="Symbol" pitchFamily="2" charset="2"/>
            </a:endParaRPr>
          </a:p>
          <a:p>
            <a:pPr>
              <a:spcBef>
                <a:spcPct val="0"/>
              </a:spcBef>
            </a:pPr>
            <a:endParaRPr lang="it-IT" altLang="it-IT" sz="2000" dirty="0">
              <a:latin typeface="Symbol" pitchFamily="2" charset="2"/>
              <a:sym typeface="Symbol" pitchFamily="2" charset="2"/>
            </a:endParaRPr>
          </a:p>
          <a:p>
            <a:pPr>
              <a:spcBef>
                <a:spcPct val="0"/>
              </a:spcBef>
            </a:pPr>
            <a:r>
              <a:rPr lang="it-IT" altLang="it-IT" sz="2000" dirty="0"/>
              <a:t>L</a:t>
            </a:r>
            <a:r>
              <a:rPr lang="ja-JP" altLang="it-IT" sz="2000"/>
              <a:t>’</a:t>
            </a:r>
            <a:r>
              <a:rPr lang="it-IT" altLang="ja-JP" sz="2000" dirty="0"/>
              <a:t>APC </a:t>
            </a:r>
            <a:r>
              <a:rPr lang="it-IT" altLang="ja-JP" sz="2000" u="sng" dirty="0" err="1"/>
              <a:t>A</a:t>
            </a:r>
            <a:r>
              <a:rPr lang="it-IT" altLang="ja-JP" sz="2000" dirty="0" err="1"/>
              <a:t>naphase</a:t>
            </a:r>
            <a:r>
              <a:rPr lang="it-IT" altLang="ja-JP" sz="2000" dirty="0"/>
              <a:t> </a:t>
            </a:r>
            <a:r>
              <a:rPr lang="it-IT" altLang="ja-JP" sz="2000" u="sng" dirty="0" err="1"/>
              <a:t>P</a:t>
            </a:r>
            <a:r>
              <a:rPr lang="it-IT" altLang="ja-JP" sz="2000" dirty="0" err="1"/>
              <a:t>romoting</a:t>
            </a:r>
            <a:r>
              <a:rPr lang="it-IT" altLang="ja-JP" sz="2000" dirty="0"/>
              <a:t> </a:t>
            </a:r>
            <a:r>
              <a:rPr lang="it-IT" altLang="ja-JP" sz="2000" u="sng" dirty="0" err="1"/>
              <a:t>C</a:t>
            </a:r>
            <a:r>
              <a:rPr lang="it-IT" altLang="ja-JP" sz="2000" dirty="0" err="1"/>
              <a:t>omplex</a:t>
            </a:r>
            <a:r>
              <a:rPr lang="it-IT" altLang="ja-JP" sz="2000" dirty="0"/>
              <a:t> che interviene alla transizione Metafase/Anafase</a:t>
            </a:r>
          </a:p>
          <a:p>
            <a:pPr>
              <a:spcBef>
                <a:spcPct val="0"/>
              </a:spcBef>
            </a:pPr>
            <a:endParaRPr lang="it-IT" altLang="it-IT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SCF è responsabile </a:t>
            </a:r>
            <a:r>
              <a:rPr lang="it-IT" altLang="it-IT" sz="2000" dirty="0" err="1"/>
              <a:t>dell</a:t>
            </a:r>
            <a:r>
              <a:rPr lang="ja-JP" altLang="it-IT" sz="2000"/>
              <a:t>’</a:t>
            </a:r>
            <a:r>
              <a:rPr lang="it-IT" altLang="ja-JP" sz="2000" dirty="0" err="1"/>
              <a:t>ubiquitinazione</a:t>
            </a:r>
            <a:r>
              <a:rPr lang="it-IT" altLang="ja-JP" sz="2000" dirty="0"/>
              <a:t> di Sic1, Far1, Cdc6, Gcn4 (come complesso SCF</a:t>
            </a:r>
            <a:r>
              <a:rPr lang="it-IT" altLang="ja-JP" sz="2000" baseline="30000" dirty="0"/>
              <a:t>Cdc4 </a:t>
            </a:r>
            <a:r>
              <a:rPr lang="it-IT" altLang="ja-JP" sz="2000" dirty="0"/>
              <a:t>) e di Cln1,2 come complesso SCF</a:t>
            </a:r>
            <a:r>
              <a:rPr lang="it-IT" altLang="ja-JP" sz="2000" baseline="30000" dirty="0"/>
              <a:t>Grr1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Cdc4, Grr1 sono </a:t>
            </a:r>
            <a:r>
              <a:rPr lang="it-IT" altLang="it-IT" sz="2000" dirty="0" err="1"/>
              <a:t>F</a:t>
            </a:r>
            <a:r>
              <a:rPr lang="it-IT" altLang="it-IT" sz="2000" dirty="0"/>
              <a:t>-box </a:t>
            </a:r>
            <a:r>
              <a:rPr lang="it-IT" altLang="it-IT" sz="2000" dirty="0" err="1"/>
              <a:t>protein</a:t>
            </a:r>
            <a:r>
              <a:rPr lang="it-IT" altLang="it-IT" sz="2000" dirty="0"/>
              <a:t> che modulano la specificità del complesso per i diversi substrati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APC è responsabile della degradazione di diverse proteine tra cui Pds1, Clb2, Ase1 e Cdc20</a:t>
            </a:r>
            <a:endParaRPr lang="it-IT" altLang="it-IT" sz="2000" dirty="0">
              <a:latin typeface="Symbol" pitchFamily="2" charset="2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622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>
            <a:extLst>
              <a:ext uri="{FF2B5EF4-FFF2-40B4-BE49-F238E27FC236}">
                <a16:creationId xmlns:a16="http://schemas.microsoft.com/office/drawing/2014/main" id="{DCCAFDD7-CC39-F94E-9DE5-24D3D1C1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71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18" name="Rectangle 8">
            <a:extLst>
              <a:ext uri="{FF2B5EF4-FFF2-40B4-BE49-F238E27FC236}">
                <a16:creationId xmlns:a16="http://schemas.microsoft.com/office/drawing/2014/main" id="{00FAAB65-87EB-514C-A758-E1B5D008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459" y="472787"/>
            <a:ext cx="4102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chemeClr val="tx2"/>
                </a:solidFill>
              </a:rPr>
              <a:t>Il complesso E</a:t>
            </a:r>
            <a:r>
              <a:rPr lang="it-IT" altLang="it-IT" b="1" baseline="-25000" dirty="0">
                <a:solidFill>
                  <a:schemeClr val="tx2"/>
                </a:solidFill>
              </a:rPr>
              <a:t>3 </a:t>
            </a:r>
            <a:r>
              <a:rPr lang="it-IT" altLang="it-IT" b="1" dirty="0">
                <a:solidFill>
                  <a:schemeClr val="tx2"/>
                </a:solidFill>
              </a:rPr>
              <a:t>SCF</a:t>
            </a:r>
            <a:endParaRPr lang="it-IT" altLang="it-IT" b="1" baseline="-25000" dirty="0">
              <a:solidFill>
                <a:schemeClr val="tx2"/>
              </a:solidFill>
            </a:endParaRPr>
          </a:p>
        </p:txBody>
      </p:sp>
      <p:sp>
        <p:nvSpPr>
          <p:cNvPr id="34819" name="Text Box 9">
            <a:extLst>
              <a:ext uri="{FF2B5EF4-FFF2-40B4-BE49-F238E27FC236}">
                <a16:creationId xmlns:a16="http://schemas.microsoft.com/office/drawing/2014/main" id="{30B80607-FBB7-464A-AF32-652E293F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480" y="1057562"/>
            <a:ext cx="3810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dirty="0"/>
              <a:t>Skp1 lega l</a:t>
            </a:r>
            <a:r>
              <a:rPr lang="ja-JP" altLang="it-IT" sz="1800"/>
              <a:t>’</a:t>
            </a:r>
            <a:r>
              <a:rPr lang="it-IT" altLang="ja-JP" sz="1800" dirty="0"/>
              <a:t>estremità </a:t>
            </a:r>
            <a:r>
              <a:rPr lang="it-IT" altLang="ja-JP" sz="1800" dirty="0" err="1"/>
              <a:t>N</a:t>
            </a:r>
            <a:r>
              <a:rPr lang="it-IT" altLang="ja-JP" sz="1800" dirty="0"/>
              <a:t>-terminale di Cdc53, omologo delle </a:t>
            </a:r>
            <a:r>
              <a:rPr lang="ja-JP" altLang="it-IT" sz="1800"/>
              <a:t>“</a:t>
            </a:r>
            <a:r>
              <a:rPr lang="it-IT" altLang="ja-JP" sz="1800" dirty="0" err="1"/>
              <a:t>cullin</a:t>
            </a:r>
            <a:r>
              <a:rPr lang="it-IT" altLang="ja-JP" sz="1800" dirty="0"/>
              <a:t> </a:t>
            </a:r>
            <a:r>
              <a:rPr lang="it-IT" altLang="ja-JP" sz="1800" dirty="0" err="1"/>
              <a:t>protein</a:t>
            </a:r>
            <a:r>
              <a:rPr lang="ja-JP" altLang="it-IT" sz="1800"/>
              <a:t>”</a:t>
            </a:r>
            <a:r>
              <a:rPr lang="it-IT" altLang="ja-JP" sz="1800" dirty="0"/>
              <a:t> dei metazoi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dirty="0"/>
              <a:t>Cdc53 funge da </a:t>
            </a:r>
            <a:r>
              <a:rPr lang="it-IT" altLang="it-IT" sz="1800" dirty="0" err="1"/>
              <a:t>scaffold</a:t>
            </a:r>
            <a:r>
              <a:rPr lang="it-IT" altLang="it-IT" sz="1800" dirty="0"/>
              <a:t> del complesso legando oltre a Skp1 anche la proteina E</a:t>
            </a:r>
            <a:r>
              <a:rPr lang="it-IT" altLang="it-IT" sz="1800" baseline="-25000" dirty="0"/>
              <a:t>2</a:t>
            </a:r>
            <a:r>
              <a:rPr lang="it-IT" altLang="it-IT" sz="1800" dirty="0"/>
              <a:t> Cdc34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F</a:t>
            </a:r>
            <a:r>
              <a:rPr lang="it-IT" altLang="it-IT" sz="1800" dirty="0"/>
              <a:t>-box conferisce la specificità dei substrati. La variazione dell’</a:t>
            </a:r>
            <a:r>
              <a:rPr lang="it-IT" altLang="ja-JP" sz="1800" dirty="0"/>
              <a:t>elemento </a:t>
            </a:r>
            <a:r>
              <a:rPr lang="it-IT" altLang="ja-JP" sz="1800" dirty="0" err="1"/>
              <a:t>F</a:t>
            </a:r>
            <a:r>
              <a:rPr lang="it-IT" altLang="ja-JP" sz="1800" dirty="0"/>
              <a:t>-box consente l’adattamento di un unico complesso E</a:t>
            </a:r>
            <a:r>
              <a:rPr lang="it-IT" altLang="ja-JP" sz="1800" baseline="-25000" dirty="0"/>
              <a:t>3</a:t>
            </a:r>
            <a:r>
              <a:rPr lang="it-IT" altLang="ja-JP" sz="1800" dirty="0"/>
              <a:t> a differenti substrati garantendo la massima specificità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pic>
        <p:nvPicPr>
          <p:cNvPr id="34820" name="Immagine 7" descr="Schermata 2014-11-17 alle 14.50.01.png">
            <a:extLst>
              <a:ext uri="{FF2B5EF4-FFF2-40B4-BE49-F238E27FC236}">
                <a16:creationId xmlns:a16="http://schemas.microsoft.com/office/drawing/2014/main" id="{6854DC25-77AB-4B4E-8A8C-D51BF092C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96975"/>
            <a:ext cx="49133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ttangolo 1">
            <a:extLst>
              <a:ext uri="{FF2B5EF4-FFF2-40B4-BE49-F238E27FC236}">
                <a16:creationId xmlns:a16="http://schemas.microsoft.com/office/drawing/2014/main" id="{A45A7092-B6D3-E54A-A5D7-17E864CA7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445125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/>
              <a:t>Cdc4 F-box di Sic1, Far1, Cdc6, Gcn4 (interagisce con i substrati attraverso il motivo </a:t>
            </a:r>
            <a:r>
              <a:rPr lang="ja-JP" altLang="it-IT" sz="1800"/>
              <a:t>“</a:t>
            </a:r>
            <a:r>
              <a:rPr lang="it-IT" altLang="ja-JP" sz="1800"/>
              <a:t>WD repeat</a:t>
            </a:r>
            <a:r>
              <a:rPr lang="ja-JP" altLang="it-IT" sz="1800"/>
              <a:t>”</a:t>
            </a:r>
            <a:r>
              <a:rPr lang="it-IT" altLang="ja-JP" sz="1800"/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/>
              <a:t>Grr1 F-box di Cln1 e Cln2 (interagisce attraverso un motivo </a:t>
            </a:r>
            <a:r>
              <a:rPr lang="ja-JP" altLang="it-IT" sz="1800"/>
              <a:t>“</a:t>
            </a:r>
            <a:r>
              <a:rPr lang="it-IT" altLang="ja-JP" sz="1800"/>
              <a:t>leucine rich</a:t>
            </a:r>
            <a:r>
              <a:rPr lang="ja-JP" altLang="it-IT" sz="1800"/>
              <a:t>”</a:t>
            </a:r>
            <a:r>
              <a:rPr lang="it-IT" altLang="ja-JP" sz="1800"/>
              <a:t>)</a:t>
            </a: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289180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SCF">
            <a:extLst>
              <a:ext uri="{FF2B5EF4-FFF2-40B4-BE49-F238E27FC236}">
                <a16:creationId xmlns:a16="http://schemas.microsoft.com/office/drawing/2014/main" id="{A8B7E7AE-7587-B64C-AC01-8178178A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1"/>
            <a:ext cx="81534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A4E96-0A20-8A4E-A928-DDDA40D6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 sistemi proteolitici negli eucarioti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F4CA15-6437-424E-A963-92E4CD3A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7281"/>
            <a:ext cx="11019971" cy="524419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Due sistemi proteolitici negli eucarioti: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    	Lisosoma: </a:t>
            </a:r>
            <a:r>
              <a:rPr lang="it-IT" dirty="0"/>
              <a:t>proteasi acide (</a:t>
            </a:r>
            <a:r>
              <a:rPr lang="it-IT" b="1" dirty="0" err="1">
                <a:solidFill>
                  <a:srgbClr val="FF0000"/>
                </a:solidFill>
              </a:rPr>
              <a:t>catepsine</a:t>
            </a:r>
            <a:r>
              <a:rPr lang="it-IT" dirty="0"/>
              <a:t>) appartenenti alla famiglia delle   	</a:t>
            </a:r>
            <a:r>
              <a:rPr lang="it-IT" dirty="0" err="1"/>
              <a:t>endopetidasi</a:t>
            </a:r>
            <a:r>
              <a:rPr lang="it-IT" dirty="0"/>
              <a:t>, responsabili della degradazione aspecifica e a lento 	turnover delle proteine.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	</a:t>
            </a:r>
            <a:r>
              <a:rPr lang="it-IT" b="1" dirty="0" err="1">
                <a:solidFill>
                  <a:srgbClr val="FF0000"/>
                </a:solidFill>
              </a:rPr>
              <a:t>Proteasoma</a:t>
            </a:r>
            <a:r>
              <a:rPr lang="it-IT" b="1" dirty="0">
                <a:solidFill>
                  <a:srgbClr val="FF0000"/>
                </a:solidFill>
              </a:rPr>
              <a:t>:</a:t>
            </a:r>
            <a:r>
              <a:rPr lang="it-IT" dirty="0"/>
              <a:t> proteasi neutre che degradano in modo specifico, in 	risposta a molteplici segnali regolatori. </a:t>
            </a:r>
          </a:p>
          <a:p>
            <a:pPr algn="just"/>
            <a:r>
              <a:rPr lang="it-IT" dirty="0"/>
              <a:t>Gli organismi attuano un imponente investimento di energia per garantire il ricambio del corredo proteico (sia la sintesi sia la degradazione delle proteine hanno un costo energetico elevato).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            Importanza del ricambio proteico per la vitalità di un organismo.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E56C81-B313-1D44-A978-2D8EE42B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3</a:t>
            </a:fld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8220EEB6-24C3-B146-8DA8-5B7FD77E76F6}"/>
              </a:ext>
            </a:extLst>
          </p:cNvPr>
          <p:cNvSpPr/>
          <p:nvPr/>
        </p:nvSpPr>
        <p:spPr>
          <a:xfrm>
            <a:off x="1197432" y="5871021"/>
            <a:ext cx="513952" cy="586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2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degradation and inhibition cyclins">
            <a:extLst>
              <a:ext uri="{FF2B5EF4-FFF2-40B4-BE49-F238E27FC236}">
                <a16:creationId xmlns:a16="http://schemas.microsoft.com/office/drawing/2014/main" id="{4D033CAF-2F39-FB4D-830D-5AEFB8A5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77839"/>
            <a:ext cx="8772525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7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>
            <a:extLst>
              <a:ext uri="{FF2B5EF4-FFF2-40B4-BE49-F238E27FC236}">
                <a16:creationId xmlns:a16="http://schemas.microsoft.com/office/drawing/2014/main" id="{4EFFBC9B-6AD8-844C-803B-1D117444E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768" y="532274"/>
            <a:ext cx="9060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chemeClr val="tx2"/>
                </a:solidFill>
              </a:rPr>
              <a:t>Le </a:t>
            </a:r>
            <a:r>
              <a:rPr lang="it-IT" altLang="it-IT" sz="4000" b="1" dirty="0" err="1">
                <a:solidFill>
                  <a:schemeClr val="tx2"/>
                </a:solidFill>
              </a:rPr>
              <a:t>cicline</a:t>
            </a:r>
            <a:r>
              <a:rPr lang="it-IT" altLang="it-IT" sz="4000" b="1" dirty="0">
                <a:solidFill>
                  <a:schemeClr val="tx2"/>
                </a:solidFill>
              </a:rPr>
              <a:t> G1 e la loro degradazione </a:t>
            </a:r>
          </a:p>
        </p:txBody>
      </p:sp>
      <p:sp>
        <p:nvSpPr>
          <p:cNvPr id="45058" name="Text Box 6">
            <a:extLst>
              <a:ext uri="{FF2B5EF4-FFF2-40B4-BE49-F238E27FC236}">
                <a16:creationId xmlns:a16="http://schemas.microsoft.com/office/drawing/2014/main" id="{B38E8B26-EC13-D444-A9B9-8EB93D35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14" y="1447801"/>
            <a:ext cx="1093075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it-IT" altLang="it-IT" sz="2400" dirty="0"/>
              <a:t>La transizione G1/</a:t>
            </a:r>
            <a:r>
              <a:rPr lang="it-IT" altLang="it-IT" sz="2400" dirty="0" err="1"/>
              <a:t>S</a:t>
            </a:r>
            <a:r>
              <a:rPr lang="it-IT" altLang="it-IT" sz="2400" dirty="0"/>
              <a:t> richiede l’</a:t>
            </a:r>
            <a:r>
              <a:rPr lang="it-IT" altLang="ja-JP" sz="2400" dirty="0"/>
              <a:t>attività dei complessi </a:t>
            </a:r>
            <a:r>
              <a:rPr lang="it-IT" altLang="it-IT" sz="2400" dirty="0" err="1"/>
              <a:t>ciclina-Cdk</a:t>
            </a:r>
            <a:r>
              <a:rPr lang="it-IT" altLang="it-IT" sz="2400" dirty="0"/>
              <a:t>. 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/>
              <a:t>L</a:t>
            </a:r>
            <a:r>
              <a:rPr lang="ja-JP" altLang="it-IT" sz="2400"/>
              <a:t>’</a:t>
            </a:r>
            <a:r>
              <a:rPr lang="it-IT" altLang="ja-JP" sz="2400" dirty="0"/>
              <a:t>accumulo periodico di </a:t>
            </a:r>
            <a:r>
              <a:rPr lang="it-IT" altLang="ja-JP" sz="2400" dirty="0" err="1"/>
              <a:t>cicline</a:t>
            </a:r>
            <a:r>
              <a:rPr lang="it-IT" altLang="ja-JP" sz="2400" dirty="0"/>
              <a:t> in fase </a:t>
            </a:r>
            <a:r>
              <a:rPr lang="it-IT" altLang="it-IT" sz="2400" dirty="0"/>
              <a:t>G1 e la loro degradazione prima dell’</a:t>
            </a:r>
            <a:r>
              <a:rPr lang="it-IT" altLang="ja-JP" sz="2400" dirty="0"/>
              <a:t>ingresso in fase </a:t>
            </a:r>
            <a:r>
              <a:rPr lang="it-IT" altLang="ja-JP" sz="2400" dirty="0" err="1"/>
              <a:t>S</a:t>
            </a:r>
            <a:r>
              <a:rPr lang="it-IT" altLang="ja-JP" sz="2400" dirty="0"/>
              <a:t> sono </a:t>
            </a:r>
            <a:r>
              <a:rPr lang="it-IT" altLang="it-IT" sz="2400" dirty="0"/>
              <a:t>controllati rispettivamente dalla loro periodica trascrizione e dalla loro regolata degradazione.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/>
              <a:t>Nel dominio C-terminale delle </a:t>
            </a:r>
            <a:r>
              <a:rPr lang="it-IT" altLang="it-IT" sz="2400" dirty="0" err="1"/>
              <a:t>cicline</a:t>
            </a:r>
            <a:r>
              <a:rPr lang="it-IT" altLang="it-IT" sz="2400" dirty="0"/>
              <a:t> di fase G1 ci sono sia sequenze PEST (Prolina, Acido Glutammico, Serina, Treonina) sia siti consenso per </a:t>
            </a:r>
            <a:r>
              <a:rPr lang="it-IT" altLang="it-IT" sz="2400" dirty="0" err="1"/>
              <a:t>chinasi</a:t>
            </a:r>
            <a:r>
              <a:rPr lang="it-IT" altLang="it-IT" sz="2400" dirty="0"/>
              <a:t> </a:t>
            </a:r>
            <a:r>
              <a:rPr lang="it-IT" altLang="it-IT" sz="2400" dirty="0" err="1">
                <a:solidFill>
                  <a:srgbClr val="FF0000"/>
                </a:solidFill>
              </a:rPr>
              <a:t>ciclina-Cdk</a:t>
            </a:r>
            <a:r>
              <a:rPr lang="it-IT" altLang="it-IT" sz="2400" dirty="0"/>
              <a:t>. 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/>
              <a:t>La fosforilazione su questi siti è richiesta per la degradazione delle </a:t>
            </a:r>
            <a:r>
              <a:rPr lang="it-IT" altLang="it-IT" sz="2400" dirty="0" err="1"/>
              <a:t>cicline</a:t>
            </a:r>
            <a:r>
              <a:rPr lang="it-IT" altLang="it-IT" sz="2400" dirty="0"/>
              <a:t>.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>
                <a:solidFill>
                  <a:srgbClr val="FF0000"/>
                </a:solidFill>
              </a:rPr>
              <a:t>[</a:t>
            </a:r>
            <a:r>
              <a:rPr lang="it-IT" altLang="it-IT" sz="2400" dirty="0" err="1">
                <a:solidFill>
                  <a:srgbClr val="FF0000"/>
                </a:solidFill>
              </a:rPr>
              <a:t>S</a:t>
            </a:r>
            <a:r>
              <a:rPr lang="it-IT" altLang="it-IT" sz="2400" dirty="0">
                <a:solidFill>
                  <a:srgbClr val="FF0000"/>
                </a:solidFill>
              </a:rPr>
              <a:t>/T*]PX[K/</a:t>
            </a:r>
            <a:r>
              <a:rPr lang="it-IT" altLang="it-IT" sz="2400" dirty="0" err="1">
                <a:solidFill>
                  <a:srgbClr val="FF0000"/>
                </a:solidFill>
              </a:rPr>
              <a:t>R</a:t>
            </a:r>
            <a:r>
              <a:rPr lang="it-IT" altLang="it-IT" sz="2400" dirty="0">
                <a:solidFill>
                  <a:srgbClr val="FF0000"/>
                </a:solidFill>
              </a:rPr>
              <a:t>]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S</a:t>
            </a:r>
            <a:r>
              <a:rPr lang="it-IT" altLang="it-IT" sz="2400" dirty="0"/>
              <a:t>/T* , </a:t>
            </a:r>
            <a:r>
              <a:rPr lang="it-IT" altLang="it-IT" sz="2400" dirty="0" err="1"/>
              <a:t>P</a:t>
            </a:r>
            <a:r>
              <a:rPr lang="it-IT" altLang="it-IT" sz="2400" dirty="0"/>
              <a:t>  (proline) , X (</a:t>
            </a:r>
            <a:r>
              <a:rPr lang="it-IT" altLang="it-IT" sz="2400" dirty="0" err="1"/>
              <a:t>any</a:t>
            </a:r>
            <a:r>
              <a:rPr lang="it-IT" altLang="it-IT" sz="2400" dirty="0"/>
              <a:t> amino acid),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/>
              <a:t>        K  (</a:t>
            </a:r>
            <a:r>
              <a:rPr lang="it-IT" altLang="it-IT" sz="2400" dirty="0" err="1"/>
              <a:t>lysine</a:t>
            </a:r>
            <a:r>
              <a:rPr lang="it-IT" altLang="it-IT" sz="2400" dirty="0"/>
              <a:t>), </a:t>
            </a:r>
            <a:r>
              <a:rPr lang="it-IT" altLang="it-IT" sz="2400" dirty="0" err="1"/>
              <a:t>R</a:t>
            </a:r>
            <a:r>
              <a:rPr lang="it-IT" altLang="it-IT" sz="2400" dirty="0"/>
              <a:t> (arginine)</a:t>
            </a:r>
          </a:p>
        </p:txBody>
      </p:sp>
    </p:spTree>
    <p:extLst>
      <p:ext uri="{BB962C8B-B14F-4D97-AF65-F5344CB8AC3E}">
        <p14:creationId xmlns:p14="http://schemas.microsoft.com/office/powerpoint/2010/main" val="1346262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6">
            <a:extLst>
              <a:ext uri="{FF2B5EF4-FFF2-40B4-BE49-F238E27FC236}">
                <a16:creationId xmlns:a16="http://schemas.microsoft.com/office/drawing/2014/main" id="{25D51B05-45D7-424A-B40D-CE316E2C1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6165850"/>
            <a:ext cx="1986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Schwob et al, 1994 </a:t>
            </a:r>
          </a:p>
        </p:txBody>
      </p:sp>
      <p:sp>
        <p:nvSpPr>
          <p:cNvPr id="40962" name="Text Box 7">
            <a:extLst>
              <a:ext uri="{FF2B5EF4-FFF2-40B4-BE49-F238E27FC236}">
                <a16:creationId xmlns:a16="http://schemas.microsoft.com/office/drawing/2014/main" id="{1DD20FAD-EA6B-D44B-9122-8B591F1F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415" y="1227941"/>
            <a:ext cx="40981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>
              <a:spcBef>
                <a:spcPct val="0"/>
              </a:spcBef>
            </a:pPr>
            <a:r>
              <a:rPr lang="it-IT" altLang="it-IT" sz="1800" dirty="0"/>
              <a:t>L</a:t>
            </a:r>
            <a:r>
              <a:rPr lang="ja-JP" altLang="it-IT" sz="1800"/>
              <a:t>’</a:t>
            </a:r>
            <a:r>
              <a:rPr lang="it-IT" altLang="ja-JP" sz="1800" dirty="0"/>
              <a:t>attività del complesso SCF-Cdc4-Cdc34 è responsabile della degradazione dell’inibitore Sic1, necessaria per l’ingresso della cellula in fase S. </a:t>
            </a:r>
          </a:p>
          <a:p>
            <a:pPr marL="285750" indent="-285750" algn="just">
              <a:spcBef>
                <a:spcPct val="0"/>
              </a:spcBef>
            </a:pPr>
            <a:endParaRPr lang="it-IT" altLang="ja-JP" sz="1800" dirty="0"/>
          </a:p>
          <a:p>
            <a:pPr marL="285750" indent="-285750" algn="just">
              <a:spcBef>
                <a:spcPct val="0"/>
              </a:spcBef>
            </a:pPr>
            <a:endParaRPr lang="it-IT" altLang="ja-JP" sz="1800" dirty="0"/>
          </a:p>
          <a:p>
            <a:pPr marL="285750" indent="-285750" algn="just">
              <a:spcBef>
                <a:spcPct val="0"/>
              </a:spcBef>
            </a:pPr>
            <a:r>
              <a:rPr lang="it-IT" altLang="ja-JP" sz="1800" dirty="0"/>
              <a:t>Mutanti in cui uno dei componenti del complesso sia stato inattivato si arrestano in G1. Tale blocco viene superato con la delezione del gene </a:t>
            </a:r>
            <a:r>
              <a:rPr lang="it-IT" altLang="ja-JP" sz="1800" i="1" dirty="0"/>
              <a:t>SIC1</a:t>
            </a:r>
            <a:r>
              <a:rPr lang="it-IT" altLang="ja-JP" sz="1800" dirty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pic>
        <p:nvPicPr>
          <p:cNvPr id="40963" name="Picture 3" descr="Immagine 3">
            <a:extLst>
              <a:ext uri="{FF2B5EF4-FFF2-40B4-BE49-F238E27FC236}">
                <a16:creationId xmlns:a16="http://schemas.microsoft.com/office/drawing/2014/main" id="{4E8D7EBA-3DEA-ED47-A42D-EE78AC3E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76251"/>
            <a:ext cx="3590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Immagine 2">
            <a:extLst>
              <a:ext uri="{FF2B5EF4-FFF2-40B4-BE49-F238E27FC236}">
                <a16:creationId xmlns:a16="http://schemas.microsoft.com/office/drawing/2014/main" id="{B9A654A3-5215-A545-82CD-E90EA3CE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213101"/>
            <a:ext cx="2540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Immagine 4">
            <a:extLst>
              <a:ext uri="{FF2B5EF4-FFF2-40B4-BE49-F238E27FC236}">
                <a16:creationId xmlns:a16="http://schemas.microsoft.com/office/drawing/2014/main" id="{DE0E4B06-575E-F749-A5B0-A6FE133A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/>
          <a:stretch>
            <a:fillRect/>
          </a:stretch>
        </p:blipFill>
        <p:spPr bwMode="auto">
          <a:xfrm>
            <a:off x="4943476" y="3213100"/>
            <a:ext cx="12112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5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4684EDED-F145-7B41-9341-8E0A4C9BC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it-IT" altLang="it-IT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Sic1 e la sua degradazione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7F3AD38E-10D1-3649-873D-A826D3071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0571" y="1690687"/>
            <a:ext cx="6139543" cy="465205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2400" dirty="0"/>
              <a:t>Requisito fondamentale perché Sic1 venga indirizzato dal complesso SCF-Cdc4 alla degradazione verso il </a:t>
            </a:r>
            <a:r>
              <a:rPr lang="it-IT" altLang="it-IT" sz="2400" dirty="0" err="1"/>
              <a:t>proteasoma</a:t>
            </a:r>
            <a:r>
              <a:rPr lang="it-IT" altLang="it-IT" sz="2400" dirty="0"/>
              <a:t> 26S è che sia fosforilato dal complesso Cln2/Cdc28.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400" dirty="0"/>
              <a:t>I siti di fosforilazione sono: Treonina 2, Treonina 5, Treonina 33, Treonina 45, Serina 69, Serina 76, Serina 80, Treonina 173 e Treonina 191. Analisi di mutanti nei siti di fosforilazione hanno portato alla conclusione che ciò</a:t>
            </a:r>
            <a:r>
              <a:rPr lang="it-IT" altLang="ja-JP" sz="2400" dirty="0"/>
              <a:t> che determina l’</a:t>
            </a:r>
            <a:r>
              <a:rPr lang="it-IT" altLang="ja-JP" sz="2400" dirty="0" err="1"/>
              <a:t>ubiquitinazione</a:t>
            </a:r>
            <a:r>
              <a:rPr lang="it-IT" altLang="ja-JP" sz="2400" dirty="0"/>
              <a:t> non è l</a:t>
            </a:r>
            <a:r>
              <a:rPr lang="ja-JP" altLang="it-IT" sz="2400"/>
              <a:t>’</a:t>
            </a:r>
            <a:r>
              <a:rPr lang="it-IT" altLang="ja-JP" sz="2400" dirty="0"/>
              <a:t>identità dei siti fosforilati ma il loro numero. E</a:t>
            </a:r>
            <a:r>
              <a:rPr lang="ja-JP" altLang="it-IT" sz="2400"/>
              <a:t>’</a:t>
            </a:r>
            <a:r>
              <a:rPr lang="it-IT" altLang="ja-JP" sz="2400" dirty="0"/>
              <a:t> necessaria una qualsiasi combinazione di sei residui su none fosforilabili.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2400" dirty="0"/>
          </a:p>
        </p:txBody>
      </p:sp>
      <p:pic>
        <p:nvPicPr>
          <p:cNvPr id="43011" name="Picture 4" descr="Immagine 1">
            <a:extLst>
              <a:ext uri="{FF2B5EF4-FFF2-40B4-BE49-F238E27FC236}">
                <a16:creationId xmlns:a16="http://schemas.microsoft.com/office/drawing/2014/main" id="{257C4648-25D4-B94D-887C-5E956E51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79" y="1940468"/>
            <a:ext cx="3888014" cy="367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90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egnaposto numero diapositiva 2">
            <a:extLst>
              <a:ext uri="{FF2B5EF4-FFF2-40B4-BE49-F238E27FC236}">
                <a16:creationId xmlns:a16="http://schemas.microsoft.com/office/drawing/2014/main" id="{3F6AB8C5-0F4A-A842-9F0B-079EEF8F9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E35E5CC-548D-9A4E-B5D5-E8268D4CED58}" type="slidenum">
              <a:rPr lang="en-US" altLang="it-IT" sz="788"/>
              <a:pPr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en-US" altLang="it-IT" sz="788"/>
          </a:p>
        </p:txBody>
      </p:sp>
      <p:sp>
        <p:nvSpPr>
          <p:cNvPr id="78850" name="CasellaDiTesto 3">
            <a:extLst>
              <a:ext uri="{FF2B5EF4-FFF2-40B4-BE49-F238E27FC236}">
                <a16:creationId xmlns:a16="http://schemas.microsoft.com/office/drawing/2014/main" id="{239490FB-C3E1-E946-8C76-1CF527DB825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39310" y="1030567"/>
            <a:ext cx="77712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latin typeface="Calibri" panose="020F0502020204030204" pitchFamily="34" charset="0"/>
              </a:rPr>
              <a:t>The Skp1/</a:t>
            </a:r>
            <a:r>
              <a:rPr lang="it-IT" altLang="it-IT" sz="1800" dirty="0" err="1">
                <a:latin typeface="Calibri" panose="020F0502020204030204" pitchFamily="34" charset="0"/>
              </a:rPr>
              <a:t>cullin</a:t>
            </a:r>
            <a:r>
              <a:rPr lang="it-IT" altLang="it-IT" sz="1800" dirty="0">
                <a:latin typeface="Calibri" panose="020F0502020204030204" pitchFamily="34" charset="0"/>
              </a:rPr>
              <a:t>/</a:t>
            </a:r>
            <a:r>
              <a:rPr lang="it-IT" altLang="it-IT" sz="1800" dirty="0" err="1">
                <a:latin typeface="Calibri" panose="020F0502020204030204" pitchFamily="34" charset="0"/>
              </a:rPr>
              <a:t>F</a:t>
            </a:r>
            <a:r>
              <a:rPr lang="it-IT" altLang="it-IT" sz="1800" dirty="0">
                <a:latin typeface="Calibri" panose="020F0502020204030204" pitchFamily="34" charset="0"/>
              </a:rPr>
              <a:t>-box (SCF) </a:t>
            </a:r>
            <a:r>
              <a:rPr lang="it-IT" altLang="it-IT" sz="1800" dirty="0" err="1">
                <a:latin typeface="Calibri" panose="020F0502020204030204" pitchFamily="34" charset="0"/>
              </a:rPr>
              <a:t>complexes</a:t>
            </a:r>
            <a:r>
              <a:rPr lang="it-IT" altLang="it-IT" sz="1800" dirty="0">
                <a:latin typeface="Calibri" panose="020F0502020204030204" pitchFamily="34" charset="0"/>
              </a:rPr>
              <a:t>, </a:t>
            </a:r>
            <a:r>
              <a:rPr lang="it-IT" altLang="it-IT" sz="1800" dirty="0" err="1">
                <a:latin typeface="Calibri" panose="020F0502020204030204" pitchFamily="34" charset="0"/>
              </a:rPr>
              <a:t>functioning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as</a:t>
            </a:r>
            <a:r>
              <a:rPr lang="it-IT" altLang="it-IT" sz="1800" dirty="0">
                <a:latin typeface="Calibri" panose="020F0502020204030204" pitchFamily="34" charset="0"/>
              </a:rPr>
              <a:t> E3 </a:t>
            </a:r>
            <a:r>
              <a:rPr lang="it-IT" altLang="it-IT" sz="1800" dirty="0" err="1">
                <a:latin typeface="Calibri" panose="020F0502020204030204" pitchFamily="34" charset="0"/>
              </a:rPr>
              <a:t>ligases</a:t>
            </a:r>
            <a:r>
              <a:rPr lang="it-IT" altLang="it-IT" sz="1800" dirty="0">
                <a:latin typeface="Calibri" panose="020F0502020204030204" pitchFamily="34" charset="0"/>
              </a:rPr>
              <a:t>, play a </a:t>
            </a:r>
            <a:r>
              <a:rPr lang="it-IT" altLang="it-IT" sz="1800" dirty="0" err="1">
                <a:latin typeface="Calibri" panose="020F0502020204030204" pitchFamily="34" charset="0"/>
              </a:rPr>
              <a:t>pivotal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role</a:t>
            </a:r>
            <a:r>
              <a:rPr lang="it-IT" altLang="it-IT" sz="1800" dirty="0">
                <a:latin typeface="Calibri" panose="020F0502020204030204" pitchFamily="34" charset="0"/>
              </a:rPr>
              <a:t> in </a:t>
            </a:r>
            <a:r>
              <a:rPr lang="it-IT" altLang="it-IT" sz="1800" dirty="0" err="1">
                <a:latin typeface="Calibri" panose="020F0502020204030204" pitchFamily="34" charset="0"/>
              </a:rPr>
              <a:t>ubiquitylation</a:t>
            </a:r>
            <a:r>
              <a:rPr lang="it-IT" altLang="it-IT" sz="1800" dirty="0">
                <a:latin typeface="Calibri" panose="020F0502020204030204" pitchFamily="34" charset="0"/>
              </a:rPr>
              <a:t> of p21</a:t>
            </a:r>
            <a:r>
              <a:rPr lang="it-IT" altLang="it-IT" sz="1800" baseline="30000" dirty="0">
                <a:latin typeface="Calibri" panose="020F0502020204030204" pitchFamily="34" charset="0"/>
              </a:rPr>
              <a:t>Cip1</a:t>
            </a:r>
            <a:r>
              <a:rPr lang="it-IT" altLang="it-IT" sz="1800" dirty="0">
                <a:latin typeface="Calibri" panose="020F0502020204030204" pitchFamily="34" charset="0"/>
              </a:rPr>
              <a:t>, p27</a:t>
            </a:r>
            <a:r>
              <a:rPr lang="it-IT" altLang="it-IT" sz="1800" baseline="30000" dirty="0">
                <a:latin typeface="Calibri" panose="020F0502020204030204" pitchFamily="34" charset="0"/>
              </a:rPr>
              <a:t>Kip1</a:t>
            </a:r>
            <a:r>
              <a:rPr lang="it-IT" altLang="it-IT" sz="1800" dirty="0">
                <a:latin typeface="Calibri" panose="020F0502020204030204" pitchFamily="34" charset="0"/>
              </a:rPr>
              <a:t> and p57</a:t>
            </a:r>
            <a:r>
              <a:rPr lang="it-IT" altLang="it-IT" sz="1800" baseline="30000" dirty="0">
                <a:latin typeface="Calibri" panose="020F0502020204030204" pitchFamily="34" charset="0"/>
              </a:rPr>
              <a:t>Kip2</a:t>
            </a:r>
            <a:r>
              <a:rPr lang="it-IT" altLang="it-IT" sz="1800" dirty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it-IT" altLang="it-IT" sz="18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latin typeface="Calibri" panose="020F0502020204030204" pitchFamily="34" charset="0"/>
              </a:rPr>
              <a:t>The SCF </a:t>
            </a:r>
            <a:r>
              <a:rPr lang="it-IT" altLang="it-IT" sz="1800" dirty="0" err="1">
                <a:latin typeface="Calibri" panose="020F0502020204030204" pitchFamily="34" charset="0"/>
              </a:rPr>
              <a:t>complexes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consist</a:t>
            </a:r>
            <a:r>
              <a:rPr lang="it-IT" altLang="it-IT" sz="1800" dirty="0">
                <a:latin typeface="Calibri" panose="020F0502020204030204" pitchFamily="34" charset="0"/>
              </a:rPr>
              <a:t> of </a:t>
            </a:r>
            <a:r>
              <a:rPr lang="it-IT" altLang="it-IT" sz="1800" dirty="0" err="1">
                <a:latin typeface="Calibri" panose="020F0502020204030204" pitchFamily="34" charset="0"/>
              </a:rPr>
              <a:t>three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invariant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subunits</a:t>
            </a:r>
            <a:r>
              <a:rPr lang="it-IT" altLang="it-IT" sz="1800" dirty="0">
                <a:latin typeface="Calibri" panose="020F0502020204030204" pitchFamily="34" charset="0"/>
              </a:rPr>
              <a:t>: Skp1, CUL1 (Cdc53 in </a:t>
            </a:r>
            <a:r>
              <a:rPr lang="it-IT" altLang="it-IT" sz="1800" dirty="0" err="1">
                <a:latin typeface="Calibri" panose="020F0502020204030204" pitchFamily="34" charset="0"/>
              </a:rPr>
              <a:t>yeast</a:t>
            </a:r>
            <a:r>
              <a:rPr lang="it-IT" altLang="it-IT" sz="1800" dirty="0">
                <a:latin typeface="Calibri" panose="020F0502020204030204" pitchFamily="34" charset="0"/>
              </a:rPr>
              <a:t>), the RING finger </a:t>
            </a:r>
            <a:r>
              <a:rPr lang="it-IT" altLang="it-IT" sz="1800" dirty="0" err="1">
                <a:latin typeface="Calibri" panose="020F0502020204030204" pitchFamily="34" charset="0"/>
              </a:rPr>
              <a:t>protein</a:t>
            </a:r>
            <a:r>
              <a:rPr lang="it-IT" altLang="it-IT" sz="1800" dirty="0">
                <a:latin typeface="Calibri" panose="020F0502020204030204" pitchFamily="34" charset="0"/>
              </a:rPr>
              <a:t> RBX1 (RING box protein-1) (</a:t>
            </a:r>
            <a:r>
              <a:rPr lang="it-IT" altLang="it-IT" sz="1800" dirty="0" err="1">
                <a:latin typeface="Calibri" panose="020F0502020204030204" pitchFamily="34" charset="0"/>
              </a:rPr>
              <a:t>also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known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as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regulator</a:t>
            </a:r>
            <a:r>
              <a:rPr lang="it-IT" altLang="it-IT" sz="1800" dirty="0">
                <a:latin typeface="Calibri" panose="020F0502020204030204" pitchFamily="34" charset="0"/>
              </a:rPr>
              <a:t> of cullins-1, Roc1) and a </a:t>
            </a:r>
            <a:r>
              <a:rPr lang="it-IT" altLang="it-IT" sz="1800" dirty="0" err="1">
                <a:latin typeface="Calibri" panose="020F0502020204030204" pitchFamily="34" charset="0"/>
              </a:rPr>
              <a:t>variable</a:t>
            </a:r>
            <a:r>
              <a:rPr lang="it-IT" altLang="it-IT" sz="1800" dirty="0">
                <a:latin typeface="Calibri" panose="020F0502020204030204" pitchFamily="34" charset="0"/>
              </a:rPr>
              <a:t> component </a:t>
            </a:r>
            <a:r>
              <a:rPr lang="it-IT" altLang="it-IT" sz="1800" dirty="0" err="1">
                <a:latin typeface="Calibri" panose="020F0502020204030204" pitchFamily="34" charset="0"/>
              </a:rPr>
              <a:t>known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as</a:t>
            </a:r>
            <a:r>
              <a:rPr lang="it-IT" altLang="it-IT" sz="1800" dirty="0">
                <a:latin typeface="Calibri" panose="020F0502020204030204" pitchFamily="34" charset="0"/>
              </a:rPr>
              <a:t> an </a:t>
            </a:r>
            <a:r>
              <a:rPr lang="it-IT" altLang="it-IT" sz="1800" dirty="0" err="1">
                <a:latin typeface="Calibri" panose="020F0502020204030204" pitchFamily="34" charset="0"/>
              </a:rPr>
              <a:t>F</a:t>
            </a:r>
            <a:r>
              <a:rPr lang="it-IT" altLang="it-IT" sz="1800" dirty="0">
                <a:latin typeface="Calibri" panose="020F0502020204030204" pitchFamily="34" charset="0"/>
              </a:rPr>
              <a:t>-box </a:t>
            </a:r>
            <a:r>
              <a:rPr lang="it-IT" altLang="it-IT" sz="1800" dirty="0" err="1">
                <a:latin typeface="Calibri" panose="020F0502020204030204" pitchFamily="34" charset="0"/>
              </a:rPr>
              <a:t>protein</a:t>
            </a:r>
            <a:r>
              <a:rPr lang="it-IT" altLang="it-IT" sz="1800" dirty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it-IT" altLang="it-IT" sz="18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it-IT" sz="1800" dirty="0" err="1">
                <a:latin typeface="Calibri" panose="020F0502020204030204" pitchFamily="34" charset="0"/>
              </a:rPr>
              <a:t>F</a:t>
            </a:r>
            <a:r>
              <a:rPr lang="it-IT" altLang="it-IT" sz="1800" dirty="0">
                <a:latin typeface="Calibri" panose="020F0502020204030204" pitchFamily="34" charset="0"/>
              </a:rPr>
              <a:t>-box </a:t>
            </a:r>
            <a:r>
              <a:rPr lang="it-IT" altLang="it-IT" sz="1800" dirty="0" err="1">
                <a:latin typeface="Calibri" panose="020F0502020204030204" pitchFamily="34" charset="0"/>
              </a:rPr>
              <a:t>proteins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bind</a:t>
            </a:r>
            <a:r>
              <a:rPr lang="it-IT" altLang="it-IT" sz="1800" dirty="0">
                <a:latin typeface="Calibri" panose="020F0502020204030204" pitchFamily="34" charset="0"/>
              </a:rPr>
              <a:t> to Skp1 </a:t>
            </a:r>
            <a:r>
              <a:rPr lang="it-IT" altLang="it-IT" sz="1800" dirty="0" err="1">
                <a:latin typeface="Calibri" panose="020F0502020204030204" pitchFamily="34" charset="0"/>
              </a:rPr>
              <a:t>through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their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F</a:t>
            </a:r>
            <a:r>
              <a:rPr lang="it-IT" altLang="it-IT" sz="1800" dirty="0">
                <a:latin typeface="Calibri" panose="020F0502020204030204" pitchFamily="34" charset="0"/>
              </a:rPr>
              <a:t> box and </a:t>
            </a:r>
            <a:r>
              <a:rPr lang="it-IT" altLang="it-IT" sz="1800" dirty="0" err="1">
                <a:latin typeface="Calibri" panose="020F0502020204030204" pitchFamily="34" charset="0"/>
              </a:rPr>
              <a:t>recognize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substrates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through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other</a:t>
            </a:r>
            <a:r>
              <a:rPr lang="it-IT" altLang="it-IT" sz="1800" dirty="0"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latin typeface="Calibri" panose="020F0502020204030204" pitchFamily="34" charset="0"/>
              </a:rPr>
              <a:t>domains</a:t>
            </a:r>
            <a:r>
              <a:rPr lang="it-IT" altLang="it-IT" sz="1800" dirty="0">
                <a:latin typeface="Calibri" panose="020F0502020204030204" pitchFamily="34" charset="0"/>
              </a:rPr>
              <a:t> in the </a:t>
            </a:r>
            <a:r>
              <a:rPr lang="it-IT" altLang="it-IT" sz="1800" dirty="0" err="1">
                <a:latin typeface="Calibri" panose="020F0502020204030204" pitchFamily="34" charset="0"/>
              </a:rPr>
              <a:t>F</a:t>
            </a:r>
            <a:r>
              <a:rPr lang="it-IT" altLang="it-IT" sz="1800" dirty="0">
                <a:latin typeface="Calibri" panose="020F0502020204030204" pitchFamily="34" charset="0"/>
              </a:rPr>
              <a:t>-box </a:t>
            </a:r>
            <a:r>
              <a:rPr lang="it-IT" altLang="it-IT" sz="1800" dirty="0" err="1">
                <a:latin typeface="Calibri" panose="020F0502020204030204" pitchFamily="34" charset="0"/>
              </a:rPr>
              <a:t>protein</a:t>
            </a:r>
            <a:r>
              <a:rPr lang="it-IT" altLang="it-IT" sz="18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74755" name="Immagine 4" descr="Schermata 2013-12-01 alle 12.47.44.png">
            <a:extLst>
              <a:ext uri="{FF2B5EF4-FFF2-40B4-BE49-F238E27FC236}">
                <a16:creationId xmlns:a16="http://schemas.microsoft.com/office/drawing/2014/main" id="{51F78426-F962-3C48-B85D-015143B6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4437" r="49475" b="49803"/>
          <a:stretch>
            <a:fillRect/>
          </a:stretch>
        </p:blipFill>
        <p:spPr bwMode="auto">
          <a:xfrm>
            <a:off x="4645572" y="4046218"/>
            <a:ext cx="2555905" cy="15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ttangolo 1">
            <a:extLst>
              <a:ext uri="{FF2B5EF4-FFF2-40B4-BE49-F238E27FC236}">
                <a16:creationId xmlns:a16="http://schemas.microsoft.com/office/drawing/2014/main" id="{6C6BF8A2-0F28-3644-85A0-D364C5181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552" y="5907855"/>
            <a:ext cx="463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solidFill>
                  <a:srgbClr val="FF0000"/>
                </a:solidFill>
                <a:latin typeface="Calibri" panose="020F0502020204030204" pitchFamily="34" charset="0"/>
              </a:rPr>
              <a:t>The human </a:t>
            </a:r>
            <a:r>
              <a:rPr lang="it-IT" altLang="it-IT" sz="18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genome</a:t>
            </a:r>
            <a:r>
              <a:rPr lang="it-IT" altLang="it-IT" sz="1800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encodes</a:t>
            </a:r>
            <a:r>
              <a:rPr lang="it-IT" altLang="it-IT" sz="1800" u="sng" dirty="0">
                <a:solidFill>
                  <a:srgbClr val="FF0000"/>
                </a:solidFill>
                <a:latin typeface="Calibri" panose="020F0502020204030204" pitchFamily="34" charset="0"/>
              </a:rPr>
              <a:t> 69 </a:t>
            </a:r>
            <a:r>
              <a:rPr lang="it-IT" altLang="it-IT" sz="18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it-IT" altLang="it-IT" sz="1800" u="sng" dirty="0">
                <a:solidFill>
                  <a:srgbClr val="FF0000"/>
                </a:solidFill>
                <a:latin typeface="Calibri" panose="020F0502020204030204" pitchFamily="34" charset="0"/>
              </a:rPr>
              <a:t>-box </a:t>
            </a:r>
            <a:r>
              <a:rPr lang="it-IT" altLang="it-IT" sz="18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proteins</a:t>
            </a:r>
            <a:endParaRPr lang="it-IT" altLang="it-IT" sz="18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9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numero diapositiva 1">
            <a:extLst>
              <a:ext uri="{FF2B5EF4-FFF2-40B4-BE49-F238E27FC236}">
                <a16:creationId xmlns:a16="http://schemas.microsoft.com/office/drawing/2014/main" id="{81DC86E2-9F92-7A4C-82F2-747496808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2E499AA-0A6F-8747-BC39-149F7C983F58}" type="slidenum">
              <a:rPr lang="en-US" altLang="it-IT" sz="788"/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n-US" altLang="it-IT" sz="788"/>
          </a:p>
        </p:txBody>
      </p:sp>
      <p:pic>
        <p:nvPicPr>
          <p:cNvPr id="75778" name="Immagine 2" descr="Schermata 2013-12-01 alle 12.52.20.png">
            <a:extLst>
              <a:ext uri="{FF2B5EF4-FFF2-40B4-BE49-F238E27FC236}">
                <a16:creationId xmlns:a16="http://schemas.microsoft.com/office/drawing/2014/main" id="{10463C7B-EF99-7F46-BA90-00D693CE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r="3001"/>
          <a:stretch>
            <a:fillRect/>
          </a:stretch>
        </p:blipFill>
        <p:spPr bwMode="auto">
          <a:xfrm>
            <a:off x="3648533" y="1971785"/>
            <a:ext cx="4962067" cy="31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ttangolo 4">
            <a:extLst>
              <a:ext uri="{FF2B5EF4-FFF2-40B4-BE49-F238E27FC236}">
                <a16:creationId xmlns:a16="http://schemas.microsoft.com/office/drawing/2014/main" id="{E2561088-16BB-0145-BCC1-CA4E5AE27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037" y="940074"/>
            <a:ext cx="696236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2025" dirty="0" err="1">
                <a:solidFill>
                  <a:srgbClr val="0000FF"/>
                </a:solidFill>
              </a:rPr>
              <a:t>Phosphorylation-directed</a:t>
            </a:r>
            <a:r>
              <a:rPr lang="it-IT" altLang="it-IT" sz="2025" dirty="0">
                <a:solidFill>
                  <a:srgbClr val="0000FF"/>
                </a:solidFill>
              </a:rPr>
              <a:t> </a:t>
            </a:r>
            <a:r>
              <a:rPr lang="it-IT" altLang="it-IT" sz="2025" dirty="0" err="1">
                <a:solidFill>
                  <a:srgbClr val="0000FF"/>
                </a:solidFill>
              </a:rPr>
              <a:t>degradation</a:t>
            </a:r>
            <a:r>
              <a:rPr lang="it-IT" altLang="it-IT" sz="2025" dirty="0">
                <a:solidFill>
                  <a:srgbClr val="0000FF"/>
                </a:solidFill>
              </a:rPr>
              <a:t> </a:t>
            </a:r>
            <a:r>
              <a:rPr lang="it-IT" altLang="it-IT" sz="2025" dirty="0" err="1">
                <a:solidFill>
                  <a:srgbClr val="0000FF"/>
                </a:solidFill>
              </a:rPr>
              <a:t>through</a:t>
            </a:r>
            <a:r>
              <a:rPr lang="it-IT" altLang="it-IT" sz="2025" dirty="0">
                <a:solidFill>
                  <a:srgbClr val="0000FF"/>
                </a:solidFill>
              </a:rPr>
              <a:t> the SCF </a:t>
            </a:r>
            <a:r>
              <a:rPr lang="it-IT" altLang="it-IT" sz="2025" dirty="0" err="1">
                <a:solidFill>
                  <a:srgbClr val="0000FF"/>
                </a:solidFill>
              </a:rPr>
              <a:t>pathway</a:t>
            </a:r>
            <a:endParaRPr lang="it-IT" altLang="it-IT" sz="2025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79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>
            <a:extLst>
              <a:ext uri="{FF2B5EF4-FFF2-40B4-BE49-F238E27FC236}">
                <a16:creationId xmlns:a16="http://schemas.microsoft.com/office/drawing/2014/main" id="{90E87BF8-56E4-4247-94C5-2FE07D84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87" y="1881352"/>
            <a:ext cx="5799500" cy="271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4">
            <a:extLst>
              <a:ext uri="{FF2B5EF4-FFF2-40B4-BE49-F238E27FC236}">
                <a16:creationId xmlns:a16="http://schemas.microsoft.com/office/drawing/2014/main" id="{36D70855-9DC9-4740-8699-4855E977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210" y="5139437"/>
            <a:ext cx="511550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575" dirty="0">
                <a:solidFill>
                  <a:srgbClr val="FF0000"/>
                </a:solidFill>
                <a:latin typeface="Comic Sans MS" panose="030F0902030302020204" pitchFamily="66" charset="0"/>
              </a:rPr>
              <a:t>SCF Regulates S-Phase Entry by Proteolysis of CKIs</a:t>
            </a:r>
          </a:p>
        </p:txBody>
      </p:sp>
      <p:sp>
        <p:nvSpPr>
          <p:cNvPr id="104452" name="Segnaposto numero diapositiva 2">
            <a:extLst>
              <a:ext uri="{FF2B5EF4-FFF2-40B4-BE49-F238E27FC236}">
                <a16:creationId xmlns:a16="http://schemas.microsoft.com/office/drawing/2014/main" id="{5F8636F7-82EC-A94F-8336-B4412E37D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06079E9-374E-344B-A804-3076CD5977CC}" type="slidenum">
              <a:rPr lang="en-US" altLang="it-IT" sz="788"/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n-US" altLang="it-IT" sz="788"/>
          </a:p>
        </p:txBody>
      </p:sp>
      <p:sp>
        <p:nvSpPr>
          <p:cNvPr id="80900" name="Rettangolo 5">
            <a:extLst>
              <a:ext uri="{FF2B5EF4-FFF2-40B4-BE49-F238E27FC236}">
                <a16:creationId xmlns:a16="http://schemas.microsoft.com/office/drawing/2014/main" id="{4B07F889-0ED7-6746-AED6-28EDA74A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414" y="1014139"/>
            <a:ext cx="3635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2800" dirty="0" err="1">
                <a:solidFill>
                  <a:srgbClr val="0000FF"/>
                </a:solidFill>
                <a:latin typeface="Calibri" panose="020F0502020204030204" pitchFamily="34" charset="0"/>
              </a:rPr>
              <a:t>Ubiquitin</a:t>
            </a:r>
            <a:r>
              <a:rPr lang="it-IT" altLang="it-IT" sz="28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0000FF"/>
                </a:solidFill>
                <a:latin typeface="Calibri" panose="020F0502020204030204" pitchFamily="34" charset="0"/>
              </a:rPr>
              <a:t>Ligases</a:t>
            </a:r>
            <a:endParaRPr lang="it-IT" altLang="it-IT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7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1DDAD-910D-E946-8950-5EA8889A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291986"/>
            <a:ext cx="11019971" cy="1443946"/>
          </a:xfrm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La concentrazione intracellulare di una proteina è funzione della velocità di sintesi e di degradazione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 </a:t>
            </a:r>
            <a:br>
              <a:rPr lang="it-IT" b="1" dirty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2B8EF9-18B4-F14E-967F-CE90C5A82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La scoperta nei primi anni ‘60 del XX secolo dei meccanismi di regolazione dell’espressione genica nei procarioti da parte di Jacob e </a:t>
            </a:r>
            <a:r>
              <a:rPr lang="it-IT" dirty="0" err="1"/>
              <a:t>Monod</a:t>
            </a:r>
            <a:r>
              <a:rPr lang="it-IT" dirty="0"/>
              <a:t> portò a considerare che il livello di una proteina fosse regolato principalmente dalla sua velocità di sintesi. </a:t>
            </a:r>
          </a:p>
          <a:p>
            <a:pPr algn="just"/>
            <a:r>
              <a:rPr lang="it-IT" dirty="0"/>
              <a:t>Le scoperte successive, soprattutto negli anni ‘80, hanno portato all’identificazione anche di un altro sistema finemente regolato (il </a:t>
            </a:r>
            <a:r>
              <a:rPr lang="it-IT" b="1" dirty="0" err="1">
                <a:solidFill>
                  <a:srgbClr val="FF0000"/>
                </a:solidFill>
              </a:rPr>
              <a:t>proteasoma</a:t>
            </a:r>
            <a:r>
              <a:rPr lang="it-IT" dirty="0"/>
              <a:t>).</a:t>
            </a:r>
          </a:p>
          <a:p>
            <a:pPr marL="0" indent="0" algn="just">
              <a:buNone/>
            </a:pPr>
            <a:r>
              <a:rPr lang="it-IT" dirty="0"/>
              <a:t>      </a:t>
            </a:r>
          </a:p>
          <a:p>
            <a:pPr marL="0" indent="0" algn="just">
              <a:buNone/>
            </a:pPr>
            <a:r>
              <a:rPr lang="it-IT" dirty="0"/>
              <a:t>           Ruolo della degradazione nel controllo del livello delle proteine.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D78206-4813-744D-9CEE-FB278586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4</a:t>
            </a:fld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CFC1D0DD-362D-824A-9013-C5C47DC4D0D5}"/>
              </a:ext>
            </a:extLst>
          </p:cNvPr>
          <p:cNvSpPr/>
          <p:nvPr/>
        </p:nvSpPr>
        <p:spPr>
          <a:xfrm>
            <a:off x="1081318" y="5203371"/>
            <a:ext cx="513952" cy="586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80DDB-31B9-2446-BC7A-53F4A2B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1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Il sistema di degradazione delle proteine </a:t>
            </a:r>
            <a:r>
              <a:rPr lang="it-IT" sz="4000" b="1" dirty="0" err="1">
                <a:solidFill>
                  <a:srgbClr val="002060"/>
                </a:solidFill>
              </a:rPr>
              <a:t>ubiquitina</a:t>
            </a:r>
            <a:r>
              <a:rPr lang="it-IT" sz="4000" b="1" dirty="0">
                <a:solidFill>
                  <a:srgbClr val="002060"/>
                </a:solidFill>
              </a:rPr>
              <a:t>-</a:t>
            </a:r>
            <a:r>
              <a:rPr lang="it-IT" sz="4000" b="1" dirty="0" err="1">
                <a:solidFill>
                  <a:srgbClr val="002060"/>
                </a:solidFill>
              </a:rPr>
              <a:t>proteasoma</a:t>
            </a:r>
            <a:r>
              <a:rPr lang="it-IT" sz="4000" b="1" dirty="0">
                <a:solidFill>
                  <a:srgbClr val="002060"/>
                </a:solidFill>
              </a:rPr>
              <a:t>-dipendente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838F10-8C13-6E45-8BF1-77CCC503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5</a:t>
            </a:fld>
            <a:endParaRPr lang="it-IT"/>
          </a:p>
        </p:txBody>
      </p:sp>
      <p:pic>
        <p:nvPicPr>
          <p:cNvPr id="5" name="Segnaposto contenuto 4" descr="Graphic">
            <a:extLst>
              <a:ext uri="{FF2B5EF4-FFF2-40B4-BE49-F238E27FC236}">
                <a16:creationId xmlns:a16="http://schemas.microsoft.com/office/drawing/2014/main" id="{44EEC50B-66A7-D24F-9A74-D5D0388CED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65" y="1746250"/>
            <a:ext cx="745426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EB07C4-BB21-C449-A7B2-7DA020BE5A23}"/>
              </a:ext>
            </a:extLst>
          </p:cNvPr>
          <p:cNvSpPr txBox="1"/>
          <p:nvPr/>
        </p:nvSpPr>
        <p:spPr>
          <a:xfrm>
            <a:off x="4234530" y="6323115"/>
            <a:ext cx="444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La degradazione delle proteine consuma ATP</a:t>
            </a:r>
          </a:p>
        </p:txBody>
      </p:sp>
    </p:spTree>
    <p:extLst>
      <p:ext uri="{BB962C8B-B14F-4D97-AF65-F5344CB8AC3E}">
        <p14:creationId xmlns:p14="http://schemas.microsoft.com/office/powerpoint/2010/main" val="181739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6A89D-4160-BB4F-A7E2-BA22A4F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"/>
            <a:ext cx="10657114" cy="1690688"/>
          </a:xfrm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La struttura del </a:t>
            </a:r>
            <a:r>
              <a:rPr lang="it-IT" b="1" dirty="0" err="1">
                <a:solidFill>
                  <a:srgbClr val="002060"/>
                </a:solidFill>
              </a:rPr>
              <a:t>proteasoma</a:t>
            </a:r>
            <a:r>
              <a:rPr lang="it-IT" b="1" dirty="0">
                <a:solidFill>
                  <a:srgbClr val="002060"/>
                </a:solidFill>
              </a:rPr>
              <a:t> 20S nei sistemi eucarioti</a:t>
            </a:r>
            <a:br>
              <a:rPr lang="it-IT" b="1" dirty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1FA94B-6AC4-B749-9D77-139A55A1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 descr="Graphic">
            <a:extLst>
              <a:ext uri="{FF2B5EF4-FFF2-40B4-BE49-F238E27FC236}">
                <a16:creationId xmlns:a16="http://schemas.microsoft.com/office/drawing/2014/main" id="{6294F1AE-5E65-014F-A8C0-3219779E2C7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7"/>
          <a:stretch/>
        </p:blipFill>
        <p:spPr bwMode="auto">
          <a:xfrm>
            <a:off x="7925582" y="1889938"/>
            <a:ext cx="2528524" cy="3730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71EE45D-928F-EE4E-94F3-920157CAF674}"/>
              </a:ext>
            </a:extLst>
          </p:cNvPr>
          <p:cNvSpPr/>
          <p:nvPr/>
        </p:nvSpPr>
        <p:spPr>
          <a:xfrm>
            <a:off x="4293070" y="5740795"/>
            <a:ext cx="346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</a:rPr>
              <a:t>Weissman: Science (1995) 268, 523-524</a:t>
            </a:r>
            <a:r>
              <a:rPr lang="it-IT" sz="1400" dirty="0"/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C64C72-49E8-B741-B26C-70F1E725123C}"/>
              </a:ext>
            </a:extLst>
          </p:cNvPr>
          <p:cNvSpPr/>
          <p:nvPr/>
        </p:nvSpPr>
        <p:spPr>
          <a:xfrm>
            <a:off x="1843314" y="1773489"/>
            <a:ext cx="5558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Il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20S è composto da quattro anelli impilati ciascuno costituito da sette membri. Nel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20S i due anelli esterni comprendono sette copie di una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alfa  e i due anelli interni comprendono sette copie di una </a:t>
            </a:r>
            <a:r>
              <a:rPr lang="it-IT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beta. Questi anelli formano un canale centrale con tre camere: due anticamere fiancheggiano una camera interna che ospita i siti catalitici (sfere gialle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503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A16904A-C8F4-1740-8C42-727D5612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1E9813-C05D-504C-B0AC-1270EF919994}"/>
              </a:ext>
            </a:extLst>
          </p:cNvPr>
          <p:cNvSpPr/>
          <p:nvPr/>
        </p:nvSpPr>
        <p:spPr>
          <a:xfrm>
            <a:off x="522514" y="396358"/>
            <a:ext cx="108312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itchFamily="2" charset="2"/>
              <a:buChar char=""/>
            </a:pPr>
            <a:r>
              <a:rPr lang="it-IT" sz="2800" dirty="0">
                <a:ea typeface="Times New Roman" panose="02020603050405020304" pitchFamily="18" charset="0"/>
              </a:rPr>
              <a:t>Il </a:t>
            </a:r>
            <a:r>
              <a:rPr lang="it-IT" sz="2800" dirty="0" err="1">
                <a:ea typeface="Times New Roman" panose="02020603050405020304" pitchFamily="18" charset="0"/>
              </a:rPr>
              <a:t>proteasoma</a:t>
            </a:r>
            <a:r>
              <a:rPr lang="it-IT" sz="2800" dirty="0">
                <a:ea typeface="Times New Roman" panose="02020603050405020304" pitchFamily="18" charset="0"/>
              </a:rPr>
              <a:t> 26S è responsabile della degradazione della maggior parte delle proteine ​​</a:t>
            </a:r>
            <a:r>
              <a:rPr lang="it-IT" sz="2800" dirty="0" err="1">
                <a:ea typeface="Times New Roman" panose="02020603050405020304" pitchFamily="18" charset="0"/>
              </a:rPr>
              <a:t>citosoliche</a:t>
            </a:r>
            <a:r>
              <a:rPr lang="it-IT" sz="2800" dirty="0"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it-IT" sz="2800" dirty="0">
                <a:ea typeface="Times New Roman" panose="02020603050405020304" pitchFamily="18" charset="0"/>
              </a:rPr>
              <a:t>Nel </a:t>
            </a:r>
            <a:r>
              <a:rPr lang="it-IT" sz="2800" dirty="0" err="1">
                <a:ea typeface="Times New Roman" panose="02020603050405020304" pitchFamily="18" charset="0"/>
              </a:rPr>
              <a:t>proteasoma</a:t>
            </a:r>
            <a:r>
              <a:rPr lang="it-IT" sz="2800" dirty="0">
                <a:ea typeface="Times New Roman" panose="02020603050405020304" pitchFamily="18" charset="0"/>
              </a:rPr>
              <a:t> 26S il complesso 20S porta legati due complessi 19S, ciascuno in corrispondenza di una delle due aperture.</a:t>
            </a:r>
            <a:endParaRPr lang="it-IT" sz="2800" b="1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it-IT" sz="2800" dirty="0">
                <a:ea typeface="Times New Roman" panose="02020603050405020304" pitchFamily="18" charset="0"/>
              </a:rPr>
              <a:t>Nel </a:t>
            </a:r>
            <a:r>
              <a:rPr lang="it-IT" sz="2800" dirty="0" err="1">
                <a:ea typeface="Times New Roman" panose="02020603050405020304" pitchFamily="18" charset="0"/>
              </a:rPr>
              <a:t>citosol</a:t>
            </a:r>
            <a:r>
              <a:rPr lang="it-IT" sz="2800" dirty="0">
                <a:ea typeface="Times New Roman" panose="02020603050405020304" pitchFamily="18" charset="0"/>
              </a:rPr>
              <a:t> il </a:t>
            </a:r>
            <a:r>
              <a:rPr lang="it-IT" sz="2800" dirty="0" err="1">
                <a:ea typeface="Times New Roman" panose="02020603050405020304" pitchFamily="18" charset="0"/>
              </a:rPr>
              <a:t>proteasoma</a:t>
            </a:r>
            <a:r>
              <a:rPr lang="it-IT" sz="2800" dirty="0">
                <a:ea typeface="Times New Roman" panose="02020603050405020304" pitchFamily="18" charset="0"/>
              </a:rPr>
              <a:t> 20S si trova sia legato a 19S (formando il </a:t>
            </a:r>
            <a:r>
              <a:rPr lang="it-IT" sz="2800" dirty="0" err="1">
                <a:ea typeface="Times New Roman" panose="02020603050405020304" pitchFamily="18" charset="0"/>
              </a:rPr>
              <a:t>proteasoma</a:t>
            </a:r>
            <a:r>
              <a:rPr lang="it-IT" sz="2800" dirty="0">
                <a:ea typeface="Times New Roman" panose="02020603050405020304" pitchFamily="18" charset="0"/>
              </a:rPr>
              <a:t> 26S), sia isolato.</a:t>
            </a:r>
            <a:endParaRPr lang="it-IT" sz="2800" b="1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it-IT" sz="2800" dirty="0">
                <a:ea typeface="Times New Roman" panose="02020603050405020304" pitchFamily="18" charset="0"/>
              </a:rPr>
              <a:t>Si ritiene che il 20S isolato degradi proteine denaturate (possono entrare nella cavità centrale anche senza uno specifico meccanismo di controllo).</a:t>
            </a:r>
            <a:endParaRPr lang="it-IT" sz="2800" b="1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it-IT" sz="2800" dirty="0">
                <a:ea typeface="Times New Roman" panose="02020603050405020304" pitchFamily="18" charset="0"/>
              </a:rPr>
              <a:t>Il 26S degrada proteine in forma nativa dopo che sono state </a:t>
            </a:r>
            <a:r>
              <a:rPr lang="it-IT" sz="2800" dirty="0" err="1">
                <a:ea typeface="Times New Roman" panose="02020603050405020304" pitchFamily="18" charset="0"/>
              </a:rPr>
              <a:t>ubiquitinate</a:t>
            </a:r>
            <a:r>
              <a:rPr lang="it-IT" sz="2800" dirty="0">
                <a:ea typeface="Times New Roman" panose="02020603050405020304" pitchFamily="18" charset="0"/>
              </a:rPr>
              <a:t>.</a:t>
            </a:r>
            <a:endParaRPr lang="it-IT" sz="2800" b="1" dirty="0">
              <a:ea typeface="Times New Roman" panose="02020603050405020304" pitchFamily="18" charset="0"/>
            </a:endParaRPr>
          </a:p>
          <a:p>
            <a:pPr algn="just"/>
            <a:endParaRPr lang="it-IT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6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D188A-C1D3-A740-A22E-F301647B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27" y="279330"/>
            <a:ext cx="10263415" cy="809239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Il </a:t>
            </a:r>
            <a:r>
              <a:rPr lang="it-IT" sz="4000" b="1" dirty="0" err="1">
                <a:solidFill>
                  <a:srgbClr val="002060"/>
                </a:solidFill>
              </a:rPr>
              <a:t>proteasoma</a:t>
            </a:r>
            <a:r>
              <a:rPr lang="it-IT" sz="4000" b="1" dirty="0">
                <a:solidFill>
                  <a:srgbClr val="002060"/>
                </a:solidFill>
              </a:rPr>
              <a:t> eucariotico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66EE0B8-C5B6-A74A-96E4-996E530B2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24274"/>
              </p:ext>
            </p:extLst>
          </p:nvPr>
        </p:nvGraphicFramePr>
        <p:xfrm>
          <a:off x="1309459" y="1786979"/>
          <a:ext cx="9556750" cy="387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8375">
                  <a:extLst>
                    <a:ext uri="{9D8B030D-6E8A-4147-A177-3AD203B41FA5}">
                      <a16:colId xmlns:a16="http://schemas.microsoft.com/office/drawing/2014/main" val="3342514049"/>
                    </a:ext>
                  </a:extLst>
                </a:gridCol>
                <a:gridCol w="4778375">
                  <a:extLst>
                    <a:ext uri="{9D8B030D-6E8A-4147-A177-3AD203B41FA5}">
                      <a16:colId xmlns:a16="http://schemas.microsoft.com/office/drawing/2014/main" val="3022956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Complesso 19S</a:t>
                      </a:r>
                      <a:endParaRPr lang="it-IT" sz="14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Complesso 20S</a:t>
                      </a:r>
                      <a:endParaRPr lang="it-IT" sz="1400" b="1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13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- massa molecolare complessiva di circa 500 </a:t>
                      </a:r>
                      <a:r>
                        <a:rPr lang="it-IT" sz="1200" dirty="0" err="1">
                          <a:effectLst/>
                        </a:rPr>
                        <a:t>kDa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- consiste di parecchie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. 17 sono omologhe in tutti gli organismi e tessuti, altre specifiche per organismi e addirittura tessuti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- in relazione alla loro disposizione spaziale, si dice che le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 interagenti con il </a:t>
                      </a:r>
                      <a:r>
                        <a:rPr lang="it-IT" sz="1200" dirty="0" err="1">
                          <a:effectLst/>
                        </a:rPr>
                        <a:t>proteasoma</a:t>
                      </a:r>
                      <a:r>
                        <a:rPr lang="it-IT" sz="1200" dirty="0">
                          <a:effectLst/>
                        </a:rPr>
                        <a:t> 20S formano la base; quelle più distanti il coperchio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- a livello della base sono localizzate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 con attività </a:t>
                      </a:r>
                      <a:r>
                        <a:rPr lang="it-IT" sz="1200" dirty="0" err="1">
                          <a:effectLst/>
                        </a:rPr>
                        <a:t>ATPasica</a:t>
                      </a:r>
                      <a:r>
                        <a:rPr lang="it-IT" sz="1200" dirty="0">
                          <a:effectLst/>
                        </a:rPr>
                        <a:t> (probabilmente con attività simile a quella dei </a:t>
                      </a:r>
                      <a:r>
                        <a:rPr lang="it-IT" sz="1200" dirty="0" err="1">
                          <a:effectLst/>
                        </a:rPr>
                        <a:t>chaperoni</a:t>
                      </a:r>
                      <a:r>
                        <a:rPr lang="it-IT" sz="1200" dirty="0">
                          <a:effectLst/>
                        </a:rPr>
                        <a:t>, ma che in realtà srotolano proteine ripiegate)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</a:rPr>
                        <a:t>- altre importantissime attività sono quelle </a:t>
                      </a:r>
                      <a:r>
                        <a:rPr lang="it-IT" sz="1200" dirty="0" err="1">
                          <a:effectLst/>
                        </a:rPr>
                        <a:t>isopeptidasiche</a:t>
                      </a:r>
                      <a:r>
                        <a:rPr lang="it-IT" sz="1200" dirty="0">
                          <a:effectLst/>
                        </a:rPr>
                        <a:t>, che rimuovono l’</a:t>
                      </a:r>
                      <a:r>
                        <a:rPr lang="it-IT" sz="1200" dirty="0" err="1">
                          <a:effectLst/>
                        </a:rPr>
                        <a:t>ubiquitina</a:t>
                      </a:r>
                      <a:r>
                        <a:rPr lang="it-IT" sz="1200" dirty="0">
                          <a:effectLst/>
                        </a:rPr>
                        <a:t> dalle proteine substrato </a:t>
                      </a:r>
                      <a:endParaRPr lang="it-IT" sz="14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  2 anelli esterni ciascuno di 7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  <a:sym typeface="Symbol" pitchFamily="2" charset="2"/>
                        </a:rPr>
                        <a:t>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- 2 anelli centrali ciascuno di 7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  <a:sym typeface="Symbol" pitchFamily="2" charset="2"/>
                        </a:rPr>
                        <a:t></a:t>
                      </a:r>
                      <a:r>
                        <a:rPr lang="it-IT" sz="1200" dirty="0">
                          <a:effectLst/>
                        </a:rPr>
                        <a:t>, alcune delle quali (tipicamente 6 su 14) hanno attività catalitica. Le specificità sono di diverso tipo (verso residui basici, acidi, idrofobici), così che tutte le proteine che entrano nel </a:t>
                      </a:r>
                      <a:r>
                        <a:rPr lang="it-IT" sz="1200" dirty="0" err="1">
                          <a:effectLst/>
                        </a:rPr>
                        <a:t>proteasoma</a:t>
                      </a:r>
                      <a:r>
                        <a:rPr lang="it-IT" sz="1200" dirty="0">
                          <a:effectLst/>
                        </a:rPr>
                        <a:t> vengono frammentate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 le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 hanno una massa molecolare compresa tra 21 e 31 </a:t>
                      </a:r>
                      <a:r>
                        <a:rPr lang="it-IT" sz="1200" dirty="0" err="1">
                          <a:effectLst/>
                        </a:rPr>
                        <a:t>kDa</a:t>
                      </a:r>
                      <a:r>
                        <a:rPr lang="it-IT" sz="1200" dirty="0">
                          <a:effectLst/>
                        </a:rPr>
                        <a:t>; nell’insieme il complesso ha una massa di circa 700 </a:t>
                      </a:r>
                      <a:r>
                        <a:rPr lang="it-IT" sz="1200" dirty="0" err="1">
                          <a:effectLst/>
                        </a:rPr>
                        <a:t>kDa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 le </a:t>
                      </a:r>
                      <a:r>
                        <a:rPr lang="it-IT" sz="1200" dirty="0" err="1">
                          <a:effectLst/>
                        </a:rPr>
                        <a:t>subunità</a:t>
                      </a:r>
                      <a:r>
                        <a:rPr lang="it-IT" sz="1200" dirty="0">
                          <a:effectLst/>
                        </a:rPr>
                        <a:t> catalitiche (indicate come </a:t>
                      </a:r>
                      <a:r>
                        <a:rPr lang="it-IT" sz="1200" dirty="0">
                          <a:effectLst/>
                          <a:sym typeface="Symbol" pitchFamily="2" charset="2"/>
                        </a:rPr>
                        <a:t></a:t>
                      </a:r>
                      <a:r>
                        <a:rPr lang="it-IT" sz="1200" baseline="-25000" dirty="0">
                          <a:effectLst/>
                        </a:rPr>
                        <a:t>1</a:t>
                      </a:r>
                      <a:r>
                        <a:rPr lang="it-IT" sz="1200" dirty="0">
                          <a:effectLst/>
                        </a:rPr>
                        <a:t>, </a:t>
                      </a:r>
                      <a:r>
                        <a:rPr lang="it-IT" sz="1200" dirty="0">
                          <a:effectLst/>
                          <a:sym typeface="Symbol" pitchFamily="2" charset="2"/>
                        </a:rPr>
                        <a:t></a:t>
                      </a:r>
                      <a:r>
                        <a:rPr lang="it-IT" sz="1200" baseline="-25000" dirty="0">
                          <a:effectLst/>
                        </a:rPr>
                        <a:t>2</a:t>
                      </a:r>
                      <a:r>
                        <a:rPr lang="it-IT" sz="1200" dirty="0">
                          <a:effectLst/>
                        </a:rPr>
                        <a:t>, </a:t>
                      </a:r>
                      <a:r>
                        <a:rPr lang="it-IT" sz="1200" dirty="0">
                          <a:effectLst/>
                          <a:sym typeface="Symbol" pitchFamily="2" charset="2"/>
                        </a:rPr>
                        <a:t></a:t>
                      </a:r>
                      <a:r>
                        <a:rPr lang="it-IT" sz="1200" baseline="-25000" dirty="0">
                          <a:effectLst/>
                        </a:rPr>
                        <a:t>5</a:t>
                      </a:r>
                      <a:r>
                        <a:rPr lang="it-IT" sz="1200" dirty="0">
                          <a:effectLst/>
                        </a:rPr>
                        <a:t>) possiedono una treonina all’</a:t>
                      </a:r>
                      <a:r>
                        <a:rPr lang="it-IT" sz="1200" dirty="0" err="1">
                          <a:effectLst/>
                        </a:rPr>
                        <a:t>N</a:t>
                      </a:r>
                      <a:r>
                        <a:rPr lang="it-IT" sz="1200" dirty="0">
                          <a:effectLst/>
                        </a:rPr>
                        <a:t>-terminale che è il residuo catalitico primario. Il meccanismo catalitico sembra essere lo stesso delle proteasi </a:t>
                      </a:r>
                      <a:r>
                        <a:rPr lang="it-IT" sz="1200" dirty="0" err="1">
                          <a:effectLst/>
                        </a:rPr>
                        <a:t>seriniche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  <a:tabLst>
                          <a:tab pos="3904615" algn="l"/>
                        </a:tabLst>
                      </a:pPr>
                      <a:r>
                        <a:rPr lang="it-IT" sz="1200" dirty="0">
                          <a:effectLst/>
                        </a:rPr>
                        <a:t>- la degradazione delle proteine è processiva, vale a dire che esse sono degradate in una serie di eventi proteolitici successivi durante i quali la catena polipeptidica rimane legata al </a:t>
                      </a:r>
                      <a:r>
                        <a:rPr lang="it-IT" sz="1200" dirty="0" err="1">
                          <a:effectLst/>
                        </a:rPr>
                        <a:t>proteasoma</a:t>
                      </a:r>
                      <a:r>
                        <a:rPr lang="it-IT" sz="1200" dirty="0">
                          <a:effectLst/>
                        </a:rPr>
                        <a:t>. In altre parole, essa non si stacca e rilega dopo ogni taglio</a:t>
                      </a:r>
                      <a:endParaRPr lang="it-IT" sz="1400" dirty="0">
                        <a:effectLst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 la dimensione dei peptidi che si formano è relativamente omogenea (attorno a 7-10 residui); questo fa pensare che la catena polipeptidica “scorra” nella cavità centrale del </a:t>
                      </a:r>
                      <a:r>
                        <a:rPr lang="it-IT" sz="1200" dirty="0" err="1">
                          <a:effectLst/>
                        </a:rPr>
                        <a:t>proteasoma</a:t>
                      </a:r>
                      <a:r>
                        <a:rPr lang="it-IT" sz="1200" dirty="0">
                          <a:effectLst/>
                        </a:rPr>
                        <a:t> e che venga tagliata in frammenti la cui lunghezza è approssimativamente quella che separa una fila di siti catalitici (sita in uno dei due anelli </a:t>
                      </a:r>
                      <a:r>
                        <a:rPr lang="it-IT" sz="1200" dirty="0">
                          <a:effectLst/>
                          <a:sym typeface="Symbol" pitchFamily="2" charset="2"/>
                        </a:rPr>
                        <a:t></a:t>
                      </a:r>
                      <a:r>
                        <a:rPr lang="it-IT" sz="1200" dirty="0">
                          <a:effectLst/>
                        </a:rPr>
                        <a:t>) dall'altra (sita nell’altro anello)</a:t>
                      </a:r>
                      <a:endParaRPr lang="it-IT" sz="14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663662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8DF830-B8F3-B34E-B481-EDE9F24C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7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41D5F-39CF-7141-AA63-C795CE60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La struttura del </a:t>
            </a:r>
            <a:r>
              <a:rPr lang="it-IT" sz="4000" b="1" dirty="0" err="1">
                <a:solidFill>
                  <a:srgbClr val="002060"/>
                </a:solidFill>
              </a:rPr>
              <a:t>proteasoma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16135E-BDE8-E84D-94E5-3F7D9559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300C-5CC7-9846-93DF-8CF9574B9E34}" type="slidenum">
              <a:rPr lang="it-IT" smtClean="0"/>
              <a:t>9</a:t>
            </a:fld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0AB34B-845C-6B45-858A-BAA6BAD90D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9646" b="25543"/>
          <a:stretch/>
        </p:blipFill>
        <p:spPr bwMode="auto">
          <a:xfrm>
            <a:off x="372423" y="1630796"/>
            <a:ext cx="5675086" cy="32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A5C391D-FC56-C14F-99D7-9EB7F17DB8FC}"/>
              </a:ext>
            </a:extLst>
          </p:cNvPr>
          <p:cNvSpPr/>
          <p:nvPr/>
        </p:nvSpPr>
        <p:spPr>
          <a:xfrm>
            <a:off x="372423" y="5221695"/>
            <a:ext cx="555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Inobe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I, </a:t>
            </a:r>
            <a:r>
              <a:rPr lang="en-US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Matouschek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(2014) Paradigms of protein degradation by the proteasome.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it-IT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it-IT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</a:t>
            </a:r>
            <a:r>
              <a:rPr lang="it-IT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it-IT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24, 156-164.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4BE9F1-5B7C-E74E-A260-E43559D06AF2}"/>
              </a:ext>
            </a:extLst>
          </p:cNvPr>
          <p:cNvSpPr/>
          <p:nvPr/>
        </p:nvSpPr>
        <p:spPr>
          <a:xfrm>
            <a:off x="6229003" y="1665548"/>
            <a:ext cx="5608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Nella struttura del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19S è visibile il canale centrale (nella cross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section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dove passano i substrati.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Le sei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adagiate sul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20S sono dette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Rpt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egulatory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article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Pase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in quanto possiedono attività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ATPasica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e sono numerate da Rpt1 a Rpt6.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Ciascuna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subunità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è formata da due domini: un dominio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ATPasico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(in diretto contatto con il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proteasoma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20S, evidenziato in blu scuro) e uno non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ATPasico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detto (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Oligosaccharide-Binding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in blu chiaro), soprastante il dominio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ATPasico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 domini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ATPasici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sono detti AAA (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TPase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ssociated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with diverse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cellular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ctivities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e srotolano le proteine substrato.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Le estremità C-terminali dei domini AAA sono anche in grado di allargare il poro di entrata del 20S.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2847</Words>
  <Application>Microsoft Macintosh PowerPoint</Application>
  <PresentationFormat>Widescreen</PresentationFormat>
  <Paragraphs>227</Paragraphs>
  <Slides>36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50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Comic Sans MS</vt:lpstr>
      <vt:lpstr>Courier New</vt:lpstr>
      <vt:lpstr>Symbol</vt:lpstr>
      <vt:lpstr>Times</vt:lpstr>
      <vt:lpstr>Times New Roman</vt:lpstr>
      <vt:lpstr>Wingdings</vt:lpstr>
      <vt:lpstr>Tema di Office</vt:lpstr>
      <vt:lpstr>PowerPoint.Slide.12</vt:lpstr>
      <vt:lpstr>La degradazione delle proteine </vt:lpstr>
      <vt:lpstr>Presentazione standard di PowerPoint</vt:lpstr>
      <vt:lpstr>I sistemi proteolitici negli eucarioti</vt:lpstr>
      <vt:lpstr>  La concentrazione intracellulare di una proteina è funzione della velocità di sintesi e di degradazione   </vt:lpstr>
      <vt:lpstr>Il sistema di degradazione delle proteine ubiquitina-proteasoma-dipendente </vt:lpstr>
      <vt:lpstr> La struttura del proteasoma 20S nei sistemi eucarioti </vt:lpstr>
      <vt:lpstr>Presentazione standard di PowerPoint</vt:lpstr>
      <vt:lpstr>Il proteasoma eucariotico</vt:lpstr>
      <vt:lpstr>La struttura del proteasoma</vt:lpstr>
      <vt:lpstr>La struttura del proteasoma</vt:lpstr>
      <vt:lpstr>Le attività del proteasoma 19S</vt:lpstr>
      <vt:lpstr>PROTEOLISI SELETTIVA MEDIATA DALL’UBIQUITINA</vt:lpstr>
      <vt:lpstr>UBIQUITINA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Complessi E3 di Saccharomyces cerevisiae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Sic1 e la sua degradazione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degradazione delle proteine </dc:title>
  <dc:creator>paola.coccetti@unimib.it</dc:creator>
  <cp:lastModifiedBy>paola.coccetti@unimib.it</cp:lastModifiedBy>
  <cp:revision>50</cp:revision>
  <dcterms:created xsi:type="dcterms:W3CDTF">2020-04-06T10:08:47Z</dcterms:created>
  <dcterms:modified xsi:type="dcterms:W3CDTF">2022-11-15T11:38:44Z</dcterms:modified>
</cp:coreProperties>
</file>