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29" r:id="rId2"/>
    <p:sldId id="270" r:id="rId3"/>
    <p:sldId id="430" r:id="rId4"/>
    <p:sldId id="257" r:id="rId5"/>
    <p:sldId id="266" r:id="rId6"/>
    <p:sldId id="27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6D746-CF7F-49FE-B5F6-D1C03422C495}" type="datetimeFigureOut">
              <a:rPr lang="it-IT" smtClean="0"/>
              <a:t>20/11/2021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6A88D-B2BC-44A3-9805-63ECFF5948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11BACF24-C96A-41DD-9988-AF4A24835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D8CFAB3C-F43C-42CD-99DC-7904FE257C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EB33F32C-EF17-4195-8038-A6DAC86A0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4EB6A-53E4-45EF-A6DD-1DE51056D9A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>
            <a:extLst>
              <a:ext uri="{FF2B5EF4-FFF2-40B4-BE49-F238E27FC236}">
                <a16:creationId xmlns:a16="http://schemas.microsoft.com/office/drawing/2014/main" id="{DCD8CB70-8A5C-4141-980B-A749BDE52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>
            <a:extLst>
              <a:ext uri="{FF2B5EF4-FFF2-40B4-BE49-F238E27FC236}">
                <a16:creationId xmlns:a16="http://schemas.microsoft.com/office/drawing/2014/main" id="{A29657B6-0E7C-4ACE-8851-5642A7FCF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2772" name="Segnaposto numero diapositiva 3">
            <a:extLst>
              <a:ext uri="{FF2B5EF4-FFF2-40B4-BE49-F238E27FC236}">
                <a16:creationId xmlns:a16="http://schemas.microsoft.com/office/drawing/2014/main" id="{1CB05763-BC79-4BC8-ACD1-D7BCF2ABF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F6A74-D230-4154-A91C-9537BEBEBFA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A51FBDC0-4F7A-4E61-B6AB-857D5F5B5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550E6F97-4BA1-4079-9CA4-8D71651FF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F6547F84-8735-49CD-8445-7C5D4D106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36B30-A34A-474D-8239-821FB479409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>
            <a:extLst>
              <a:ext uri="{FF2B5EF4-FFF2-40B4-BE49-F238E27FC236}">
                <a16:creationId xmlns:a16="http://schemas.microsoft.com/office/drawing/2014/main" id="{C5741FF8-8192-43DF-9AA5-C766B54FE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>
            <a:extLst>
              <a:ext uri="{FF2B5EF4-FFF2-40B4-BE49-F238E27FC236}">
                <a16:creationId xmlns:a16="http://schemas.microsoft.com/office/drawing/2014/main" id="{37756089-C19D-4CDD-838E-02E3B57EA4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6868" name="Segnaposto numero diapositiva 3">
            <a:extLst>
              <a:ext uri="{FF2B5EF4-FFF2-40B4-BE49-F238E27FC236}">
                <a16:creationId xmlns:a16="http://schemas.microsoft.com/office/drawing/2014/main" id="{9A849C5E-61E8-4028-BB1F-9F804A8F6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B22E3-2CA7-4858-9D30-950C6E07FEC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>
            <a:extLst>
              <a:ext uri="{FF2B5EF4-FFF2-40B4-BE49-F238E27FC236}">
                <a16:creationId xmlns:a16="http://schemas.microsoft.com/office/drawing/2014/main" id="{A9932E0D-E499-466D-AEAB-F44D498585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>
            <a:extLst>
              <a:ext uri="{FF2B5EF4-FFF2-40B4-BE49-F238E27FC236}">
                <a16:creationId xmlns:a16="http://schemas.microsoft.com/office/drawing/2014/main" id="{2233FE59-8803-407C-A997-5C0FA6B5F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8916" name="Segnaposto numero diapositiva 3">
            <a:extLst>
              <a:ext uri="{FF2B5EF4-FFF2-40B4-BE49-F238E27FC236}">
                <a16:creationId xmlns:a16="http://schemas.microsoft.com/office/drawing/2014/main" id="{F286F1DA-B188-4F79-98B9-6AD22235C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81F82-A6CD-4BFB-AB38-885C5828E46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>
            <a:extLst>
              <a:ext uri="{FF2B5EF4-FFF2-40B4-BE49-F238E27FC236}">
                <a16:creationId xmlns:a16="http://schemas.microsoft.com/office/drawing/2014/main" id="{0244A02A-FCE4-45A0-9F10-13C577B1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3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1" y="1964267"/>
            <a:ext cx="7618971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1" y="4385734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B63413-9D09-47AA-8F81-853D606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2184" y="5870576"/>
            <a:ext cx="161713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B186-793B-444D-B3D5-EFD0EB26A053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65F76D-13D1-437A-88FE-228D0A4B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5870576"/>
            <a:ext cx="5242984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3BBC8-F326-45DB-BBD8-2B81FB57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17" y="5870576"/>
            <a:ext cx="55668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CDDE-50EC-4E0D-8A60-D8D670FF48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88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E0E5AF6B-1797-467A-9291-882700B5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40D6C5-1B87-49D6-A462-8BF2E44B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31D1-F3FC-46C6-95CC-AE502DFD0C86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6499D-D9A8-4EB0-9A57-7C249D90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89EEC8-9839-4121-97FB-DE04B50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52AA-6C94-45C0-B0EE-78D2226780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368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06A49937-8D11-4941-A08C-7944EB63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09603"/>
            <a:ext cx="103631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4343400"/>
            <a:ext cx="103631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E0CDF-6673-464E-A46F-0392ED31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2013-E897-4602-BED6-E79C660A6617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8387E1-5968-4771-ABD1-85886830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58915A-7A6A-473F-A83F-D289B715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F4DD-A719-4947-9009-1B17147DEF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242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>
            <a:extLst>
              <a:ext uri="{FF2B5EF4-FFF2-40B4-BE49-F238E27FC236}">
                <a16:creationId xmlns:a16="http://schemas.microsoft.com/office/drawing/2014/main" id="{B630F308-4240-4AEF-B472-1FAA00F7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F87C9CB1-1233-4CC5-A9FB-D1C603D600CE}"/>
              </a:ext>
            </a:extLst>
          </p:cNvPr>
          <p:cNvSpPr txBox="1"/>
          <p:nvPr/>
        </p:nvSpPr>
        <p:spPr>
          <a:xfrm>
            <a:off x="10314517" y="2751139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9325216-59F3-4CE0-92F0-26DF896A27A0}"/>
              </a:ext>
            </a:extLst>
          </p:cNvPr>
          <p:cNvSpPr txBox="1"/>
          <p:nvPr/>
        </p:nvSpPr>
        <p:spPr>
          <a:xfrm>
            <a:off x="563033" y="7175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29" y="3352800"/>
            <a:ext cx="9168177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BFD04A-BD40-4D77-90E6-05FEE2CCFF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F023-11F2-4EE7-8B32-11C9C7772688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E406C7-8B93-449D-80DE-3341A5664E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224C65-B0C3-4978-8A89-7F6B8DB03B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EE11-9E23-47A6-A2FD-E487623347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086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D354EFA6-257D-47C5-9B10-F4768F63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291648"/>
            <a:ext cx="103632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BBB015-ACCD-4DD8-A130-97C24C1A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CA1C-A348-4517-8ED3-8E3F20BEBB9A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266E8-EAAC-46AE-A1FC-278C878C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F7D3BC-BD78-4B16-BEEE-8523CF02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4215-6311-490A-83A0-AF5BE9B975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582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>
            <a:extLst>
              <a:ext uri="{FF2B5EF4-FFF2-40B4-BE49-F238E27FC236}">
                <a16:creationId xmlns:a16="http://schemas.microsoft.com/office/drawing/2014/main" id="{063D8C20-DC08-4EAB-8680-6C2478A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CADD2225-215B-4C44-9481-FED8B64CF26C}"/>
              </a:ext>
            </a:extLst>
          </p:cNvPr>
          <p:cNvSpPr txBox="1"/>
          <p:nvPr/>
        </p:nvSpPr>
        <p:spPr>
          <a:xfrm>
            <a:off x="10314517" y="2751139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ED219DA-E3D7-49AC-B492-95915CCAC1FD}"/>
              </a:ext>
            </a:extLst>
          </p:cNvPr>
          <p:cNvSpPr txBox="1"/>
          <p:nvPr/>
        </p:nvSpPr>
        <p:spPr>
          <a:xfrm>
            <a:off x="563033" y="7175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3886200"/>
            <a:ext cx="103632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FB6F3D-6DBF-4541-8E29-7DBAF1C75C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91AA-161D-4E9C-820B-9380C6849982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13F674-B697-4953-9D52-0FA1257AAA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E7F734-83F7-4324-9B35-3779ED1B7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2288-7A10-469D-BFA4-6B9019B84E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243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>
            <a:extLst>
              <a:ext uri="{FF2B5EF4-FFF2-40B4-BE49-F238E27FC236}">
                <a16:creationId xmlns:a16="http://schemas.microsoft.com/office/drawing/2014/main" id="{F7BED3EF-BFBC-43D6-8B56-BB98BE3C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4" y="609603"/>
            <a:ext cx="103632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4" y="3505200"/>
            <a:ext cx="103632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3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54280AD-6A61-4C0A-B648-06A0551AB9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9A38-8AF5-412A-974C-B9E8090CE462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E5400F-EF19-43EF-BC50-04EF558F08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25F261-5482-437C-93F5-688502979E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451D-B273-45CA-B378-0915D6E172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835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3C65CD4A-5FFB-4EFF-BB1D-ED76B1DF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E69C25-3A7D-43AA-ACD2-C55D047B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2C37-1BC1-4B89-8810-F25BA74DADB7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4E5E7D-F16B-4010-A7C2-171BD85C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13E56B-FE1A-47A2-AA3B-14DA62E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269B-B24B-4BF6-AA0F-D6B369C3A6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120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706E81F3-8EA6-4B27-863C-A8EFFE30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5" y="609601"/>
            <a:ext cx="2235495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964FEA-AEE1-413A-9037-506A0FB1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63245-EE5C-44A9-8340-ACBCDC7AFC30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0B1D45-0063-44EA-BAA3-5F5755CB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C68E9-2D95-416A-88CB-E0DB63F7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8675-B8AA-4CCA-A078-FBBFD42477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58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EAD52584-758F-43A5-95C6-B2D5095A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480FC3-8C66-4627-8AD0-72BBAFF0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D4AC-3E00-4DAA-97D6-6715E2A7494A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7E07F7-296B-454A-AD0F-A47FCE7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510A7-335F-4C49-BED3-909CCAD8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4591-1AAC-486D-A501-5B2AAC5135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526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C1DAD475-8FE3-483F-8A31-CD9C9F94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25AB72-3833-474B-97DE-AC4B0BFF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54A9-7DB7-42A6-8E3F-F6887BC547F2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C7C91D-15AD-4FC1-BD5A-7C82C2CE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665C9-0690-49C2-A281-41376ED6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F056-0317-4C9A-9DDD-E7CDD3339A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7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DEABF793-CAC6-4608-8390-51B36A32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69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76E3F53-293C-4EB2-A4A1-2206B9A8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052E-1DFD-4E42-8657-6236FE1FC35D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9B57DA-9C03-43F8-8E4A-261FB3DF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55E858-7EAE-4E17-B88C-FDF2FCD1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A04-A630-4A8C-8D1C-AFD2C04A9F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181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>
            <a:extLst>
              <a:ext uri="{FF2B5EF4-FFF2-40B4-BE49-F238E27FC236}">
                <a16:creationId xmlns:a16="http://schemas.microsoft.com/office/drawing/2014/main" id="{F5930CBD-74C2-4E58-AF20-6F728132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2BF3DE7-1CA8-43A3-8719-E132E2BA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C8C9-7131-41BA-95A9-BFE228C9E616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06F2C6B-7117-496C-A136-1F3175C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82EFD56-06FA-45A6-84C4-B2C64D2B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D638-668F-42ED-980F-BFDA8A24E8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4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>
            <a:extLst>
              <a:ext uri="{FF2B5EF4-FFF2-40B4-BE49-F238E27FC236}">
                <a16:creationId xmlns:a16="http://schemas.microsoft.com/office/drawing/2014/main" id="{5567371F-6CED-4797-8B55-04ECF82D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2"/>
            <a:ext cx="103632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004E9C7-C89B-4323-BE46-B25FA542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BB42-B9E6-47C8-9B23-2CEFB5BD1390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14D803-B417-499D-84A7-8D45FEE7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B695036-2A17-4DE1-9373-37D4CA67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05BD-D25D-4679-978F-8F1866777C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13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>
            <a:extLst>
              <a:ext uri="{FF2B5EF4-FFF2-40B4-BE49-F238E27FC236}">
                <a16:creationId xmlns:a16="http://schemas.microsoft.com/office/drawing/2014/main" id="{A0703D5C-2919-4598-BE4D-6D7C45F7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E1C49D-E037-4A7C-AFE5-EE05955A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34CF-CC22-41A6-AE0E-7105CF0910C6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F981226-5640-4FED-A32F-D844B640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5557D6-DAB7-466D-ADA3-0DA70412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8FB3-A3F8-49A7-8B09-C285313851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664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>
            <a:extLst>
              <a:ext uri="{FF2B5EF4-FFF2-40B4-BE49-F238E27FC236}">
                <a16:creationId xmlns:a16="http://schemas.microsoft.com/office/drawing/2014/main" id="{408D9304-EF4D-4894-88EB-4078A625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3" y="609601"/>
            <a:ext cx="6170633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3DFB469-F22F-4822-ABCB-8A458702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8428-63BB-4695-97FE-E53C22ADDD4D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CCF011B-8C48-4004-BCA2-EB67C8B6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5E1880D-62C0-4748-839D-0DC08709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50F0-F875-40D1-BC35-17F1D0AEFD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65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>
            <a:extLst>
              <a:ext uri="{FF2B5EF4-FFF2-40B4-BE49-F238E27FC236}">
                <a16:creationId xmlns:a16="http://schemas.microsoft.com/office/drawing/2014/main" id="{F63F1E39-A0E9-48D2-9F79-09F902C3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1" y="1735672"/>
            <a:ext cx="5462939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1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8FC2C9-BC75-4FD2-967D-3EE6664E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9A3E-C5D5-4E0B-B21E-8D1C753AAD71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3C5DB7-0A45-4964-B394-3909508D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1C1302-8B6C-407E-8A5D-A7018621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8AA-B3FA-4855-9D00-E9D609FEE8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74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E69F2-A8F7-4D33-A0D9-4E7A0FB7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3632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C9D2FB-ED0E-42ED-B84F-C41F089E3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632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27C81-FFF7-4159-8BF0-2C678FD1A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97384" y="5870576"/>
            <a:ext cx="161713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3C3E6C7-C740-4519-94EA-0635D765C3C5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CC867-5DDB-4685-8A94-A2A23F081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870576"/>
            <a:ext cx="798618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3BF9-C0F0-44F0-99AB-A5FA2791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117" y="5870576"/>
            <a:ext cx="5566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01B298C-DF7E-4D87-983D-917314E4AA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29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27E40-4786-4524-AE9C-0A17D0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governo</a:t>
            </a:r>
          </a:p>
        </p:txBody>
      </p:sp>
      <p:pic>
        <p:nvPicPr>
          <p:cNvPr id="20483" name="Segnaposto contenuto 4">
            <a:extLst>
              <a:ext uri="{FF2B5EF4-FFF2-40B4-BE49-F238E27FC236}">
                <a16:creationId xmlns:a16="http://schemas.microsoft.com/office/drawing/2014/main" id="{AC7C4DC9-59FD-43FF-99E2-E4DFC9F5F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2141538"/>
            <a:ext cx="7859713" cy="44561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0C1A3636-8654-42E4-B159-0FD139AB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8"/>
            <a:ext cx="8229600" cy="8921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PROCEDIMENTO DI formazione</a:t>
            </a:r>
          </a:p>
        </p:txBody>
      </p:sp>
      <p:sp>
        <p:nvSpPr>
          <p:cNvPr id="19459" name="Segnaposto contenuto 2">
            <a:extLst>
              <a:ext uri="{FF2B5EF4-FFF2-40B4-BE49-F238E27FC236}">
                <a16:creationId xmlns:a16="http://schemas.microsoft.com/office/drawing/2014/main" id="{7F93213A-F724-4904-9499-02DD5D70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52512"/>
            <a:ext cx="9144000" cy="580548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seguito di elezioni o dopo una crisi di governo: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Consultazioni presidenziali (consuetudine)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Conferimento dell’incarico (o mandato esplorativo) 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Accettazione (eventualmente anche con riserva)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Scioglimento della riserva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Presentazione (proposta) della lista dei Ministri da parte del Presidente del Consiglio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Nomina dei Ministri ad opera del Capo dello Stato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Giuramento ed entrata in carica, ma solto con poteri di ordinaria amministrazione 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Entro 10 giorni dal giuramento, votazione della fiducia iniziale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88392960-C4FF-4673-A6B3-87C77927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3" y="188039"/>
            <a:ext cx="7778750" cy="864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latin typeface="+mn-lt"/>
              </a:rPr>
              <a:t>Il rapporto fiduciario</a:t>
            </a:r>
          </a:p>
        </p:txBody>
      </p:sp>
      <p:sp>
        <p:nvSpPr>
          <p:cNvPr id="28675" name="Segnaposto contenuto 2">
            <a:extLst>
              <a:ext uri="{FF2B5EF4-FFF2-40B4-BE49-F238E27FC236}">
                <a16:creationId xmlns:a16="http://schemas.microsoft.com/office/drawing/2014/main" id="{3BB814C1-34D5-493A-A67A-CEFACBE64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4753" y="1241425"/>
            <a:ext cx="8566150" cy="5616575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it-IT" altLang="it-IT" sz="2400" b="1" cap="small" dirty="0"/>
              <a:t>Fiducia iniziale</a:t>
            </a:r>
            <a:r>
              <a:rPr lang="it-IT" altLang="it-IT" sz="2400" dirty="0"/>
              <a:t>: mozione di fiducia (art. 94 comma 3 Cost.) “</a:t>
            </a:r>
            <a:r>
              <a:rPr lang="it-IT" altLang="it-IT" sz="2400" i="1" dirty="0"/>
              <a:t>Entro dieci giorni dalla sua formazione il Governo si presenta alle Camere per ottenerne la fiducia</a:t>
            </a:r>
            <a:r>
              <a:rPr lang="it-IT" altLang="it-IT" sz="2400" dirty="0"/>
              <a:t>”.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1500" dirty="0"/>
              <a:t>	</a:t>
            </a:r>
            <a:r>
              <a:rPr lang="it-IT" altLang="it-IT" sz="2000" dirty="0"/>
              <a:t>Voto per appello nominale a scrutinio palese (franchi tiratori)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2000" dirty="0"/>
              <a:t>	È sufficiente la maggioranza semplice (voto politico)</a:t>
            </a:r>
            <a:endParaRPr lang="it-IT" altLang="it-IT" sz="1500" dirty="0"/>
          </a:p>
          <a:p>
            <a:pPr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it-IT" altLang="it-IT" sz="2400" b="1" cap="small" dirty="0"/>
              <a:t>Mozione di sfiducia</a:t>
            </a:r>
            <a:r>
              <a:rPr lang="it-IT" altLang="it-IT" sz="2400" dirty="0"/>
              <a:t> (art. 94, commi 4 e 5) “</a:t>
            </a:r>
            <a:r>
              <a:rPr lang="it-IT" altLang="it-IT" sz="2400" i="1" dirty="0"/>
              <a:t>Il voto contrario di una o d'entrambe le Camere su una proposta del Governo non importa obbligo di dimissioni. La mozione di sfiducia deve essere firmata da almeno un decimo dei componenti della Camera e non può essere messa in discussione prima di tre giorni dalla sua presentazione</a:t>
            </a:r>
            <a:r>
              <a:rPr lang="it-IT" altLang="it-IT" sz="2400" dirty="0"/>
              <a:t>”.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1500" dirty="0"/>
              <a:t>	</a:t>
            </a:r>
            <a:r>
              <a:rPr lang="it-IT" altLang="it-IT" sz="2000" dirty="0"/>
              <a:t>Voto per appello nominale a scrutinio palese (franchi tiratori)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2000" dirty="0"/>
              <a:t>	È sufficiente la maggioranza semplice (voto politico)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2000" dirty="0"/>
              <a:t>	La mozione non può essere posta in discussione se non sono decorsi almeno tre giorni dalla sua 	presentazione (assalti alla diligenza; periodo di ponderazione)</a:t>
            </a:r>
            <a:endParaRPr lang="it-IT" altLang="it-IT" sz="2900" dirty="0"/>
          </a:p>
          <a:p>
            <a:pPr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it-IT" altLang="it-IT" sz="2400" b="1" cap="small" dirty="0"/>
              <a:t>Sfiducia individuale</a:t>
            </a:r>
            <a:r>
              <a:rPr lang="it-IT" altLang="it-IT" sz="2400" dirty="0"/>
              <a:t> al singolo Ministro (Corte cost. </a:t>
            </a:r>
            <a:r>
              <a:rPr lang="it-IT" altLang="it-IT" sz="2400" dirty="0" err="1"/>
              <a:t>sent</a:t>
            </a:r>
            <a:r>
              <a:rPr lang="it-IT" altLang="it-IT" sz="2400" dirty="0"/>
              <a:t>. 7 del 1996, caso Mancuso).</a:t>
            </a:r>
          </a:p>
          <a:p>
            <a:pPr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it-IT" altLang="it-IT" sz="2400" b="1" cap="small" dirty="0"/>
              <a:t>Questione di fiducia</a:t>
            </a:r>
            <a:r>
              <a:rPr lang="it-IT" altLang="it-IT" sz="2400" dirty="0"/>
              <a:t>: strumento nelle mani del Governo, non è previsto in Costituzione. L’Esecutivo subordina la propria permanenza in carica all’approvazione di un determinato provvedimento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2000" dirty="0"/>
              <a:t>	La mancata approvazione su cui è posta la «questione di fiducia» comporta automaticamente le dimissioni 	del Governo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2000" dirty="0"/>
              <a:t>	Inemendabilità</a:t>
            </a:r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r>
              <a:rPr lang="it-IT" altLang="it-IT" sz="2000" dirty="0"/>
              <a:t>	Priorità di discussione</a:t>
            </a:r>
          </a:p>
          <a:p>
            <a:pPr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it-IT" alt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4DAF17D0-C475-4616-A5F9-B26BCAEE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…il Governo pone la fiducia (</a:t>
            </a:r>
            <a:r>
              <a:rPr lang="it-IT" b="1" i="1" dirty="0">
                <a:latin typeface="+mn-lt"/>
              </a:rPr>
              <a:t>questione di fiducia</a:t>
            </a:r>
            <a:r>
              <a:rPr lang="it-IT" b="1" dirty="0">
                <a:latin typeface="+mn-lt"/>
              </a:rPr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697554-5FB2-4AB0-A277-52235266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1071564"/>
            <a:ext cx="8537575" cy="5545137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b="1" cap="small" dirty="0"/>
              <a:t>Art. 116 Reg. Camera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b="1" dirty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it-IT" sz="2900" dirty="0"/>
            </a:br>
            <a:r>
              <a:rPr lang="it-IT" sz="2900" dirty="0"/>
              <a:t>2. Se il Governo pone la questione di fiducia sul mantenimento di un articolo, si vota sull'articolo dopo che tutti gli emendamenti presentati siano stati illustrati</a:t>
            </a:r>
            <a:r>
              <a:rPr lang="it-IT" sz="2900" dirty="0">
                <a:solidFill>
                  <a:srgbClr val="FFFF00"/>
                </a:solidFill>
              </a:rPr>
              <a:t>. </a:t>
            </a:r>
            <a:r>
              <a:rPr lang="it-IT" sz="2900" b="1" dirty="0"/>
              <a:t>Se il voto della Camera è favorevole, </a:t>
            </a:r>
            <a:r>
              <a:rPr lang="it-IT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l'articolo è approvato e tutti gli emendamenti si intendono respinti</a:t>
            </a:r>
            <a:r>
              <a:rPr lang="it-IT" sz="2900" dirty="0"/>
              <a:t>. Nello stesso modo si procede se sia posta la questione di fiducia su un ordine del giorno, una mozione o una risoluzione. Se il progetto di legge consiste in un solo articolo, il Governo può porre la questione di fiducia sull'articolo medesimo, salva la votazione finale del progetto. (*)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it-IT" sz="2900" dirty="0"/>
            </a:br>
            <a:r>
              <a:rPr lang="it-IT" sz="2900" dirty="0"/>
              <a:t>3. Sulla questione di fiducia </a:t>
            </a:r>
            <a:r>
              <a:rPr lang="it-IT" sz="2900" b="1" dirty="0"/>
              <a:t>si vota per </a:t>
            </a:r>
            <a:r>
              <a:rPr lang="it-IT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appello nominale </a:t>
            </a:r>
            <a:r>
              <a:rPr lang="it-IT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prima di ventiquattro ore</a:t>
            </a:r>
            <a:r>
              <a:rPr lang="it-IT" sz="2900" dirty="0"/>
              <a:t>, salvo diverso accordo fra i Gruppi. Ha facoltà di rendere dichiarazione di voto un deputato per ciascun Gruppo. [..]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it-IT" sz="2900" dirty="0"/>
            </a:br>
            <a:r>
              <a:rPr lang="it-IT" sz="2900" dirty="0"/>
              <a:t>4. La questione di fiducia </a:t>
            </a:r>
            <a:r>
              <a:rPr lang="it-IT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può essere posta </a:t>
            </a:r>
            <a:r>
              <a:rPr lang="it-IT" sz="2900" dirty="0"/>
              <a:t>su proposte di inchieste parlamentari, modificazioni del Regolamento e relative interpretazioni o richiami, autorizzazioni a procedere e verifica delle elezioni, nomine, fatti personali, sanzioni disciplinari e in generale su quanto attenga alle condizioni di funzionamento interno della Camera e su tutti quegli argomenti per i quali il Regolamento prescrive votazioni per alzata di mano o per scrutinio segreto.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66920A13-4156-4F88-BB68-B7AEE0448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950" y="295276"/>
            <a:ext cx="7772400" cy="6508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latin typeface="+mn-lt"/>
              </a:rPr>
              <a:t>      Sfiducia: art. 94 Cost.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8760E5-C87D-49F0-B4AC-03F250175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8" y="981076"/>
            <a:ext cx="7993062" cy="5184775"/>
          </a:xfrm>
        </p:spPr>
        <p:txBody>
          <a:bodyPr rtlCol="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cap="small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small" dirty="0"/>
              <a:t>Il Governo deve avere la fiducia delle due Camere.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small" dirty="0"/>
              <a:t>Ciascuna Camera accorda o revoca la fiducia mediante </a:t>
            </a:r>
            <a:r>
              <a:rPr lang="it-IT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mozione motivata e votata per appello nominale</a:t>
            </a:r>
            <a:r>
              <a:rPr lang="it-IT" sz="2400" cap="small" dirty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small" dirty="0"/>
              <a:t>Entro dieci giorni dalla sua formazione il Governo si presenta alle Camere per ottenerne la </a:t>
            </a:r>
            <a:r>
              <a:rPr lang="it-IT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fiducia</a:t>
            </a:r>
            <a:r>
              <a:rPr lang="it-IT" sz="2400" cap="small" dirty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small" dirty="0"/>
              <a:t>Il voto contrario di una o d'entrambe le Camere su una proposta del Governo non importa obbligo di dimissioni.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small" dirty="0"/>
              <a:t>La mozione di </a:t>
            </a:r>
            <a:r>
              <a:rPr lang="it-IT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sfiducia</a:t>
            </a:r>
            <a:r>
              <a:rPr lang="it-IT" sz="2400" cap="small" dirty="0"/>
              <a:t> deve essere firmata da almeno un decimo dei componenti della Camera e non può essere messa in discussione </a:t>
            </a:r>
            <a:r>
              <a:rPr lang="it-IT" sz="2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di tre giorni </a:t>
            </a:r>
            <a:r>
              <a:rPr lang="it-IT" sz="2400" cap="small" dirty="0"/>
              <a:t>dalla sua presentazione</a:t>
            </a:r>
            <a:r>
              <a:rPr lang="it-IT" sz="2400" cap="small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umetto 3 3">
            <a:extLst>
              <a:ext uri="{FF2B5EF4-FFF2-40B4-BE49-F238E27FC236}">
                <a16:creationId xmlns:a16="http://schemas.microsoft.com/office/drawing/2014/main" id="{D924A75E-B4DE-4369-8D6A-6519FFCC5A3B}"/>
              </a:ext>
            </a:extLst>
          </p:cNvPr>
          <p:cNvSpPr/>
          <p:nvPr/>
        </p:nvSpPr>
        <p:spPr>
          <a:xfrm>
            <a:off x="8136294" y="260349"/>
            <a:ext cx="2957804" cy="1584325"/>
          </a:xfrm>
          <a:prstGeom prst="wedgeEllipseCallout">
            <a:avLst>
              <a:gd name="adj1" fmla="val -62510"/>
              <a:gd name="adj2" fmla="val 8544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Contro i «franchi tiratori»</a:t>
            </a:r>
          </a:p>
        </p:txBody>
      </p:sp>
      <p:sp>
        <p:nvSpPr>
          <p:cNvPr id="5" name="Fumetto 3 4">
            <a:extLst>
              <a:ext uri="{FF2B5EF4-FFF2-40B4-BE49-F238E27FC236}">
                <a16:creationId xmlns:a16="http://schemas.microsoft.com/office/drawing/2014/main" id="{F81251D9-62BD-41E8-AE92-C49A0BCDFAD8}"/>
              </a:ext>
            </a:extLst>
          </p:cNvPr>
          <p:cNvSpPr/>
          <p:nvPr/>
        </p:nvSpPr>
        <p:spPr>
          <a:xfrm>
            <a:off x="6610157" y="5171946"/>
            <a:ext cx="2617819" cy="1584325"/>
          </a:xfrm>
          <a:prstGeom prst="wedgeEllipseCallout">
            <a:avLst>
              <a:gd name="adj1" fmla="val -92780"/>
              <a:gd name="adj2" fmla="val -53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Contro gli «assalti alla diligenza»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>
            <a:extLst>
              <a:ext uri="{FF2B5EF4-FFF2-40B4-BE49-F238E27FC236}">
                <a16:creationId xmlns:a16="http://schemas.microsoft.com/office/drawing/2014/main" id="{18780AA0-5DE1-4454-AFC8-52F8DD09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60351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200" b="1" dirty="0">
                <a:latin typeface="+mn-lt"/>
              </a:rPr>
              <a:t>Crisi di governo</a:t>
            </a:r>
          </a:p>
        </p:txBody>
      </p:sp>
      <p:sp>
        <p:nvSpPr>
          <p:cNvPr id="27651" name="Segnaposto contenuto 2">
            <a:extLst>
              <a:ext uri="{FF2B5EF4-FFF2-40B4-BE49-F238E27FC236}">
                <a16:creationId xmlns:a16="http://schemas.microsoft.com/office/drawing/2014/main" id="{970A25A7-E8BB-44C9-B813-C961F2C5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1076"/>
            <a:ext cx="8229600" cy="547211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Interruzione del rapporto fiduciario tra Parlamento e Governo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Crisi parlamentare </a:t>
            </a: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(dimissioni obbligate dal voto espresso di una delle due Camere su un voto di carattere fiduciario)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Crisi extraparlamentare</a:t>
            </a: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(dimissioni volontarie del Governo)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Possibile parlamentarizzazione della crisi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alt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Esiti: </a:t>
            </a: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Rimpasto, nomina di un nuovo Governo oppure scioglimento anticipato delle Camere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Governo dimissionario ha solo poteri di gestione degli affari correnti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Widescreen</PresentationFormat>
  <Paragraphs>52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Celestiale</vt:lpstr>
      <vt:lpstr>Il governo</vt:lpstr>
      <vt:lpstr>PROCEDIMENTO DI formazione</vt:lpstr>
      <vt:lpstr>Il rapporto fiduciario</vt:lpstr>
      <vt:lpstr>…il Governo pone la fiducia (questione di fiducia)</vt:lpstr>
      <vt:lpstr>      Sfiducia: art. 94 Cost.</vt:lpstr>
      <vt:lpstr>Crisi di governo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governo</dc:title>
  <dc:creator>Paolo Zicchittu</dc:creator>
  <cp:lastModifiedBy>Paolo Zicchittu</cp:lastModifiedBy>
  <cp:revision>1</cp:revision>
  <dcterms:created xsi:type="dcterms:W3CDTF">2021-11-20T20:20:40Z</dcterms:created>
  <dcterms:modified xsi:type="dcterms:W3CDTF">2021-11-20T20:27:23Z</dcterms:modified>
</cp:coreProperties>
</file>