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29" r:id="rId2"/>
    <p:sldId id="276" r:id="rId3"/>
    <p:sldId id="269" r:id="rId4"/>
    <p:sldId id="272" r:id="rId5"/>
    <p:sldId id="273" r:id="rId6"/>
    <p:sldId id="271" r:id="rId7"/>
    <p:sldId id="297" r:id="rId8"/>
    <p:sldId id="28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6FBE4-4CD0-4EA5-9E3B-2A7C0B36490F}" type="datetimeFigureOut">
              <a:rPr lang="it-IT" smtClean="0"/>
              <a:t>20/11/2021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AAAC-08A7-4614-870E-425AEB715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58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>
            <a:extLst>
              <a:ext uri="{FF2B5EF4-FFF2-40B4-BE49-F238E27FC236}">
                <a16:creationId xmlns:a16="http://schemas.microsoft.com/office/drawing/2014/main" id="{6F014FC9-FDDC-4994-AF94-7C3805D7E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>
            <a:extLst>
              <a:ext uri="{FF2B5EF4-FFF2-40B4-BE49-F238E27FC236}">
                <a16:creationId xmlns:a16="http://schemas.microsoft.com/office/drawing/2014/main" id="{E1DBF6E3-8247-4FD5-BDF6-6E38CE03E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032BC01B-42AD-4100-8489-C27497DAF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BCEA6-D261-4BE4-81AC-B7CA1BE7315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>
            <a:extLst>
              <a:ext uri="{FF2B5EF4-FFF2-40B4-BE49-F238E27FC236}">
                <a16:creationId xmlns:a16="http://schemas.microsoft.com/office/drawing/2014/main" id="{0243AC53-23CE-4744-95B3-0FD7D9EBFF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>
            <a:extLst>
              <a:ext uri="{FF2B5EF4-FFF2-40B4-BE49-F238E27FC236}">
                <a16:creationId xmlns:a16="http://schemas.microsoft.com/office/drawing/2014/main" id="{697CE6E7-712B-4F16-8F56-C20A658ACB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0964" name="Segnaposto numero diapositiva 3">
            <a:extLst>
              <a:ext uri="{FF2B5EF4-FFF2-40B4-BE49-F238E27FC236}">
                <a16:creationId xmlns:a16="http://schemas.microsoft.com/office/drawing/2014/main" id="{02348C8F-ABDC-4BD5-B64F-693FC83D8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D968A-A44E-468E-ACDE-CAB650994A3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>
            <a:extLst>
              <a:ext uri="{FF2B5EF4-FFF2-40B4-BE49-F238E27FC236}">
                <a16:creationId xmlns:a16="http://schemas.microsoft.com/office/drawing/2014/main" id="{5330F52C-FE46-4235-908C-602F3F12B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>
            <a:extLst>
              <a:ext uri="{FF2B5EF4-FFF2-40B4-BE49-F238E27FC236}">
                <a16:creationId xmlns:a16="http://schemas.microsoft.com/office/drawing/2014/main" id="{998919D9-9E32-4E35-BA31-2813B3763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5060" name="Segnaposto numero diapositiva 3">
            <a:extLst>
              <a:ext uri="{FF2B5EF4-FFF2-40B4-BE49-F238E27FC236}">
                <a16:creationId xmlns:a16="http://schemas.microsoft.com/office/drawing/2014/main" id="{74B0FEA7-8409-4402-A6C7-195DA9106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A320D-1E7A-4384-831A-A5910386CFE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>
            <a:extLst>
              <a:ext uri="{FF2B5EF4-FFF2-40B4-BE49-F238E27FC236}">
                <a16:creationId xmlns:a16="http://schemas.microsoft.com/office/drawing/2014/main" id="{D0ED5A81-981B-48EE-B6A4-E3938ED6A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>
            <a:extLst>
              <a:ext uri="{FF2B5EF4-FFF2-40B4-BE49-F238E27FC236}">
                <a16:creationId xmlns:a16="http://schemas.microsoft.com/office/drawing/2014/main" id="{E188A565-424D-4125-896C-E0A7A273D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7108" name="Segnaposto numero diapositiva 3">
            <a:extLst>
              <a:ext uri="{FF2B5EF4-FFF2-40B4-BE49-F238E27FC236}">
                <a16:creationId xmlns:a16="http://schemas.microsoft.com/office/drawing/2014/main" id="{308260B1-945F-41CB-AE96-085A1AEDC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D3D14-B09C-467E-AA08-E57B09574BB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>
            <a:extLst>
              <a:ext uri="{FF2B5EF4-FFF2-40B4-BE49-F238E27FC236}">
                <a16:creationId xmlns:a16="http://schemas.microsoft.com/office/drawing/2014/main" id="{6850D480-21CF-46AC-89D1-156CE4E5AC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>
            <a:extLst>
              <a:ext uri="{FF2B5EF4-FFF2-40B4-BE49-F238E27FC236}">
                <a16:creationId xmlns:a16="http://schemas.microsoft.com/office/drawing/2014/main" id="{3EB28BB8-0C86-4752-BDA1-E8355456D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3012" name="Segnaposto numero diapositiva 3">
            <a:extLst>
              <a:ext uri="{FF2B5EF4-FFF2-40B4-BE49-F238E27FC236}">
                <a16:creationId xmlns:a16="http://schemas.microsoft.com/office/drawing/2014/main" id="{87948DB6-F7DE-42E4-B007-5EA5EC52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C2FC7-D615-416B-B66A-8B7A0647867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>
            <a:extLst>
              <a:ext uri="{FF2B5EF4-FFF2-40B4-BE49-F238E27FC236}">
                <a16:creationId xmlns:a16="http://schemas.microsoft.com/office/drawing/2014/main" id="{20FD4F1B-FEA5-45AA-9520-AF26545A6A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>
            <a:extLst>
              <a:ext uri="{FF2B5EF4-FFF2-40B4-BE49-F238E27FC236}">
                <a16:creationId xmlns:a16="http://schemas.microsoft.com/office/drawing/2014/main" id="{665BB0B3-E545-4D45-AF54-5BAADEDF86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1204" name="Segnaposto numero diapositiva 3">
            <a:extLst>
              <a:ext uri="{FF2B5EF4-FFF2-40B4-BE49-F238E27FC236}">
                <a16:creationId xmlns:a16="http://schemas.microsoft.com/office/drawing/2014/main" id="{791758FF-A23B-41C0-86E3-615C9AB9F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99CD4-4A4B-467A-91CC-6D1C815283E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>
            <a:extLst>
              <a:ext uri="{FF2B5EF4-FFF2-40B4-BE49-F238E27FC236}">
                <a16:creationId xmlns:a16="http://schemas.microsoft.com/office/drawing/2014/main" id="{7ABFF2EB-8F42-4149-A09A-06E8D8CC5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>
            <a:extLst>
              <a:ext uri="{FF2B5EF4-FFF2-40B4-BE49-F238E27FC236}">
                <a16:creationId xmlns:a16="http://schemas.microsoft.com/office/drawing/2014/main" id="{CADF3FC1-A0C5-45BC-950C-07714E124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3252" name="Segnaposto numero diapositiva 3">
            <a:extLst>
              <a:ext uri="{FF2B5EF4-FFF2-40B4-BE49-F238E27FC236}">
                <a16:creationId xmlns:a16="http://schemas.microsoft.com/office/drawing/2014/main" id="{24BEAB9C-6E98-4176-B0CA-7F3178515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D1319E-0F2B-4074-BC05-CA270C3C628F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>
            <a:extLst>
              <a:ext uri="{FF2B5EF4-FFF2-40B4-BE49-F238E27FC236}">
                <a16:creationId xmlns:a16="http://schemas.microsoft.com/office/drawing/2014/main" id="{0244A02A-FCE4-45A0-9F10-13C577B1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3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1" y="1964267"/>
            <a:ext cx="7618971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1" y="4385734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63413-9D09-47AA-8F81-853D606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2184" y="5870576"/>
            <a:ext cx="161713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B186-793B-444D-B3D5-EFD0EB26A053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65F76D-13D1-437A-88FE-228D0A4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5870576"/>
            <a:ext cx="5242984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3BBC8-F326-45DB-BBD8-2B81FB57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17" y="5870576"/>
            <a:ext cx="55668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CDDE-50EC-4E0D-8A60-D8D670FF48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427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E0E5AF6B-1797-467A-9291-882700B5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40D6C5-1B87-49D6-A462-8BF2E44B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31D1-F3FC-46C6-95CC-AE502DFD0C8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6499D-D9A8-4EB0-9A57-7C249D90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89EEC8-9839-4121-97FB-DE04B50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52AA-6C94-45C0-B0EE-78D2226780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908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06A49937-8D11-4941-A08C-7944EB63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09603"/>
            <a:ext cx="103631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4343400"/>
            <a:ext cx="103631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E0CDF-6673-464E-A46F-0392ED31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2013-E897-4602-BED6-E79C660A6617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8387E1-5968-4771-ABD1-85886830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58915A-7A6A-473F-A83F-D289B715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F4DD-A719-4947-9009-1B17147DEF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002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>
            <a:extLst>
              <a:ext uri="{FF2B5EF4-FFF2-40B4-BE49-F238E27FC236}">
                <a16:creationId xmlns:a16="http://schemas.microsoft.com/office/drawing/2014/main" id="{B630F308-4240-4AEF-B472-1FAA00F7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F87C9CB1-1233-4CC5-A9FB-D1C603D600CE}"/>
              </a:ext>
            </a:extLst>
          </p:cNvPr>
          <p:cNvSpPr txBox="1"/>
          <p:nvPr/>
        </p:nvSpPr>
        <p:spPr>
          <a:xfrm>
            <a:off x="10314517" y="2751139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9325216-59F3-4CE0-92F0-26DF896A27A0}"/>
              </a:ext>
            </a:extLst>
          </p:cNvPr>
          <p:cNvSpPr txBox="1"/>
          <p:nvPr/>
        </p:nvSpPr>
        <p:spPr>
          <a:xfrm>
            <a:off x="56303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29" y="3352800"/>
            <a:ext cx="9168177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BFD04A-BD40-4D77-90E6-05FEE2CCFF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F023-11F2-4EE7-8B32-11C9C7772688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E406C7-8B93-449D-80DE-3341A5664E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224C65-B0C3-4978-8A89-7F6B8DB03B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EE11-9E23-47A6-A2FD-E487623347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787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D354EFA6-257D-47C5-9B10-F4768F63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91648"/>
            <a:ext cx="103632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BBB015-ACCD-4DD8-A130-97C24C1A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CA1C-A348-4517-8ED3-8E3F20BEBB9A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266E8-EAAC-46AE-A1FC-278C878C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F7D3BC-BD78-4B16-BEEE-8523CF02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4215-6311-490A-83A0-AF5BE9B975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26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>
            <a:extLst>
              <a:ext uri="{FF2B5EF4-FFF2-40B4-BE49-F238E27FC236}">
                <a16:creationId xmlns:a16="http://schemas.microsoft.com/office/drawing/2014/main" id="{063D8C20-DC08-4EAB-8680-6C2478A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CADD2225-215B-4C44-9481-FED8B64CF26C}"/>
              </a:ext>
            </a:extLst>
          </p:cNvPr>
          <p:cNvSpPr txBox="1"/>
          <p:nvPr/>
        </p:nvSpPr>
        <p:spPr>
          <a:xfrm>
            <a:off x="10314517" y="2751139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ED219DA-E3D7-49AC-B492-95915CCAC1FD}"/>
              </a:ext>
            </a:extLst>
          </p:cNvPr>
          <p:cNvSpPr txBox="1"/>
          <p:nvPr/>
        </p:nvSpPr>
        <p:spPr>
          <a:xfrm>
            <a:off x="563033" y="7175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3886200"/>
            <a:ext cx="103632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FB6F3D-6DBF-4541-8E29-7DBAF1C75C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91AA-161D-4E9C-820B-9380C684998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13F674-B697-4953-9D52-0FA1257AAA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E7F734-83F7-4324-9B35-3779ED1B7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2288-7A10-469D-BFA4-6B9019B84E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849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>
            <a:extLst>
              <a:ext uri="{FF2B5EF4-FFF2-40B4-BE49-F238E27FC236}">
                <a16:creationId xmlns:a16="http://schemas.microsoft.com/office/drawing/2014/main" id="{F7BED3EF-BFBC-43D6-8B56-BB98BE3C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4" y="609603"/>
            <a:ext cx="103632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4" y="3505200"/>
            <a:ext cx="103632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3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54280AD-6A61-4C0A-B648-06A0551AB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9A38-8AF5-412A-974C-B9E8090CE46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E5400F-EF19-43EF-BC50-04EF558F08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25F261-5482-437C-93F5-688502979E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451D-B273-45CA-B378-0915D6E172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970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3C65CD4A-5FFB-4EFF-BB1D-ED76B1DF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E69C25-3A7D-43AA-ACD2-C55D047B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2C37-1BC1-4B89-8810-F25BA74DADB7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4E5E7D-F16B-4010-A7C2-171BD85C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13E56B-FE1A-47A2-AA3B-14DA62E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269B-B24B-4BF6-AA0F-D6B369C3A6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27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706E81F3-8EA6-4B27-863C-A8EFFE30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5" y="609601"/>
            <a:ext cx="2235495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964FEA-AEE1-413A-9037-506A0FB1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3245-EE5C-44A9-8340-ACBCDC7AFC30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0B1D45-0063-44EA-BAA3-5F5755CB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C68E9-2D95-416A-88CB-E0DB63F7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8675-B8AA-4CCA-A078-FBBFD42477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75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EAD52584-758F-43A5-95C6-B2D5095A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80FC3-8C66-4627-8AD0-72BBAFF0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D4AC-3E00-4DAA-97D6-6715E2A7494A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7E07F7-296B-454A-AD0F-A47FCE7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510A7-335F-4C49-BED3-909CCAD8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4591-1AAC-486D-A501-5B2AAC5135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5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C1DAD475-8FE3-483F-8A31-CD9C9F94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25AB72-3833-474B-97DE-AC4B0BFF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54A9-7DB7-42A6-8E3F-F6887BC547F2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C7C91D-15AD-4FC1-BD5A-7C82C2CE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665C9-0690-49C2-A281-41376ED6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F056-0317-4C9A-9DDD-E7CDD3339A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9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DEABF793-CAC6-4608-8390-51B36A32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69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6E3F53-293C-4EB2-A4A1-2206B9A8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052E-1DFD-4E42-8657-6236FE1FC35D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9B57DA-9C03-43F8-8E4A-261FB3DF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55E858-7EAE-4E17-B88C-FDF2FCD1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A04-A630-4A8C-8D1C-AFD2C04A9F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201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>
            <a:extLst>
              <a:ext uri="{FF2B5EF4-FFF2-40B4-BE49-F238E27FC236}">
                <a16:creationId xmlns:a16="http://schemas.microsoft.com/office/drawing/2014/main" id="{F5930CBD-74C2-4E58-AF20-6F728132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2BF3DE7-1CA8-43A3-8719-E132E2BA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C8C9-7131-41BA-95A9-BFE228C9E61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06F2C6B-7117-496C-A136-1F3175C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82EFD56-06FA-45A6-84C4-B2C64D2B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D638-668F-42ED-980F-BFDA8A24E8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20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>
            <a:extLst>
              <a:ext uri="{FF2B5EF4-FFF2-40B4-BE49-F238E27FC236}">
                <a16:creationId xmlns:a16="http://schemas.microsoft.com/office/drawing/2014/main" id="{5567371F-6CED-4797-8B55-04ECF82D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2"/>
            <a:ext cx="103632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004E9C7-C89B-4323-BE46-B25FA542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BB42-B9E6-47C8-9B23-2CEFB5BD1390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14D803-B417-499D-84A7-8D45FEE7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B695036-2A17-4DE1-9373-37D4CA67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05BD-D25D-4679-978F-8F1866777C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77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>
            <a:extLst>
              <a:ext uri="{FF2B5EF4-FFF2-40B4-BE49-F238E27FC236}">
                <a16:creationId xmlns:a16="http://schemas.microsoft.com/office/drawing/2014/main" id="{A0703D5C-2919-4598-BE4D-6D7C45F7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E1C49D-E037-4A7C-AFE5-EE05955A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34CF-CC22-41A6-AE0E-7105CF0910C6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F981226-5640-4FED-A32F-D844B640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5557D6-DAB7-466D-ADA3-0DA70412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8FB3-A3F8-49A7-8B09-C285313851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064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>
            <a:extLst>
              <a:ext uri="{FF2B5EF4-FFF2-40B4-BE49-F238E27FC236}">
                <a16:creationId xmlns:a16="http://schemas.microsoft.com/office/drawing/2014/main" id="{408D9304-EF4D-4894-88EB-4078A625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3" y="609601"/>
            <a:ext cx="6170633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3DFB469-F22F-4822-ABCB-8A458702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8428-63BB-4695-97FE-E53C22ADDD4D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CF011B-8C48-4004-BCA2-EB67C8B6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5E1880D-62C0-4748-839D-0DC08709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50F0-F875-40D1-BC35-17F1D0AEFD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1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>
            <a:extLst>
              <a:ext uri="{FF2B5EF4-FFF2-40B4-BE49-F238E27FC236}">
                <a16:creationId xmlns:a16="http://schemas.microsoft.com/office/drawing/2014/main" id="{F63F1E39-A0E9-48D2-9F79-09F902C3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" y="1735672"/>
            <a:ext cx="5462939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1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8FC2C9-BC75-4FD2-967D-3EE6664E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9A3E-C5D5-4E0B-B21E-8D1C753AAD71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3C5DB7-0A45-4964-B394-3909508D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1C1302-8B6C-407E-8A5D-A7018621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8AA-B3FA-4855-9D00-E9D609FEE8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555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E69F2-A8F7-4D33-A0D9-4E7A0FB7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3632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C9D2FB-ED0E-42ED-B84F-C41F089E3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632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7C81-FFF7-4159-8BF0-2C678FD1A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97384" y="5870576"/>
            <a:ext cx="161713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3C3E6C7-C740-4519-94EA-0635D765C3C5}" type="datetimeFigureOut">
              <a:rPr lang="it-IT"/>
              <a:pPr>
                <a:defRPr/>
              </a:pPr>
              <a:t>20/11/2021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C867-5DDB-4685-8A94-A2A23F081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870576"/>
            <a:ext cx="798618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3BF9-C0F0-44F0-99AB-A5FA2791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117" y="5870576"/>
            <a:ext cx="5566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01B298C-DF7E-4D87-983D-917314E4AA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833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27E40-4786-4524-AE9C-0A17D0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3200" b="1" dirty="0">
                <a:latin typeface="+mn-lt"/>
              </a:rPr>
              <a:t>Il governo</a:t>
            </a:r>
          </a:p>
        </p:txBody>
      </p:sp>
      <p:pic>
        <p:nvPicPr>
          <p:cNvPr id="20483" name="Segnaposto contenuto 4">
            <a:extLst>
              <a:ext uri="{FF2B5EF4-FFF2-40B4-BE49-F238E27FC236}">
                <a16:creationId xmlns:a16="http://schemas.microsoft.com/office/drawing/2014/main" id="{AC7C4DC9-59FD-43FF-99E2-E4DFC9F5F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2141538"/>
            <a:ext cx="7859713" cy="44561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>
            <a:extLst>
              <a:ext uri="{FF2B5EF4-FFF2-40B4-BE49-F238E27FC236}">
                <a16:creationId xmlns:a16="http://schemas.microsoft.com/office/drawing/2014/main" id="{E278843E-6F33-44F9-8FEF-3A190BDE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589" y="22225"/>
            <a:ext cx="6346825" cy="1320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funzioni</a:t>
            </a: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5D4555D1-0BF5-4409-9FCF-F5064C53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5350991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 </a:t>
            </a:r>
            <a:r>
              <a:rPr lang="it-IT" alt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Organo complesso di indirizzo politico</a:t>
            </a: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Promuove e realizza le politiche pubbliche (il programma di governo);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particolare spettano al Governo: la politica estera, la politica economica e di bilancio, le politiche di sicurezza interna, le politiche della giustizia, del lavoro, sanitarie, ambientali. etc.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Concorre con il Parlamento all’esercizio della funzione legislativa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it-IT" alt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Vertice del potere esecutivo</a:t>
            </a:r>
            <a:r>
              <a:rPr lang="it-IT" alt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esecuzione alle politiche e alle leggi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Dirigere e controlla le attività delle pubbliche amministrazioni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EEDA2C33-1349-4A27-8C69-65F302DF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16633"/>
            <a:ext cx="8352730" cy="8032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 necessari e non necessari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AAD11-3018-47B4-BC05-74FE159DC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955154"/>
            <a:ext cx="8928992" cy="56403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Governo è un </a:t>
            </a:r>
            <a:r>
              <a:rPr 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organo complesso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composto da </a:t>
            </a:r>
            <a:r>
              <a:rPr 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 organi necessari: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monocratici (Presidente del Consiglio e Ministri)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uno collegiale (Consiglio dei Ministri)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da una pluralità di altri </a:t>
            </a:r>
            <a:r>
              <a:rPr lang="it-IT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 non necessari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Ministri senza portafoglio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Vicepresidente del consiglio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Sottosegretari e viceministri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Consiglio di Gabinetto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Comitati interministeriali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Commissari straordinari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A007733-C2B0-4592-B5BD-0B0F99EDB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950" y="404665"/>
            <a:ext cx="7920038" cy="6119961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400" b="1" dirty="0"/>
              <a:t>Il Presidente del Consiglio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400" b="1" dirty="0"/>
              <a:t>Art. 95 Cost.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7000" i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800" cap="none" dirty="0"/>
              <a:t>Il Presidente del Consiglio dei Ministri </a:t>
            </a:r>
            <a:r>
              <a:rPr lang="it-IT" sz="12800" b="1" cap="none" dirty="0"/>
              <a:t>dirige la politica generale del Governo e ne è responsabile</a:t>
            </a:r>
            <a:r>
              <a:rPr lang="it-IT" sz="12800" cap="none" dirty="0"/>
              <a:t>. Mantiene </a:t>
            </a:r>
            <a:r>
              <a:rPr lang="it-IT" sz="12800" b="1" cap="none" dirty="0"/>
              <a:t>l'unità di indirizzo politico ed amministrativo</a:t>
            </a:r>
            <a:r>
              <a:rPr lang="it-IT" sz="12800" cap="none" dirty="0"/>
              <a:t>, </a:t>
            </a:r>
            <a:r>
              <a:rPr lang="it-IT" sz="12800" b="1" cap="none" dirty="0"/>
              <a:t>promuovendo e coordinando l'attività dei Ministri</a:t>
            </a:r>
            <a:r>
              <a:rPr lang="it-IT" sz="12800" cap="none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800" cap="none" dirty="0"/>
              <a:t>[…]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800" cap="none" dirty="0"/>
              <a:t>La legge provvede all'ordinamento della Presidenza del Consiglio e determina il numero, le attribuzioni e l'organizzazione dei ministeri (l. 400 del 1988 e </a:t>
            </a:r>
            <a:r>
              <a:rPr lang="it-IT" sz="12800" cap="none" dirty="0" err="1"/>
              <a:t>d.lgs</a:t>
            </a:r>
            <a:r>
              <a:rPr lang="it-IT" sz="12800" cap="none" dirty="0"/>
              <a:t> n. 300 del 1999)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59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/>
              <a:t>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037B193-0F41-4715-9F64-E1159807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544" y="440668"/>
            <a:ext cx="8280920" cy="6228692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800" b="1" dirty="0"/>
              <a:t>Il Presidente del Consiglio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800" b="1" dirty="0"/>
              <a:t>art. 5, Legge 400/1988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/>
              <a:t>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Il Presidente del Consiglio dei Ministri, ai sensi dell’articolo 95, primo comma, della Costituzione: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a) </a:t>
            </a:r>
            <a:r>
              <a:rPr lang="it-IT" sz="8800" b="1" u="sng" cap="none" dirty="0"/>
              <a:t>indirizza ai Ministri le direttive politiche ed amministrative</a:t>
            </a:r>
            <a:r>
              <a:rPr lang="it-IT" sz="8800" cap="none" dirty="0"/>
              <a:t> in attuazione delle deliberazioni del Consiglio dei Ministri nonché quelle connesse alla propria responsabilità di direzione della politica generale del Governo;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b) </a:t>
            </a:r>
            <a:r>
              <a:rPr lang="it-IT" sz="8800" b="1" u="sng" cap="none" dirty="0"/>
              <a:t>coordina e promuove l’attività dei Ministri </a:t>
            </a:r>
            <a:r>
              <a:rPr lang="it-IT" sz="8800" cap="none" dirty="0"/>
              <a:t>in ordine agli atti che riguardano la politica generale del Governo;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c) </a:t>
            </a:r>
            <a:r>
              <a:rPr lang="it-IT" sz="8800" b="1" u="sng" cap="none" dirty="0"/>
              <a:t>può sospendere l’adozione di atti da parte dei Ministri competenti</a:t>
            </a:r>
            <a:r>
              <a:rPr lang="it-IT" sz="8800" cap="none" dirty="0"/>
              <a:t> in ordine a questioni politiche e amministrative, sottoponendoli al Consiglio dei Ministri nella riunione immediatamente successiva;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d) </a:t>
            </a:r>
            <a:r>
              <a:rPr lang="it-IT" sz="8800" b="1" u="sng" cap="none" dirty="0"/>
              <a:t>concorda con i Ministri interessati le pubbliche dichiarazioni</a:t>
            </a:r>
            <a:r>
              <a:rPr lang="it-IT" sz="8800" cap="none" dirty="0"/>
              <a:t> che essi intendano rendere ogni qualvolta, eccedendo la normale responsabilità ministeriale, possano impegnare la politica generale del Governo;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e) </a:t>
            </a:r>
            <a:r>
              <a:rPr lang="it-IT" sz="8800" b="1" u="sng" cap="none" dirty="0"/>
              <a:t>adotta le direttive per assicurare l’imparzialità, il buon andamento e l’efficienza degli uffici pubblici </a:t>
            </a:r>
            <a:r>
              <a:rPr lang="it-IT" sz="8800" cap="none" dirty="0"/>
              <a:t>e promuove le verifiche necessarie;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cap="none" dirty="0"/>
              <a:t>g) </a:t>
            </a:r>
            <a:r>
              <a:rPr lang="it-IT" sz="8800" b="1" u="sng" cap="none" dirty="0"/>
              <a:t>esercita le attribuzioni conferitegli dalla legge in materia di servizi di sicurezza e di segreto di Stato;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8000" cap="none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9600" cap="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866A9ED-8897-42D3-BE63-9A92C16D7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4" y="332657"/>
            <a:ext cx="7920037" cy="64087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/>
              <a:t>Il Consiglio dei ministri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/>
              <a:t>art. 2, Legge 400/1988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1. Il Consiglio dei Ministri </a:t>
            </a:r>
            <a:r>
              <a:rPr lang="it-IT" sz="2000" b="1" u="sng" cap="none" dirty="0"/>
              <a:t>determina la politica generale del Governo e, ai fini dell’attuazione di essa, l’indirizzo generale dell’azione amministrativa</a:t>
            </a:r>
            <a:r>
              <a:rPr lang="it-IT" sz="2000" cap="none" dirty="0"/>
              <a:t>; delibera altresì su ogni questione relativa all’indirizzo politico fissato dal rapporto fiduciario con le Camere. Dirime i conflitti di attribuzione tra i Ministri.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2. Il Consiglio dei Ministri esprime </a:t>
            </a:r>
            <a:r>
              <a:rPr lang="it-IT" sz="2000" b="1" u="sng" cap="none" dirty="0"/>
              <a:t>l’assenso</a:t>
            </a:r>
            <a:r>
              <a:rPr lang="it-IT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cap="none" dirty="0"/>
              <a:t>alla iniziativa del Presidente del Consiglio dei Ministri di porre la questione di fiducia dinanzi alle Camere.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3. </a:t>
            </a:r>
            <a:r>
              <a:rPr lang="it-IT" sz="2000" b="1" u="sng" cap="none" dirty="0"/>
              <a:t>Sono sottoposti alla deliberazione del Consiglio dei Ministri</a:t>
            </a:r>
            <a:r>
              <a:rPr lang="it-IT" sz="2000" cap="none" dirty="0"/>
              <a:t>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a) le dichiarazioni relative all’indirizzo politico, agli impegni programmatici ed alle questioni su cui il Governo chiede la fiducia del Parlamento;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b) i disegni di legge e le proposte di ritiro dei disegni di legge già presentati al Parlamento;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cap="none" dirty="0"/>
              <a:t>c) i decreti aventi valore o forza di legge e i regolamenti da emanare con decreto del Presidente della Repubblica;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E7D75B3-8B71-4457-BC58-F12B68E0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3" y="332656"/>
            <a:ext cx="8207375" cy="5832648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/>
              <a:t>I Ministri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cap="none" dirty="0"/>
              <a:t>Contraddistinti da due diverse funzioni: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cap="none" dirty="0"/>
              <a:t>a) </a:t>
            </a:r>
            <a:r>
              <a:rPr lang="it-IT" sz="2800" b="1" cap="none" dirty="0"/>
              <a:t>organo politico </a:t>
            </a:r>
            <a:r>
              <a:rPr lang="it-IT" sz="2800" cap="none" dirty="0"/>
              <a:t>membro del potere governante;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cap="none" dirty="0"/>
              <a:t>b) vertice </a:t>
            </a:r>
            <a:r>
              <a:rPr lang="it-IT" sz="2800" b="1" cap="none" dirty="0"/>
              <a:t>burocratico-amministrativo</a:t>
            </a:r>
            <a:r>
              <a:rPr lang="it-IT" sz="2800" cap="none" dirty="0"/>
              <a:t> di un dicastero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cap="none" dirty="0"/>
              <a:t>Separazione tra politica e amministrazione: gli organi politici definiscono gli obiettivi da raggiungere ed effettuano tutti i controlli necessari, i dirigenti amministrativi adottano invece i mezzi ritenuti più opportuni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800" cap="none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cap="none" dirty="0"/>
              <a:t>Legge n. 244 del 2007: il numero massimo complessivo dei membri del Governo, a qualunque titolo (Ministri, Ministri senza portafoglio, Viceministri, sottosegretari), non può essere superiore a 65 unità, in coerenza con il principio di pari opportunità di genere sancito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>
            <a:extLst>
              <a:ext uri="{FF2B5EF4-FFF2-40B4-BE49-F238E27FC236}">
                <a16:creationId xmlns:a16="http://schemas.microsoft.com/office/drawing/2014/main" id="{DA253364-6352-456E-974F-3E84977A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1588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200" b="1" dirty="0">
                <a:latin typeface="+mn-lt"/>
              </a:rPr>
              <a:t>La Responsabilità Ministeriale</a:t>
            </a:r>
          </a:p>
        </p:txBody>
      </p:sp>
      <p:sp>
        <p:nvSpPr>
          <p:cNvPr id="54275" name="Segnaposto contenuto 2">
            <a:extLst>
              <a:ext uri="{FF2B5EF4-FFF2-40B4-BE49-F238E27FC236}">
                <a16:creationId xmlns:a16="http://schemas.microsoft.com/office/drawing/2014/main" id="{4CBE2607-12F0-46FA-9418-E3355606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390" y="1196752"/>
            <a:ext cx="9036050" cy="612068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95, comma 2, Cost.: «</a:t>
            </a:r>
            <a:r>
              <a:rPr lang="it-IT" altLang="it-IT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Ministri </a:t>
            </a:r>
            <a:r>
              <a:rPr lang="it-IT" altLang="it-I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sono responsabili </a:t>
            </a:r>
            <a:r>
              <a:rPr lang="it-IT" altLang="it-IT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collegialmente degli atti del Consiglio dei Ministri</a:t>
            </a:r>
            <a:r>
              <a:rPr lang="it-IT" altLang="it-I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 </a:t>
            </a:r>
            <a:r>
              <a:rPr lang="it-IT" altLang="it-IT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individualmente degli atti dei loro dicasteri</a:t>
            </a:r>
            <a:r>
              <a:rPr lang="it-IT" altLang="it-I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Responsabilità politica: sfiducia individuale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Responsabilità giuridica: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a) 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penale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(per i c.d. «reati ministeriali» ovvero reati comuni commessi nell’esercizio delle funzioni)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art. 96 Cost.: «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Presidente del Consiglio dei Ministri ed i Ministri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anche se cessati dalla carica, sono sottoposti, 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 reati commessi nell'esercizio delle loro funzioni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alla 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giurisdizione ordinaria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previa 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autorizzazione del Senato della Repubblica o della Camera dei deputati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secondo le norme stabilite con legge costituzionale».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b) </a:t>
            </a:r>
            <a:r>
              <a:rPr lang="it-IT" altLang="it-I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civile</a:t>
            </a:r>
            <a:r>
              <a:rPr lang="it-IT" alt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(solidale con lo Stato) ed amministrativa (danno erariale)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Widescreen</PresentationFormat>
  <Paragraphs>71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Celestiale</vt:lpstr>
      <vt:lpstr>Il governo</vt:lpstr>
      <vt:lpstr>funzioni</vt:lpstr>
      <vt:lpstr>organi necessari e non necessari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Responsabilità Ministeriale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governo</dc:title>
  <dc:creator>Paolo Zicchittu</dc:creator>
  <cp:lastModifiedBy>Paolo Zicchittu</cp:lastModifiedBy>
  <cp:revision>1</cp:revision>
  <dcterms:created xsi:type="dcterms:W3CDTF">2021-11-20T21:39:26Z</dcterms:created>
  <dcterms:modified xsi:type="dcterms:W3CDTF">2021-11-20T21:42:34Z</dcterms:modified>
</cp:coreProperties>
</file>