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399" r:id="rId2"/>
    <p:sldId id="398" r:id="rId3"/>
    <p:sldId id="382" r:id="rId4"/>
    <p:sldId id="390" r:id="rId5"/>
    <p:sldId id="389" r:id="rId6"/>
    <p:sldId id="391" r:id="rId7"/>
    <p:sldId id="392" r:id="rId8"/>
    <p:sldId id="394" r:id="rId9"/>
    <p:sldId id="400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405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F45D5-DAEA-484B-9ED4-BB1AD45BCE3F}" type="datetimeFigureOut">
              <a:rPr lang="it-IT" smtClean="0"/>
              <a:t>21/11/22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F016A-1623-3E48-95EE-556995438B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7847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E6D70-1E65-894F-92FD-EDBE55B0364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5300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E6D70-1E65-894F-92FD-EDBE55B0364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9656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E6D70-1E65-894F-92FD-EDBE55B0364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6973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E6D70-1E65-894F-92FD-EDBE55B0364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0147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E6D70-1E65-894F-92FD-EDBE55B0364A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3824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74FB30-92A4-7C40-BCD1-4596536F0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A7A9BBA-996A-6D41-89C9-7CCB86441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740E52C-499B-6E49-85CB-34DA5EEA1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EDE5-D95F-CD4D-9ADE-5FC944D91EDD}" type="datetimeFigureOut">
              <a:rPr lang="it-IT" smtClean="0"/>
              <a:t>21/11/22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3331C0-CB3F-C74B-BC60-055AFD039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AA5B0A-E771-B440-ACBD-E24A5CE8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FBEF-8BF3-A540-A3AC-7A620213A0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4255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E11B77-9F0D-2D48-9B49-D60F09EC4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65D7767-E5B9-5C44-A644-80FDABF3A3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D0CBF2D-3F28-3E44-B7C7-3284E2182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EDE5-D95F-CD4D-9ADE-5FC944D91EDD}" type="datetimeFigureOut">
              <a:rPr lang="it-IT" smtClean="0"/>
              <a:t>21/11/22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075201-4EA8-B24E-968E-D010D2C5A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7FD996-B36C-3543-A1DA-6E6DA1229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FBEF-8BF3-A540-A3AC-7A620213A0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6413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1D6D93C-3612-C34D-AC53-7B5E533649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84F4DD6-DCE1-FA4C-A1E2-0CFECE4AA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79098D-BF84-C447-90A5-040659F40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EDE5-D95F-CD4D-9ADE-5FC944D91EDD}" type="datetimeFigureOut">
              <a:rPr lang="it-IT" smtClean="0"/>
              <a:t>21/11/22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A9448F-B53F-D14B-8C57-B16D0C415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1BCD76-C08A-2D40-B3BB-9299E2D9C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FBEF-8BF3-A540-A3AC-7A620213A0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8485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A18698-2F32-1448-AA26-3A2CCD4B7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1ACFDBE-F654-CB49-82A4-D00ED521E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0616F1-FF4B-1642-A7B1-720E31477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EDE5-D95F-CD4D-9ADE-5FC944D91EDD}" type="datetimeFigureOut">
              <a:rPr lang="it-IT" smtClean="0"/>
              <a:t>21/11/22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7262E9-4E58-3543-BD48-75DE40CF1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F6938C-15A3-E54E-BF6E-64D120E6C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FBEF-8BF3-A540-A3AC-7A620213A0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7149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373AED-A932-D54D-A462-DBE5C2D4C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F05148A-4DF2-6E48-AF3F-BF6899332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050AEF-8FC8-BA4D-8528-D24DE861C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EDE5-D95F-CD4D-9ADE-5FC944D91EDD}" type="datetimeFigureOut">
              <a:rPr lang="it-IT" smtClean="0"/>
              <a:t>21/11/22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7DF14C7-730F-234A-B053-BEEEE4675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50C4E2-F1DF-D74B-8395-18D8167AC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FBEF-8BF3-A540-A3AC-7A620213A0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3848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4E6C4C-CB44-7C40-8E97-AE38027F2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AA4867-323F-4D43-8829-3272A561B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99C395D-C939-AF49-A934-2389CDD95B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D1D9F70-D67E-A346-B562-81CE0BE25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EDE5-D95F-CD4D-9ADE-5FC944D91EDD}" type="datetimeFigureOut">
              <a:rPr lang="it-IT" smtClean="0"/>
              <a:t>21/11/22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86B7E5C-E15F-1946-8D8D-C01B5D9B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BF0FA8B-281A-5045-88DC-EC6EEE263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FBEF-8BF3-A540-A3AC-7A620213A0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9633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EC0D3D-CBBA-E340-939F-84F2A292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31EB3B4-9B4B-9341-9793-B1509B970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BBE3F31-F317-0B45-A692-151A4D9AF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0F10B59-4D25-5246-B849-2DB71DC317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CFE32D0-3823-7143-A4A1-78CDAC4493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6A01A7B-E647-7747-B8A6-E28A5AAF8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EDE5-D95F-CD4D-9ADE-5FC944D91EDD}" type="datetimeFigureOut">
              <a:rPr lang="it-IT" smtClean="0"/>
              <a:t>21/11/22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0F1294E-941D-CF4A-989F-F1AE37B63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30625F8-41D1-514C-80F5-59955FB1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FBEF-8BF3-A540-A3AC-7A620213A0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521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6ED035-6564-3247-959A-597F0229F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B6AAEC-F3FE-264D-8B61-2A315339B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EDE5-D95F-CD4D-9ADE-5FC944D91EDD}" type="datetimeFigureOut">
              <a:rPr lang="it-IT" smtClean="0"/>
              <a:t>21/11/22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8747C41-5FC2-CD40-85A5-3A9B7DE71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E610557-51BF-B145-90C4-401ACD7AC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FBEF-8BF3-A540-A3AC-7A620213A0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9095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D413F0C-1BAB-9D45-80A7-3B5221D92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EDE5-D95F-CD4D-9ADE-5FC944D91EDD}" type="datetimeFigureOut">
              <a:rPr lang="it-IT" smtClean="0"/>
              <a:t>21/11/22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C7451CA-79C1-E944-B3D8-C9DE90715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E9B99BC-6841-314B-B6D0-F9C22396D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FBEF-8BF3-A540-A3AC-7A620213A0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6417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32EEE6-B500-0644-AA37-1112DEAC1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9CE9AE-C85E-F244-94E2-AEA68C40A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5E2FBD0-3697-6540-BAA9-70DD224E5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A0B5861-8414-6A4D-B199-03A43661F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EDE5-D95F-CD4D-9ADE-5FC944D91EDD}" type="datetimeFigureOut">
              <a:rPr lang="it-IT" smtClean="0"/>
              <a:t>21/11/22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155FD4C-03F8-BD44-904E-4F69D330B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8A66840-4CC7-214B-B479-043AD022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FBEF-8BF3-A540-A3AC-7A620213A0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4569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926FB2-A2A2-DA48-AC0D-1A5F0532D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E124043-CB55-B14E-954B-9F7D0F55B0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DF96F34-65FC-EB46-B27C-6F4E2E278B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0D682E-CD41-6C48-B2C6-912136B0D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EDE5-D95F-CD4D-9ADE-5FC944D91EDD}" type="datetimeFigureOut">
              <a:rPr lang="it-IT" smtClean="0"/>
              <a:t>21/11/22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11E17D7-5D6B-B740-8854-ADB27A70D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9E4C972-E451-5C4C-9ABF-879EE8684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FBEF-8BF3-A540-A3AC-7A620213A0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8658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90D0B51-E341-9D4C-ADEE-9FCDE9461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BCCB794-25E6-AD43-AC94-F05CFE60A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8B85D2-0634-9E45-BC7E-10866979B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9EDE5-D95F-CD4D-9ADE-5FC944D91EDD}" type="datetimeFigureOut">
              <a:rPr lang="it-IT" smtClean="0"/>
              <a:t>21/11/22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759D8D4-ED9E-6840-A8BF-CEAF161009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C4B0F2-649F-E240-BB02-A331766F1C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AFBEF-8BF3-A540-A3AC-7A620213A0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380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F7224D8-9B57-4445-B0BF-739115E9B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1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7DC9590-1839-884B-AA5A-65F023F29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634" y="278526"/>
            <a:ext cx="8348839" cy="633294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9A4B6C2-CBA4-A64F-A443-418DFC65480A}"/>
              </a:ext>
            </a:extLst>
          </p:cNvPr>
          <p:cNvSpPr txBox="1"/>
          <p:nvPr/>
        </p:nvSpPr>
        <p:spPr>
          <a:xfrm>
            <a:off x="4901452" y="2191870"/>
            <a:ext cx="2958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>
                <a:solidFill>
                  <a:srgbClr val="FF0000"/>
                </a:solidFill>
              </a:rPr>
              <a:t>3’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A52782C-0C1F-B946-921C-1B3150369756}"/>
              </a:ext>
            </a:extLst>
          </p:cNvPr>
          <p:cNvSpPr txBox="1"/>
          <p:nvPr/>
        </p:nvSpPr>
        <p:spPr>
          <a:xfrm>
            <a:off x="4394940" y="2134557"/>
            <a:ext cx="2958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94D4546-8B37-E041-8714-6FE858455FE9}"/>
              </a:ext>
            </a:extLst>
          </p:cNvPr>
          <p:cNvSpPr txBox="1"/>
          <p:nvPr/>
        </p:nvSpPr>
        <p:spPr>
          <a:xfrm>
            <a:off x="4670602" y="1954302"/>
            <a:ext cx="2958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>
                <a:solidFill>
                  <a:srgbClr val="FF0000"/>
                </a:solidFill>
              </a:rPr>
              <a:t>2’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F48D894-EC4F-E245-A4ED-4A9B4377A6C6}"/>
              </a:ext>
            </a:extLst>
          </p:cNvPr>
          <p:cNvSpPr txBox="1"/>
          <p:nvPr/>
        </p:nvSpPr>
        <p:spPr>
          <a:xfrm>
            <a:off x="4379250" y="3107220"/>
            <a:ext cx="2958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069E46E-1B9F-8340-9009-21A769BE3B05}"/>
              </a:ext>
            </a:extLst>
          </p:cNvPr>
          <p:cNvSpPr txBox="1"/>
          <p:nvPr/>
        </p:nvSpPr>
        <p:spPr>
          <a:xfrm>
            <a:off x="4592166" y="2741904"/>
            <a:ext cx="2958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rgbClr val="FF0000"/>
                </a:solidFill>
              </a:rPr>
              <a:t>1’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996CEDC-D157-424E-83B6-B0D178E2EA17}"/>
              </a:ext>
            </a:extLst>
          </p:cNvPr>
          <p:cNvSpPr txBox="1"/>
          <p:nvPr/>
        </p:nvSpPr>
        <p:spPr>
          <a:xfrm>
            <a:off x="4580950" y="3014382"/>
            <a:ext cx="2958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>
                <a:solidFill>
                  <a:srgbClr val="FF0000"/>
                </a:solidFill>
              </a:rPr>
              <a:t>2’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22B030F-BE68-FE46-AD5C-53F30A4BB694}"/>
              </a:ext>
            </a:extLst>
          </p:cNvPr>
          <p:cNvSpPr txBox="1"/>
          <p:nvPr/>
        </p:nvSpPr>
        <p:spPr>
          <a:xfrm>
            <a:off x="4690775" y="3245719"/>
            <a:ext cx="2958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>
                <a:solidFill>
                  <a:srgbClr val="FF0000"/>
                </a:solidFill>
              </a:rPr>
              <a:t>3’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E9A0609-A9B2-6D4C-81A8-D487955BEB0F}"/>
              </a:ext>
            </a:extLst>
          </p:cNvPr>
          <p:cNvSpPr txBox="1"/>
          <p:nvPr/>
        </p:nvSpPr>
        <p:spPr>
          <a:xfrm>
            <a:off x="7791678" y="3130416"/>
            <a:ext cx="2958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D878A1F-900B-2F49-A9B6-9D8A63B9DFE8}"/>
              </a:ext>
            </a:extLst>
          </p:cNvPr>
          <p:cNvSpPr txBox="1"/>
          <p:nvPr/>
        </p:nvSpPr>
        <p:spPr>
          <a:xfrm>
            <a:off x="8192655" y="3229156"/>
            <a:ext cx="2958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>
                <a:solidFill>
                  <a:srgbClr val="FF0000"/>
                </a:solidFill>
              </a:rPr>
              <a:t>3’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FDF2967-91BE-9649-8685-94C17D0C26C4}"/>
              </a:ext>
            </a:extLst>
          </p:cNvPr>
          <p:cNvSpPr txBox="1"/>
          <p:nvPr/>
        </p:nvSpPr>
        <p:spPr>
          <a:xfrm>
            <a:off x="7835630" y="2745219"/>
            <a:ext cx="2958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rgbClr val="FF0000"/>
                </a:solidFill>
              </a:rPr>
              <a:t>1’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69AE389-0442-FE49-9C73-59A3EAFCCBF4}"/>
              </a:ext>
            </a:extLst>
          </p:cNvPr>
          <p:cNvSpPr txBox="1"/>
          <p:nvPr/>
        </p:nvSpPr>
        <p:spPr>
          <a:xfrm>
            <a:off x="7809128" y="4070436"/>
            <a:ext cx="2958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rgbClr val="FF0000"/>
                </a:solidFill>
              </a:rPr>
              <a:t>1’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89A2E38-48DA-8146-B7DA-481540582B66}"/>
              </a:ext>
            </a:extLst>
          </p:cNvPr>
          <p:cNvSpPr txBox="1"/>
          <p:nvPr/>
        </p:nvSpPr>
        <p:spPr>
          <a:xfrm>
            <a:off x="7775115" y="4306543"/>
            <a:ext cx="2958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041FE3B-EC52-EC47-ABAE-9F56F13B3806}"/>
              </a:ext>
            </a:extLst>
          </p:cNvPr>
          <p:cNvSpPr txBox="1"/>
          <p:nvPr/>
        </p:nvSpPr>
        <p:spPr>
          <a:xfrm>
            <a:off x="8072892" y="3027636"/>
            <a:ext cx="2958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>
                <a:solidFill>
                  <a:srgbClr val="FF0000"/>
                </a:solidFill>
              </a:rPr>
              <a:t>2’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F1CF078-E3FD-0949-B30B-DCE7E59207BB}"/>
              </a:ext>
            </a:extLst>
          </p:cNvPr>
          <p:cNvSpPr txBox="1"/>
          <p:nvPr/>
        </p:nvSpPr>
        <p:spPr>
          <a:xfrm>
            <a:off x="8086146" y="4134195"/>
            <a:ext cx="2958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>
                <a:solidFill>
                  <a:srgbClr val="FF0000"/>
                </a:solidFill>
              </a:rPr>
              <a:t>2’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99D472A-915C-2A42-9D4F-85480F2CDDA9}"/>
              </a:ext>
            </a:extLst>
          </p:cNvPr>
          <p:cNvSpPr txBox="1"/>
          <p:nvPr/>
        </p:nvSpPr>
        <p:spPr>
          <a:xfrm>
            <a:off x="8462682" y="4437348"/>
            <a:ext cx="2958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>
                <a:solidFill>
                  <a:srgbClr val="FF0000"/>
                </a:solidFill>
              </a:rPr>
              <a:t>3’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885C4D1-2708-744F-BB42-3DD835E3C6CB}"/>
              </a:ext>
            </a:extLst>
          </p:cNvPr>
          <p:cNvSpPr txBox="1"/>
          <p:nvPr/>
        </p:nvSpPr>
        <p:spPr>
          <a:xfrm>
            <a:off x="5531550" y="5882630"/>
            <a:ext cx="2958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F01B312-A367-BE4B-8027-24D7609D5411}"/>
              </a:ext>
            </a:extLst>
          </p:cNvPr>
          <p:cNvSpPr txBox="1"/>
          <p:nvPr/>
        </p:nvSpPr>
        <p:spPr>
          <a:xfrm>
            <a:off x="5511365" y="4278739"/>
            <a:ext cx="2958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7224D6F-FC0F-BB43-8414-C5AB522EA966}"/>
              </a:ext>
            </a:extLst>
          </p:cNvPr>
          <p:cNvSpPr txBox="1"/>
          <p:nvPr/>
        </p:nvSpPr>
        <p:spPr>
          <a:xfrm>
            <a:off x="5645497" y="4029282"/>
            <a:ext cx="2958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rgbClr val="FF0000"/>
                </a:solidFill>
              </a:rPr>
              <a:t>1’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B25F588-AE01-574F-BB87-A4F0EBBBAE7B}"/>
              </a:ext>
            </a:extLst>
          </p:cNvPr>
          <p:cNvSpPr txBox="1"/>
          <p:nvPr/>
        </p:nvSpPr>
        <p:spPr>
          <a:xfrm>
            <a:off x="5895807" y="4059665"/>
            <a:ext cx="2958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>
                <a:solidFill>
                  <a:srgbClr val="FF0000"/>
                </a:solidFill>
              </a:rPr>
              <a:t>2’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D1DA788-14A8-9147-978A-43AE5F157B0C}"/>
              </a:ext>
            </a:extLst>
          </p:cNvPr>
          <p:cNvSpPr txBox="1"/>
          <p:nvPr/>
        </p:nvSpPr>
        <p:spPr>
          <a:xfrm>
            <a:off x="6005368" y="4436246"/>
            <a:ext cx="2958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>
                <a:solidFill>
                  <a:srgbClr val="FF0000"/>
                </a:solidFill>
              </a:rPr>
              <a:t>3’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862B039-CB4B-2F49-A7F4-DCAC9629CA50}"/>
              </a:ext>
            </a:extLst>
          </p:cNvPr>
          <p:cNvSpPr txBox="1"/>
          <p:nvPr/>
        </p:nvSpPr>
        <p:spPr>
          <a:xfrm>
            <a:off x="5717320" y="5961616"/>
            <a:ext cx="2958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rgbClr val="FF0000"/>
                </a:solidFill>
              </a:rPr>
              <a:t>1’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EA5451C-0E83-A54B-9701-349413A3F8B3}"/>
              </a:ext>
            </a:extLst>
          </p:cNvPr>
          <p:cNvSpPr txBox="1"/>
          <p:nvPr/>
        </p:nvSpPr>
        <p:spPr>
          <a:xfrm>
            <a:off x="5888023" y="5687119"/>
            <a:ext cx="2958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>
                <a:solidFill>
                  <a:srgbClr val="FF0000"/>
                </a:solidFill>
              </a:rPr>
              <a:t>2’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ACDF3F8-ADA1-6C48-A139-39DA8C636614}"/>
              </a:ext>
            </a:extLst>
          </p:cNvPr>
          <p:cNvSpPr txBox="1"/>
          <p:nvPr/>
        </p:nvSpPr>
        <p:spPr>
          <a:xfrm>
            <a:off x="6077680" y="5763343"/>
            <a:ext cx="2958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>
                <a:solidFill>
                  <a:srgbClr val="FF0000"/>
                </a:solidFill>
              </a:rPr>
              <a:t>3’</a:t>
            </a:r>
          </a:p>
        </p:txBody>
      </p:sp>
    </p:spTree>
    <p:extLst>
      <p:ext uri="{BB962C8B-B14F-4D97-AF65-F5344CB8AC3E}">
        <p14:creationId xmlns:p14="http://schemas.microsoft.com/office/powerpoint/2010/main" val="2278019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C8EFD2C-06B5-B142-8EB1-DEE8CDFCE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2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0C22077-911A-A646-802E-32D9988D6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68" y="192830"/>
            <a:ext cx="3836739" cy="64707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D6B0F2C-CBFF-AD45-AB0E-5CF879F668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/>
          <a:stretch/>
        </p:blipFill>
        <p:spPr>
          <a:xfrm>
            <a:off x="5778017" y="172018"/>
            <a:ext cx="4927599" cy="6630482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1CBF679-4D51-AA4F-887E-603F4317E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7484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47C8565-2702-2D4C-BB3F-1CD4B32AA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3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FAF42B1-7F44-E141-8056-96E3C59E5E23}"/>
              </a:ext>
            </a:extLst>
          </p:cNvPr>
          <p:cNvSpPr/>
          <p:nvPr/>
        </p:nvSpPr>
        <p:spPr>
          <a:xfrm>
            <a:off x="2063552" y="5199268"/>
            <a:ext cx="81472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it-IT" sz="2000" dirty="0"/>
              <a:t>The </a:t>
            </a:r>
            <a:r>
              <a:rPr lang="it-IT" sz="2000" dirty="0" err="1"/>
              <a:t>cyclization</a:t>
            </a:r>
            <a:r>
              <a:rPr lang="it-IT" sz="2000" dirty="0"/>
              <a:t> of </a:t>
            </a:r>
            <a:r>
              <a:rPr lang="it-IT" sz="2000" dirty="0" err="1"/>
              <a:t>squalene</a:t>
            </a:r>
            <a:r>
              <a:rPr lang="it-IT" sz="2000" dirty="0"/>
              <a:t> </a:t>
            </a:r>
            <a:r>
              <a:rPr lang="it-IT" sz="2000" dirty="0" err="1"/>
              <a:t>occurs</a:t>
            </a:r>
            <a:r>
              <a:rPr lang="it-IT" sz="2000" dirty="0"/>
              <a:t> </a:t>
            </a:r>
            <a:r>
              <a:rPr lang="it-IT" sz="2000" dirty="0" err="1"/>
              <a:t>through</a:t>
            </a:r>
            <a:r>
              <a:rPr lang="it-IT" sz="2000" dirty="0"/>
              <a:t> the intermediate 2-3 </a:t>
            </a:r>
            <a:r>
              <a:rPr lang="it-IT" sz="2000" dirty="0" err="1"/>
              <a:t>oxido-squalene</a:t>
            </a:r>
            <a:r>
              <a:rPr lang="it-IT" sz="2000" dirty="0"/>
              <a:t> (</a:t>
            </a:r>
            <a:r>
              <a:rPr lang="it-IT" sz="2000" dirty="0" err="1"/>
              <a:t>squalene</a:t>
            </a:r>
            <a:r>
              <a:rPr lang="it-IT" sz="2000" dirty="0"/>
              <a:t> </a:t>
            </a:r>
            <a:r>
              <a:rPr lang="it-IT" sz="2000" dirty="0" err="1"/>
              <a:t>epoxidase</a:t>
            </a:r>
            <a:r>
              <a:rPr lang="it-IT" sz="2000" dirty="0"/>
              <a:t> with O</a:t>
            </a:r>
            <a:r>
              <a:rPr lang="it-IT" sz="2000" baseline="-25000" dirty="0"/>
              <a:t>2  </a:t>
            </a:r>
            <a:r>
              <a:rPr lang="it-IT" sz="2000" dirty="0"/>
              <a:t>and NADPH </a:t>
            </a:r>
            <a:r>
              <a:rPr lang="it-IT" sz="2000" dirty="0" err="1"/>
              <a:t>as</a:t>
            </a:r>
            <a:r>
              <a:rPr lang="it-IT" sz="2000" dirty="0"/>
              <a:t> co-</a:t>
            </a:r>
            <a:r>
              <a:rPr lang="it-IT" sz="2000" dirty="0" err="1"/>
              <a:t>factors</a:t>
            </a:r>
            <a:r>
              <a:rPr lang="it-IT" sz="2000" dirty="0"/>
              <a:t>). 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it-IT" sz="2000" dirty="0"/>
              <a:t>The </a:t>
            </a:r>
            <a:r>
              <a:rPr lang="it-IT" sz="2000" dirty="0" err="1"/>
              <a:t>protosterile</a:t>
            </a:r>
            <a:r>
              <a:rPr lang="it-IT" sz="2000" dirty="0"/>
              <a:t> </a:t>
            </a:r>
            <a:r>
              <a:rPr lang="it-IT" sz="2000" dirty="0" err="1"/>
              <a:t>cation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the intermediate </a:t>
            </a:r>
            <a:r>
              <a:rPr lang="it-IT" sz="2000" dirty="0" err="1"/>
              <a:t>cation</a:t>
            </a:r>
            <a:r>
              <a:rPr lang="it-IT" sz="2000" dirty="0"/>
              <a:t>. 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it-IT" sz="2000" dirty="0"/>
              <a:t>In </a:t>
            </a:r>
            <a:r>
              <a:rPr lang="it-IT" sz="2000" dirty="0" err="1"/>
              <a:t>plants</a:t>
            </a:r>
            <a:r>
              <a:rPr lang="it-IT" sz="2000" dirty="0"/>
              <a:t> from the </a:t>
            </a:r>
            <a:r>
              <a:rPr lang="it-IT" sz="2000" dirty="0" err="1"/>
              <a:t>protosterile</a:t>
            </a:r>
            <a:r>
              <a:rPr lang="it-IT" sz="2000" dirty="0"/>
              <a:t> </a:t>
            </a:r>
            <a:r>
              <a:rPr lang="it-IT" sz="2000" dirty="0" err="1"/>
              <a:t>cation</a:t>
            </a:r>
            <a:r>
              <a:rPr lang="it-IT" sz="2000" dirty="0"/>
              <a:t> </a:t>
            </a:r>
            <a:r>
              <a:rPr lang="it-IT" sz="2000" dirty="0" err="1"/>
              <a:t>derives</a:t>
            </a:r>
            <a:r>
              <a:rPr lang="it-IT" sz="2000" dirty="0"/>
              <a:t>  </a:t>
            </a:r>
            <a:r>
              <a:rPr lang="it-IT" sz="2000" b="1" dirty="0" err="1">
                <a:solidFill>
                  <a:srgbClr val="FF0000"/>
                </a:solidFill>
              </a:rPr>
              <a:t>cycloartenol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dirty="0" err="1"/>
              <a:t>which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the precursor of </a:t>
            </a:r>
            <a:r>
              <a:rPr lang="it-IT" sz="2000" dirty="0" err="1"/>
              <a:t>plant</a:t>
            </a:r>
            <a:r>
              <a:rPr lang="it-IT" sz="2000" dirty="0"/>
              <a:t> </a:t>
            </a:r>
            <a:r>
              <a:rPr lang="it-IT" sz="2000" dirty="0" err="1"/>
              <a:t>steroids</a:t>
            </a:r>
            <a:r>
              <a:rPr lang="it-IT" sz="2000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D580CB3-4069-6B47-9D6C-D92E605C4C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5398" r="5001"/>
          <a:stretch/>
        </p:blipFill>
        <p:spPr>
          <a:xfrm>
            <a:off x="2315476" y="116632"/>
            <a:ext cx="7597816" cy="5082636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1490957-76D6-7642-AFD5-EDCBD513C084}"/>
              </a:ext>
            </a:extLst>
          </p:cNvPr>
          <p:cNvSpPr/>
          <p:nvPr/>
        </p:nvSpPr>
        <p:spPr>
          <a:xfrm>
            <a:off x="8184232" y="116632"/>
            <a:ext cx="1224136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B5C5F66-AD00-E944-8489-A784A6F7D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3274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EE3AED1-7FF9-AB43-B2FC-91AB690B5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4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6E71E5E-1D15-0C40-9B92-8699B1C5C7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" t="3800" r="3409"/>
          <a:stretch/>
        </p:blipFill>
        <p:spPr>
          <a:xfrm>
            <a:off x="2855641" y="229592"/>
            <a:ext cx="6542101" cy="630932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7833E651-FB29-C04C-A8B5-B8204E671F85}"/>
              </a:ext>
            </a:extLst>
          </p:cNvPr>
          <p:cNvSpPr/>
          <p:nvPr/>
        </p:nvSpPr>
        <p:spPr>
          <a:xfrm>
            <a:off x="2999656" y="188640"/>
            <a:ext cx="3024336" cy="122413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48E475C-65E9-134D-AC2C-633B060375AD}"/>
              </a:ext>
            </a:extLst>
          </p:cNvPr>
          <p:cNvSpPr/>
          <p:nvPr/>
        </p:nvSpPr>
        <p:spPr>
          <a:xfrm>
            <a:off x="3431704" y="4797152"/>
            <a:ext cx="2232248" cy="129614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DE5BE15-DE5D-C34B-9F70-E1FD63DF9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79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74A94B8-BD90-A24D-94A2-91CBAD098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5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A39243F-E6AF-1B44-B767-5F4F739BB7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4781" r="12988" b="3409"/>
          <a:stretch/>
        </p:blipFill>
        <p:spPr>
          <a:xfrm>
            <a:off x="2279576" y="764704"/>
            <a:ext cx="7704856" cy="4824536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B55EB018-B024-E644-80D0-5236D29D3433}"/>
              </a:ext>
            </a:extLst>
          </p:cNvPr>
          <p:cNvSpPr/>
          <p:nvPr/>
        </p:nvSpPr>
        <p:spPr>
          <a:xfrm>
            <a:off x="2495600" y="764704"/>
            <a:ext cx="3636404" cy="172819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83D5B41-F70A-B34E-AA86-93266CDEFF20}"/>
              </a:ext>
            </a:extLst>
          </p:cNvPr>
          <p:cNvSpPr/>
          <p:nvPr/>
        </p:nvSpPr>
        <p:spPr>
          <a:xfrm>
            <a:off x="6312024" y="2132856"/>
            <a:ext cx="2736304" cy="172819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B6454CA-E941-AD4A-90DE-A62B7DA16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7729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2A0109A-9738-DB4A-B1EE-AFEB7B907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6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9976B7C-DA57-0E40-9EAA-877622EE3D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" r="5273"/>
          <a:stretch/>
        </p:blipFill>
        <p:spPr>
          <a:xfrm>
            <a:off x="2999656" y="170769"/>
            <a:ext cx="6549288" cy="6364800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7ED25581-BEA8-1240-AADC-9DC9F015B14A}"/>
              </a:ext>
            </a:extLst>
          </p:cNvPr>
          <p:cNvSpPr/>
          <p:nvPr/>
        </p:nvSpPr>
        <p:spPr>
          <a:xfrm>
            <a:off x="7320136" y="1556792"/>
            <a:ext cx="1584176" cy="1584176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B1D2F41-BDFD-4C4E-A330-D093D035BE68}"/>
              </a:ext>
            </a:extLst>
          </p:cNvPr>
          <p:cNvSpPr txBox="1"/>
          <p:nvPr/>
        </p:nvSpPr>
        <p:spPr>
          <a:xfrm>
            <a:off x="8995259" y="2561421"/>
            <a:ext cx="1350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b="1" dirty="0" err="1">
                <a:solidFill>
                  <a:srgbClr val="FF0000"/>
                </a:solidFill>
              </a:rPr>
              <a:t>Lupeol</a:t>
            </a:r>
            <a:r>
              <a:rPr lang="it-IT" sz="1000" dirty="0"/>
              <a:t> in  </a:t>
            </a:r>
            <a:r>
              <a:rPr lang="it-IT" sz="1000" i="1" dirty="0"/>
              <a:t>Lupus </a:t>
            </a:r>
            <a:r>
              <a:rPr lang="it-IT" sz="1000" i="1" dirty="0" err="1"/>
              <a:t>luteus</a:t>
            </a:r>
            <a:r>
              <a:rPr lang="it-IT" sz="1000" i="1" dirty="0"/>
              <a:t> </a:t>
            </a:r>
            <a:r>
              <a:rPr lang="it-IT" sz="1000" dirty="0" err="1"/>
              <a:t>Leguminosae</a:t>
            </a:r>
            <a:endParaRPr lang="it-IT" sz="1000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A34708FD-C2D4-2946-B34B-F1315E746D8D}"/>
              </a:ext>
            </a:extLst>
          </p:cNvPr>
          <p:cNvSpPr/>
          <p:nvPr/>
        </p:nvSpPr>
        <p:spPr>
          <a:xfrm>
            <a:off x="3359696" y="4653136"/>
            <a:ext cx="1656184" cy="1703214"/>
          </a:xfrm>
          <a:prstGeom prst="ellipse">
            <a:avLst/>
          </a:prstGeom>
          <a:noFill/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3F2D76B0-FB13-3247-A497-99E8CA98C540}"/>
              </a:ext>
            </a:extLst>
          </p:cNvPr>
          <p:cNvSpPr/>
          <p:nvPr/>
        </p:nvSpPr>
        <p:spPr>
          <a:xfrm>
            <a:off x="7320136" y="4678114"/>
            <a:ext cx="1656184" cy="1703214"/>
          </a:xfrm>
          <a:prstGeom prst="ellipse">
            <a:avLst/>
          </a:prstGeom>
          <a:noFill/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AE65ABF8-2ACD-1E4C-9A0D-6FE404F45251}"/>
              </a:ext>
            </a:extLst>
          </p:cNvPr>
          <p:cNvSpPr/>
          <p:nvPr/>
        </p:nvSpPr>
        <p:spPr>
          <a:xfrm>
            <a:off x="5375920" y="4653136"/>
            <a:ext cx="1656184" cy="1703214"/>
          </a:xfrm>
          <a:prstGeom prst="ellipse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A92145D-7355-2443-84F2-F1CCDEA9F607}"/>
              </a:ext>
            </a:extLst>
          </p:cNvPr>
          <p:cNvSpPr txBox="1"/>
          <p:nvPr/>
        </p:nvSpPr>
        <p:spPr>
          <a:xfrm>
            <a:off x="1756306" y="5838233"/>
            <a:ext cx="145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b="1" dirty="0" err="1">
                <a:solidFill>
                  <a:srgbClr val="FF0000"/>
                </a:solidFill>
              </a:rPr>
              <a:t>Taraxasterol</a:t>
            </a:r>
            <a:r>
              <a:rPr lang="it-IT" sz="1000" dirty="0"/>
              <a:t> in  </a:t>
            </a:r>
            <a:r>
              <a:rPr lang="it-IT" sz="1000" i="1" dirty="0" err="1"/>
              <a:t>Taraxacum</a:t>
            </a:r>
            <a:r>
              <a:rPr lang="it-IT" sz="1000" i="1" dirty="0"/>
              <a:t> </a:t>
            </a:r>
            <a:r>
              <a:rPr lang="it-IT" sz="1000" i="1" dirty="0" err="1"/>
              <a:t>officinam</a:t>
            </a:r>
            <a:r>
              <a:rPr lang="it-IT" sz="1000" i="1" dirty="0"/>
              <a:t> officinale </a:t>
            </a:r>
            <a:r>
              <a:rPr lang="it-IT" sz="1000" dirty="0"/>
              <a:t>Composite/</a:t>
            </a:r>
            <a:r>
              <a:rPr lang="it-IT" sz="1000" dirty="0" err="1"/>
              <a:t>Asteraceae</a:t>
            </a:r>
            <a:endParaRPr lang="it-IT" sz="10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7C033E1-0F36-4248-8394-3FD7F934B4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0"/>
          <a:stretch/>
        </p:blipFill>
        <p:spPr>
          <a:xfrm>
            <a:off x="9138437" y="1772816"/>
            <a:ext cx="1063694" cy="74710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35B797D-939D-7E4A-9616-5C1499307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134" y="4823825"/>
            <a:ext cx="1401543" cy="971178"/>
          </a:xfrm>
          <a:prstGeom prst="rect">
            <a:avLst/>
          </a:prstGeom>
        </p:spPr>
      </p:pic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A460948F-AC8C-444C-8A22-9EB843EB2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1833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AEA03FE-C8CE-DE45-943E-B37FAE244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7</a:t>
            </a:fld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DAFDC7E-5AD7-8444-832E-D1EB4C3B64DB}"/>
              </a:ext>
            </a:extLst>
          </p:cNvPr>
          <p:cNvSpPr/>
          <p:nvPr/>
        </p:nvSpPr>
        <p:spPr>
          <a:xfrm>
            <a:off x="289744" y="464980"/>
            <a:ext cx="391504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it-IT" sz="2400" dirty="0"/>
              <a:t>A </a:t>
            </a:r>
            <a:r>
              <a:rPr lang="it-IT" sz="2400" dirty="0" err="1"/>
              <a:t>further</a:t>
            </a:r>
            <a:r>
              <a:rPr lang="it-IT" sz="2400" dirty="0"/>
              <a:t> </a:t>
            </a:r>
            <a:r>
              <a:rPr lang="it-IT" sz="2400" dirty="0" err="1"/>
              <a:t>very</a:t>
            </a:r>
            <a:r>
              <a:rPr lang="it-IT" sz="2400" dirty="0"/>
              <a:t> </a:t>
            </a:r>
            <a:r>
              <a:rPr lang="it-IT" sz="2400" dirty="0" err="1"/>
              <a:t>frequent</a:t>
            </a:r>
            <a:r>
              <a:rPr lang="it-IT" sz="2400" dirty="0"/>
              <a:t> </a:t>
            </a:r>
            <a:r>
              <a:rPr lang="it-IT" sz="2400" dirty="0" err="1"/>
              <a:t>modification</a:t>
            </a:r>
            <a:r>
              <a:rPr lang="it-IT" sz="2400" dirty="0"/>
              <a:t> of </a:t>
            </a:r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triterpenoids</a:t>
            </a:r>
            <a:r>
              <a:rPr lang="it-IT" sz="2400" dirty="0"/>
              <a:t> </a:t>
            </a:r>
            <a:r>
              <a:rPr lang="it-IT" sz="2400" dirty="0" err="1"/>
              <a:t>leads</a:t>
            </a:r>
            <a:r>
              <a:rPr lang="it-IT" sz="2400" dirty="0"/>
              <a:t> to </a:t>
            </a:r>
            <a:r>
              <a:rPr lang="it-IT" sz="2400" dirty="0" err="1"/>
              <a:t>triterpenoic</a:t>
            </a:r>
            <a:r>
              <a:rPr lang="it-IT" sz="2400" dirty="0"/>
              <a:t> </a:t>
            </a:r>
            <a:r>
              <a:rPr lang="it-IT" sz="2400" dirty="0" err="1"/>
              <a:t>acids</a:t>
            </a:r>
            <a:r>
              <a:rPr lang="it-IT" sz="2400" dirty="0"/>
              <a:t>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it-IT" sz="2400" dirty="0"/>
              <a:t>For </a:t>
            </a:r>
            <a:r>
              <a:rPr lang="it-IT" sz="2400" dirty="0" err="1"/>
              <a:t>example</a:t>
            </a:r>
            <a:r>
              <a:rPr lang="it-IT" sz="2400" dirty="0"/>
              <a:t>, </a:t>
            </a:r>
            <a:r>
              <a:rPr lang="it-IT" sz="2400" dirty="0" err="1"/>
              <a:t>betulinic</a:t>
            </a:r>
            <a:r>
              <a:rPr lang="it-IT" sz="2400" dirty="0"/>
              <a:t> acid </a:t>
            </a:r>
            <a:r>
              <a:rPr lang="it-IT" sz="2400" dirty="0" err="1"/>
              <a:t>is</a:t>
            </a:r>
            <a:r>
              <a:rPr lang="it-IT" sz="2400" dirty="0"/>
              <a:t> an </a:t>
            </a:r>
            <a:r>
              <a:rPr lang="it-IT" sz="2400" dirty="0" err="1"/>
              <a:t>oxidized</a:t>
            </a:r>
            <a:r>
              <a:rPr lang="it-IT" sz="2400" dirty="0"/>
              <a:t> </a:t>
            </a:r>
            <a:r>
              <a:rPr lang="it-IT" sz="2400" dirty="0" err="1"/>
              <a:t>version</a:t>
            </a:r>
            <a:r>
              <a:rPr lang="it-IT" sz="2400" dirty="0"/>
              <a:t> of </a:t>
            </a:r>
            <a:r>
              <a:rPr lang="it-IT" sz="2400" dirty="0" err="1"/>
              <a:t>lupeol</a:t>
            </a:r>
            <a:r>
              <a:rPr lang="it-IT" sz="2400" dirty="0"/>
              <a:t>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it-IT" sz="2400" dirty="0" err="1"/>
              <a:t>Betulinic</a:t>
            </a:r>
            <a:r>
              <a:rPr lang="it-IT" sz="2400" dirty="0"/>
              <a:t> acid </a:t>
            </a:r>
            <a:r>
              <a:rPr lang="it-IT" sz="2400" dirty="0" err="1"/>
              <a:t>derivatives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dirty="0" err="1"/>
              <a:t>attracted</a:t>
            </a:r>
            <a:r>
              <a:rPr lang="it-IT" sz="2400" dirty="0"/>
              <a:t> </a:t>
            </a:r>
            <a:r>
              <a:rPr lang="it-IT" sz="2400" dirty="0" err="1"/>
              <a:t>much</a:t>
            </a:r>
            <a:r>
              <a:rPr lang="it-IT" sz="2400" dirty="0"/>
              <a:t> </a:t>
            </a:r>
            <a:r>
              <a:rPr lang="it-IT" sz="2400" dirty="0" err="1"/>
              <a:t>interest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possible</a:t>
            </a:r>
            <a:r>
              <a:rPr lang="it-IT" sz="2400" dirty="0"/>
              <a:t> anti-HIV </a:t>
            </a:r>
            <a:r>
              <a:rPr lang="it-IT" sz="2400" dirty="0" err="1"/>
              <a:t>drugs</a:t>
            </a:r>
            <a:r>
              <a:rPr lang="it-IT" sz="2400" dirty="0"/>
              <a:t>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it-IT" sz="2400" dirty="0"/>
              <a:t>The </a:t>
            </a:r>
            <a:r>
              <a:rPr lang="it-IT" sz="2400" dirty="0" err="1"/>
              <a:t>most</a:t>
            </a:r>
            <a:r>
              <a:rPr lang="it-IT" sz="2400" dirty="0"/>
              <a:t> </a:t>
            </a:r>
            <a:r>
              <a:rPr lang="it-IT" sz="2400" dirty="0" err="1"/>
              <a:t>promising</a:t>
            </a:r>
            <a:r>
              <a:rPr lang="it-IT" sz="2400" dirty="0"/>
              <a:t> compound in </a:t>
            </a:r>
            <a:r>
              <a:rPr lang="it-IT" sz="2400" dirty="0" err="1"/>
              <a:t>clinical</a:t>
            </a:r>
            <a:r>
              <a:rPr lang="it-IT" sz="2400" dirty="0"/>
              <a:t> trials </a:t>
            </a:r>
            <a:r>
              <a:rPr lang="it-IT" sz="2400" dirty="0" err="1"/>
              <a:t>is</a:t>
            </a:r>
            <a:r>
              <a:rPr lang="it-IT" sz="2400" dirty="0"/>
              <a:t> the semi-</a:t>
            </a:r>
            <a:r>
              <a:rPr lang="it-IT" sz="2400" dirty="0" err="1"/>
              <a:t>synthetic</a:t>
            </a:r>
            <a:r>
              <a:rPr lang="it-IT" sz="2400" dirty="0"/>
              <a:t> </a:t>
            </a:r>
            <a:r>
              <a:rPr lang="it-IT" sz="2400" dirty="0" err="1"/>
              <a:t>product</a:t>
            </a:r>
            <a:r>
              <a:rPr lang="it-IT" sz="2400" dirty="0"/>
              <a:t> </a:t>
            </a:r>
            <a:r>
              <a:rPr lang="it-IT" sz="2400" dirty="0" err="1"/>
              <a:t>bevirimat</a:t>
            </a:r>
            <a:r>
              <a:rPr lang="it-IT" sz="2400" dirty="0"/>
              <a:t>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6BCA837-29D1-204E-B449-656BB1F80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790" y="461997"/>
            <a:ext cx="7161710" cy="5638276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EFDF26BA-17F5-5C4D-99F6-59A62077C600}"/>
              </a:ext>
            </a:extLst>
          </p:cNvPr>
          <p:cNvSpPr/>
          <p:nvPr/>
        </p:nvSpPr>
        <p:spPr>
          <a:xfrm>
            <a:off x="4331790" y="4311650"/>
            <a:ext cx="3046910" cy="2044700"/>
          </a:xfrm>
          <a:prstGeom prst="ellipse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1C680B0-5F4A-7B46-90D3-997CF221E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2665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4873EB1-D280-4D44-BA3D-FE54E774F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8</a:t>
            </a:fld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F78BB9C-B066-2C46-B451-8F5952676440}"/>
              </a:ext>
            </a:extLst>
          </p:cNvPr>
          <p:cNvSpPr/>
          <p:nvPr/>
        </p:nvSpPr>
        <p:spPr>
          <a:xfrm>
            <a:off x="863600" y="1245155"/>
            <a:ext cx="1075055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it-IT" sz="2600" dirty="0"/>
              <a:t>The </a:t>
            </a:r>
            <a:r>
              <a:rPr lang="it-IT" sz="2600" dirty="0" err="1"/>
              <a:t>pentacyclic</a:t>
            </a:r>
            <a:r>
              <a:rPr lang="it-IT" sz="2600" dirty="0"/>
              <a:t> </a:t>
            </a:r>
            <a:r>
              <a:rPr lang="it-IT" sz="2600" dirty="0" err="1"/>
              <a:t>triterpenoid</a:t>
            </a:r>
            <a:r>
              <a:rPr lang="it-IT" sz="2600" dirty="0"/>
              <a:t> </a:t>
            </a:r>
            <a:r>
              <a:rPr lang="it-IT" sz="2600" dirty="0" err="1"/>
              <a:t>skeletons</a:t>
            </a:r>
            <a:r>
              <a:rPr lang="it-IT" sz="2600" dirty="0"/>
              <a:t> </a:t>
            </a:r>
            <a:r>
              <a:rPr lang="it-IT" sz="2600" dirty="0" err="1"/>
              <a:t>represented</a:t>
            </a:r>
            <a:r>
              <a:rPr lang="it-IT" sz="2600" dirty="0"/>
              <a:t> by </a:t>
            </a:r>
            <a:r>
              <a:rPr lang="it-IT" sz="2600" dirty="0" err="1"/>
              <a:t>lupeol</a:t>
            </a:r>
            <a:r>
              <a:rPr lang="it-IT" sz="2600" dirty="0"/>
              <a:t>, </a:t>
            </a:r>
            <a:r>
              <a:rPr lang="it-IT" sz="2600" dirty="0">
                <a:latin typeface="Symbol" pitchFamily="2" charset="2"/>
              </a:rPr>
              <a:t>a</a:t>
            </a:r>
            <a:r>
              <a:rPr lang="it-IT" sz="2600" dirty="0"/>
              <a:t>-</a:t>
            </a:r>
            <a:r>
              <a:rPr lang="it-IT" sz="2600" dirty="0" err="1"/>
              <a:t>amyrin</a:t>
            </a:r>
            <a:r>
              <a:rPr lang="it-IT" sz="2600" dirty="0"/>
              <a:t> and </a:t>
            </a:r>
            <a:r>
              <a:rPr lang="it-IT" sz="2600" dirty="0">
                <a:latin typeface="Symbol" pitchFamily="2" charset="2"/>
              </a:rPr>
              <a:t>b</a:t>
            </a:r>
            <a:r>
              <a:rPr lang="it-IT" sz="2600" dirty="0"/>
              <a:t>-</a:t>
            </a:r>
            <a:r>
              <a:rPr lang="it-IT" sz="2600" dirty="0" err="1"/>
              <a:t>amyrin</a:t>
            </a:r>
            <a:r>
              <a:rPr lang="it-IT" sz="2600" dirty="0"/>
              <a:t> are </a:t>
            </a:r>
            <a:r>
              <a:rPr lang="it-IT" sz="2600" dirty="0" err="1"/>
              <a:t>frequently</a:t>
            </a:r>
            <a:r>
              <a:rPr lang="it-IT" sz="2600" dirty="0"/>
              <a:t> </a:t>
            </a:r>
            <a:r>
              <a:rPr lang="it-IT" sz="2600" dirty="0" err="1"/>
              <a:t>found</a:t>
            </a:r>
            <a:r>
              <a:rPr lang="it-IT" sz="2600" dirty="0"/>
              <a:t> in the </a:t>
            </a:r>
            <a:r>
              <a:rPr lang="it-IT" sz="2600" dirty="0" err="1"/>
              <a:t>structures</a:t>
            </a:r>
            <a:r>
              <a:rPr lang="it-IT" sz="2600" dirty="0"/>
              <a:t> of </a:t>
            </a:r>
            <a:r>
              <a:rPr lang="it-IT" sz="2600" dirty="0" err="1"/>
              <a:t>triterpenoid</a:t>
            </a:r>
            <a:r>
              <a:rPr lang="it-IT" sz="2600" dirty="0"/>
              <a:t> </a:t>
            </a:r>
            <a:r>
              <a:rPr lang="it-IT" sz="2600" dirty="0" err="1"/>
              <a:t>saponins</a:t>
            </a:r>
            <a:r>
              <a:rPr lang="it-IT" sz="2600" dirty="0"/>
              <a:t>.</a:t>
            </a:r>
          </a:p>
          <a:p>
            <a:pPr marL="342900" indent="-342900">
              <a:buFont typeface="Wingdings" pitchFamily="2" charset="2"/>
              <a:buChar char="Ø"/>
            </a:pPr>
            <a:endParaRPr lang="it-IT" sz="2600" dirty="0"/>
          </a:p>
          <a:p>
            <a:pPr marL="342900" indent="-342900">
              <a:buFont typeface="Wingdings" pitchFamily="2" charset="2"/>
              <a:buChar char="Ø"/>
            </a:pPr>
            <a:r>
              <a:rPr lang="it-IT" sz="2600" dirty="0" err="1"/>
              <a:t>Saponins</a:t>
            </a:r>
            <a:r>
              <a:rPr lang="it-IT" sz="2600" dirty="0"/>
              <a:t> are </a:t>
            </a:r>
            <a:r>
              <a:rPr lang="it-IT" sz="2600" dirty="0" err="1"/>
              <a:t>glycosides</a:t>
            </a:r>
            <a:r>
              <a:rPr lang="it-IT" sz="2600" dirty="0"/>
              <a:t> </a:t>
            </a:r>
            <a:r>
              <a:rPr lang="it-IT" sz="2600" dirty="0" err="1"/>
              <a:t>which</a:t>
            </a:r>
            <a:r>
              <a:rPr lang="it-IT" sz="2600" dirty="0"/>
              <a:t>, </a:t>
            </a:r>
            <a:r>
              <a:rPr lang="it-IT" sz="2600" dirty="0" err="1"/>
              <a:t>even</a:t>
            </a:r>
            <a:r>
              <a:rPr lang="it-IT" sz="2600" dirty="0"/>
              <a:t> </a:t>
            </a:r>
            <a:r>
              <a:rPr lang="it-IT" sz="2600" dirty="0" err="1"/>
              <a:t>at</a:t>
            </a:r>
            <a:r>
              <a:rPr lang="it-IT" sz="2600" dirty="0"/>
              <a:t> </a:t>
            </a:r>
            <a:r>
              <a:rPr lang="it-IT" sz="2600" dirty="0" err="1"/>
              <a:t>low</a:t>
            </a:r>
            <a:r>
              <a:rPr lang="it-IT" sz="2600" dirty="0"/>
              <a:t> </a:t>
            </a:r>
            <a:r>
              <a:rPr lang="it-IT" sz="2600" dirty="0" err="1"/>
              <a:t>concentrations</a:t>
            </a:r>
            <a:r>
              <a:rPr lang="it-IT" sz="2600" dirty="0"/>
              <a:t>, induce the </a:t>
            </a:r>
            <a:r>
              <a:rPr lang="it-IT" sz="2600" dirty="0" err="1"/>
              <a:t>formation</a:t>
            </a:r>
            <a:r>
              <a:rPr lang="it-IT" sz="2600" dirty="0"/>
              <a:t> of </a:t>
            </a:r>
            <a:r>
              <a:rPr lang="it-IT" sz="2600" dirty="0" err="1"/>
              <a:t>foam</a:t>
            </a:r>
            <a:r>
              <a:rPr lang="it-IT" sz="2600" dirty="0"/>
              <a:t> in </a:t>
            </a:r>
            <a:r>
              <a:rPr lang="it-IT" sz="2600" dirty="0" err="1"/>
              <a:t>aqueous</a:t>
            </a:r>
            <a:r>
              <a:rPr lang="it-IT" sz="2600" dirty="0"/>
              <a:t> </a:t>
            </a:r>
            <a:r>
              <a:rPr lang="it-IT" sz="2600" dirty="0" err="1"/>
              <a:t>solution</a:t>
            </a:r>
            <a:r>
              <a:rPr lang="it-IT" sz="2600" dirty="0"/>
              <a:t> due to </a:t>
            </a:r>
            <a:r>
              <a:rPr lang="it-IT" sz="2600" dirty="0" err="1"/>
              <a:t>their</a:t>
            </a:r>
            <a:r>
              <a:rPr lang="it-IT" sz="2600" dirty="0"/>
              <a:t> </a:t>
            </a:r>
            <a:r>
              <a:rPr lang="it-IT" sz="2600" dirty="0" err="1"/>
              <a:t>surfactant</a:t>
            </a:r>
            <a:r>
              <a:rPr lang="it-IT" sz="2600" dirty="0"/>
              <a:t> </a:t>
            </a:r>
            <a:r>
              <a:rPr lang="it-IT" sz="2600" dirty="0" err="1"/>
              <a:t>properties</a:t>
            </a:r>
            <a:r>
              <a:rPr lang="it-IT" sz="2600" dirty="0"/>
              <a:t>.</a:t>
            </a:r>
          </a:p>
          <a:p>
            <a:endParaRPr lang="it-IT" sz="2600" dirty="0"/>
          </a:p>
          <a:p>
            <a:pPr marL="342900" indent="-342900">
              <a:buFont typeface="Wingdings" pitchFamily="2" charset="2"/>
              <a:buChar char="Ø"/>
            </a:pPr>
            <a:r>
              <a:rPr lang="it-IT" sz="2600" dirty="0"/>
              <a:t>The </a:t>
            </a:r>
            <a:r>
              <a:rPr lang="it-IT" sz="2600" dirty="0" err="1"/>
              <a:t>name</a:t>
            </a:r>
            <a:r>
              <a:rPr lang="it-IT" sz="2600" dirty="0"/>
              <a:t> </a:t>
            </a:r>
            <a:r>
              <a:rPr lang="it-IT" sz="2600" dirty="0" err="1"/>
              <a:t>derives</a:t>
            </a:r>
            <a:r>
              <a:rPr lang="it-IT" sz="2600" dirty="0"/>
              <a:t> from the </a:t>
            </a:r>
            <a:r>
              <a:rPr lang="it-IT" sz="2600" dirty="0" err="1"/>
              <a:t>fact</a:t>
            </a:r>
            <a:r>
              <a:rPr lang="it-IT" sz="2600" dirty="0"/>
              <a:t> </a:t>
            </a:r>
            <a:r>
              <a:rPr lang="it-IT" sz="2600" dirty="0" err="1"/>
              <a:t>that</a:t>
            </a:r>
            <a:r>
              <a:rPr lang="it-IT" sz="2600" dirty="0"/>
              <a:t> the </a:t>
            </a:r>
            <a:r>
              <a:rPr lang="it-IT" sz="2600" dirty="0" err="1"/>
              <a:t>materials</a:t>
            </a:r>
            <a:r>
              <a:rPr lang="it-IT" sz="2600" dirty="0"/>
              <a:t> </a:t>
            </a:r>
            <a:r>
              <a:rPr lang="it-IT" sz="2600" dirty="0" err="1"/>
              <a:t>obtained</a:t>
            </a:r>
            <a:r>
              <a:rPr lang="it-IT" sz="2600" dirty="0"/>
              <a:t> from </a:t>
            </a:r>
            <a:r>
              <a:rPr lang="it-IT" sz="2600" dirty="0" err="1"/>
              <a:t>plants</a:t>
            </a:r>
            <a:r>
              <a:rPr lang="it-IT" sz="2600" dirty="0"/>
              <a:t> </a:t>
            </a:r>
            <a:r>
              <a:rPr lang="it-IT" sz="2600" dirty="0" err="1"/>
              <a:t>that</a:t>
            </a:r>
            <a:r>
              <a:rPr lang="it-IT" sz="2600" dirty="0"/>
              <a:t> </a:t>
            </a:r>
            <a:r>
              <a:rPr lang="it-IT" sz="2600" dirty="0" err="1"/>
              <a:t>contained</a:t>
            </a:r>
            <a:r>
              <a:rPr lang="it-IT" sz="2600" dirty="0"/>
              <a:t> </a:t>
            </a:r>
            <a:r>
              <a:rPr lang="it-IT" sz="2600" dirty="0" err="1"/>
              <a:t>saponins</a:t>
            </a:r>
            <a:r>
              <a:rPr lang="it-IT" sz="2600" dirty="0"/>
              <a:t> </a:t>
            </a:r>
            <a:r>
              <a:rPr lang="it-IT" sz="2600" dirty="0" err="1"/>
              <a:t>were</a:t>
            </a:r>
            <a:r>
              <a:rPr lang="it-IT" sz="2600" dirty="0"/>
              <a:t> </a:t>
            </a:r>
            <a:r>
              <a:rPr lang="it-IT" sz="2600" dirty="0" err="1"/>
              <a:t>originally</a:t>
            </a:r>
            <a:r>
              <a:rPr lang="it-IT" sz="2600" dirty="0"/>
              <a:t> </a:t>
            </a:r>
            <a:r>
              <a:rPr lang="it-IT" sz="2600" dirty="0" err="1"/>
              <a:t>used</a:t>
            </a:r>
            <a:r>
              <a:rPr lang="it-IT" sz="2600" dirty="0"/>
              <a:t> for </a:t>
            </a:r>
            <a:r>
              <a:rPr lang="it-IT" sz="2600" dirty="0" err="1"/>
              <a:t>washing</a:t>
            </a:r>
            <a:r>
              <a:rPr lang="it-IT" sz="2600" dirty="0"/>
              <a:t> </a:t>
            </a:r>
            <a:r>
              <a:rPr lang="it-IT" sz="2600" dirty="0" err="1"/>
              <a:t>laundry</a:t>
            </a:r>
            <a:r>
              <a:rPr lang="it-IT" sz="2600" dirty="0"/>
              <a:t>, </a:t>
            </a:r>
            <a:r>
              <a:rPr lang="it-IT" sz="2600" dirty="0" err="1"/>
              <a:t>such</a:t>
            </a:r>
            <a:r>
              <a:rPr lang="it-IT" sz="2600" dirty="0"/>
              <a:t> </a:t>
            </a:r>
            <a:r>
              <a:rPr lang="it-IT" sz="2600" dirty="0" err="1"/>
              <a:t>as</a:t>
            </a:r>
            <a:r>
              <a:rPr lang="it-IT" sz="2600" dirty="0"/>
              <a:t> </a:t>
            </a:r>
            <a:r>
              <a:rPr lang="it-IT" sz="2600" dirty="0" err="1"/>
              <a:t>soapwort</a:t>
            </a:r>
            <a:r>
              <a:rPr lang="it-IT" sz="2600" dirty="0"/>
              <a:t> (</a:t>
            </a:r>
            <a:r>
              <a:rPr lang="it-IT" sz="2600" i="1" dirty="0"/>
              <a:t>Saponaria </a:t>
            </a:r>
            <a:r>
              <a:rPr lang="it-IT" sz="2600" i="1" dirty="0" err="1"/>
              <a:t>officinalis</a:t>
            </a:r>
            <a:r>
              <a:rPr lang="it-IT" sz="2600" i="1" dirty="0"/>
              <a:t> </a:t>
            </a:r>
            <a:r>
              <a:rPr lang="it-IT" sz="2600" dirty="0"/>
              <a:t>and </a:t>
            </a:r>
            <a:r>
              <a:rPr lang="it-IT" sz="2600" i="1" dirty="0" err="1"/>
              <a:t>Quillaja</a:t>
            </a:r>
            <a:r>
              <a:rPr lang="it-IT" sz="2600" i="1" dirty="0"/>
              <a:t> saponaria</a:t>
            </a:r>
            <a:r>
              <a:rPr lang="it-IT" sz="2600" dirty="0"/>
              <a:t>).</a:t>
            </a:r>
          </a:p>
          <a:p>
            <a:pPr marL="342900" indent="-342900">
              <a:buFont typeface="Wingdings" pitchFamily="2" charset="2"/>
              <a:buChar char="Ø"/>
            </a:pPr>
            <a:endParaRPr lang="it-IT" sz="2600" dirty="0"/>
          </a:p>
          <a:p>
            <a:pPr marL="342900" indent="-342900">
              <a:buFont typeface="Wingdings" pitchFamily="2" charset="2"/>
              <a:buChar char="Ø"/>
            </a:pPr>
            <a:r>
              <a:rPr lang="it-IT" sz="2600" dirty="0"/>
              <a:t>The </a:t>
            </a:r>
            <a:r>
              <a:rPr lang="it-IT" sz="2600" dirty="0" err="1"/>
              <a:t>bioactive</a:t>
            </a:r>
            <a:r>
              <a:rPr lang="it-IT" sz="2600" dirty="0"/>
              <a:t> </a:t>
            </a:r>
            <a:r>
              <a:rPr lang="it-IT" sz="2600" dirty="0" err="1"/>
              <a:t>components</a:t>
            </a:r>
            <a:r>
              <a:rPr lang="it-IT" sz="2600" dirty="0"/>
              <a:t> of ginseng (</a:t>
            </a:r>
            <a:r>
              <a:rPr lang="it-IT" sz="2600" i="1" dirty="0" err="1"/>
              <a:t>Panax</a:t>
            </a:r>
            <a:r>
              <a:rPr lang="it-IT" sz="2600" i="1" dirty="0"/>
              <a:t> ginseng</a:t>
            </a:r>
            <a:r>
              <a:rPr lang="it-IT" sz="2600" dirty="0"/>
              <a:t>, </a:t>
            </a:r>
            <a:r>
              <a:rPr lang="it-IT" sz="2600" dirty="0" err="1"/>
              <a:t>Arariaceae</a:t>
            </a:r>
            <a:r>
              <a:rPr lang="it-IT" sz="2600" dirty="0"/>
              <a:t>) are a </a:t>
            </a:r>
            <a:r>
              <a:rPr lang="it-IT" sz="2600" dirty="0" err="1"/>
              <a:t>group</a:t>
            </a:r>
            <a:r>
              <a:rPr lang="it-IT" sz="2600" dirty="0"/>
              <a:t> of </a:t>
            </a:r>
            <a:r>
              <a:rPr lang="it-IT" sz="2600" dirty="0" err="1"/>
              <a:t>saponins</a:t>
            </a:r>
            <a:r>
              <a:rPr lang="it-IT" sz="2600" dirty="0"/>
              <a:t> </a:t>
            </a:r>
            <a:r>
              <a:rPr lang="it-IT" sz="2600" dirty="0" err="1"/>
              <a:t>based</a:t>
            </a:r>
            <a:r>
              <a:rPr lang="it-IT" sz="2600" dirty="0"/>
              <a:t> on the </a:t>
            </a:r>
            <a:r>
              <a:rPr lang="it-IT" sz="2600" dirty="0" err="1"/>
              <a:t>dammaran</a:t>
            </a:r>
            <a:r>
              <a:rPr lang="it-IT" sz="2600" dirty="0"/>
              <a:t> </a:t>
            </a:r>
            <a:r>
              <a:rPr lang="it-IT" sz="2600" dirty="0" err="1"/>
              <a:t>skeleton</a:t>
            </a:r>
            <a:r>
              <a:rPr lang="it-IT" sz="2600" dirty="0"/>
              <a:t> and are </a:t>
            </a:r>
            <a:r>
              <a:rPr lang="it-IT" sz="2600" dirty="0" err="1"/>
              <a:t>called</a:t>
            </a:r>
            <a:r>
              <a:rPr lang="it-IT" sz="2600" dirty="0"/>
              <a:t> </a:t>
            </a:r>
            <a:r>
              <a:rPr lang="it-IT" sz="2600" dirty="0" err="1"/>
              <a:t>ginsenosides</a:t>
            </a:r>
            <a:endParaRPr lang="it-IT" sz="26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5E8C352-5746-F548-BE1F-FB34CCC98434}"/>
              </a:ext>
            </a:extLst>
          </p:cNvPr>
          <p:cNvSpPr/>
          <p:nvPr/>
        </p:nvSpPr>
        <p:spPr>
          <a:xfrm>
            <a:off x="3773074" y="416261"/>
            <a:ext cx="43664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 err="1"/>
              <a:t>Triterpenoid</a:t>
            </a:r>
            <a:r>
              <a:rPr lang="it-IT" sz="3600" b="1" dirty="0"/>
              <a:t> </a:t>
            </a:r>
            <a:r>
              <a:rPr lang="it-IT" sz="3600" b="1" dirty="0" err="1"/>
              <a:t>saponins</a:t>
            </a:r>
            <a:endParaRPr lang="it-IT" sz="3600" b="1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FAD41F6-B293-A945-8382-0C6B1F602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9532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F0A3FAE-3FEC-8E4C-B1E2-39DF11A55C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15" r="63127" b="49480"/>
          <a:stretch/>
        </p:blipFill>
        <p:spPr>
          <a:xfrm>
            <a:off x="3624852" y="1117600"/>
            <a:ext cx="2367581" cy="362824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6301089-7DA4-F44F-A83E-5852000FC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368" r="63127" b="9501"/>
          <a:stretch/>
        </p:blipFill>
        <p:spPr>
          <a:xfrm>
            <a:off x="6044029" y="1117600"/>
            <a:ext cx="2625701" cy="362824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1E3503B-F424-6043-8465-553BB1BE6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2922" y="1117600"/>
            <a:ext cx="3114278" cy="29972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CA9880B-F880-0E49-A9CF-DDEFE16BE4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28"/>
          <a:stretch/>
        </p:blipFill>
        <p:spPr>
          <a:xfrm>
            <a:off x="285749" y="1117600"/>
            <a:ext cx="3219450" cy="32893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69E1FC7F-BBFC-1441-9AF4-FAF0BCAC3C2E}"/>
              </a:ext>
            </a:extLst>
          </p:cNvPr>
          <p:cNvSpPr/>
          <p:nvPr/>
        </p:nvSpPr>
        <p:spPr>
          <a:xfrm>
            <a:off x="4870438" y="310634"/>
            <a:ext cx="23471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i="1" dirty="0" err="1"/>
              <a:t>Panax</a:t>
            </a:r>
            <a:r>
              <a:rPr lang="it-IT" sz="2800" b="1" i="1" dirty="0"/>
              <a:t> ginseng</a:t>
            </a:r>
            <a:endParaRPr lang="it-IT" sz="2800" b="1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6386E0A-D21F-8345-9495-656BA80F62DF}"/>
              </a:ext>
            </a:extLst>
          </p:cNvPr>
          <p:cNvSpPr/>
          <p:nvPr/>
        </p:nvSpPr>
        <p:spPr>
          <a:xfrm>
            <a:off x="469901" y="4842808"/>
            <a:ext cx="1079065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it-IT" sz="1900" dirty="0"/>
              <a:t>Ginseng </a:t>
            </a:r>
            <a:r>
              <a:rPr lang="it-IT" sz="1900" dirty="0" err="1"/>
              <a:t>is</a:t>
            </a:r>
            <a:r>
              <a:rPr lang="it-IT" sz="1900" dirty="0"/>
              <a:t> a </a:t>
            </a:r>
            <a:r>
              <a:rPr lang="it-IT" sz="1900" dirty="0" err="1"/>
              <a:t>Chinese</a:t>
            </a:r>
            <a:r>
              <a:rPr lang="it-IT" sz="1900" dirty="0"/>
              <a:t> </a:t>
            </a:r>
            <a:r>
              <a:rPr lang="it-IT" sz="1900" dirty="0" err="1"/>
              <a:t>plant</a:t>
            </a:r>
            <a:r>
              <a:rPr lang="it-IT" sz="1900" dirty="0"/>
              <a:t> ( </a:t>
            </a:r>
            <a:r>
              <a:rPr lang="it-IT" sz="1900" dirty="0" err="1"/>
              <a:t>also</a:t>
            </a:r>
            <a:r>
              <a:rPr lang="it-IT" sz="1900" dirty="0"/>
              <a:t> in Korea and Russia). The </a:t>
            </a:r>
            <a:r>
              <a:rPr lang="it-IT" sz="1900" dirty="0" err="1"/>
              <a:t>root</a:t>
            </a:r>
            <a:r>
              <a:rPr lang="it-IT" sz="1900" dirty="0"/>
              <a:t> </a:t>
            </a:r>
            <a:r>
              <a:rPr lang="it-IT" sz="1900" dirty="0" err="1"/>
              <a:t>is</a:t>
            </a:r>
            <a:r>
              <a:rPr lang="it-IT" sz="1900" dirty="0"/>
              <a:t> </a:t>
            </a:r>
            <a:r>
              <a:rPr lang="it-IT" sz="1900" dirty="0" err="1"/>
              <a:t>dried</a:t>
            </a:r>
            <a:r>
              <a:rPr lang="it-IT" sz="1900" dirty="0"/>
              <a:t> and </a:t>
            </a:r>
            <a:r>
              <a:rPr lang="it-IT" sz="1900" dirty="0" err="1"/>
              <a:t>used</a:t>
            </a:r>
            <a:r>
              <a:rPr lang="it-IT" sz="1900" dirty="0"/>
              <a:t> </a:t>
            </a:r>
            <a:r>
              <a:rPr lang="it-IT" sz="1900" dirty="0" err="1"/>
              <a:t>peeled</a:t>
            </a:r>
            <a:r>
              <a:rPr lang="it-IT" sz="1900" dirty="0"/>
              <a:t> </a:t>
            </a:r>
            <a:r>
              <a:rPr lang="it-IT" sz="1900" dirty="0" err="1"/>
              <a:t>as</a:t>
            </a:r>
            <a:r>
              <a:rPr lang="it-IT" sz="1900" dirty="0"/>
              <a:t> a </a:t>
            </a:r>
            <a:r>
              <a:rPr lang="it-IT" sz="1900" dirty="0" err="1"/>
              <a:t>food</a:t>
            </a:r>
            <a:r>
              <a:rPr lang="it-IT" sz="1900" dirty="0"/>
              <a:t> </a:t>
            </a:r>
            <a:r>
              <a:rPr lang="it-IT" sz="1900" dirty="0" err="1"/>
              <a:t>supplement</a:t>
            </a:r>
            <a:r>
              <a:rPr lang="it-IT" sz="1900" dirty="0"/>
              <a:t>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it-IT" sz="1900" dirty="0"/>
              <a:t>Ginseng </a:t>
            </a:r>
            <a:r>
              <a:rPr lang="it-IT" sz="1900" dirty="0" err="1"/>
              <a:t>is</a:t>
            </a:r>
            <a:r>
              <a:rPr lang="it-IT" sz="1900" dirty="0"/>
              <a:t> </a:t>
            </a:r>
            <a:r>
              <a:rPr lang="it-IT" sz="1900" dirty="0" err="1"/>
              <a:t>considered</a:t>
            </a:r>
            <a:r>
              <a:rPr lang="it-IT" sz="1900" dirty="0"/>
              <a:t> an </a:t>
            </a:r>
            <a:r>
              <a:rPr lang="it-IT" sz="1900" dirty="0" err="1"/>
              <a:t>adaptogen</a:t>
            </a:r>
            <a:r>
              <a:rPr lang="it-IT" sz="1900" dirty="0"/>
              <a:t> </a:t>
            </a:r>
            <a:r>
              <a:rPr lang="it-IT" sz="1900" dirty="0" err="1"/>
              <a:t>as</a:t>
            </a:r>
            <a:r>
              <a:rPr lang="it-IT" sz="1900" dirty="0"/>
              <a:t> </a:t>
            </a:r>
            <a:r>
              <a:rPr lang="it-IT" sz="1900" dirty="0" err="1"/>
              <a:t>it</a:t>
            </a:r>
            <a:r>
              <a:rPr lang="it-IT" sz="1900" dirty="0"/>
              <a:t> </a:t>
            </a:r>
            <a:r>
              <a:rPr lang="it-IT" sz="1900" dirty="0" err="1"/>
              <a:t>helps</a:t>
            </a:r>
            <a:r>
              <a:rPr lang="it-IT" sz="1900" dirty="0"/>
              <a:t> the body to </a:t>
            </a:r>
            <a:r>
              <a:rPr lang="it-IT" sz="1900" dirty="0" err="1"/>
              <a:t>adapt</a:t>
            </a:r>
            <a:r>
              <a:rPr lang="it-IT" sz="1900" dirty="0"/>
              <a:t> to stress with an </a:t>
            </a:r>
            <a:r>
              <a:rPr lang="it-IT" sz="1900" dirty="0" err="1"/>
              <a:t>immunostimulating</a:t>
            </a:r>
            <a:r>
              <a:rPr lang="it-IT" sz="1900" dirty="0"/>
              <a:t> </a:t>
            </a:r>
            <a:r>
              <a:rPr lang="it-IT" sz="1900" dirty="0" err="1"/>
              <a:t>effect</a:t>
            </a:r>
            <a:r>
              <a:rPr lang="it-IT" sz="1900" dirty="0"/>
              <a:t>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it-IT" sz="1900" dirty="0"/>
              <a:t>More </a:t>
            </a:r>
            <a:r>
              <a:rPr lang="it-IT" sz="1900" dirty="0" err="1"/>
              <a:t>than</a:t>
            </a:r>
            <a:r>
              <a:rPr lang="it-IT" sz="1900" dirty="0"/>
              <a:t> 30 </a:t>
            </a:r>
            <a:r>
              <a:rPr lang="it-IT" sz="1900" dirty="0" err="1"/>
              <a:t>different</a:t>
            </a:r>
            <a:r>
              <a:rPr lang="it-IT" sz="1900" dirty="0"/>
              <a:t> </a:t>
            </a:r>
            <a:r>
              <a:rPr lang="it-IT" sz="1900" dirty="0" err="1"/>
              <a:t>ginsenosides</a:t>
            </a:r>
            <a:r>
              <a:rPr lang="it-IT" sz="1900" dirty="0"/>
              <a:t> are </a:t>
            </a:r>
            <a:r>
              <a:rPr lang="it-IT" sz="1900" dirty="0" err="1"/>
              <a:t>known</a:t>
            </a:r>
            <a:r>
              <a:rPr lang="it-IT" sz="1900" dirty="0"/>
              <a:t> and the </a:t>
            </a:r>
            <a:r>
              <a:rPr lang="it-IT" sz="1900" dirty="0" err="1"/>
              <a:t>sugars</a:t>
            </a:r>
            <a:r>
              <a:rPr lang="it-IT" sz="1900" dirty="0"/>
              <a:t> are </a:t>
            </a:r>
            <a:r>
              <a:rPr lang="it-IT" sz="1900" dirty="0" err="1"/>
              <a:t>found</a:t>
            </a:r>
            <a:r>
              <a:rPr lang="it-IT" sz="1900" dirty="0"/>
              <a:t> </a:t>
            </a:r>
            <a:r>
              <a:rPr lang="it-IT" sz="1900" dirty="0" err="1"/>
              <a:t>bonded</a:t>
            </a:r>
            <a:r>
              <a:rPr lang="it-IT" sz="1900" dirty="0"/>
              <a:t> to the </a:t>
            </a:r>
            <a:r>
              <a:rPr lang="it-IT" sz="1900" dirty="0" err="1"/>
              <a:t>hydroxyl</a:t>
            </a:r>
            <a:r>
              <a:rPr lang="it-IT" sz="1900" dirty="0"/>
              <a:t> </a:t>
            </a:r>
            <a:r>
              <a:rPr lang="it-IT" sz="1900" dirty="0" err="1"/>
              <a:t>groups</a:t>
            </a:r>
            <a:r>
              <a:rPr lang="it-IT" sz="1900" dirty="0"/>
              <a:t> </a:t>
            </a:r>
            <a:r>
              <a:rPr lang="it-IT" sz="1900" dirty="0" err="1"/>
              <a:t>at</a:t>
            </a:r>
            <a:r>
              <a:rPr lang="it-IT" sz="1900" dirty="0"/>
              <a:t> C3, C6 and C20.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ED098C3-90E5-5441-B347-872D755CF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0B69-7CBB-A145-B31E-D17122415E77}" type="slidenum">
              <a:rPr lang="it-IT" smtClean="0"/>
              <a:t>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652ECF-79A7-1B46-BC83-2E7DFA69B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97800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334</Words>
  <Application>Microsoft Macintosh PowerPoint</Application>
  <PresentationFormat>Widescreen</PresentationFormat>
  <Paragraphs>58</Paragraphs>
  <Slides>9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Symbol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Microsoft Office User</cp:lastModifiedBy>
  <cp:revision>1</cp:revision>
  <dcterms:created xsi:type="dcterms:W3CDTF">2022-11-21T17:19:31Z</dcterms:created>
  <dcterms:modified xsi:type="dcterms:W3CDTF">2022-11-21T17:19:56Z</dcterms:modified>
</cp:coreProperties>
</file>