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50" r:id="rId2"/>
    <p:sldId id="408" r:id="rId3"/>
    <p:sldId id="263" r:id="rId4"/>
    <p:sldId id="403" r:id="rId5"/>
    <p:sldId id="264" r:id="rId6"/>
    <p:sldId id="265" r:id="rId7"/>
    <p:sldId id="405" r:id="rId8"/>
    <p:sldId id="402" r:id="rId9"/>
    <p:sldId id="268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853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819C2-471F-0B4D-AF0B-28B171647216}" type="datetimeFigureOut">
              <a:rPr lang="it-IT" smtClean="0"/>
              <a:t>21/11/22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E6D70-1E65-894F-92FD-EDBE55B036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36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4E37F7-3B66-1A4A-BE08-77AE095F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773EAA7-373C-694A-8BCC-55247478C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1F5F3E-CAAE-CF45-ACE0-023A2882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A9BE-417C-6948-817A-57C1FD7915E0}" type="datetime1">
              <a:rPr lang="it-IT" smtClean="0"/>
              <a:t>21/11/22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11F8C7-8E92-C94C-8D89-F9D9AFBE8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41E36F-1B0F-2246-97C4-EBA4E2BE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22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8AA14A-A8CD-B144-9B3C-76EB39BC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34B555-3866-DA4D-970E-D3F07C2E3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AA3472-5133-E041-8496-39AAD302A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3D6D-0EBA-1243-8BF8-932F2ABCCED3}" type="datetime1">
              <a:rPr lang="it-IT" smtClean="0"/>
              <a:t>21/11/22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3C50C1-277E-F846-A6E0-842A6153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65E319-6A53-F449-9944-CF4A2C767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15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CBA0F9C-B5FF-8D4E-AC8F-5CDFBFED9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4EADB8E-C512-9F4D-9C63-7F2EC6C87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23F368-1610-C24E-B585-3BB1E298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2530-4C77-3C4D-8CDE-0F49C85F19F8}" type="datetime1">
              <a:rPr lang="it-IT" smtClean="0"/>
              <a:t>21/11/22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60ECC5-8363-C14A-8544-93069902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BDF5C0-33A2-FF4A-A4BF-E4CFD44E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13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D3A2C4-D322-8640-B07B-4D3BE1BF6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B27E05-3B59-7C4D-8FB4-BC8306F3C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127D85-79BD-E746-9D7B-AD5BF9EB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6703-6BE4-E341-844F-A2B86B33E99D}" type="datetime1">
              <a:rPr lang="it-IT" smtClean="0"/>
              <a:t>21/11/22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CDC7D1-7EB5-1D44-9647-2E8244F8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CF3A54-4149-624F-B273-82995C33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3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6C1AC-FAFC-4F4A-B1D1-606D6108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0FCBC7-8155-0D46-9AFC-D59657B0C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AD8B6B-2FDB-1D48-87A2-A2C7D9704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4F1E-A567-6841-BD2D-D3AFB17A67AB}" type="datetime1">
              <a:rPr lang="it-IT" smtClean="0"/>
              <a:t>21/11/22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4DBD31-A744-5447-984F-2112929D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C9EA4F-B563-944E-B3ED-7E6FE092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49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17E2BE-6405-F648-A18A-F7688419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67DE34-C62C-214F-949F-9B54AF58F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F78C6C-D7C5-2147-9E03-D554891FB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E8C3C0-421D-9643-85E7-28714E67B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C52-BA8C-7E43-A836-47E80FDF9859}" type="datetime1">
              <a:rPr lang="it-IT" smtClean="0"/>
              <a:t>21/11/22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0AEC2B4-C921-C94A-97EA-11C28CAA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4C585A-EAB8-8647-BDC8-D003F470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9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36DBC8-E95E-9F49-A26F-CDFDF9B5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9051C9-A91A-A348-A4E2-9EB47129B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36C78B3-9356-2842-A5D9-00FC5D7CB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4D16D91-0464-F741-9261-B88441219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9FA6B6D-165A-5F4D-94A0-E9C2CFB65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FAC67FE-512E-DB43-8506-1A1B7A77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10D6-EB40-7C42-A1E2-4C9E6D52FCB0}" type="datetime1">
              <a:rPr lang="it-IT" smtClean="0"/>
              <a:t>21/11/22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8534A7-E660-EA4C-B7DD-67A98C39D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A0E9496-45D3-944F-BB1E-BE4F0908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75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EEA80A-2841-6443-B4A3-0079816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F103473-7085-AF42-984E-A2155C23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3BAC-E007-D248-AC34-628F057E7847}" type="datetime1">
              <a:rPr lang="it-IT" smtClean="0"/>
              <a:t>21/11/22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47E204-8C49-9649-A1A8-5BBDAB8A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088395-CC3D-9C45-A591-AD28A4AC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65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87DB216-FC52-9A4C-8148-EFBB520CA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2E57D-B013-E64A-A62A-439295F95D79}" type="datetime1">
              <a:rPr lang="it-IT" smtClean="0"/>
              <a:t>21/11/22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ADABD1-F3AA-8149-85FF-2F894429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56BFE1D-A182-9544-9D0A-14490E53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84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56884F-2696-3A49-8C91-1A5746E58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EB4A05-4119-4640-AF82-6F33867A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9412DE-8FA9-3D44-8496-5C0C5BE94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593E8C-EDF4-FE4A-87CC-48115FC4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895-A855-584C-A746-2851A63F1FE8}" type="datetime1">
              <a:rPr lang="it-IT" smtClean="0"/>
              <a:t>21/11/22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B723B6-D116-5E43-828A-229F6535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4D890B-DF55-E44C-AAEB-303A28AB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73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CEE0AA-E7BB-904D-A02E-4D931F5F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9E1C6F6-3ABF-2B42-8D96-4603232B3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5BC087-8DA1-8A40-AC37-F06A3F5A5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76AC0D-B86C-5842-BFAD-7465C737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C757-9DE6-9D4C-895B-22BA3A7070F0}" type="datetime1">
              <a:rPr lang="it-IT" smtClean="0"/>
              <a:t>21/11/22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9DB50E-E7DF-6545-A36D-31EB6A01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76DDA9-7897-874F-BFF6-B4ED2568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71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6991850-61BC-3542-BB1F-E7C0794E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398E33-F40C-904B-846E-FB8A73058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B99AF3-5622-9847-A446-16CE8E2AB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FFFE-452F-154B-84BC-EB899437E5AE}" type="datetime1">
              <a:rPr lang="it-IT" smtClean="0"/>
              <a:t>21/11/22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E032B7-4A82-7F41-9B86-D67A2D9D6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1198F9-1D92-D74F-B229-3A64B773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E0B69-7CBB-A145-B31E-D17122415E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5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A6627EC-6398-1042-8C89-800A0C1C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5FA8-297F-274A-8DDD-023CC28D211A}" type="slidenum">
              <a:rPr lang="it-IT" smtClean="0"/>
              <a:t>1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05FF1F4-61CA-B144-A8ED-2C2EE6203AB2}"/>
              </a:ext>
            </a:extLst>
          </p:cNvPr>
          <p:cNvSpPr/>
          <p:nvPr/>
        </p:nvSpPr>
        <p:spPr>
          <a:xfrm>
            <a:off x="317500" y="1141616"/>
            <a:ext cx="11442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t-IT" sz="2400" dirty="0"/>
              <a:t>From the </a:t>
            </a:r>
            <a:r>
              <a:rPr lang="it-IT" sz="2400" dirty="0" err="1"/>
              <a:t>biosynthetic</a:t>
            </a:r>
            <a:r>
              <a:rPr lang="it-IT" sz="2400" dirty="0"/>
              <a:t> </a:t>
            </a:r>
            <a:r>
              <a:rPr lang="it-IT" sz="2400" dirty="0" err="1"/>
              <a:t>point</a:t>
            </a:r>
            <a:r>
              <a:rPr lang="it-IT" sz="2400" dirty="0"/>
              <a:t> of </a:t>
            </a:r>
            <a:r>
              <a:rPr lang="it-IT" sz="2400" dirty="0" err="1"/>
              <a:t>view</a:t>
            </a:r>
            <a:r>
              <a:rPr lang="it-IT" sz="2400" dirty="0"/>
              <a:t> </a:t>
            </a:r>
            <a:r>
              <a:rPr lang="it-IT" sz="2400" dirty="0" err="1"/>
              <a:t>phytosterols</a:t>
            </a:r>
            <a:r>
              <a:rPr lang="it-IT" sz="2400" dirty="0"/>
              <a:t> of </a:t>
            </a:r>
            <a:r>
              <a:rPr lang="it-IT" sz="2400" dirty="0" err="1"/>
              <a:t>plants</a:t>
            </a:r>
            <a:r>
              <a:rPr lang="it-IT" sz="2400" dirty="0"/>
              <a:t> and </a:t>
            </a:r>
            <a:r>
              <a:rPr lang="it-IT" sz="2400" dirty="0" err="1"/>
              <a:t>algae</a:t>
            </a:r>
            <a:r>
              <a:rPr lang="it-IT" sz="2400" dirty="0"/>
              <a:t> derive from </a:t>
            </a:r>
            <a:r>
              <a:rPr lang="it-IT" sz="2400" dirty="0" err="1"/>
              <a:t>cycloartenol</a:t>
            </a:r>
            <a:r>
              <a:rPr lang="it-IT" sz="2400" dirty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it-IT" sz="2400" dirty="0"/>
              <a:t>The </a:t>
            </a:r>
            <a:r>
              <a:rPr lang="it-IT" sz="2400" dirty="0" err="1"/>
              <a:t>most</a:t>
            </a:r>
            <a:r>
              <a:rPr lang="it-IT" sz="2400" dirty="0"/>
              <a:t> common </a:t>
            </a:r>
            <a:r>
              <a:rPr lang="it-IT" sz="2400" dirty="0" err="1"/>
              <a:t>sterols</a:t>
            </a:r>
            <a:r>
              <a:rPr lang="it-IT" sz="2400" dirty="0"/>
              <a:t> in </a:t>
            </a:r>
            <a:r>
              <a:rPr lang="it-IT" sz="2400" dirty="0" err="1"/>
              <a:t>plants</a:t>
            </a:r>
            <a:r>
              <a:rPr lang="it-IT" sz="2400" dirty="0"/>
              <a:t>, fungi and </a:t>
            </a:r>
            <a:r>
              <a:rPr lang="it-IT" sz="2400" dirty="0" err="1"/>
              <a:t>algae</a:t>
            </a:r>
            <a:r>
              <a:rPr lang="it-IT" sz="2400" dirty="0"/>
              <a:t> are </a:t>
            </a:r>
            <a:r>
              <a:rPr lang="it-IT" sz="2400" dirty="0" err="1"/>
              <a:t>characterized</a:t>
            </a:r>
            <a:r>
              <a:rPr lang="it-IT" sz="2400" dirty="0"/>
              <a:t> by the </a:t>
            </a:r>
            <a:r>
              <a:rPr lang="it-IT" sz="2400" dirty="0" err="1"/>
              <a:t>presence</a:t>
            </a:r>
            <a:r>
              <a:rPr lang="it-IT" sz="2400" dirty="0"/>
              <a:t> of a side </a:t>
            </a:r>
            <a:r>
              <a:rPr lang="it-IT" sz="2400" dirty="0" err="1"/>
              <a:t>chain</a:t>
            </a:r>
            <a:r>
              <a:rPr lang="it-IT" sz="2400" dirty="0"/>
              <a:t>  </a:t>
            </a:r>
            <a:r>
              <a:rPr lang="it-IT" sz="2400" dirty="0" err="1"/>
              <a:t>generally</a:t>
            </a:r>
            <a:r>
              <a:rPr lang="it-IT" sz="2400" dirty="0"/>
              <a:t> </a:t>
            </a:r>
            <a:r>
              <a:rPr lang="it-IT" sz="2400" dirty="0" err="1"/>
              <a:t>linked</a:t>
            </a:r>
            <a:r>
              <a:rPr lang="it-IT" sz="2400" dirty="0"/>
              <a:t> to C-24, </a:t>
            </a:r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carryies</a:t>
            </a:r>
            <a:r>
              <a:rPr lang="it-IT" sz="2400" dirty="0"/>
              <a:t> </a:t>
            </a:r>
            <a:r>
              <a:rPr lang="it-IT" sz="2400" dirty="0" err="1"/>
              <a:t>one</a:t>
            </a:r>
            <a:r>
              <a:rPr lang="it-IT" sz="2400" dirty="0"/>
              <a:t> or </a:t>
            </a:r>
            <a:r>
              <a:rPr lang="it-IT" sz="2400" dirty="0" err="1"/>
              <a:t>two</a:t>
            </a:r>
            <a:r>
              <a:rPr lang="it-IT" sz="2400" dirty="0"/>
              <a:t> extra </a:t>
            </a:r>
            <a:r>
              <a:rPr lang="it-IT" sz="2400" dirty="0" err="1"/>
              <a:t>carbons</a:t>
            </a:r>
            <a:r>
              <a:rPr lang="it-IT" sz="2400" dirty="0"/>
              <a:t> C-24</a:t>
            </a:r>
            <a:r>
              <a:rPr lang="it-IT" sz="2400" baseline="30000" dirty="0"/>
              <a:t>1</a:t>
            </a:r>
            <a:r>
              <a:rPr lang="it-IT" sz="2400" dirty="0"/>
              <a:t> and C-24</a:t>
            </a:r>
            <a:r>
              <a:rPr lang="it-IT" sz="2400" baseline="30000" dirty="0"/>
              <a:t>2</a:t>
            </a:r>
            <a:r>
              <a:rPr lang="it-IT" sz="2400" dirty="0"/>
              <a:t>.</a:t>
            </a:r>
          </a:p>
          <a:p>
            <a:endParaRPr lang="it-IT" sz="24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F51E250-6B55-074B-AE90-4BDFDD6DC4B4}"/>
              </a:ext>
            </a:extLst>
          </p:cNvPr>
          <p:cNvSpPr/>
          <p:nvPr/>
        </p:nvSpPr>
        <p:spPr>
          <a:xfrm>
            <a:off x="1956718" y="299347"/>
            <a:ext cx="735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err="1"/>
              <a:t>Phytosterols</a:t>
            </a:r>
            <a:endParaRPr lang="it-IT" sz="3600" b="1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E0E9B1F4-0125-E04F-83E1-27B6D312BE6E}"/>
              </a:ext>
            </a:extLst>
          </p:cNvPr>
          <p:cNvGrpSpPr/>
          <p:nvPr/>
        </p:nvGrpSpPr>
        <p:grpSpPr>
          <a:xfrm>
            <a:off x="596900" y="3898360"/>
            <a:ext cx="3522723" cy="2280977"/>
            <a:chOff x="1174441" y="4314471"/>
            <a:chExt cx="4007159" cy="2250036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BEB8ACDB-EB59-4C4B-B22D-6160995F6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34" r="65273" b="71690"/>
            <a:stretch/>
          </p:blipFill>
          <p:spPr>
            <a:xfrm>
              <a:off x="1174441" y="4314471"/>
              <a:ext cx="3511859" cy="2250036"/>
            </a:xfrm>
            <a:prstGeom prst="rect">
              <a:avLst/>
            </a:prstGeom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2AE335B5-CE27-8748-87B8-26123566F688}"/>
                </a:ext>
              </a:extLst>
            </p:cNvPr>
            <p:cNvSpPr/>
            <p:nvPr/>
          </p:nvSpPr>
          <p:spPr>
            <a:xfrm>
              <a:off x="3467100" y="5067300"/>
              <a:ext cx="1714500" cy="1352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A0F6EF9E-C588-0C42-8268-2E9881A2F3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870"/>
          <a:stretch/>
        </p:blipFill>
        <p:spPr>
          <a:xfrm>
            <a:off x="3684201" y="3098800"/>
            <a:ext cx="7568045" cy="3257550"/>
          </a:xfrm>
          <a:prstGeom prst="rect">
            <a:avLst/>
          </a:pr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7D4AE4-6C9A-1142-935A-FD3147EA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87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426403-7460-F54B-AC46-7E89E1CE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2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AAAF9C-5DF1-9B44-8B0F-D757F8B2B317}"/>
              </a:ext>
            </a:extLst>
          </p:cNvPr>
          <p:cNvSpPr txBox="1"/>
          <p:nvPr/>
        </p:nvSpPr>
        <p:spPr>
          <a:xfrm>
            <a:off x="7986455" y="2579519"/>
            <a:ext cx="124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Cholesterol</a:t>
            </a:r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CF32833-CFFD-C947-BEBA-3B4B3FD7C58A}"/>
              </a:ext>
            </a:extLst>
          </p:cNvPr>
          <p:cNvSpPr/>
          <p:nvPr/>
        </p:nvSpPr>
        <p:spPr>
          <a:xfrm>
            <a:off x="1955540" y="354810"/>
            <a:ext cx="82783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The </a:t>
            </a:r>
            <a:r>
              <a:rPr lang="it-IT" sz="2800" dirty="0" err="1"/>
              <a:t>most</a:t>
            </a:r>
            <a:r>
              <a:rPr lang="it-IT" sz="2800" dirty="0"/>
              <a:t> common </a:t>
            </a:r>
            <a:r>
              <a:rPr lang="it-IT" sz="2800" dirty="0" err="1"/>
              <a:t>sterols</a:t>
            </a:r>
            <a:r>
              <a:rPr lang="it-IT" sz="2800" dirty="0"/>
              <a:t> in </a:t>
            </a:r>
            <a:r>
              <a:rPr lang="it-IT" sz="2800" dirty="0" err="1"/>
              <a:t>plants</a:t>
            </a:r>
            <a:r>
              <a:rPr lang="it-IT" sz="2800" dirty="0"/>
              <a:t> are </a:t>
            </a:r>
            <a:r>
              <a:rPr lang="it-IT" sz="2800" b="1" dirty="0" err="1"/>
              <a:t>campesterol</a:t>
            </a:r>
            <a:r>
              <a:rPr lang="it-IT" sz="2800" b="1" dirty="0"/>
              <a:t> </a:t>
            </a:r>
            <a:r>
              <a:rPr lang="it-IT" sz="2800" dirty="0"/>
              <a:t>and </a:t>
            </a:r>
            <a:r>
              <a:rPr lang="it-IT" sz="2800" b="1" dirty="0" err="1"/>
              <a:t>sitosterol</a:t>
            </a:r>
            <a:r>
              <a:rPr lang="it-IT" sz="2800" dirty="0"/>
              <a:t> </a:t>
            </a:r>
            <a:r>
              <a:rPr lang="it-IT" sz="2800" dirty="0" err="1"/>
              <a:t>which</a:t>
            </a:r>
            <a:r>
              <a:rPr lang="it-IT" sz="2800" dirty="0"/>
              <a:t> are the 24-methyl and 24-ethyl </a:t>
            </a:r>
            <a:r>
              <a:rPr lang="it-IT" sz="2800" dirty="0" err="1"/>
              <a:t>analogue</a:t>
            </a:r>
            <a:r>
              <a:rPr lang="it-IT" sz="2800" dirty="0"/>
              <a:t> of </a:t>
            </a:r>
            <a:r>
              <a:rPr lang="it-IT" sz="2800" dirty="0" err="1"/>
              <a:t>cholesterol</a:t>
            </a:r>
            <a:r>
              <a:rPr lang="it-IT" sz="2800" dirty="0"/>
              <a:t>, </a:t>
            </a:r>
            <a:r>
              <a:rPr lang="it-IT" sz="2800" dirty="0" err="1"/>
              <a:t>respectively</a:t>
            </a:r>
            <a:endParaRPr lang="it-IT" sz="28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B628EFD-D01E-FB44-8B85-5ACDFF91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6885" r="31101" b="13044"/>
          <a:stretch/>
        </p:blipFill>
        <p:spPr>
          <a:xfrm>
            <a:off x="2351584" y="2207600"/>
            <a:ext cx="3024336" cy="3744416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1B518F5F-9FA2-554B-B5C3-9B497E294505}"/>
              </a:ext>
            </a:extLst>
          </p:cNvPr>
          <p:cNvSpPr/>
          <p:nvPr/>
        </p:nvSpPr>
        <p:spPr>
          <a:xfrm>
            <a:off x="4943872" y="3573016"/>
            <a:ext cx="792088" cy="506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CDED409-BAAD-CC44-A77C-DFE864BEA155}"/>
              </a:ext>
            </a:extLst>
          </p:cNvPr>
          <p:cNvSpPr/>
          <p:nvPr/>
        </p:nvSpPr>
        <p:spPr>
          <a:xfrm>
            <a:off x="1955540" y="4093479"/>
            <a:ext cx="792088" cy="506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4273882-18CC-AC44-BBB7-488A7FD8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F8ADD28-0416-8346-8593-6FC4533B0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3" t="7203" r="11281"/>
          <a:stretch/>
        </p:blipFill>
        <p:spPr>
          <a:xfrm>
            <a:off x="6919078" y="2948851"/>
            <a:ext cx="3314778" cy="21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0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7348011-FF57-714C-A7F2-FB492C90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5FA8-297F-274A-8DDD-023CC28D211A}" type="slidenum">
              <a:rPr lang="it-IT" smtClean="0"/>
              <a:t>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739D432-E60B-FD40-84BF-9D216B98B7D6}"/>
              </a:ext>
            </a:extLst>
          </p:cNvPr>
          <p:cNvSpPr/>
          <p:nvPr/>
        </p:nvSpPr>
        <p:spPr>
          <a:xfrm>
            <a:off x="1041400" y="3827462"/>
            <a:ext cx="1013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The </a:t>
            </a:r>
            <a:r>
              <a:rPr lang="it-IT" sz="2400" dirty="0" err="1"/>
              <a:t>presence</a:t>
            </a:r>
            <a:r>
              <a:rPr lang="it-IT" sz="2400" dirty="0"/>
              <a:t> of an </a:t>
            </a:r>
            <a:r>
              <a:rPr lang="it-IT" sz="2400" dirty="0" err="1"/>
              <a:t>unsaturation</a:t>
            </a:r>
            <a:r>
              <a:rPr lang="it-IT" sz="2400" dirty="0"/>
              <a:t> in the side </a:t>
            </a:r>
            <a:r>
              <a:rPr lang="it-IT" sz="2400" dirty="0" err="1"/>
              <a:t>chain</a:t>
            </a:r>
            <a:r>
              <a:rPr lang="it-IT" sz="2400" dirty="0"/>
              <a:t> (∆</a:t>
            </a:r>
            <a:r>
              <a:rPr lang="it-IT" sz="2400" baseline="30000" dirty="0"/>
              <a:t>22</a:t>
            </a:r>
            <a:r>
              <a:rPr lang="it-IT" sz="2400" dirty="0"/>
              <a:t>) </a:t>
            </a:r>
            <a:r>
              <a:rPr lang="it-IT" sz="2400" dirty="0" err="1"/>
              <a:t>is</a:t>
            </a:r>
            <a:r>
              <a:rPr lang="it-IT" sz="2400" dirty="0"/>
              <a:t> a </a:t>
            </a:r>
            <a:r>
              <a:rPr lang="it-IT" sz="2400" dirty="0" err="1"/>
              <a:t>typical</a:t>
            </a:r>
            <a:r>
              <a:rPr lang="it-IT" sz="2400" dirty="0"/>
              <a:t> </a:t>
            </a:r>
            <a:r>
              <a:rPr lang="it-IT" sz="2400" dirty="0" err="1"/>
              <a:t>feature</a:t>
            </a:r>
            <a:r>
              <a:rPr lang="it-IT" sz="2400" dirty="0"/>
              <a:t> of </a:t>
            </a:r>
            <a:r>
              <a:rPr lang="it-IT" sz="2400" dirty="0" err="1"/>
              <a:t>many</a:t>
            </a:r>
            <a:r>
              <a:rPr lang="it-IT" sz="2400" dirty="0"/>
              <a:t> </a:t>
            </a:r>
            <a:r>
              <a:rPr lang="it-IT" sz="2400" dirty="0" err="1"/>
              <a:t>plant-derived</a:t>
            </a:r>
            <a:r>
              <a:rPr lang="it-IT" sz="2400" dirty="0"/>
              <a:t> </a:t>
            </a:r>
            <a:r>
              <a:rPr lang="it-IT" sz="2400" dirty="0" err="1"/>
              <a:t>sterols</a:t>
            </a:r>
            <a:r>
              <a:rPr lang="it-IT" sz="2400" dirty="0"/>
              <a:t> (</a:t>
            </a:r>
            <a:r>
              <a:rPr lang="it-IT" sz="2400" i="1" dirty="0"/>
              <a:t>e.g. </a:t>
            </a:r>
            <a:r>
              <a:rPr lang="it-IT" sz="2400" dirty="0" err="1"/>
              <a:t>stigmasterol</a:t>
            </a:r>
            <a:r>
              <a:rPr lang="it-IT" sz="2400" dirty="0"/>
              <a:t>),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of </a:t>
            </a:r>
            <a:r>
              <a:rPr lang="it-IT" sz="2400" dirty="0" err="1"/>
              <a:t>those</a:t>
            </a:r>
            <a:r>
              <a:rPr lang="it-IT" sz="2400" dirty="0"/>
              <a:t> </a:t>
            </a:r>
            <a:r>
              <a:rPr lang="it-IT" sz="2400" dirty="0" err="1"/>
              <a:t>found</a:t>
            </a:r>
            <a:r>
              <a:rPr lang="it-IT" sz="2400" dirty="0"/>
              <a:t> in </a:t>
            </a:r>
            <a:r>
              <a:rPr lang="it-IT" sz="2400" dirty="0" err="1"/>
              <a:t>mammals</a:t>
            </a:r>
            <a:r>
              <a:rPr lang="it-IT" sz="2400" dirty="0"/>
              <a:t>.</a:t>
            </a:r>
          </a:p>
          <a:p>
            <a:pPr algn="ctr"/>
            <a:endParaRPr lang="it-IT" sz="2400" dirty="0"/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/>
              <a:t>PLANTS: </a:t>
            </a:r>
            <a:r>
              <a:rPr lang="it-IT" sz="2400" dirty="0" err="1"/>
              <a:t>campesterol</a:t>
            </a:r>
            <a:r>
              <a:rPr lang="it-IT" sz="2400" dirty="0"/>
              <a:t>, </a:t>
            </a:r>
            <a:r>
              <a:rPr lang="it-IT" sz="2400" dirty="0" err="1"/>
              <a:t>sitosterol</a:t>
            </a:r>
            <a:endParaRPr lang="it-IT" sz="2400" dirty="0"/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/>
              <a:t>ALGAE: </a:t>
            </a:r>
            <a:r>
              <a:rPr lang="it-IT" sz="2400" dirty="0" err="1"/>
              <a:t>fucosterol</a:t>
            </a:r>
            <a:endParaRPr lang="it-IT" sz="2400" dirty="0"/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400" dirty="0"/>
              <a:t>MUSHROOMS:  </a:t>
            </a:r>
            <a:r>
              <a:rPr lang="it-IT" sz="2400" dirty="0" err="1"/>
              <a:t>ergosterol</a:t>
            </a:r>
            <a:endParaRPr lang="it-IT" sz="2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665B0EB-DEED-1949-AFB4-14EA5A344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234" b="77883"/>
          <a:stretch/>
        </p:blipFill>
        <p:spPr>
          <a:xfrm>
            <a:off x="3200400" y="812552"/>
            <a:ext cx="4216400" cy="264615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3FCA5FD-A651-994F-9747-847B663F8098}"/>
              </a:ext>
            </a:extLst>
          </p:cNvPr>
          <p:cNvSpPr/>
          <p:nvPr/>
        </p:nvSpPr>
        <p:spPr>
          <a:xfrm>
            <a:off x="7556500" y="2946400"/>
            <a:ext cx="812800" cy="512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467D6A-E34F-AF40-B030-18F2F33C8DBC}"/>
              </a:ext>
            </a:extLst>
          </p:cNvPr>
          <p:cNvSpPr txBox="1"/>
          <p:nvPr/>
        </p:nvSpPr>
        <p:spPr>
          <a:xfrm>
            <a:off x="4832414" y="350887"/>
            <a:ext cx="1786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/>
              <a:t>Stigmasterol</a:t>
            </a:r>
            <a:endParaRPr lang="it-IT" sz="2400" b="1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A7A0CA-2E3F-244B-A202-50047669D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03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79B2331-86BD-F044-9AA3-2AA34F984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870"/>
          <a:stretch/>
        </p:blipFill>
        <p:spPr>
          <a:xfrm>
            <a:off x="1308100" y="1257300"/>
            <a:ext cx="9500626" cy="408940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F8E3421-8437-2E42-9590-5841B5F7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612680F-37E2-D04B-9479-E81F031D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50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8C7B190-5BA1-5C4F-AAD3-1F02DE6B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5FA8-297F-274A-8DDD-023CC28D211A}" type="slidenum">
              <a:rPr lang="it-IT" smtClean="0"/>
              <a:t>5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27FE06C-5000-6946-BB8E-225F8BE9DDB5}"/>
              </a:ext>
            </a:extLst>
          </p:cNvPr>
          <p:cNvSpPr/>
          <p:nvPr/>
        </p:nvSpPr>
        <p:spPr>
          <a:xfrm>
            <a:off x="2382554" y="241484"/>
            <a:ext cx="7258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/>
              <a:t>Biosynthesis</a:t>
            </a:r>
            <a:r>
              <a:rPr lang="it-IT" sz="2800" b="1" dirty="0"/>
              <a:t> of </a:t>
            </a:r>
            <a:r>
              <a:rPr lang="it-IT" sz="2800" b="1" dirty="0" err="1"/>
              <a:t>phytosterols</a:t>
            </a:r>
            <a:endParaRPr lang="it-IT" sz="2800" b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AF738EC-7031-1140-A0D8-086D36D8B775}"/>
              </a:ext>
            </a:extLst>
          </p:cNvPr>
          <p:cNvSpPr/>
          <p:nvPr/>
        </p:nvSpPr>
        <p:spPr>
          <a:xfrm>
            <a:off x="740196" y="1027757"/>
            <a:ext cx="1111249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ctr">
              <a:buFont typeface="Wingdings" pitchFamily="2" charset="2"/>
              <a:buChar char="Ø"/>
            </a:pPr>
            <a:r>
              <a:rPr lang="it-IT" sz="2200" dirty="0"/>
              <a:t>The </a:t>
            </a:r>
            <a:r>
              <a:rPr lang="it-IT" sz="2200" dirty="0" err="1"/>
              <a:t>introduction</a:t>
            </a:r>
            <a:r>
              <a:rPr lang="it-IT" sz="2200" dirty="0"/>
              <a:t> of extra </a:t>
            </a:r>
            <a:r>
              <a:rPr lang="it-IT" sz="2200" dirty="0" err="1"/>
              <a:t>methyl</a:t>
            </a:r>
            <a:r>
              <a:rPr lang="it-IT" sz="2200" dirty="0"/>
              <a:t> or </a:t>
            </a:r>
            <a:r>
              <a:rPr lang="it-IT" sz="2200" dirty="0" err="1"/>
              <a:t>ethyl</a:t>
            </a:r>
            <a:r>
              <a:rPr lang="it-IT" sz="2200" dirty="0"/>
              <a:t> </a:t>
            </a:r>
            <a:r>
              <a:rPr lang="it-IT" sz="2200" dirty="0" err="1"/>
              <a:t>groups</a:t>
            </a:r>
            <a:r>
              <a:rPr lang="it-IT" sz="2200" dirty="0"/>
              <a:t> </a:t>
            </a:r>
            <a:r>
              <a:rPr lang="it-IT" sz="2200" dirty="0" err="1"/>
              <a:t>into</a:t>
            </a:r>
            <a:r>
              <a:rPr lang="it-IT" sz="2200" dirty="0"/>
              <a:t> the side </a:t>
            </a:r>
            <a:r>
              <a:rPr lang="it-IT" sz="2200" dirty="0" err="1"/>
              <a:t>chain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obtained</a:t>
            </a:r>
            <a:r>
              <a:rPr lang="it-IT" sz="2200" dirty="0"/>
              <a:t> by </a:t>
            </a:r>
            <a:r>
              <a:rPr lang="it-IT" sz="2200" dirty="0" err="1"/>
              <a:t>alkylation</a:t>
            </a:r>
            <a:r>
              <a:rPr lang="it-IT" sz="2200" dirty="0"/>
              <a:t> by </a:t>
            </a:r>
            <a:r>
              <a:rPr lang="it-IT" sz="2200" dirty="0" err="1"/>
              <a:t>S-adenosylmethionine</a:t>
            </a:r>
            <a:r>
              <a:rPr lang="it-IT" sz="2200" dirty="0"/>
              <a:t> </a:t>
            </a:r>
            <a:r>
              <a:rPr lang="it-IT" sz="2200" dirty="0" err="1"/>
              <a:t>as</a:t>
            </a:r>
            <a:r>
              <a:rPr lang="it-IT" sz="2200" dirty="0"/>
              <a:t> single carbon </a:t>
            </a:r>
            <a:r>
              <a:rPr lang="it-IT" sz="2200" dirty="0" err="1"/>
              <a:t>units</a:t>
            </a:r>
            <a:r>
              <a:rPr lang="it-IT" sz="2200" dirty="0"/>
              <a:t>. </a:t>
            </a:r>
          </a:p>
          <a:p>
            <a:pPr marL="214313" indent="-214313" algn="ctr">
              <a:buFont typeface="Wingdings" pitchFamily="2" charset="2"/>
              <a:buChar char="Ø"/>
            </a:pPr>
            <a:endParaRPr lang="it-IT" sz="2200" dirty="0"/>
          </a:p>
          <a:p>
            <a:pPr marL="214313" indent="-214313" algn="ctr">
              <a:buFont typeface="Wingdings" pitchFamily="2" charset="2"/>
              <a:buChar char="Ø"/>
            </a:pPr>
            <a:r>
              <a:rPr lang="it-IT" sz="2200" dirty="0"/>
              <a:t>The </a:t>
            </a:r>
            <a:r>
              <a:rPr lang="it-IT" sz="2200" dirty="0" err="1"/>
              <a:t>presence</a:t>
            </a:r>
            <a:r>
              <a:rPr lang="it-IT" sz="2200" dirty="0"/>
              <a:t> of the double bond ∆</a:t>
            </a:r>
            <a:r>
              <a:rPr lang="it-IT" sz="2200" baseline="30000" dirty="0"/>
              <a:t>24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foundamental</a:t>
            </a:r>
            <a:r>
              <a:rPr lang="it-IT" sz="2200" dirty="0"/>
              <a:t> in the </a:t>
            </a:r>
            <a:r>
              <a:rPr lang="it-IT" sz="2200" dirty="0" err="1"/>
              <a:t>initial</a:t>
            </a:r>
            <a:r>
              <a:rPr lang="it-IT" sz="2200" dirty="0"/>
              <a:t> </a:t>
            </a:r>
            <a:r>
              <a:rPr lang="it-IT" sz="2200" dirty="0" err="1"/>
              <a:t>phase</a:t>
            </a:r>
            <a:r>
              <a:rPr lang="it-IT" sz="2200" dirty="0"/>
              <a:t>.</a:t>
            </a:r>
          </a:p>
          <a:p>
            <a:pPr marL="214313" indent="-214313" algn="ctr">
              <a:buFont typeface="Wingdings" pitchFamily="2" charset="2"/>
              <a:buChar char="Ø"/>
            </a:pPr>
            <a:endParaRPr lang="it-IT" sz="2200" dirty="0"/>
          </a:p>
          <a:p>
            <a:pPr marL="214313" indent="-214313" algn="ctr">
              <a:buFont typeface="Wingdings" pitchFamily="2" charset="2"/>
              <a:buChar char="Ø"/>
            </a:pPr>
            <a:r>
              <a:rPr lang="it-IT" sz="2200" dirty="0" err="1"/>
              <a:t>This</a:t>
            </a:r>
            <a:r>
              <a:rPr lang="it-IT" sz="2200" dirty="0"/>
              <a:t> </a:t>
            </a:r>
            <a:r>
              <a:rPr lang="it-IT" sz="2200" dirty="0" err="1"/>
              <a:t>unsaturation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present</a:t>
            </a:r>
            <a:r>
              <a:rPr lang="it-IT" sz="2200" dirty="0"/>
              <a:t> in </a:t>
            </a:r>
            <a:r>
              <a:rPr lang="it-IT" sz="2200" dirty="0" err="1"/>
              <a:t>lanosterol</a:t>
            </a:r>
            <a:r>
              <a:rPr lang="it-IT" sz="2200" dirty="0"/>
              <a:t> and in </a:t>
            </a:r>
            <a:r>
              <a:rPr lang="it-IT" sz="2400" dirty="0" err="1"/>
              <a:t>cycloartenol</a:t>
            </a:r>
            <a:r>
              <a:rPr lang="it-IT" sz="2400" dirty="0"/>
              <a:t>.</a:t>
            </a:r>
            <a:endParaRPr lang="it-IT" sz="2200" dirty="0"/>
          </a:p>
          <a:p>
            <a:pPr algn="ctr"/>
            <a:endParaRPr lang="it-IT" sz="2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757FCD1-4FDD-8E45-89FA-892245329A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" b="4245"/>
          <a:stretch/>
        </p:blipFill>
        <p:spPr>
          <a:xfrm>
            <a:off x="6296446" y="4250532"/>
            <a:ext cx="3615978" cy="184276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3C10EB9-ED9C-E444-8266-89E54EAC43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" r="1176" b="2064"/>
          <a:stretch/>
        </p:blipFill>
        <p:spPr>
          <a:xfrm>
            <a:off x="2351586" y="4265740"/>
            <a:ext cx="3528391" cy="1827556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0177912C-D155-0D45-9D75-E4DD0E9D09D6}"/>
              </a:ext>
            </a:extLst>
          </p:cNvPr>
          <p:cNvSpPr/>
          <p:nvPr/>
        </p:nvSpPr>
        <p:spPr>
          <a:xfrm>
            <a:off x="5159896" y="4437112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71C8C88-1625-9E42-A453-FECC3537B2D7}"/>
              </a:ext>
            </a:extLst>
          </p:cNvPr>
          <p:cNvSpPr/>
          <p:nvPr/>
        </p:nvSpPr>
        <p:spPr>
          <a:xfrm>
            <a:off x="9120336" y="4149080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B3D48D8-7D13-B94E-89AB-34A78030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12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1B733DF-EAA0-C04E-B0C6-B13AA5B5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85FA8-297F-274A-8DDD-023CC28D211A}" type="slidenum">
              <a:rPr lang="it-IT" smtClean="0"/>
              <a:t>6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05B99BE-6C66-7046-9F85-3B47F7C26EEC}"/>
              </a:ext>
            </a:extLst>
          </p:cNvPr>
          <p:cNvSpPr/>
          <p:nvPr/>
        </p:nvSpPr>
        <p:spPr>
          <a:xfrm>
            <a:off x="660400" y="3861256"/>
            <a:ext cx="10807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itchFamily="2" charset="2"/>
              <a:buChar char="Ø"/>
            </a:pPr>
            <a:r>
              <a:rPr lang="it-IT" sz="2400" dirty="0"/>
              <a:t>SAM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formed</a:t>
            </a:r>
            <a:r>
              <a:rPr lang="it-IT" sz="2400" dirty="0"/>
              <a:t> by the </a:t>
            </a:r>
            <a:r>
              <a:rPr lang="it-IT" sz="2400" dirty="0" err="1"/>
              <a:t>interaction</a:t>
            </a:r>
            <a:r>
              <a:rPr lang="it-IT" sz="2400" dirty="0"/>
              <a:t> of the amino acid </a:t>
            </a:r>
            <a:r>
              <a:rPr lang="it-IT" sz="2400" dirty="0" err="1"/>
              <a:t>methionine</a:t>
            </a:r>
            <a:r>
              <a:rPr lang="it-IT" sz="2400" dirty="0"/>
              <a:t> with an ATP </a:t>
            </a:r>
            <a:r>
              <a:rPr lang="it-IT" sz="2400" dirty="0" err="1"/>
              <a:t>molecule</a:t>
            </a:r>
            <a:r>
              <a:rPr lang="it-IT" sz="2400" dirty="0"/>
              <a:t>. </a:t>
            </a:r>
          </a:p>
          <a:p>
            <a:pPr marL="214313" indent="-214313">
              <a:buFont typeface="Wingdings" pitchFamily="2" charset="2"/>
              <a:buChar char="Ø"/>
            </a:pPr>
            <a:r>
              <a:rPr lang="it-IT" sz="2400" dirty="0"/>
              <a:t>The </a:t>
            </a:r>
            <a:r>
              <a:rPr lang="it-IT" sz="2400" dirty="0" err="1"/>
              <a:t>triphosphate</a:t>
            </a:r>
            <a:r>
              <a:rPr lang="it-IT" sz="2400" dirty="0"/>
              <a:t> </a:t>
            </a:r>
            <a:r>
              <a:rPr lang="it-IT" sz="2400" dirty="0" err="1"/>
              <a:t>group</a:t>
            </a:r>
            <a:r>
              <a:rPr lang="it-IT" sz="2400" dirty="0"/>
              <a:t> </a:t>
            </a:r>
            <a:r>
              <a:rPr lang="it-IT" sz="2400" dirty="0" err="1"/>
              <a:t>acts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a </a:t>
            </a:r>
            <a:r>
              <a:rPr lang="it-IT" sz="2400" dirty="0" err="1"/>
              <a:t>leaving</a:t>
            </a:r>
            <a:r>
              <a:rPr lang="it-IT" sz="2400" dirty="0"/>
              <a:t> </a:t>
            </a:r>
            <a:r>
              <a:rPr lang="it-IT" sz="2400" dirty="0" err="1"/>
              <a:t>group</a:t>
            </a:r>
            <a:r>
              <a:rPr lang="it-IT" sz="2400" dirty="0"/>
              <a:t> and the the </a:t>
            </a:r>
            <a:r>
              <a:rPr lang="it-IT" sz="2400" dirty="0" err="1"/>
              <a:t>sulfur</a:t>
            </a:r>
            <a:r>
              <a:rPr lang="it-IT" sz="2400" dirty="0"/>
              <a:t> of </a:t>
            </a:r>
            <a:r>
              <a:rPr lang="it-IT" sz="2400" dirty="0" err="1"/>
              <a:t>methionine</a:t>
            </a:r>
            <a:r>
              <a:rPr lang="it-IT" sz="2400" dirty="0"/>
              <a:t> (</a:t>
            </a:r>
            <a:r>
              <a:rPr lang="it-IT" sz="2400" dirty="0" err="1"/>
              <a:t>nucleophile</a:t>
            </a:r>
            <a:r>
              <a:rPr lang="it-IT" sz="2400" dirty="0"/>
              <a:t>) </a:t>
            </a:r>
            <a:r>
              <a:rPr lang="it-IT" sz="2400" dirty="0" err="1"/>
              <a:t>binds</a:t>
            </a:r>
            <a:r>
              <a:rPr lang="it-IT" sz="2400" dirty="0"/>
              <a:t> to adenosine residue </a:t>
            </a:r>
            <a:r>
              <a:rPr lang="it-IT" sz="2400" dirty="0" err="1"/>
              <a:t>thus</a:t>
            </a:r>
            <a:r>
              <a:rPr lang="it-IT" sz="2400" dirty="0"/>
              <a:t> </a:t>
            </a:r>
            <a:r>
              <a:rPr lang="it-IT" sz="2400" dirty="0" err="1"/>
              <a:t>becoming</a:t>
            </a:r>
            <a:r>
              <a:rPr lang="it-IT" sz="2400" dirty="0"/>
              <a:t>  positive. </a:t>
            </a:r>
          </a:p>
          <a:p>
            <a:pPr marL="214313" indent="-214313">
              <a:buFont typeface="Wingdings" pitchFamily="2" charset="2"/>
              <a:buChar char="Ø"/>
            </a:pPr>
            <a:r>
              <a:rPr lang="it-IT" sz="2400" dirty="0"/>
              <a:t>The positive </a:t>
            </a:r>
            <a:r>
              <a:rPr lang="it-IT" sz="2400" dirty="0" err="1"/>
              <a:t>charge</a:t>
            </a:r>
            <a:r>
              <a:rPr lang="it-IT" sz="2400" dirty="0"/>
              <a:t> on the </a:t>
            </a:r>
            <a:r>
              <a:rPr lang="it-IT" sz="2400" dirty="0" err="1"/>
              <a:t>sulfur</a:t>
            </a:r>
            <a:r>
              <a:rPr lang="it-IT" sz="2400" dirty="0"/>
              <a:t> </a:t>
            </a:r>
            <a:r>
              <a:rPr lang="it-IT" sz="2400" dirty="0" err="1"/>
              <a:t>induces</a:t>
            </a:r>
            <a:r>
              <a:rPr lang="it-IT" sz="2400" dirty="0"/>
              <a:t> a strong electron-</a:t>
            </a:r>
            <a:r>
              <a:rPr lang="it-IT" sz="2400" dirty="0" err="1"/>
              <a:t>attractor</a:t>
            </a:r>
            <a:r>
              <a:rPr lang="it-IT" sz="2400" dirty="0"/>
              <a:t> </a:t>
            </a:r>
            <a:r>
              <a:rPr lang="it-IT" sz="2400" dirty="0" err="1"/>
              <a:t>effect</a:t>
            </a:r>
            <a:r>
              <a:rPr lang="it-IT" sz="2400" dirty="0"/>
              <a:t> </a:t>
            </a:r>
            <a:r>
              <a:rPr lang="it-IT" sz="2400" dirty="0" err="1"/>
              <a:t>giving</a:t>
            </a:r>
            <a:r>
              <a:rPr lang="it-IT" sz="2400" dirty="0"/>
              <a:t> </a:t>
            </a:r>
            <a:r>
              <a:rPr lang="it-IT" sz="2400" dirty="0" err="1"/>
              <a:t>electrophilic</a:t>
            </a:r>
            <a:r>
              <a:rPr lang="it-IT" sz="2400" dirty="0"/>
              <a:t> </a:t>
            </a:r>
            <a:r>
              <a:rPr lang="it-IT" sz="2400" dirty="0" err="1"/>
              <a:t>characteristics</a:t>
            </a:r>
            <a:r>
              <a:rPr lang="it-IT" sz="2400" dirty="0"/>
              <a:t> to the </a:t>
            </a:r>
            <a:r>
              <a:rPr lang="it-IT" sz="2400" dirty="0" err="1"/>
              <a:t>methyl</a:t>
            </a:r>
            <a:r>
              <a:rPr lang="it-IT" sz="2400" dirty="0"/>
              <a:t> </a:t>
            </a:r>
            <a:r>
              <a:rPr lang="it-IT" sz="2400" dirty="0" err="1"/>
              <a:t>bound</a:t>
            </a:r>
            <a:r>
              <a:rPr lang="it-IT" sz="2400" dirty="0"/>
              <a:t> to </a:t>
            </a:r>
            <a:r>
              <a:rPr lang="it-IT" sz="2400" dirty="0" err="1"/>
              <a:t>it</a:t>
            </a:r>
            <a:r>
              <a:rPr lang="it-IT" sz="2400" dirty="0"/>
              <a:t>, </a:t>
            </a:r>
            <a:r>
              <a:rPr lang="it-IT" sz="2400" dirty="0" err="1"/>
              <a:t>making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more </a:t>
            </a:r>
            <a:r>
              <a:rPr lang="it-IT" sz="2400" dirty="0" err="1"/>
              <a:t>susceptible</a:t>
            </a:r>
            <a:r>
              <a:rPr lang="it-IT" sz="2400" dirty="0"/>
              <a:t> to </a:t>
            </a:r>
            <a:r>
              <a:rPr lang="it-IT" sz="2400" dirty="0" err="1"/>
              <a:t>attack</a:t>
            </a:r>
            <a:r>
              <a:rPr lang="it-IT" sz="2400" dirty="0"/>
              <a:t> by a </a:t>
            </a:r>
            <a:r>
              <a:rPr lang="it-IT" sz="2400" dirty="0" err="1"/>
              <a:t>nucleophile</a:t>
            </a:r>
            <a:r>
              <a:rPr lang="it-IT" sz="2400" dirty="0"/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9169AFD-3DDC-B742-B315-BBB824DF3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7" t="2219" r="8710" b="6182"/>
          <a:stretch/>
        </p:blipFill>
        <p:spPr>
          <a:xfrm>
            <a:off x="2649575" y="286420"/>
            <a:ext cx="6493237" cy="3218780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2F44387-EC2F-3145-B27A-6BA86D3F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31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79B2331-86BD-F044-9AA3-2AA34F984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74" r="1447"/>
          <a:stretch/>
        </p:blipFill>
        <p:spPr>
          <a:xfrm>
            <a:off x="1304512" y="596900"/>
            <a:ext cx="8899744" cy="557530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1C56B8B-B9B5-DF4B-947F-866A1568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7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9D33DAC-45F7-E24D-A0FB-281D73DC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24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971A366-B660-9241-BEEC-4B27E9DF9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4"/>
          <a:stretch/>
        </p:blipFill>
        <p:spPr>
          <a:xfrm>
            <a:off x="419100" y="368300"/>
            <a:ext cx="7480300" cy="597547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5E34B91-A767-BD4A-894D-0820BEABB3B7}"/>
              </a:ext>
            </a:extLst>
          </p:cNvPr>
          <p:cNvSpPr/>
          <p:nvPr/>
        </p:nvSpPr>
        <p:spPr>
          <a:xfrm>
            <a:off x="7988300" y="368300"/>
            <a:ext cx="39201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The first </a:t>
            </a:r>
            <a:r>
              <a:rPr lang="it-IT" sz="2000" dirty="0" err="1"/>
              <a:t>alkylation</a:t>
            </a:r>
            <a:r>
              <a:rPr lang="it-IT" sz="2000" dirty="0"/>
              <a:t> </a:t>
            </a:r>
            <a:r>
              <a:rPr lang="it-IT" sz="2000" dirty="0" err="1"/>
              <a:t>cycle</a:t>
            </a:r>
            <a:r>
              <a:rPr lang="it-IT" sz="2000" dirty="0"/>
              <a:t> </a:t>
            </a:r>
            <a:r>
              <a:rPr lang="it-IT" sz="2000" dirty="0" err="1"/>
              <a:t>involves</a:t>
            </a:r>
            <a:r>
              <a:rPr lang="it-IT" sz="2000" dirty="0"/>
              <a:t> </a:t>
            </a:r>
            <a:r>
              <a:rPr lang="it-IT" sz="2000" dirty="0" err="1"/>
              <a:t>cycloartenol</a:t>
            </a:r>
            <a:r>
              <a:rPr lang="it-IT" sz="2000" dirty="0"/>
              <a:t>, </a:t>
            </a:r>
            <a:r>
              <a:rPr lang="it-IT" sz="2000" dirty="0" err="1"/>
              <a:t>while</a:t>
            </a:r>
            <a:r>
              <a:rPr lang="it-IT" sz="2000" dirty="0"/>
              <a:t> the </a:t>
            </a:r>
            <a:r>
              <a:rPr lang="it-IT" sz="2000" dirty="0" err="1"/>
              <a:t>second</a:t>
            </a:r>
            <a:r>
              <a:rPr lang="it-IT" sz="2000" dirty="0"/>
              <a:t> </a:t>
            </a:r>
            <a:r>
              <a:rPr lang="it-IT" sz="2000" dirty="0" err="1"/>
              <a:t>one</a:t>
            </a:r>
            <a:r>
              <a:rPr lang="it-IT" sz="2000" dirty="0"/>
              <a:t> </a:t>
            </a:r>
            <a:r>
              <a:rPr lang="it-IT" sz="2000" dirty="0" err="1"/>
              <a:t>involves</a:t>
            </a:r>
            <a:r>
              <a:rPr lang="it-IT" sz="2000" dirty="0"/>
              <a:t> </a:t>
            </a:r>
            <a:r>
              <a:rPr lang="it-IT" sz="2000" dirty="0" err="1"/>
              <a:t>gramsisterol</a:t>
            </a:r>
            <a:r>
              <a:rPr lang="it-IT" sz="2000" dirty="0"/>
              <a:t>.</a:t>
            </a:r>
          </a:p>
          <a:p>
            <a:pPr algn="ctr"/>
            <a:r>
              <a:rPr lang="it-IT" sz="2000" dirty="0"/>
              <a:t>The double bond </a:t>
            </a:r>
            <a:r>
              <a:rPr lang="it-IT" sz="2000" i="1" dirty="0"/>
              <a:t>trans</a:t>
            </a:r>
            <a:r>
              <a:rPr lang="it-IT" sz="2000" dirty="0"/>
              <a:t>-</a:t>
            </a:r>
            <a:r>
              <a:rPr lang="it-IT" sz="2000" dirty="0">
                <a:latin typeface="Symbol" pitchFamily="2" charset="2"/>
              </a:rPr>
              <a:t>D</a:t>
            </a:r>
            <a:r>
              <a:rPr lang="it-IT" sz="2000" baseline="30000" dirty="0"/>
              <a:t>22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introduced</a:t>
            </a:r>
            <a:r>
              <a:rPr lang="it-IT" sz="2000" dirty="0"/>
              <a:t> </a:t>
            </a:r>
            <a:r>
              <a:rPr lang="it-IT" sz="2000" dirty="0" err="1"/>
              <a:t>only</a:t>
            </a:r>
            <a:r>
              <a:rPr lang="it-IT" sz="2000" dirty="0"/>
              <a:t> </a:t>
            </a:r>
            <a:r>
              <a:rPr lang="it-IT" sz="2000" dirty="0" err="1"/>
              <a:t>after</a:t>
            </a:r>
            <a:r>
              <a:rPr lang="it-IT" sz="2000" dirty="0"/>
              <a:t> the complete </a:t>
            </a:r>
            <a:r>
              <a:rPr lang="it-IT" sz="2000" dirty="0" err="1"/>
              <a:t>alkylation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C-24.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06165A0-8FD8-0E4B-BCFB-802C4D28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E0B69-7CBB-A145-B31E-D17122415E77}" type="slidenum">
              <a:rPr lang="it-IT" smtClean="0"/>
              <a:t>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D9444A-35FC-DF43-8FCD-14854565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80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0BBCBED-6343-8745-BDD1-BCCC0289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BD7C-C2F7-4EB7-937D-21F2A27C7BF8}" type="slidenum">
              <a:rPr lang="it-IT" smtClean="0"/>
              <a:t>9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1A747B7-20E3-B240-8B82-CDA517BF50C1}"/>
              </a:ext>
            </a:extLst>
          </p:cNvPr>
          <p:cNvSpPr/>
          <p:nvPr/>
        </p:nvSpPr>
        <p:spPr>
          <a:xfrm>
            <a:off x="635000" y="366440"/>
            <a:ext cx="1115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2400" dirty="0" err="1"/>
              <a:t>Soy</a:t>
            </a:r>
            <a:r>
              <a:rPr lang="it-IT" sz="2400" dirty="0"/>
              <a:t> </a:t>
            </a:r>
            <a:r>
              <a:rPr lang="it-IT" sz="2400" dirty="0" err="1"/>
              <a:t>beans</a:t>
            </a:r>
            <a:r>
              <a:rPr lang="it-IT" sz="2400" dirty="0"/>
              <a:t> (</a:t>
            </a:r>
            <a:r>
              <a:rPr lang="it-IT" sz="2400" i="1" dirty="0" err="1"/>
              <a:t>Glycine</a:t>
            </a:r>
            <a:r>
              <a:rPr lang="it-IT" sz="2400" i="1" dirty="0"/>
              <a:t> </a:t>
            </a:r>
            <a:r>
              <a:rPr lang="it-IT" sz="2400" i="1" dirty="0" err="1"/>
              <a:t>max</a:t>
            </a:r>
            <a:r>
              <a:rPr lang="it-IT" sz="2400" dirty="0"/>
              <a:t>, </a:t>
            </a:r>
            <a:r>
              <a:rPr lang="it-IT" sz="2400" dirty="0" err="1"/>
              <a:t>Leguminosae</a:t>
            </a:r>
            <a:r>
              <a:rPr lang="it-IT" sz="2400" dirty="0"/>
              <a:t>/</a:t>
            </a:r>
            <a:r>
              <a:rPr lang="it-IT" sz="2400" dirty="0" err="1"/>
              <a:t>Fabaceae</a:t>
            </a:r>
            <a:r>
              <a:rPr lang="it-IT" sz="2400" dirty="0"/>
              <a:t>) </a:t>
            </a:r>
            <a:r>
              <a:rPr lang="it-IT" sz="2400" dirty="0" err="1"/>
              <a:t>contain</a:t>
            </a:r>
            <a:r>
              <a:rPr lang="it-IT" sz="2400" dirty="0"/>
              <a:t> 0.2% </a:t>
            </a:r>
            <a:r>
              <a:rPr lang="it-IT" sz="2400" dirty="0" err="1"/>
              <a:t>sterols</a:t>
            </a:r>
            <a:r>
              <a:rPr lang="it-IT" sz="2400" dirty="0"/>
              <a:t>, in </a:t>
            </a:r>
            <a:r>
              <a:rPr lang="it-IT" sz="2400" dirty="0" err="1"/>
              <a:t>addition</a:t>
            </a:r>
            <a:r>
              <a:rPr lang="it-IT" sz="2400" dirty="0"/>
              <a:t> to the high </a:t>
            </a:r>
            <a:r>
              <a:rPr lang="it-IT" sz="2400" dirty="0" err="1"/>
              <a:t>protein</a:t>
            </a:r>
            <a:r>
              <a:rPr lang="it-IT" sz="2400" dirty="0"/>
              <a:t> </a:t>
            </a:r>
            <a:r>
              <a:rPr lang="it-IT" sz="2400" dirty="0" err="1"/>
              <a:t>percentage</a:t>
            </a:r>
            <a:r>
              <a:rPr lang="it-IT" sz="2400" dirty="0"/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2400" dirty="0" err="1"/>
              <a:t>Sterols</a:t>
            </a:r>
            <a:r>
              <a:rPr lang="it-IT" sz="2400" dirty="0"/>
              <a:t> include </a:t>
            </a:r>
            <a:r>
              <a:rPr lang="it-IT" sz="2400" dirty="0" err="1"/>
              <a:t>stigmasterol</a:t>
            </a:r>
            <a:r>
              <a:rPr lang="it-IT" sz="2400" dirty="0"/>
              <a:t> (20%), </a:t>
            </a:r>
            <a:r>
              <a:rPr lang="it-IT" sz="2400" dirty="0" err="1"/>
              <a:t>sitosterol</a:t>
            </a:r>
            <a:r>
              <a:rPr lang="it-IT" sz="2400" dirty="0"/>
              <a:t> (50%) and </a:t>
            </a:r>
            <a:r>
              <a:rPr lang="it-IT" sz="2400" dirty="0" err="1"/>
              <a:t>campesterol</a:t>
            </a:r>
            <a:r>
              <a:rPr lang="it-IT" sz="2400" dirty="0"/>
              <a:t> (20%)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2400" dirty="0" err="1"/>
              <a:t>Sitosterol</a:t>
            </a:r>
            <a:r>
              <a:rPr lang="it-IT" sz="2400" dirty="0"/>
              <a:t> and </a:t>
            </a:r>
            <a:r>
              <a:rPr lang="it-IT" sz="2400" dirty="0" err="1"/>
              <a:t>stigmasterol</a:t>
            </a:r>
            <a:r>
              <a:rPr lang="it-IT" sz="2400" dirty="0"/>
              <a:t> are </a:t>
            </a:r>
            <a:r>
              <a:rPr lang="it-IT" sz="2400" dirty="0" err="1"/>
              <a:t>used</a:t>
            </a:r>
            <a:r>
              <a:rPr lang="it-IT" sz="2400" dirty="0"/>
              <a:t> for the </a:t>
            </a:r>
            <a:r>
              <a:rPr lang="it-IT" sz="2400" dirty="0" err="1"/>
              <a:t>partial</a:t>
            </a:r>
            <a:r>
              <a:rPr lang="it-IT" sz="2400" dirty="0"/>
              <a:t> </a:t>
            </a:r>
            <a:r>
              <a:rPr lang="it-IT" sz="2400" dirty="0" err="1"/>
              <a:t>synthesis</a:t>
            </a:r>
            <a:r>
              <a:rPr lang="it-IT" sz="2400" dirty="0"/>
              <a:t> of </a:t>
            </a:r>
            <a:r>
              <a:rPr lang="it-IT" sz="2400" dirty="0" err="1"/>
              <a:t>steroid</a:t>
            </a:r>
            <a:r>
              <a:rPr lang="it-IT" sz="2400" dirty="0"/>
              <a:t> </a:t>
            </a:r>
            <a:r>
              <a:rPr lang="it-IT" sz="2400" dirty="0" err="1"/>
              <a:t>drugs</a:t>
            </a:r>
            <a:r>
              <a:rPr lang="it-IT" sz="2400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2400" dirty="0" err="1"/>
              <a:t>Soy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intensively</a:t>
            </a:r>
            <a:r>
              <a:rPr lang="it-IT" sz="2400" dirty="0"/>
              <a:t> </a:t>
            </a:r>
            <a:r>
              <a:rPr lang="it-IT" sz="2400" dirty="0" err="1"/>
              <a:t>cultivated</a:t>
            </a:r>
            <a:r>
              <a:rPr lang="it-IT" sz="2400" dirty="0"/>
              <a:t>  </a:t>
            </a:r>
            <a:r>
              <a:rPr lang="it-IT" sz="2400" dirty="0" err="1"/>
              <a:t>as</a:t>
            </a:r>
            <a:r>
              <a:rPr lang="it-IT" sz="2400" dirty="0"/>
              <a:t> a </a:t>
            </a:r>
            <a:r>
              <a:rPr lang="it-IT" sz="2400" dirty="0" err="1"/>
              <a:t>food</a:t>
            </a:r>
            <a:r>
              <a:rPr lang="it-IT" sz="2400" dirty="0"/>
              <a:t> </a:t>
            </a:r>
            <a:r>
              <a:rPr lang="it-IT" sz="2400" dirty="0" err="1"/>
              <a:t>plant</a:t>
            </a:r>
            <a:r>
              <a:rPr lang="it-IT" sz="2400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2400" dirty="0"/>
              <a:t>The </a:t>
            </a:r>
            <a:r>
              <a:rPr lang="it-IT" sz="2400" dirty="0" err="1"/>
              <a:t>seeds</a:t>
            </a:r>
            <a:r>
              <a:rPr lang="it-IT" sz="2400" dirty="0"/>
              <a:t> are high in </a:t>
            </a:r>
            <a:r>
              <a:rPr lang="it-IT" sz="2400" dirty="0" err="1"/>
              <a:t>protein</a:t>
            </a:r>
            <a:r>
              <a:rPr lang="it-IT" sz="2400" dirty="0"/>
              <a:t> (37% of dry </a:t>
            </a:r>
            <a:r>
              <a:rPr lang="it-IT" sz="2400" dirty="0" err="1"/>
              <a:t>weight</a:t>
            </a:r>
            <a:r>
              <a:rPr lang="it-IT" sz="2400" dirty="0"/>
              <a:t>).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ECBFC82-7802-BD4A-82F6-575BC20BE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1" y="2906748"/>
            <a:ext cx="2613924" cy="344960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638C397-4206-1042-B9B3-74E5DE551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63" y="3632200"/>
            <a:ext cx="2439805" cy="2375358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B41184-4C37-9446-9C37-DB9CCACF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392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354</Words>
  <Application>Microsoft Macintosh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paola.coccetti@unimib.it</dc:creator>
  <cp:lastModifiedBy>Microsoft Office User</cp:lastModifiedBy>
  <cp:revision>54</cp:revision>
  <dcterms:created xsi:type="dcterms:W3CDTF">2022-11-19T18:33:12Z</dcterms:created>
  <dcterms:modified xsi:type="dcterms:W3CDTF">2022-11-21T17:22:33Z</dcterms:modified>
</cp:coreProperties>
</file>