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5" r:id="rId2"/>
    <p:sldId id="356" r:id="rId3"/>
    <p:sldId id="357" r:id="rId4"/>
    <p:sldId id="359" r:id="rId5"/>
    <p:sldId id="358" r:id="rId6"/>
    <p:sldId id="409" r:id="rId7"/>
    <p:sldId id="410" r:id="rId8"/>
    <p:sldId id="360" r:id="rId9"/>
    <p:sldId id="36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AA1CC-B678-D64A-BCC7-5B040DF83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24C501-6B38-8B46-994C-4DDD81957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5C777B-2F71-8D4C-A218-157EAB50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334C1E-DE24-BE48-AD6A-ACF05144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A0D155-24F8-4A43-894E-9FE9ECC4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88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8F16D-22EE-CE4B-AAB7-25E17A77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5F5B2A-093B-5647-8B26-5701844B0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0725D4-E117-5847-A618-3AB4D6F5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E80F65-4ECB-B848-BF0F-96C0B9D4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3A7663-607E-F24B-847C-0F314E0C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78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DC47BB-294A-8244-BE9C-1F8FA62A2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8665EE-DFE5-9640-BA99-CBB556DD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7032D5-0B15-2E4D-886A-F6EDC892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CC4B8F-EC22-4D4F-91FA-5C69222F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18A3ED-1DFE-444C-A367-86981AC6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96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C2CA46-7A12-C64E-A6E9-9C12AC28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6D7DDA-579B-1A46-8CEA-F865F5BB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51C81-9A81-4244-BB86-B9AE7EBB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3D51D6-712A-1E46-AE6F-59CA2614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A30140-C0B7-9846-85CC-E17EAEA2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09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25CB7-0917-A64D-A067-D5F38F21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F9ABA3-7CFD-9241-AD95-A8CA5B950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9DBE54-B3E1-9149-AA1D-9BC6C19A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1E3B3C-2F40-594A-B8AC-846E12D3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DADC48-9C89-184F-B4DD-0484BA32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29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AE6E4-3DE4-AC4C-99C8-A9AF9D91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CCBCC2-2B21-1B41-B657-A52E6785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6B18E9-29A8-7A41-B350-F8A9F83E4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BC9B48-F258-4F4D-A41E-C47A5619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315EA0-E296-4F4C-855C-534971CD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5DA330-93DB-654D-915E-40250302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47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15B58F-0F8C-9247-BB75-863E519D5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6C8C08-83EE-BF4A-985A-00928A0DA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9D009E-BFA8-CB4C-AFF6-0C33A4803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962AF19-2352-F941-848A-9E540034F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3AD1970-1827-0E44-BCBC-C7F254333C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33FE6D3-C8CD-3D4D-AE48-D0B71E80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432C27-B9E9-2C41-9D74-947ED9AA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489602-CD49-AD45-A7A8-59AB32C97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08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3FAEF3-9871-E143-97BA-6546CFE7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41ABD4-314D-9C4E-BA27-2151B655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50D12D-743D-A747-AF43-F37AA9BF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44D922-04B8-0244-A597-63C7A65B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20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D234902-D16C-0041-ADD8-579600F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AE6531-9663-5E46-B770-630B6D46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4237EC-AA20-F54F-96F3-54C52BCD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77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D3A27-7EF3-D444-97A2-68CA2106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976E86-B416-5249-B496-7AACE7D8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7A309C-CAE0-1147-9496-4E1678B63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F4578A-D2EA-D34B-A3D3-0A7F11D5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E21574-33B8-2C46-80AC-36F75933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832F22-79A2-4047-976F-345BA971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80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41CA7-1BC0-1349-839C-FA7F3371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DD95A8B-0713-F842-91A0-61077B2B0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9CAB1A-DFB8-1D45-92C5-5F0CE2D8C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8C4C0C-43B5-264B-9706-DCF36A90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C212CD-4D92-E041-B7D6-F9ACA4CA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6D56FC-75CA-D94C-8A67-EFEE7A53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32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1EAB2D-3AED-0F45-AAA4-25B5EE5F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D9EF3C-69CF-B04E-B4D9-9F018AD61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038F8C-F362-1240-A376-197642880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9BD7B-6C96-F54F-AADA-065DAE54406D}" type="datetimeFigureOut">
              <a:rPr lang="it-IT" smtClean="0"/>
              <a:t>21/11/22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5E852A-FAC6-E941-89CF-94225B881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90DAAD-42CE-EB44-892C-DA0710B1E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7432F-153F-464E-8239-8E6BB3F0A9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01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B429518-B341-5B45-8910-E7A0AEB9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1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3B73BF3-2BEA-A34C-8768-3E7259CF26FD}"/>
              </a:ext>
            </a:extLst>
          </p:cNvPr>
          <p:cNvSpPr/>
          <p:nvPr/>
        </p:nvSpPr>
        <p:spPr>
          <a:xfrm>
            <a:off x="622300" y="663395"/>
            <a:ext cx="110235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it-IT" sz="2400" dirty="0" err="1"/>
              <a:t>Many</a:t>
            </a:r>
            <a:r>
              <a:rPr lang="it-IT" sz="2400" dirty="0"/>
              <a:t> of the </a:t>
            </a:r>
            <a:r>
              <a:rPr lang="it-IT" sz="2400" dirty="0" err="1"/>
              <a:t>plants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for a long time </a:t>
            </a:r>
            <a:r>
              <a:rPr lang="it-IT" sz="2400" dirty="0" err="1"/>
              <a:t>as</a:t>
            </a:r>
            <a:r>
              <a:rPr lang="it-IT" sz="2400" dirty="0"/>
              <a:t> fast-</a:t>
            </a:r>
            <a:r>
              <a:rPr lang="it-IT" sz="2400" dirty="0" err="1"/>
              <a:t>acting</a:t>
            </a:r>
            <a:r>
              <a:rPr lang="it-IT" sz="2400" dirty="0"/>
              <a:t> </a:t>
            </a:r>
            <a:r>
              <a:rPr lang="it-IT" sz="2400" dirty="0" err="1"/>
              <a:t>poisons</a:t>
            </a:r>
            <a:r>
              <a:rPr lang="it-IT" sz="2400" dirty="0"/>
              <a:t> (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i="1" dirty="0" err="1"/>
              <a:t>Strophanthus</a:t>
            </a:r>
            <a:r>
              <a:rPr lang="it-IT" sz="2400" dirty="0"/>
              <a:t>) or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drugs</a:t>
            </a:r>
            <a:r>
              <a:rPr lang="it-IT" sz="2400" dirty="0"/>
              <a:t> (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i="1" dirty="0" err="1"/>
              <a:t>Digitalis</a:t>
            </a:r>
            <a:r>
              <a:rPr lang="it-IT" sz="2400" dirty="0"/>
              <a:t>)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shown</a:t>
            </a:r>
            <a:r>
              <a:rPr lang="it-IT" sz="2400" dirty="0"/>
              <a:t> to </a:t>
            </a:r>
            <a:r>
              <a:rPr lang="it-IT" sz="2400" dirty="0" err="1"/>
              <a:t>contain</a:t>
            </a:r>
            <a:r>
              <a:rPr lang="it-IT" sz="2400" dirty="0"/>
              <a:t> </a:t>
            </a:r>
            <a:r>
              <a:rPr lang="it-IT" sz="2400" dirty="0" err="1"/>
              <a:t>cardiotonic</a:t>
            </a:r>
            <a:r>
              <a:rPr lang="it-IT" sz="2400" dirty="0"/>
              <a:t> or </a:t>
            </a: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glycosides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pPr marL="257175" indent="-257175">
              <a:buFont typeface="Wingdings" pitchFamily="2" charset="2"/>
              <a:buChar char="Ø"/>
            </a:pP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glycosides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the </a:t>
            </a:r>
            <a:r>
              <a:rPr lang="it-IT" sz="2400" dirty="0" err="1"/>
              <a:t>ability</a:t>
            </a:r>
            <a:r>
              <a:rPr lang="it-IT" sz="2400" dirty="0"/>
              <a:t> to </a:t>
            </a:r>
            <a:r>
              <a:rPr lang="it-IT" sz="2400" dirty="0" err="1"/>
              <a:t>normalize</a:t>
            </a:r>
            <a:r>
              <a:rPr lang="it-IT" sz="2400" dirty="0"/>
              <a:t> the </a:t>
            </a:r>
            <a:r>
              <a:rPr lang="it-IT" sz="2400" dirty="0" err="1"/>
              <a:t>functionality</a:t>
            </a:r>
            <a:r>
              <a:rPr lang="it-IT" sz="2400" dirty="0"/>
              <a:t> of a </a:t>
            </a:r>
            <a:r>
              <a:rPr lang="it-IT" sz="2400" dirty="0" err="1"/>
              <a:t>weakened</a:t>
            </a:r>
            <a:r>
              <a:rPr lang="it-IT" sz="2400" dirty="0"/>
              <a:t> </a:t>
            </a:r>
            <a:r>
              <a:rPr lang="it-IT" sz="2400" dirty="0" err="1"/>
              <a:t>heart</a:t>
            </a:r>
            <a:r>
              <a:rPr lang="it-IT" sz="2400" dirty="0"/>
              <a:t>, </a:t>
            </a:r>
            <a:r>
              <a:rPr lang="it-IT" sz="2400" dirty="0" err="1"/>
              <a:t>increasing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efficiency</a:t>
            </a:r>
            <a:r>
              <a:rPr lang="it-IT" sz="2400" dirty="0"/>
              <a:t>. </a:t>
            </a:r>
          </a:p>
          <a:p>
            <a:pPr marL="257175" indent="-257175">
              <a:buFont typeface="Wingdings" pitchFamily="2" charset="2"/>
              <a:buChar char="Ø"/>
            </a:pPr>
            <a:endParaRPr lang="it-IT" sz="2400" dirty="0"/>
          </a:p>
          <a:p>
            <a:pPr marL="257175" indent="-257175">
              <a:buFont typeface="Wingdings" pitchFamily="2" charset="2"/>
              <a:buChar char="Ø"/>
            </a:pPr>
            <a:r>
              <a:rPr lang="it-IT" sz="2400" dirty="0" err="1"/>
              <a:t>However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must be </a:t>
            </a:r>
            <a:r>
              <a:rPr lang="it-IT" sz="2400" dirty="0" err="1"/>
              <a:t>taken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account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dosage</a:t>
            </a:r>
            <a:r>
              <a:rPr lang="it-IT" sz="2400" dirty="0"/>
              <a:t> must be </a:t>
            </a:r>
            <a:r>
              <a:rPr lang="it-IT" sz="2400" dirty="0" err="1"/>
              <a:t>adequately</a:t>
            </a:r>
            <a:r>
              <a:rPr lang="it-IT" sz="2400" dirty="0"/>
              <a:t> </a:t>
            </a:r>
            <a:r>
              <a:rPr lang="it-IT" sz="2400" dirty="0" err="1"/>
              <a:t>controlled</a:t>
            </a:r>
            <a:r>
              <a:rPr lang="it-IT" sz="2400" dirty="0"/>
              <a:t>, </a:t>
            </a:r>
            <a:r>
              <a:rPr lang="it-IT" sz="2400" dirty="0" err="1"/>
              <a:t>since</a:t>
            </a:r>
            <a:r>
              <a:rPr lang="it-IT" sz="2400" dirty="0"/>
              <a:t> the </a:t>
            </a:r>
            <a:r>
              <a:rPr lang="it-IT" sz="2400" dirty="0" err="1"/>
              <a:t>therapeutic</a:t>
            </a:r>
            <a:r>
              <a:rPr lang="it-IT" sz="2400" dirty="0"/>
              <a:t> dose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close</a:t>
            </a:r>
            <a:r>
              <a:rPr lang="it-IT" sz="2400" dirty="0"/>
              <a:t> to the </a:t>
            </a:r>
            <a:r>
              <a:rPr lang="it-IT" sz="2400" dirty="0" err="1"/>
              <a:t>toxic</a:t>
            </a:r>
            <a:r>
              <a:rPr lang="it-IT" sz="2400" dirty="0"/>
              <a:t> dose.</a:t>
            </a:r>
          </a:p>
          <a:p>
            <a:pPr marL="257175" indent="-257175">
              <a:buFont typeface="Wingdings" pitchFamily="2" charset="2"/>
              <a:buChar char="Ø"/>
            </a:pPr>
            <a:endParaRPr lang="it-IT" sz="2400" dirty="0"/>
          </a:p>
          <a:p>
            <a:pPr marL="257175" indent="-257175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cardioactive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 of </a:t>
            </a:r>
            <a:r>
              <a:rPr lang="it-IT" sz="2400" i="1" dirty="0" err="1"/>
              <a:t>Digitalis</a:t>
            </a:r>
            <a:r>
              <a:rPr lang="it-IT" sz="2400" dirty="0"/>
              <a:t>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discovered</a:t>
            </a:r>
            <a:r>
              <a:rPr lang="it-IT" sz="2400" dirty="0"/>
              <a:t> by </a:t>
            </a:r>
            <a:r>
              <a:rPr lang="it-IT" sz="2400" dirty="0" err="1"/>
              <a:t>studying</a:t>
            </a:r>
            <a:r>
              <a:rPr lang="it-IT" sz="2400" dirty="0"/>
              <a:t> the </a:t>
            </a:r>
            <a:r>
              <a:rPr lang="it-IT" sz="2400" dirty="0" err="1"/>
              <a:t>results</a:t>
            </a:r>
            <a:r>
              <a:rPr lang="it-IT" sz="2400" dirty="0"/>
              <a:t> of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application</a:t>
            </a:r>
            <a:r>
              <a:rPr lang="it-IT" sz="2400" dirty="0"/>
              <a:t> in the treatment of </a:t>
            </a:r>
            <a:r>
              <a:rPr lang="it-IT" sz="2400" dirty="0" err="1"/>
              <a:t>dropsy</a:t>
            </a:r>
            <a:r>
              <a:rPr lang="it-IT" sz="2400" dirty="0"/>
              <a:t>. </a:t>
            </a:r>
          </a:p>
          <a:p>
            <a:pPr marL="257175" indent="-257175">
              <a:buFont typeface="Wingdings" pitchFamily="2" charset="2"/>
              <a:buChar char="Ø"/>
            </a:pPr>
            <a:endParaRPr lang="it-IT" sz="2400" dirty="0"/>
          </a:p>
          <a:p>
            <a:pPr marL="257175" indent="-257175">
              <a:buFont typeface="Wingdings" pitchFamily="2" charset="2"/>
              <a:buChar char="Ø"/>
            </a:pPr>
            <a:r>
              <a:rPr lang="it-IT" sz="2400" i="1" dirty="0" err="1"/>
              <a:t>Digitalis</a:t>
            </a:r>
            <a:r>
              <a:rPr lang="it-IT" sz="2400" i="1" dirty="0"/>
              <a:t> </a:t>
            </a:r>
            <a:r>
              <a:rPr lang="it-IT" sz="2400" dirty="0" err="1"/>
              <a:t>relieves</a:t>
            </a:r>
            <a:r>
              <a:rPr lang="it-IT" sz="2400" dirty="0"/>
              <a:t> the </a:t>
            </a:r>
            <a:r>
              <a:rPr lang="it-IT" sz="2400" dirty="0" err="1"/>
              <a:t>dropsy</a:t>
            </a:r>
            <a:r>
              <a:rPr lang="it-IT" sz="2400" dirty="0"/>
              <a:t> </a:t>
            </a:r>
            <a:r>
              <a:rPr lang="it-IT" sz="2400" dirty="0" err="1"/>
              <a:t>disorders</a:t>
            </a:r>
            <a:r>
              <a:rPr lang="it-IT" sz="2400" dirty="0"/>
              <a:t> </a:t>
            </a:r>
            <a:r>
              <a:rPr lang="it-IT" sz="2400" dirty="0" err="1"/>
              <a:t>indirectly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an </a:t>
            </a:r>
            <a:r>
              <a:rPr lang="it-IT" sz="2400" dirty="0" err="1"/>
              <a:t>action</a:t>
            </a:r>
            <a:r>
              <a:rPr lang="it-IT" sz="2400" dirty="0"/>
              <a:t> on the </a:t>
            </a:r>
            <a:r>
              <a:rPr lang="it-IT" sz="2400" dirty="0" err="1"/>
              <a:t>heart</a:t>
            </a:r>
            <a:r>
              <a:rPr lang="it-IT" sz="2400" dirty="0"/>
              <a:t>, in </a:t>
            </a:r>
            <a:r>
              <a:rPr lang="it-IT" sz="2400" dirty="0" err="1"/>
              <a:t>fact</a:t>
            </a:r>
            <a:r>
              <a:rPr lang="it-IT" sz="2400" dirty="0"/>
              <a:t> by </a:t>
            </a:r>
            <a:r>
              <a:rPr lang="it-IT" sz="2400" dirty="0" err="1"/>
              <a:t>increasing</a:t>
            </a:r>
            <a:r>
              <a:rPr lang="it-IT" sz="2400" dirty="0"/>
              <a:t> the </a:t>
            </a:r>
            <a:r>
              <a:rPr lang="it-IT" sz="2400" dirty="0" err="1"/>
              <a:t>blood</a:t>
            </a:r>
            <a:r>
              <a:rPr lang="it-IT" sz="2400" dirty="0"/>
              <a:t> flow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compensates</a:t>
            </a:r>
            <a:r>
              <a:rPr lang="it-IT" sz="2400" dirty="0"/>
              <a:t> for the </a:t>
            </a:r>
            <a:r>
              <a:rPr lang="it-IT" sz="2400" dirty="0" err="1"/>
              <a:t>renal</a:t>
            </a:r>
            <a:r>
              <a:rPr lang="it-IT" sz="2400" dirty="0"/>
              <a:t> </a:t>
            </a:r>
            <a:r>
              <a:rPr lang="it-IT" sz="2400" dirty="0" err="1"/>
              <a:t>deficiency</a:t>
            </a:r>
            <a:r>
              <a:rPr lang="it-IT" sz="2400" dirty="0"/>
              <a:t> and </a:t>
            </a:r>
            <a:r>
              <a:rPr lang="it-IT" sz="2400" dirty="0" err="1"/>
              <a:t>therefore</a:t>
            </a:r>
            <a:r>
              <a:rPr lang="it-IT" sz="2400" dirty="0"/>
              <a:t> </a:t>
            </a:r>
            <a:r>
              <a:rPr lang="it-IT" sz="2400" dirty="0" err="1"/>
              <a:t>allows</a:t>
            </a:r>
            <a:r>
              <a:rPr lang="it-IT" sz="2400" dirty="0"/>
              <a:t> the </a:t>
            </a:r>
            <a:r>
              <a:rPr lang="it-IT" sz="2400" dirty="0" err="1"/>
              <a:t>elimination</a:t>
            </a:r>
            <a:r>
              <a:rPr lang="it-IT" sz="2400" dirty="0"/>
              <a:t> of </a:t>
            </a:r>
            <a:r>
              <a:rPr lang="it-IT" sz="2400" dirty="0" err="1"/>
              <a:t>excess</a:t>
            </a:r>
            <a:r>
              <a:rPr lang="it-IT" sz="2400" dirty="0"/>
              <a:t> </a:t>
            </a:r>
            <a:r>
              <a:rPr lang="it-IT" sz="2400" dirty="0" err="1"/>
              <a:t>fluids</a:t>
            </a:r>
            <a:r>
              <a:rPr lang="it-IT" sz="2400" dirty="0"/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6EA7FCC-4587-0F41-B585-971539449DEB}"/>
              </a:ext>
            </a:extLst>
          </p:cNvPr>
          <p:cNvSpPr/>
          <p:nvPr/>
        </p:nvSpPr>
        <p:spPr>
          <a:xfrm>
            <a:off x="4461148" y="42464"/>
            <a:ext cx="3651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err="1"/>
              <a:t>Cardiac</a:t>
            </a:r>
            <a:r>
              <a:rPr lang="it-IT" sz="3600" b="1" dirty="0"/>
              <a:t> </a:t>
            </a:r>
            <a:r>
              <a:rPr lang="it-IT" sz="3600" b="1" dirty="0" err="1"/>
              <a:t>glycosides</a:t>
            </a:r>
            <a:endParaRPr lang="it-IT" sz="3600" b="1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DCA8EF-F9C8-A14D-B7EF-8C9E8914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80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401279D-0445-054C-82D4-3980C585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2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EC4380-A863-884F-81D7-B6854D8BF58A}"/>
              </a:ext>
            </a:extLst>
          </p:cNvPr>
          <p:cNvSpPr/>
          <p:nvPr/>
        </p:nvSpPr>
        <p:spPr>
          <a:xfrm>
            <a:off x="469900" y="167937"/>
            <a:ext cx="1131569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In </a:t>
            </a:r>
            <a:r>
              <a:rPr lang="it-IT" sz="2400" dirty="0" err="1"/>
              <a:t>plants</a:t>
            </a:r>
            <a:r>
              <a:rPr lang="it-IT" sz="2400" dirty="0"/>
              <a:t>, </a:t>
            </a: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glycosides</a:t>
            </a:r>
            <a:r>
              <a:rPr lang="it-IT" sz="2400" dirty="0"/>
              <a:t> are </a:t>
            </a:r>
            <a:r>
              <a:rPr lang="it-IT" sz="2400" dirty="0" err="1"/>
              <a:t>found</a:t>
            </a:r>
            <a:r>
              <a:rPr lang="it-IT" sz="2400" dirty="0"/>
              <a:t> in </a:t>
            </a:r>
            <a:r>
              <a:rPr lang="it-IT" sz="2400" dirty="0" err="1"/>
              <a:t>angiosperms</a:t>
            </a:r>
            <a:r>
              <a:rPr lang="it-IT" sz="2400" dirty="0"/>
              <a:t> in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dicotyledons</a:t>
            </a:r>
            <a:r>
              <a:rPr lang="it-IT" sz="2400" dirty="0"/>
              <a:t> and </a:t>
            </a:r>
            <a:r>
              <a:rPr lang="it-IT" sz="2400" dirty="0" err="1"/>
              <a:t>monocotyledons</a:t>
            </a:r>
            <a:r>
              <a:rPr lang="it-IT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glycosides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the force of </a:t>
            </a:r>
            <a:r>
              <a:rPr lang="it-IT" sz="2400" dirty="0" err="1"/>
              <a:t>contraction</a:t>
            </a:r>
            <a:r>
              <a:rPr lang="it-IT" sz="2400" dirty="0"/>
              <a:t> of the </a:t>
            </a:r>
            <a:r>
              <a:rPr lang="it-IT" sz="2400" dirty="0" err="1"/>
              <a:t>heart</a:t>
            </a:r>
            <a:r>
              <a:rPr lang="it-IT" sz="2400" dirty="0"/>
              <a:t> </a:t>
            </a:r>
            <a:r>
              <a:rPr lang="it-IT" sz="2400" dirty="0" err="1"/>
              <a:t>both</a:t>
            </a:r>
            <a:r>
              <a:rPr lang="it-IT" sz="2400" dirty="0"/>
              <a:t> by </a:t>
            </a:r>
            <a:r>
              <a:rPr lang="it-IT" sz="2400" dirty="0" err="1"/>
              <a:t>increasing</a:t>
            </a:r>
            <a:r>
              <a:rPr lang="it-IT" sz="2400" dirty="0"/>
              <a:t> </a:t>
            </a:r>
            <a:r>
              <a:rPr lang="it-IT" sz="2400" dirty="0" err="1"/>
              <a:t>cardiac</a:t>
            </a:r>
            <a:r>
              <a:rPr lang="it-IT" sz="2400" dirty="0"/>
              <a:t> output and by </a:t>
            </a:r>
            <a:r>
              <a:rPr lang="it-IT" sz="2400" dirty="0" err="1"/>
              <a:t>increasing</a:t>
            </a:r>
            <a:r>
              <a:rPr lang="it-IT" sz="2400" dirty="0"/>
              <a:t> the pause </a:t>
            </a:r>
            <a:r>
              <a:rPr lang="it-IT" sz="2400" dirty="0" err="1"/>
              <a:t>times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contractions</a:t>
            </a:r>
            <a:r>
              <a:rPr lang="it-IT" sz="2400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primary</a:t>
            </a:r>
            <a:r>
              <a:rPr lang="it-IT" sz="2400" dirty="0"/>
              <a:t> </a:t>
            </a:r>
            <a:r>
              <a:rPr lang="it-IT" sz="2400" dirty="0" err="1"/>
              <a:t>effect</a:t>
            </a:r>
            <a:r>
              <a:rPr lang="it-IT" sz="2400" dirty="0"/>
              <a:t> on the </a:t>
            </a:r>
            <a:r>
              <a:rPr lang="it-IT" sz="2400" dirty="0" err="1"/>
              <a:t>heart</a:t>
            </a:r>
            <a:r>
              <a:rPr lang="it-IT" sz="2400" dirty="0"/>
              <a:t> </a:t>
            </a:r>
            <a:r>
              <a:rPr lang="it-IT" sz="2400" dirty="0" err="1"/>
              <a:t>consists</a:t>
            </a:r>
            <a:r>
              <a:rPr lang="it-IT" sz="2400" dirty="0"/>
              <a:t> in the </a:t>
            </a:r>
            <a:r>
              <a:rPr lang="it-IT" sz="2400" dirty="0" err="1"/>
              <a:t>inhibition</a:t>
            </a:r>
            <a:r>
              <a:rPr lang="it-IT" sz="2400" dirty="0"/>
              <a:t> of the </a:t>
            </a:r>
            <a:r>
              <a:rPr lang="it-IT" sz="2400" dirty="0" err="1"/>
              <a:t>ion</a:t>
            </a:r>
            <a:r>
              <a:rPr lang="it-IT" sz="2400" dirty="0"/>
              <a:t> </a:t>
            </a:r>
            <a:r>
              <a:rPr lang="it-IT" sz="2400" dirty="0" err="1"/>
              <a:t>transport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r>
              <a:rPr lang="it-IT" sz="2400" dirty="0"/>
              <a:t> of </a:t>
            </a:r>
            <a:r>
              <a:rPr lang="it-IT" sz="2400" dirty="0" err="1"/>
              <a:t>ATPase-dependent</a:t>
            </a:r>
            <a:r>
              <a:rPr lang="it-IT" sz="2400" dirty="0"/>
              <a:t> Na</a:t>
            </a:r>
            <a:r>
              <a:rPr lang="it-IT" sz="2400" baseline="30000" dirty="0"/>
              <a:t>+</a:t>
            </a:r>
            <a:r>
              <a:rPr lang="it-IT" sz="2400" dirty="0"/>
              <a:t>/K</a:t>
            </a:r>
            <a:r>
              <a:rPr lang="it-IT" sz="2400" baseline="30000" dirty="0"/>
              <a:t>+</a:t>
            </a:r>
            <a:r>
              <a:rPr lang="it-IT" sz="2400" dirty="0"/>
              <a:t> in the </a:t>
            </a: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membranes</a:t>
            </a:r>
            <a:r>
              <a:rPr lang="it-IT" sz="2400" dirty="0"/>
              <a:t>, in </a:t>
            </a:r>
            <a:r>
              <a:rPr lang="it-IT" sz="2400" dirty="0" err="1"/>
              <a:t>particular</a:t>
            </a:r>
            <a:r>
              <a:rPr lang="it-IT" sz="2400" dirty="0"/>
              <a:t> by </a:t>
            </a:r>
            <a:r>
              <a:rPr lang="it-IT" sz="2400" dirty="0" err="1"/>
              <a:t>inhibiting</a:t>
            </a:r>
            <a:r>
              <a:rPr lang="it-IT" sz="2400" dirty="0"/>
              <a:t> the Na</a:t>
            </a:r>
            <a:r>
              <a:rPr lang="it-IT" sz="2400" baseline="30000" dirty="0"/>
              <a:t>+</a:t>
            </a:r>
            <a:r>
              <a:rPr lang="it-IT" sz="2400" dirty="0"/>
              <a:t> </a:t>
            </a:r>
            <a:r>
              <a:rPr lang="it-IT" sz="2400" dirty="0" err="1"/>
              <a:t>pump</a:t>
            </a:r>
            <a:r>
              <a:rPr lang="it-IT" sz="2400" dirty="0"/>
              <a:t> and </a:t>
            </a:r>
            <a:r>
              <a:rPr lang="it-IT" sz="2400" dirty="0" err="1"/>
              <a:t>thus</a:t>
            </a:r>
            <a:r>
              <a:rPr lang="it-IT" sz="2400" dirty="0"/>
              <a:t> </a:t>
            </a:r>
            <a:r>
              <a:rPr lang="it-IT" sz="2400" dirty="0" err="1"/>
              <a:t>increasing</a:t>
            </a:r>
            <a:r>
              <a:rPr lang="it-IT" sz="2400" dirty="0"/>
              <a:t> the </a:t>
            </a:r>
            <a:r>
              <a:rPr lang="it-IT" sz="2400" dirty="0" err="1"/>
              <a:t>intracellular</a:t>
            </a:r>
            <a:r>
              <a:rPr lang="it-IT" sz="2400" dirty="0"/>
              <a:t> </a:t>
            </a:r>
            <a:r>
              <a:rPr lang="it-IT" sz="2400" dirty="0" err="1"/>
              <a:t>concentration</a:t>
            </a:r>
            <a:r>
              <a:rPr lang="it-IT" sz="2400" dirty="0"/>
              <a:t> of Na</a:t>
            </a:r>
            <a:r>
              <a:rPr lang="it-IT" sz="2400" baseline="30000" dirty="0"/>
              <a:t>+</a:t>
            </a:r>
            <a:r>
              <a:rPr lang="it-IT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Alteration</a:t>
            </a:r>
            <a:r>
              <a:rPr lang="it-IT" sz="2400" dirty="0"/>
              <a:t> the Na</a:t>
            </a:r>
            <a:r>
              <a:rPr lang="it-IT" sz="2400" baseline="30000" dirty="0"/>
              <a:t>+</a:t>
            </a:r>
            <a:r>
              <a:rPr lang="it-IT" sz="2400" dirty="0"/>
              <a:t> </a:t>
            </a:r>
            <a:r>
              <a:rPr lang="it-IT" sz="2400" dirty="0" err="1"/>
              <a:t>gradient</a:t>
            </a:r>
            <a:r>
              <a:rPr lang="it-IT" sz="2400" dirty="0"/>
              <a:t> </a:t>
            </a:r>
            <a:r>
              <a:rPr lang="it-IT" sz="2400" dirty="0" err="1"/>
              <a:t>across</a:t>
            </a:r>
            <a:r>
              <a:rPr lang="it-IT" sz="2400" dirty="0"/>
              <a:t> the membrane </a:t>
            </a:r>
            <a:r>
              <a:rPr lang="it-IT" sz="2400" dirty="0" err="1"/>
              <a:t>reduces</a:t>
            </a:r>
            <a:r>
              <a:rPr lang="it-IT" sz="2400" dirty="0"/>
              <a:t> the </a:t>
            </a:r>
            <a:r>
              <a:rPr lang="it-IT" sz="2400" dirty="0" err="1"/>
              <a:t>energy</a:t>
            </a:r>
            <a:r>
              <a:rPr lang="it-IT" sz="2400" dirty="0"/>
              <a:t> of Ca</a:t>
            </a:r>
            <a:r>
              <a:rPr lang="it-IT" sz="2400" baseline="30000" dirty="0"/>
              <a:t>2+  </a:t>
            </a:r>
            <a:r>
              <a:rPr lang="it-IT" sz="2400" dirty="0" err="1"/>
              <a:t>transport</a:t>
            </a:r>
            <a:r>
              <a:rPr lang="it-IT" sz="2400" dirty="0"/>
              <a:t> out of the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leading</a:t>
            </a:r>
            <a:r>
              <a:rPr lang="it-IT" sz="2400" dirty="0"/>
              <a:t> to an </a:t>
            </a:r>
            <a:r>
              <a:rPr lang="it-IT" sz="2400" dirty="0" err="1"/>
              <a:t>increase</a:t>
            </a:r>
            <a:r>
              <a:rPr lang="it-IT" sz="2400" dirty="0"/>
              <a:t> in the </a:t>
            </a:r>
            <a:r>
              <a:rPr lang="it-IT" sz="2400" dirty="0" err="1"/>
              <a:t>intracellular</a:t>
            </a:r>
            <a:r>
              <a:rPr lang="it-IT" sz="2400" dirty="0"/>
              <a:t> Ca</a:t>
            </a:r>
            <a:r>
              <a:rPr lang="it-IT" sz="2400" baseline="30000" dirty="0"/>
              <a:t>2+</a:t>
            </a:r>
            <a:r>
              <a:rPr lang="it-IT" sz="2400" dirty="0"/>
              <a:t> </a:t>
            </a:r>
            <a:r>
              <a:rPr lang="it-IT" sz="2400" dirty="0" err="1"/>
              <a:t>concentration</a:t>
            </a:r>
            <a:r>
              <a:rPr lang="it-IT" sz="2400" dirty="0"/>
              <a:t> and </a:t>
            </a:r>
            <a:r>
              <a:rPr lang="it-IT" sz="2400" dirty="0" err="1"/>
              <a:t>provides</a:t>
            </a:r>
            <a:r>
              <a:rPr lang="it-IT" sz="2400" dirty="0"/>
              <a:t> a positive </a:t>
            </a:r>
            <a:r>
              <a:rPr lang="it-IT" sz="2400" dirty="0" err="1"/>
              <a:t>ionotropic</a:t>
            </a:r>
            <a:r>
              <a:rPr lang="it-IT" sz="2400" dirty="0"/>
              <a:t> </a:t>
            </a:r>
            <a:r>
              <a:rPr lang="it-IT" sz="2400" dirty="0" err="1"/>
              <a:t>effect</a:t>
            </a:r>
            <a:r>
              <a:rPr lang="it-IT" sz="2400" dirty="0"/>
              <a:t> and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heart</a:t>
            </a:r>
            <a:r>
              <a:rPr lang="it-IT" sz="2400" dirty="0"/>
              <a:t> </a:t>
            </a:r>
            <a:r>
              <a:rPr lang="it-IT" sz="2400" dirty="0" err="1"/>
              <a:t>contraction</a:t>
            </a:r>
            <a:r>
              <a:rPr lang="it-IT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improvement</a:t>
            </a:r>
            <a:r>
              <a:rPr lang="it-IT" sz="2400" dirty="0"/>
              <a:t> in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circulation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tends</a:t>
            </a:r>
            <a:r>
              <a:rPr lang="it-IT" sz="2400" dirty="0"/>
              <a:t> to </a:t>
            </a:r>
            <a:r>
              <a:rPr lang="it-IT" sz="2400" dirty="0" err="1"/>
              <a:t>improve</a:t>
            </a:r>
            <a:r>
              <a:rPr lang="it-IT" sz="2400" dirty="0"/>
              <a:t> </a:t>
            </a:r>
            <a:r>
              <a:rPr lang="it-IT" sz="2400" dirty="0" err="1"/>
              <a:t>renal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, </a:t>
            </a:r>
            <a:r>
              <a:rPr lang="it-IT" sz="2400" dirty="0" err="1"/>
              <a:t>producing</a:t>
            </a:r>
            <a:r>
              <a:rPr lang="it-IT" sz="2400" dirty="0"/>
              <a:t> an </a:t>
            </a:r>
            <a:r>
              <a:rPr lang="it-IT" sz="2400" dirty="0" err="1"/>
              <a:t>increase</a:t>
            </a:r>
            <a:r>
              <a:rPr lang="it-IT" sz="2400" dirty="0"/>
              <a:t> in </a:t>
            </a:r>
            <a:r>
              <a:rPr lang="it-IT" sz="2400" dirty="0" err="1"/>
              <a:t>diuresis</a:t>
            </a:r>
            <a:r>
              <a:rPr lang="it-IT" sz="2400" dirty="0"/>
              <a:t> and a </a:t>
            </a:r>
            <a:r>
              <a:rPr lang="it-IT" sz="2400" dirty="0" err="1"/>
              <a:t>consequent</a:t>
            </a:r>
            <a:r>
              <a:rPr lang="it-IT" sz="2400" dirty="0"/>
              <a:t> </a:t>
            </a:r>
            <a:r>
              <a:rPr lang="it-IT" sz="2400" dirty="0" err="1"/>
              <a:t>reduction</a:t>
            </a:r>
            <a:r>
              <a:rPr lang="it-IT" sz="2400" dirty="0"/>
              <a:t> in edema,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</a:t>
            </a:r>
            <a:r>
              <a:rPr lang="it-IT" sz="2400" dirty="0" err="1"/>
              <a:t>heart</a:t>
            </a:r>
            <a:r>
              <a:rPr lang="it-IT" sz="2400" dirty="0"/>
              <a:t> </a:t>
            </a:r>
            <a:r>
              <a:rPr lang="it-IT" sz="2400" dirty="0" err="1"/>
              <a:t>failure</a:t>
            </a:r>
            <a:r>
              <a:rPr lang="it-IT" sz="2400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E2126C-FCAC-6549-9BAD-803FEDBC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77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DBF5AAB-84AF-634B-B8AF-1B08E1E6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3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64FD2E5-504C-0A43-BAD4-9D1E8B9A523D}"/>
              </a:ext>
            </a:extLst>
          </p:cNvPr>
          <p:cNvSpPr/>
          <p:nvPr/>
        </p:nvSpPr>
        <p:spPr>
          <a:xfrm>
            <a:off x="914400" y="165988"/>
            <a:ext cx="10248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therapeutic</a:t>
            </a:r>
            <a:r>
              <a:rPr lang="it-IT" sz="2400" dirty="0"/>
              <a:t> </a:t>
            </a:r>
            <a:r>
              <a:rPr lang="it-IT" sz="2400" dirty="0" err="1"/>
              <a:t>action</a:t>
            </a:r>
            <a:r>
              <a:rPr lang="it-IT" sz="2400" dirty="0"/>
              <a:t> of </a:t>
            </a: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glycosides</a:t>
            </a:r>
            <a:r>
              <a:rPr lang="it-IT" sz="2400" dirty="0"/>
              <a:t> </a:t>
            </a:r>
            <a:r>
              <a:rPr lang="it-IT" sz="2400" dirty="0" err="1"/>
              <a:t>depends</a:t>
            </a:r>
            <a:r>
              <a:rPr lang="it-IT" sz="2400" dirty="0"/>
              <a:t> on the </a:t>
            </a:r>
            <a:r>
              <a:rPr lang="it-IT" sz="2400" dirty="0" err="1"/>
              <a:t>structure</a:t>
            </a:r>
            <a:r>
              <a:rPr lang="it-IT" sz="2400" dirty="0"/>
              <a:t> of the </a:t>
            </a:r>
            <a:r>
              <a:rPr lang="it-IT" sz="2400" dirty="0" err="1"/>
              <a:t>aglycone</a:t>
            </a:r>
            <a:r>
              <a:rPr lang="it-IT" sz="2400" dirty="0"/>
              <a:t> and the </a:t>
            </a:r>
            <a:r>
              <a:rPr lang="it-IT" sz="2400" dirty="0" err="1"/>
              <a:t>type</a:t>
            </a:r>
            <a:r>
              <a:rPr lang="it-IT" sz="2400" dirty="0"/>
              <a:t> and </a:t>
            </a:r>
            <a:r>
              <a:rPr lang="it-IT" sz="2400" dirty="0" err="1"/>
              <a:t>number</a:t>
            </a:r>
            <a:r>
              <a:rPr lang="it-IT" sz="2400" dirty="0"/>
              <a:t> of sugar </a:t>
            </a:r>
            <a:r>
              <a:rPr lang="it-IT" sz="2400" dirty="0" err="1"/>
              <a:t>units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. </a:t>
            </a:r>
          </a:p>
          <a:p>
            <a:r>
              <a:rPr lang="it-IT" sz="2400" dirty="0" err="1"/>
              <a:t>Aglycones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types</a:t>
            </a:r>
            <a:r>
              <a:rPr lang="it-IT" sz="2400" dirty="0"/>
              <a:t> of </a:t>
            </a:r>
            <a:r>
              <a:rPr lang="it-IT" sz="2400" dirty="0" err="1"/>
              <a:t>structures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CARDENOLIDS: </a:t>
            </a:r>
            <a:r>
              <a:rPr lang="it-IT" sz="2400" dirty="0" err="1"/>
              <a:t>compounds</a:t>
            </a:r>
            <a:r>
              <a:rPr lang="it-IT" sz="2400" dirty="0"/>
              <a:t> with 23 carbon </a:t>
            </a:r>
            <a:r>
              <a:rPr lang="it-IT" sz="2400" dirty="0" err="1"/>
              <a:t>atoms</a:t>
            </a:r>
            <a:r>
              <a:rPr lang="it-IT" sz="2400" dirty="0"/>
              <a:t>, </a:t>
            </a:r>
            <a:r>
              <a:rPr lang="it-IT" sz="2400" dirty="0" err="1"/>
              <a:t>eg</a:t>
            </a:r>
            <a:r>
              <a:rPr lang="it-IT" sz="2400" dirty="0"/>
              <a:t>. </a:t>
            </a:r>
            <a:r>
              <a:rPr lang="it-IT" sz="2400" dirty="0" err="1"/>
              <a:t>digitoxigenin</a:t>
            </a:r>
            <a:r>
              <a:rPr lang="it-IT" sz="2400" dirty="0"/>
              <a:t> (</a:t>
            </a:r>
            <a:r>
              <a:rPr lang="it-IT" sz="2400" i="1" dirty="0" err="1"/>
              <a:t>Digitalis</a:t>
            </a:r>
            <a:r>
              <a:rPr lang="it-IT" sz="2400" i="1" dirty="0"/>
              <a:t> purpurea</a:t>
            </a:r>
            <a:r>
              <a:rPr lang="it-IT" sz="2400" dirty="0"/>
              <a:t>).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BUFADIENOLIDES: </a:t>
            </a:r>
            <a:r>
              <a:rPr lang="it-IT" sz="2400" dirty="0" err="1"/>
              <a:t>compounds</a:t>
            </a:r>
            <a:r>
              <a:rPr lang="it-IT" sz="2400" dirty="0"/>
              <a:t> with 24 carbon </a:t>
            </a:r>
            <a:r>
              <a:rPr lang="it-IT" sz="2400" dirty="0" err="1"/>
              <a:t>atoms</a:t>
            </a:r>
            <a:r>
              <a:rPr lang="it-IT" sz="2400" dirty="0"/>
              <a:t>, </a:t>
            </a:r>
            <a:r>
              <a:rPr lang="it-IT" sz="2400" dirty="0" err="1"/>
              <a:t>eg</a:t>
            </a:r>
            <a:r>
              <a:rPr lang="it-IT" sz="2400" dirty="0"/>
              <a:t>. </a:t>
            </a:r>
            <a:r>
              <a:rPr lang="it-IT" sz="2400" dirty="0" err="1"/>
              <a:t>hellebrigenin</a:t>
            </a:r>
            <a:r>
              <a:rPr lang="it-IT" sz="2400" dirty="0"/>
              <a:t> (</a:t>
            </a:r>
            <a:r>
              <a:rPr lang="it-IT" sz="2400" i="1" dirty="0" err="1"/>
              <a:t>Helleborus</a:t>
            </a:r>
            <a:r>
              <a:rPr lang="it-IT" sz="2400" i="1" dirty="0"/>
              <a:t> </a:t>
            </a:r>
            <a:r>
              <a:rPr lang="it-IT" sz="2400" i="1" dirty="0" err="1"/>
              <a:t>niger</a:t>
            </a:r>
            <a:r>
              <a:rPr lang="it-IT" sz="2400" dirty="0"/>
              <a:t>).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53B896-E27D-A247-9079-B89700CFA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t="7493" r="17820" b="14578"/>
          <a:stretch/>
        </p:blipFill>
        <p:spPr>
          <a:xfrm>
            <a:off x="3553002" y="3359935"/>
            <a:ext cx="5158232" cy="21226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53536FC-B61F-484C-8BC2-01C3A74AF381}"/>
              </a:ext>
            </a:extLst>
          </p:cNvPr>
          <p:cNvGrpSpPr/>
          <p:nvPr/>
        </p:nvGrpSpPr>
        <p:grpSpPr>
          <a:xfrm>
            <a:off x="926524" y="3683000"/>
            <a:ext cx="2391503" cy="2046933"/>
            <a:chOff x="622300" y="2724150"/>
            <a:chExt cx="2058369" cy="220642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E843F0F-CD5E-984E-AEDB-C73562CB3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300" y="2724150"/>
              <a:ext cx="2058369" cy="1905000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0517339-50EB-764D-8A8A-808A880BEA11}"/>
                </a:ext>
              </a:extLst>
            </p:cNvPr>
            <p:cNvSpPr/>
            <p:nvPr/>
          </p:nvSpPr>
          <p:spPr>
            <a:xfrm>
              <a:off x="1014532" y="4622799"/>
              <a:ext cx="1398246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900" i="1" dirty="0" err="1"/>
                <a:t>Digitalis</a:t>
              </a:r>
              <a:r>
                <a:rPr lang="it-IT" sz="900" i="1" dirty="0"/>
                <a:t> purpurea </a:t>
              </a:r>
              <a:endParaRPr lang="it-IT" sz="900" dirty="0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9D8C426F-7E80-9D47-82A9-1A77653D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209" y="3320286"/>
            <a:ext cx="2063252" cy="2093154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07E408C-9805-5F4E-874F-22C0E340319B}"/>
              </a:ext>
            </a:extLst>
          </p:cNvPr>
          <p:cNvSpPr/>
          <p:nvPr/>
        </p:nvSpPr>
        <p:spPr>
          <a:xfrm>
            <a:off x="9503185" y="5413440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i="1" dirty="0" err="1"/>
              <a:t>Helleborus</a:t>
            </a:r>
            <a:r>
              <a:rPr lang="it-IT" sz="900" i="1" dirty="0"/>
              <a:t> </a:t>
            </a:r>
            <a:r>
              <a:rPr lang="it-IT" sz="900" i="1" dirty="0" err="1"/>
              <a:t>niger</a:t>
            </a:r>
            <a:endParaRPr lang="it-IT" sz="9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786210-6CFD-E94C-AE9C-A4FF6BDA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010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F05154E-0037-9744-930A-4CD7C75E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4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25DEF5E-06DB-164B-B3C9-60E93FC2502F}"/>
              </a:ext>
            </a:extLst>
          </p:cNvPr>
          <p:cNvSpPr/>
          <p:nvPr/>
        </p:nvSpPr>
        <p:spPr>
          <a:xfrm>
            <a:off x="469900" y="552997"/>
            <a:ext cx="11366500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550" dirty="0"/>
              <a:t>The </a:t>
            </a:r>
            <a:r>
              <a:rPr lang="it-IT" sz="2550" dirty="0" err="1"/>
              <a:t>most</a:t>
            </a:r>
            <a:r>
              <a:rPr lang="it-IT" sz="2550" dirty="0"/>
              <a:t> </a:t>
            </a:r>
            <a:r>
              <a:rPr lang="it-IT" sz="2550" dirty="0" err="1"/>
              <a:t>widespread</a:t>
            </a:r>
            <a:r>
              <a:rPr lang="it-IT" sz="2550" dirty="0"/>
              <a:t> </a:t>
            </a:r>
            <a:r>
              <a:rPr lang="it-IT" sz="2550" dirty="0" err="1"/>
              <a:t>cardiac</a:t>
            </a:r>
            <a:r>
              <a:rPr lang="it-IT" sz="2550" dirty="0"/>
              <a:t> </a:t>
            </a:r>
            <a:r>
              <a:rPr lang="it-IT" sz="2550" dirty="0" err="1"/>
              <a:t>glycosides</a:t>
            </a:r>
            <a:r>
              <a:rPr lang="it-IT" sz="2550" dirty="0"/>
              <a:t> are </a:t>
            </a:r>
            <a:r>
              <a:rPr lang="it-IT" sz="2550" b="1" dirty="0" err="1"/>
              <a:t>cardenolides</a:t>
            </a:r>
            <a:r>
              <a:rPr lang="it-IT" sz="2550" dirty="0"/>
              <a:t>, and the </a:t>
            </a:r>
            <a:r>
              <a:rPr lang="it-IT" sz="2550" dirty="0" err="1"/>
              <a:t>plants</a:t>
            </a:r>
            <a:r>
              <a:rPr lang="it-IT" sz="2550" dirty="0"/>
              <a:t> of the </a:t>
            </a:r>
            <a:r>
              <a:rPr lang="it-IT" sz="2550" dirty="0" err="1"/>
              <a:t>Apocynaceae</a:t>
            </a:r>
            <a:r>
              <a:rPr lang="it-IT" sz="2550" dirty="0"/>
              <a:t> (</a:t>
            </a:r>
            <a:r>
              <a:rPr lang="it-IT" sz="2550" i="1" dirty="0" err="1"/>
              <a:t>Strophantus</a:t>
            </a:r>
            <a:r>
              <a:rPr lang="it-IT" sz="2550" dirty="0"/>
              <a:t>), </a:t>
            </a:r>
            <a:r>
              <a:rPr lang="it-IT" sz="2550" dirty="0" err="1"/>
              <a:t>Liliaceae</a:t>
            </a:r>
            <a:r>
              <a:rPr lang="it-IT" sz="2550" dirty="0"/>
              <a:t> (</a:t>
            </a:r>
            <a:r>
              <a:rPr lang="it-IT" sz="2550" i="1" dirty="0"/>
              <a:t>Convallaria</a:t>
            </a:r>
            <a:r>
              <a:rPr lang="it-IT" sz="2550" dirty="0"/>
              <a:t>), </a:t>
            </a:r>
            <a:r>
              <a:rPr lang="it-IT" sz="2550" dirty="0" err="1"/>
              <a:t>Scrophulariaceae</a:t>
            </a:r>
            <a:r>
              <a:rPr lang="it-IT" sz="2550" dirty="0"/>
              <a:t> (</a:t>
            </a:r>
            <a:r>
              <a:rPr lang="it-IT" sz="2550" i="1" dirty="0" err="1"/>
              <a:t>Digitalis</a:t>
            </a:r>
            <a:r>
              <a:rPr lang="it-IT" sz="2550" dirty="0"/>
              <a:t>) families are a source of </a:t>
            </a:r>
            <a:r>
              <a:rPr lang="it-IT" sz="2550" dirty="0" err="1"/>
              <a:t>various</a:t>
            </a:r>
            <a:r>
              <a:rPr lang="it-IT" sz="2550" dirty="0"/>
              <a:t> </a:t>
            </a:r>
            <a:r>
              <a:rPr lang="it-IT" sz="2550" dirty="0" err="1"/>
              <a:t>medicinal</a:t>
            </a:r>
            <a:r>
              <a:rPr lang="it-IT" sz="2550" dirty="0"/>
              <a:t> </a:t>
            </a:r>
            <a:r>
              <a:rPr lang="it-IT" sz="2550" dirty="0" err="1"/>
              <a:t>products</a:t>
            </a:r>
            <a:r>
              <a:rPr lang="it-IT" sz="2550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55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550" b="1" dirty="0" err="1"/>
              <a:t>Bufadienolides</a:t>
            </a:r>
            <a:r>
              <a:rPr lang="it-IT" sz="2550" dirty="0"/>
              <a:t> are </a:t>
            </a:r>
            <a:r>
              <a:rPr lang="it-IT" sz="2550" dirty="0" err="1"/>
              <a:t>rarer</a:t>
            </a:r>
            <a:r>
              <a:rPr lang="it-IT" sz="2550" dirty="0"/>
              <a:t> and </a:t>
            </a:r>
            <a:r>
              <a:rPr lang="it-IT" sz="2550" dirty="0" err="1"/>
              <a:t>have</a:t>
            </a:r>
            <a:r>
              <a:rPr lang="it-IT" sz="2550" dirty="0"/>
              <a:t> </a:t>
            </a:r>
            <a:r>
              <a:rPr lang="it-IT" sz="2550" dirty="0" err="1"/>
              <a:t>been</a:t>
            </a:r>
            <a:r>
              <a:rPr lang="it-IT" sz="2550" dirty="0"/>
              <a:t> </a:t>
            </a:r>
            <a:r>
              <a:rPr lang="it-IT" sz="2550" dirty="0" err="1"/>
              <a:t>found</a:t>
            </a:r>
            <a:r>
              <a:rPr lang="it-IT" sz="2550" dirty="0"/>
              <a:t> in some </a:t>
            </a:r>
            <a:r>
              <a:rPr lang="it-IT" sz="2550" dirty="0" err="1"/>
              <a:t>species</a:t>
            </a:r>
            <a:r>
              <a:rPr lang="it-IT" sz="2550" dirty="0"/>
              <a:t> of the </a:t>
            </a:r>
            <a:r>
              <a:rPr lang="it-IT" sz="2550" dirty="0" err="1"/>
              <a:t>Liliaceae</a:t>
            </a:r>
            <a:r>
              <a:rPr lang="it-IT" sz="2550" dirty="0"/>
              <a:t> (</a:t>
            </a:r>
            <a:r>
              <a:rPr lang="it-IT" sz="2550" i="1" dirty="0"/>
              <a:t>Urginea</a:t>
            </a:r>
            <a:r>
              <a:rPr lang="it-IT" sz="2550" dirty="0"/>
              <a:t>) and </a:t>
            </a:r>
            <a:r>
              <a:rPr lang="it-IT" sz="2550" dirty="0" err="1"/>
              <a:t>Ranunculaceae</a:t>
            </a:r>
            <a:r>
              <a:rPr lang="it-IT" sz="2550" dirty="0"/>
              <a:t> (</a:t>
            </a:r>
            <a:r>
              <a:rPr lang="it-IT" sz="2550" i="1" dirty="0" err="1"/>
              <a:t>Helleborus</a:t>
            </a:r>
            <a:r>
              <a:rPr lang="it-IT" sz="2550" dirty="0"/>
              <a:t>) families, </a:t>
            </a:r>
            <a:r>
              <a:rPr lang="it-IT" sz="2550" dirty="0" err="1"/>
              <a:t>as</a:t>
            </a:r>
            <a:r>
              <a:rPr lang="it-IT" sz="2550" dirty="0"/>
              <a:t> </a:t>
            </a:r>
            <a:r>
              <a:rPr lang="it-IT" sz="2550" dirty="0" err="1"/>
              <a:t>well</a:t>
            </a:r>
            <a:r>
              <a:rPr lang="it-IT" sz="2550" dirty="0"/>
              <a:t> </a:t>
            </a:r>
            <a:r>
              <a:rPr lang="it-IT" sz="2550" dirty="0" err="1"/>
              <a:t>as</a:t>
            </a:r>
            <a:r>
              <a:rPr lang="it-IT" sz="2550" dirty="0"/>
              <a:t> on the </a:t>
            </a:r>
            <a:r>
              <a:rPr lang="it-IT" sz="2550" dirty="0" err="1"/>
              <a:t>skin</a:t>
            </a:r>
            <a:r>
              <a:rPr lang="it-IT" sz="2550" dirty="0"/>
              <a:t> of the </a:t>
            </a:r>
            <a:r>
              <a:rPr lang="it-IT" sz="2550" dirty="0" err="1"/>
              <a:t>toad</a:t>
            </a:r>
            <a:r>
              <a:rPr lang="it-IT" sz="2550" dirty="0"/>
              <a:t> of the </a:t>
            </a:r>
            <a:r>
              <a:rPr lang="it-IT" sz="2550" dirty="0" err="1"/>
              <a:t>genus</a:t>
            </a:r>
            <a:r>
              <a:rPr lang="it-IT" sz="2550" dirty="0"/>
              <a:t> </a:t>
            </a:r>
            <a:r>
              <a:rPr lang="it-IT" sz="2550" i="1" dirty="0" err="1"/>
              <a:t>Bufo</a:t>
            </a:r>
            <a:r>
              <a:rPr lang="it-IT" sz="2550" dirty="0"/>
              <a:t> (from </a:t>
            </a:r>
            <a:r>
              <a:rPr lang="it-IT" sz="2550" dirty="0" err="1"/>
              <a:t>which</a:t>
            </a:r>
            <a:r>
              <a:rPr lang="it-IT" sz="2550" dirty="0"/>
              <a:t> </a:t>
            </a:r>
            <a:r>
              <a:rPr lang="it-IT" sz="2550" dirty="0" err="1"/>
              <a:t>this</a:t>
            </a:r>
            <a:r>
              <a:rPr lang="it-IT" sz="2550" dirty="0"/>
              <a:t> </a:t>
            </a:r>
            <a:r>
              <a:rPr lang="it-IT" sz="2550" dirty="0" err="1"/>
              <a:t>class</a:t>
            </a:r>
            <a:r>
              <a:rPr lang="it-IT" sz="2550" dirty="0"/>
              <a:t> of </a:t>
            </a:r>
            <a:r>
              <a:rPr lang="it-IT" sz="2550" dirty="0" err="1"/>
              <a:t>compounds</a:t>
            </a:r>
            <a:r>
              <a:rPr lang="it-IT" sz="2550" dirty="0"/>
              <a:t> </a:t>
            </a:r>
            <a:r>
              <a:rPr lang="it-IT" sz="2550" dirty="0" err="1"/>
              <a:t>was</a:t>
            </a:r>
            <a:r>
              <a:rPr lang="it-IT" sz="2550" dirty="0"/>
              <a:t> first </a:t>
            </a:r>
            <a:r>
              <a:rPr lang="it-IT" sz="2550" dirty="0" err="1"/>
              <a:t>isolated</a:t>
            </a:r>
            <a:r>
              <a:rPr lang="it-IT" sz="2550" dirty="0"/>
              <a:t> and from </a:t>
            </a:r>
            <a:r>
              <a:rPr lang="it-IT" sz="2550" dirty="0" err="1"/>
              <a:t>which</a:t>
            </a:r>
            <a:r>
              <a:rPr lang="it-IT" sz="2550" dirty="0"/>
              <a:t> the general </a:t>
            </a:r>
            <a:r>
              <a:rPr lang="it-IT" sz="2550" dirty="0" err="1"/>
              <a:t>name</a:t>
            </a:r>
            <a:r>
              <a:rPr lang="it-IT" sz="2550" dirty="0"/>
              <a:t> </a:t>
            </a:r>
            <a:r>
              <a:rPr lang="it-IT" sz="2550" dirty="0" err="1"/>
              <a:t>was</a:t>
            </a:r>
            <a:r>
              <a:rPr lang="it-IT" sz="2550" dirty="0"/>
              <a:t> </a:t>
            </a:r>
            <a:r>
              <a:rPr lang="it-IT" sz="2550" dirty="0" err="1"/>
              <a:t>taken</a:t>
            </a:r>
            <a:r>
              <a:rPr lang="it-IT" sz="2550" dirty="0"/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55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550" b="1" dirty="0"/>
              <a:t>Queen </a:t>
            </a:r>
            <a:r>
              <a:rPr lang="it-IT" sz="2550" b="1" dirty="0" err="1"/>
              <a:t>butterflies</a:t>
            </a:r>
            <a:r>
              <a:rPr lang="it-IT" sz="2550" b="1" dirty="0"/>
              <a:t> </a:t>
            </a:r>
            <a:r>
              <a:rPr lang="it-IT" sz="2550" dirty="0"/>
              <a:t>and </a:t>
            </a:r>
            <a:r>
              <a:rPr lang="it-IT" sz="2550" dirty="0" err="1"/>
              <a:t>their</a:t>
            </a:r>
            <a:r>
              <a:rPr lang="it-IT" sz="2550" dirty="0"/>
              <a:t> </a:t>
            </a:r>
            <a:r>
              <a:rPr lang="it-IT" sz="2550" dirty="0" err="1"/>
              <a:t>larvae</a:t>
            </a:r>
            <a:r>
              <a:rPr lang="it-IT" sz="2550" dirty="0"/>
              <a:t> accumulate in </a:t>
            </a:r>
            <a:r>
              <a:rPr lang="it-IT" sz="2550" dirty="0" err="1"/>
              <a:t>their</a:t>
            </a:r>
            <a:r>
              <a:rPr lang="it-IT" sz="2550" dirty="0"/>
              <a:t> body a </a:t>
            </a:r>
            <a:r>
              <a:rPr lang="it-IT" sz="2550" dirty="0" err="1"/>
              <a:t>certain</a:t>
            </a:r>
            <a:r>
              <a:rPr lang="it-IT" sz="2550" dirty="0"/>
              <a:t> </a:t>
            </a:r>
            <a:r>
              <a:rPr lang="it-IT" sz="2550" dirty="0" err="1"/>
              <a:t>variety</a:t>
            </a:r>
            <a:r>
              <a:rPr lang="it-IT" sz="2550" dirty="0"/>
              <a:t> of </a:t>
            </a:r>
            <a:r>
              <a:rPr lang="it-IT" sz="2550" dirty="0" err="1"/>
              <a:t>cardenolides</a:t>
            </a:r>
            <a:r>
              <a:rPr lang="it-IT" sz="2550" dirty="0"/>
              <a:t> </a:t>
            </a:r>
            <a:r>
              <a:rPr lang="it-IT" sz="2550" dirty="0" err="1"/>
              <a:t>which</a:t>
            </a:r>
            <a:r>
              <a:rPr lang="it-IT" sz="2550" dirty="0"/>
              <a:t> </a:t>
            </a:r>
            <a:r>
              <a:rPr lang="it-IT" sz="2550" dirty="0" err="1"/>
              <a:t>they</a:t>
            </a:r>
            <a:r>
              <a:rPr lang="it-IT" sz="2550" dirty="0"/>
              <a:t> take </a:t>
            </a:r>
            <a:r>
              <a:rPr lang="it-IT" sz="2550" dirty="0" err="1"/>
              <a:t>through</a:t>
            </a:r>
            <a:r>
              <a:rPr lang="it-IT" sz="2550" dirty="0"/>
              <a:t> the </a:t>
            </a:r>
            <a:r>
              <a:rPr lang="it-IT" sz="2550" dirty="0" err="1"/>
              <a:t>diet</a:t>
            </a:r>
            <a:r>
              <a:rPr lang="it-IT" sz="2550" dirty="0"/>
              <a:t> </a:t>
            </a:r>
            <a:r>
              <a:rPr lang="it-IT" sz="2550" dirty="0" err="1"/>
              <a:t>based</a:t>
            </a:r>
            <a:r>
              <a:rPr lang="it-IT" sz="2550" dirty="0"/>
              <a:t> on </a:t>
            </a:r>
            <a:r>
              <a:rPr lang="it-IT" sz="2550" dirty="0" err="1"/>
              <a:t>plants</a:t>
            </a:r>
            <a:r>
              <a:rPr lang="it-IT" sz="2550" dirty="0"/>
              <a:t> </a:t>
            </a:r>
            <a:r>
              <a:rPr lang="it-IT" sz="2550" dirty="0" err="1"/>
              <a:t>such</a:t>
            </a:r>
            <a:r>
              <a:rPr lang="it-IT" sz="2550" dirty="0"/>
              <a:t> </a:t>
            </a:r>
            <a:r>
              <a:rPr lang="it-IT" sz="2550" dirty="0" err="1"/>
              <a:t>as</a:t>
            </a:r>
            <a:r>
              <a:rPr lang="it-IT" sz="2550" dirty="0"/>
              <a:t> the common </a:t>
            </a:r>
            <a:r>
              <a:rPr lang="it-IT" sz="2550" dirty="0" err="1"/>
              <a:t>gentian</a:t>
            </a:r>
            <a:r>
              <a:rPr lang="it-IT" sz="2550" dirty="0"/>
              <a:t> (</a:t>
            </a:r>
            <a:r>
              <a:rPr lang="it-IT" sz="2550" i="1" dirty="0" err="1"/>
              <a:t>Asclepias</a:t>
            </a:r>
            <a:r>
              <a:rPr lang="it-IT" sz="2550" i="1" dirty="0"/>
              <a:t> </a:t>
            </a:r>
            <a:r>
              <a:rPr lang="it-IT" sz="2550" i="1" dirty="0" err="1"/>
              <a:t>syriaca</a:t>
            </a:r>
            <a:r>
              <a:rPr lang="it-IT" sz="2550" i="1" dirty="0"/>
              <a:t> </a:t>
            </a:r>
            <a:r>
              <a:rPr lang="it-IT" sz="2550" dirty="0"/>
              <a:t>, </a:t>
            </a:r>
            <a:r>
              <a:rPr lang="it-IT" sz="2550" dirty="0" err="1"/>
              <a:t>Asclepiadaceae</a:t>
            </a:r>
            <a:r>
              <a:rPr lang="it-IT" sz="2550" dirty="0"/>
              <a:t>). </a:t>
            </a:r>
            <a:r>
              <a:rPr lang="it-IT" sz="2550" dirty="0" err="1"/>
              <a:t>This</a:t>
            </a:r>
            <a:r>
              <a:rPr lang="it-IT" sz="2550" dirty="0"/>
              <a:t> </a:t>
            </a:r>
            <a:r>
              <a:rPr lang="it-IT" sz="2550" dirty="0" err="1"/>
              <a:t>feature</a:t>
            </a:r>
            <a:r>
              <a:rPr lang="it-IT" sz="2550" dirty="0"/>
              <a:t> </a:t>
            </a:r>
            <a:r>
              <a:rPr lang="it-IT" sz="2550" dirty="0" err="1"/>
              <a:t>makes</a:t>
            </a:r>
            <a:r>
              <a:rPr lang="it-IT" sz="2550" dirty="0"/>
              <a:t> </a:t>
            </a:r>
            <a:r>
              <a:rPr lang="it-IT" sz="2550" dirty="0" err="1"/>
              <a:t>them</a:t>
            </a:r>
            <a:r>
              <a:rPr lang="it-IT" sz="2550" dirty="0"/>
              <a:t> </a:t>
            </a:r>
            <a:r>
              <a:rPr lang="it-IT" sz="2550" dirty="0" err="1"/>
              <a:t>unattractive</a:t>
            </a:r>
            <a:r>
              <a:rPr lang="it-IT" sz="2550" dirty="0"/>
              <a:t> to </a:t>
            </a:r>
            <a:r>
              <a:rPr lang="it-IT" sz="2550" dirty="0" err="1"/>
              <a:t>most</a:t>
            </a:r>
            <a:r>
              <a:rPr lang="it-IT" sz="2550" dirty="0"/>
              <a:t> </a:t>
            </a:r>
            <a:r>
              <a:rPr lang="it-IT" sz="2550" dirty="0" err="1"/>
              <a:t>predators</a:t>
            </a:r>
            <a:r>
              <a:rPr lang="it-IT" sz="2550" dirty="0"/>
              <a:t> </a:t>
            </a:r>
            <a:r>
              <a:rPr lang="it-IT" sz="2550" dirty="0" err="1"/>
              <a:t>such</a:t>
            </a:r>
            <a:r>
              <a:rPr lang="it-IT" sz="2550" dirty="0"/>
              <a:t> </a:t>
            </a:r>
            <a:r>
              <a:rPr lang="it-IT" sz="2550" dirty="0" err="1"/>
              <a:t>as</a:t>
            </a:r>
            <a:r>
              <a:rPr lang="it-IT" sz="2550" dirty="0"/>
              <a:t> </a:t>
            </a:r>
            <a:r>
              <a:rPr lang="it-IT" sz="2550" dirty="0" err="1"/>
              <a:t>birds</a:t>
            </a:r>
            <a:r>
              <a:rPr lang="it-IT" sz="2550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EE2573-E990-E147-9391-2AC2CBC7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10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EACFA5-ED45-B24E-8FC3-F790790D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5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CEFFDA-595B-524D-8F77-DA4AA1C25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7" t="12398" r="60063" b="11036"/>
          <a:stretch/>
        </p:blipFill>
        <p:spPr>
          <a:xfrm>
            <a:off x="352426" y="1622426"/>
            <a:ext cx="4156074" cy="37794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F7B03F6-4EC6-AC4B-AFBD-1E485391709C}"/>
              </a:ext>
            </a:extLst>
          </p:cNvPr>
          <p:cNvSpPr/>
          <p:nvPr/>
        </p:nvSpPr>
        <p:spPr>
          <a:xfrm>
            <a:off x="4864100" y="231596"/>
            <a:ext cx="70993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For the </a:t>
            </a:r>
            <a:r>
              <a:rPr lang="it-IT" sz="2800" dirty="0" err="1"/>
              <a:t>activity</a:t>
            </a:r>
            <a:r>
              <a:rPr lang="it-IT" sz="2800" dirty="0"/>
              <a:t>, the </a:t>
            </a:r>
            <a:r>
              <a:rPr lang="it-IT" sz="2800" dirty="0" err="1"/>
              <a:t>stereochemistry</a:t>
            </a:r>
            <a:r>
              <a:rPr lang="it-IT" sz="2800" dirty="0"/>
              <a:t> of </a:t>
            </a:r>
            <a:r>
              <a:rPr lang="it-IT" sz="2800" dirty="0" err="1"/>
              <a:t>these</a:t>
            </a:r>
            <a:r>
              <a:rPr lang="it-IT" sz="2800" dirty="0"/>
              <a:t> </a:t>
            </a:r>
            <a:r>
              <a:rPr lang="it-IT" sz="2800" dirty="0" err="1"/>
              <a:t>compounds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very</a:t>
            </a:r>
            <a:r>
              <a:rPr lang="it-IT" sz="2800" dirty="0"/>
              <a:t> </a:t>
            </a:r>
            <a:r>
              <a:rPr lang="it-IT" sz="2800" dirty="0" err="1"/>
              <a:t>important</a:t>
            </a:r>
            <a:r>
              <a:rPr lang="it-IT" sz="2800" dirty="0"/>
              <a:t>:</a:t>
            </a:r>
          </a:p>
          <a:p>
            <a:endParaRPr lang="it-IT" sz="2800" dirty="0"/>
          </a:p>
          <a:p>
            <a:pPr marL="457200" indent="-457200">
              <a:buFont typeface="Wingdings" pitchFamily="2" charset="2"/>
              <a:buChar char="Ø"/>
            </a:pPr>
            <a:r>
              <a:rPr lang="it-IT" sz="2800" dirty="0"/>
              <a:t>cis </a:t>
            </a:r>
            <a:r>
              <a:rPr lang="it-IT" sz="2800" dirty="0" err="1"/>
              <a:t>junction</a:t>
            </a:r>
            <a:r>
              <a:rPr lang="it-IT" sz="2800" dirty="0"/>
              <a:t> </a:t>
            </a:r>
            <a:r>
              <a:rPr lang="it-IT" sz="2800" dirty="0" err="1"/>
              <a:t>both</a:t>
            </a:r>
            <a:r>
              <a:rPr lang="it-IT" sz="2800" dirty="0"/>
              <a:t> </a:t>
            </a:r>
            <a:r>
              <a:rPr lang="it-IT" sz="2800" dirty="0" err="1"/>
              <a:t>between</a:t>
            </a:r>
            <a:r>
              <a:rPr lang="it-IT" sz="2800" dirty="0"/>
              <a:t> the A / B and C / D </a:t>
            </a:r>
            <a:r>
              <a:rPr lang="it-IT" sz="2800" dirty="0" err="1"/>
              <a:t>rings</a:t>
            </a:r>
            <a:r>
              <a:rPr lang="it-IT" sz="2800" dirty="0"/>
              <a:t>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2800" dirty="0"/>
              <a:t>β </a:t>
            </a:r>
            <a:r>
              <a:rPr lang="it-IT" sz="2800" dirty="0" err="1"/>
              <a:t>orientation</a:t>
            </a:r>
            <a:r>
              <a:rPr lang="it-IT" sz="2800" dirty="0"/>
              <a:t> of the </a:t>
            </a:r>
            <a:r>
              <a:rPr lang="it-IT" sz="2800" dirty="0" err="1"/>
              <a:t>hydroxyls</a:t>
            </a:r>
            <a:r>
              <a:rPr lang="it-IT" sz="2800" dirty="0"/>
              <a:t> in position C-3 and C-14;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2800" dirty="0" err="1"/>
              <a:t>lactone</a:t>
            </a:r>
            <a:r>
              <a:rPr lang="it-IT" sz="2800" dirty="0"/>
              <a:t> </a:t>
            </a:r>
            <a:r>
              <a:rPr lang="it-IT" sz="2800" dirty="0" err="1"/>
              <a:t>function</a:t>
            </a:r>
            <a:r>
              <a:rPr lang="it-IT" sz="2800" dirty="0"/>
              <a:t> α, β-</a:t>
            </a:r>
            <a:r>
              <a:rPr lang="it-IT" sz="2800" dirty="0" err="1"/>
              <a:t>unsaturated</a:t>
            </a:r>
            <a:r>
              <a:rPr lang="it-IT" sz="2800" dirty="0"/>
              <a:t> </a:t>
            </a:r>
            <a:r>
              <a:rPr lang="it-IT" sz="2800" dirty="0" err="1"/>
              <a:t>localized</a:t>
            </a:r>
            <a:r>
              <a:rPr lang="it-IT" sz="2800" dirty="0"/>
              <a:t> in position C-17 (β);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2800" dirty="0"/>
              <a:t>in position 3 a </a:t>
            </a:r>
            <a:r>
              <a:rPr lang="it-IT" sz="2800" dirty="0" err="1"/>
              <a:t>glycosidic</a:t>
            </a:r>
            <a:r>
              <a:rPr lang="it-IT" sz="2800" dirty="0"/>
              <a:t> </a:t>
            </a:r>
            <a:r>
              <a:rPr lang="it-IT" sz="2800" dirty="0" err="1"/>
              <a:t>group</a:t>
            </a:r>
            <a:r>
              <a:rPr lang="it-IT" sz="2800" dirty="0"/>
              <a:t> must be </a:t>
            </a:r>
            <a:r>
              <a:rPr lang="it-IT" sz="2800" dirty="0" err="1"/>
              <a:t>bound</a:t>
            </a:r>
            <a:r>
              <a:rPr lang="it-IT" sz="2800" dirty="0"/>
              <a:t>, </a:t>
            </a:r>
            <a:r>
              <a:rPr lang="it-IT" sz="2800" dirty="0" err="1"/>
              <a:t>whose</a:t>
            </a:r>
            <a:r>
              <a:rPr lang="it-IT" sz="2800" dirty="0"/>
              <a:t> </a:t>
            </a:r>
            <a:r>
              <a:rPr lang="it-IT" sz="2800" dirty="0" err="1"/>
              <a:t>function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to </a:t>
            </a:r>
            <a:r>
              <a:rPr lang="it-IT" sz="2800" dirty="0" err="1"/>
              <a:t>increase</a:t>
            </a:r>
            <a:r>
              <a:rPr lang="it-IT" sz="2800" dirty="0"/>
              <a:t> the </a:t>
            </a:r>
            <a:r>
              <a:rPr lang="it-IT" sz="2800" dirty="0" err="1"/>
              <a:t>solubility</a:t>
            </a:r>
            <a:r>
              <a:rPr lang="it-IT" sz="2800" dirty="0"/>
              <a:t> of </a:t>
            </a:r>
            <a:r>
              <a:rPr lang="it-IT" sz="2800" dirty="0" err="1"/>
              <a:t>these</a:t>
            </a:r>
            <a:r>
              <a:rPr lang="it-IT" sz="2800" dirty="0"/>
              <a:t> </a:t>
            </a:r>
            <a:r>
              <a:rPr lang="it-IT" sz="2800" dirty="0" err="1"/>
              <a:t>compounds</a:t>
            </a:r>
            <a:r>
              <a:rPr lang="it-IT" sz="2800" dirty="0"/>
              <a:t> in water and </a:t>
            </a:r>
            <a:r>
              <a:rPr lang="it-IT" sz="2800" dirty="0" err="1"/>
              <a:t>therefore</a:t>
            </a:r>
            <a:r>
              <a:rPr lang="it-IT" sz="2800" dirty="0"/>
              <a:t> the </a:t>
            </a:r>
            <a:r>
              <a:rPr lang="it-IT" sz="2800" dirty="0" err="1"/>
              <a:t>ability</a:t>
            </a:r>
            <a:r>
              <a:rPr lang="it-IT" sz="2800" dirty="0"/>
              <a:t> to </a:t>
            </a:r>
            <a:r>
              <a:rPr lang="it-IT" sz="2800" dirty="0" err="1"/>
              <a:t>bind</a:t>
            </a:r>
            <a:r>
              <a:rPr lang="it-IT" sz="2800" dirty="0"/>
              <a:t> to the </a:t>
            </a:r>
            <a:r>
              <a:rPr lang="it-IT" sz="2800" dirty="0" err="1"/>
              <a:t>heart</a:t>
            </a:r>
            <a:r>
              <a:rPr lang="it-IT" sz="2800" dirty="0"/>
              <a:t> </a:t>
            </a:r>
            <a:r>
              <a:rPr lang="it-IT" sz="2800" dirty="0" err="1"/>
              <a:t>muscle</a:t>
            </a:r>
            <a:r>
              <a:rPr lang="it-IT" sz="2800" dirty="0"/>
              <a:t> (up to 4 </a:t>
            </a:r>
            <a:r>
              <a:rPr lang="it-IT" sz="2800" dirty="0" err="1"/>
              <a:t>monosaccharide</a:t>
            </a:r>
            <a:r>
              <a:rPr lang="it-IT" sz="2800" dirty="0"/>
              <a:t> </a:t>
            </a:r>
            <a:r>
              <a:rPr lang="it-IT" sz="2800" dirty="0" err="1"/>
              <a:t>units</a:t>
            </a:r>
            <a:r>
              <a:rPr lang="it-IT" sz="2800" dirty="0"/>
              <a:t>).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A51CDD-0D5E-4343-AAD7-5262FB5C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4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30C501-8188-784C-8D26-9FD2A6EF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0B69-7CBB-A145-B31E-D17122415E77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BBE014-61E4-5842-B910-6850DAE6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89" y="0"/>
            <a:ext cx="5034421" cy="685800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F01B04F5-3BFB-104F-ABD9-111089A0C5E2}"/>
              </a:ext>
            </a:extLst>
          </p:cNvPr>
          <p:cNvSpPr/>
          <p:nvPr/>
        </p:nvSpPr>
        <p:spPr>
          <a:xfrm>
            <a:off x="3454400" y="114300"/>
            <a:ext cx="1828800" cy="1333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B5ED58-5130-8543-99E9-4A8E2D53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DA95168C-43B3-154F-8CFB-96BCB51BDE7E}"/>
              </a:ext>
            </a:extLst>
          </p:cNvPr>
          <p:cNvSpPr/>
          <p:nvPr/>
        </p:nvSpPr>
        <p:spPr>
          <a:xfrm>
            <a:off x="4330700" y="3594100"/>
            <a:ext cx="1981200" cy="15621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852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A1EEF4-4AF4-A041-8A8C-8E181264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0B69-7CBB-A145-B31E-D17122415E77}" type="slidenum">
              <a:rPr lang="it-IT" smtClean="0"/>
              <a:t>7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6C1B4B-A4B3-8F49-B102-A2BF9B35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0" y="127000"/>
            <a:ext cx="5143500" cy="670560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3BDBA4-FEC9-974F-904D-4B417118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10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4EBF136-9C69-C141-86B5-300EB0BC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8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78E2B5-B0D1-E44D-93F0-7A26FE520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4" t="25098" r="6771" b="2662"/>
          <a:stretch/>
        </p:blipFill>
        <p:spPr>
          <a:xfrm>
            <a:off x="2276476" y="914400"/>
            <a:ext cx="7877175" cy="279082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69821AD-29D1-FF49-935F-202D72D005E6}"/>
              </a:ext>
            </a:extLst>
          </p:cNvPr>
          <p:cNvSpPr/>
          <p:nvPr/>
        </p:nvSpPr>
        <p:spPr>
          <a:xfrm>
            <a:off x="876300" y="3948451"/>
            <a:ext cx="10058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it-IT" sz="2000" i="1" dirty="0"/>
              <a:t>D. purpurea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biennial</a:t>
            </a:r>
            <a:r>
              <a:rPr lang="it-IT" sz="2000" dirty="0"/>
              <a:t> </a:t>
            </a:r>
            <a:r>
              <a:rPr lang="it-IT" sz="2000" dirty="0" err="1"/>
              <a:t>plant</a:t>
            </a:r>
            <a:r>
              <a:rPr lang="it-IT" sz="2000" dirty="0"/>
              <a:t> common in Europe and North America.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it-IT" sz="2000" dirty="0"/>
              <a:t>For the </a:t>
            </a:r>
            <a:r>
              <a:rPr lang="it-IT" sz="2000" dirty="0" err="1"/>
              <a:t>pharmacological</a:t>
            </a:r>
            <a:r>
              <a:rPr lang="it-IT" sz="2000" dirty="0"/>
              <a:t> production, the </a:t>
            </a:r>
            <a:r>
              <a:rPr lang="it-IT" sz="2000" dirty="0" err="1"/>
              <a:t>leaves</a:t>
            </a:r>
            <a:r>
              <a:rPr lang="it-IT" sz="2000" dirty="0"/>
              <a:t> of the first </a:t>
            </a:r>
            <a:r>
              <a:rPr lang="it-IT" sz="2000" dirty="0" err="1"/>
              <a:t>year</a:t>
            </a:r>
            <a:r>
              <a:rPr lang="it-IT" sz="2000" dirty="0"/>
              <a:t> are </a:t>
            </a:r>
            <a:r>
              <a:rPr lang="it-IT" sz="2000" dirty="0" err="1"/>
              <a:t>harvested</a:t>
            </a:r>
            <a:r>
              <a:rPr lang="it-IT" sz="2000" dirty="0"/>
              <a:t> and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promptly</a:t>
            </a:r>
            <a:r>
              <a:rPr lang="it-IT" sz="2000" dirty="0"/>
              <a:t> and </a:t>
            </a:r>
            <a:r>
              <a:rPr lang="it-IT" sz="2000" dirty="0" err="1"/>
              <a:t>rapidly</a:t>
            </a:r>
            <a:r>
              <a:rPr lang="it-IT" sz="2000" dirty="0"/>
              <a:t> </a:t>
            </a:r>
            <a:r>
              <a:rPr lang="it-IT" sz="2000" dirty="0" err="1"/>
              <a:t>dried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temperatures</a:t>
            </a:r>
            <a:r>
              <a:rPr lang="it-IT" sz="2000" dirty="0"/>
              <a:t> no </a:t>
            </a:r>
            <a:r>
              <a:rPr lang="it-IT" sz="2000" dirty="0" err="1"/>
              <a:t>higher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60 °C, to </a:t>
            </a:r>
            <a:r>
              <a:rPr lang="it-IT" sz="2000" dirty="0" err="1"/>
              <a:t>make</a:t>
            </a:r>
            <a:r>
              <a:rPr lang="it-IT" sz="2000" dirty="0"/>
              <a:t> </a:t>
            </a:r>
            <a:r>
              <a:rPr lang="it-IT" sz="2000" dirty="0" err="1"/>
              <a:t>inactive</a:t>
            </a:r>
            <a:r>
              <a:rPr lang="it-IT" sz="2000" dirty="0"/>
              <a:t> the </a:t>
            </a:r>
            <a:r>
              <a:rPr lang="it-IT" sz="2000" dirty="0" err="1"/>
              <a:t>enzymatic</a:t>
            </a:r>
            <a:r>
              <a:rPr lang="it-IT" sz="2000" dirty="0"/>
              <a:t> </a:t>
            </a:r>
            <a:r>
              <a:rPr lang="it-IT" sz="2000" dirty="0" err="1"/>
              <a:t>hydrolysis</a:t>
            </a:r>
            <a:r>
              <a:rPr lang="it-IT" sz="2000" dirty="0"/>
              <a:t> </a:t>
            </a:r>
            <a:r>
              <a:rPr lang="it-IT" sz="2000" dirty="0" err="1"/>
              <a:t>processes</a:t>
            </a:r>
            <a:r>
              <a:rPr lang="it-IT" sz="2000" dirty="0"/>
              <a:t> of the </a:t>
            </a:r>
            <a:r>
              <a:rPr lang="it-IT" sz="2000" dirty="0" err="1"/>
              <a:t>cardioactive</a:t>
            </a:r>
            <a:r>
              <a:rPr lang="it-IT" sz="2000" dirty="0"/>
              <a:t> </a:t>
            </a:r>
            <a:r>
              <a:rPr lang="it-IT" sz="2000" dirty="0" err="1"/>
              <a:t>glycosides</a:t>
            </a:r>
            <a:r>
              <a:rPr lang="it-IT" sz="2000" dirty="0"/>
              <a:t>.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it-IT" sz="2000" dirty="0"/>
              <a:t>The </a:t>
            </a:r>
            <a:r>
              <a:rPr lang="it-IT" sz="2000" dirty="0" err="1"/>
              <a:t>content</a:t>
            </a:r>
            <a:r>
              <a:rPr lang="it-IT" sz="2000" dirty="0"/>
              <a:t> of </a:t>
            </a:r>
            <a:r>
              <a:rPr lang="it-IT" sz="2000" dirty="0" err="1"/>
              <a:t>cardioactive</a:t>
            </a:r>
            <a:r>
              <a:rPr lang="it-IT" sz="2000" dirty="0"/>
              <a:t> </a:t>
            </a:r>
            <a:r>
              <a:rPr lang="it-IT" sz="2000" dirty="0" err="1"/>
              <a:t>glycosides</a:t>
            </a:r>
            <a:r>
              <a:rPr lang="it-IT" sz="2000" dirty="0"/>
              <a:t> in the </a:t>
            </a:r>
            <a:r>
              <a:rPr lang="it-IT" sz="2000" dirty="0" err="1"/>
              <a:t>leaves</a:t>
            </a:r>
            <a:r>
              <a:rPr lang="it-IT" sz="2000" dirty="0"/>
              <a:t> of </a:t>
            </a:r>
            <a:r>
              <a:rPr lang="it-IT" sz="2000" i="1" dirty="0"/>
              <a:t>D. purpurea </a:t>
            </a:r>
            <a:r>
              <a:rPr lang="it-IT" sz="2000" dirty="0" err="1"/>
              <a:t>ranges</a:t>
            </a:r>
            <a:r>
              <a:rPr lang="it-IT" sz="2000" dirty="0"/>
              <a:t> from 0.15 to 0.4% and </a:t>
            </a:r>
            <a:r>
              <a:rPr lang="it-IT" sz="2000" dirty="0" err="1"/>
              <a:t>consists</a:t>
            </a:r>
            <a:r>
              <a:rPr lang="it-IT" sz="2000" dirty="0"/>
              <a:t> of a </a:t>
            </a:r>
            <a:r>
              <a:rPr lang="it-IT" sz="2000" dirty="0" err="1"/>
              <a:t>mixture</a:t>
            </a:r>
            <a:r>
              <a:rPr lang="it-IT" sz="2000" dirty="0"/>
              <a:t> of </a:t>
            </a:r>
            <a:r>
              <a:rPr lang="it-IT" sz="2000" dirty="0" err="1"/>
              <a:t>about</a:t>
            </a:r>
            <a:r>
              <a:rPr lang="it-IT" sz="2000" dirty="0"/>
              <a:t> 30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structures</a:t>
            </a:r>
            <a:r>
              <a:rPr lang="it-IT" sz="2000" dirty="0"/>
              <a:t>, the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components</a:t>
            </a:r>
            <a:r>
              <a:rPr lang="it-IT" sz="2000" dirty="0"/>
              <a:t> of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refer</a:t>
            </a:r>
            <a:r>
              <a:rPr lang="it-IT" sz="2000" dirty="0"/>
              <a:t> to </a:t>
            </a:r>
            <a:r>
              <a:rPr lang="it-IT" sz="2000" dirty="0" err="1"/>
              <a:t>aglycones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digitoxigenin</a:t>
            </a:r>
            <a:r>
              <a:rPr lang="it-IT" sz="2000" dirty="0"/>
              <a:t>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4CE8519-CE4A-8446-B080-9C7ADEB6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692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1C73F82-B0B5-F447-A19C-5FD93F13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5FA8-297F-274A-8DDD-023CC28D211A}" type="slidenum">
              <a:rPr lang="it-IT" smtClean="0"/>
              <a:t>9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B8E212-BA8E-204F-A757-351DDEFA7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8" r="6875" b="12346"/>
          <a:stretch/>
        </p:blipFill>
        <p:spPr>
          <a:xfrm>
            <a:off x="1838326" y="327322"/>
            <a:ext cx="8201025" cy="283815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B02324-D6FC-874A-9812-F22C87EA6921}"/>
              </a:ext>
            </a:extLst>
          </p:cNvPr>
          <p:cNvSpPr/>
          <p:nvPr/>
        </p:nvSpPr>
        <p:spPr>
          <a:xfrm>
            <a:off x="2152650" y="3791417"/>
            <a:ext cx="75723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African</a:t>
            </a:r>
            <a:r>
              <a:rPr lang="it-IT" sz="2400" dirty="0"/>
              <a:t> </a:t>
            </a:r>
            <a:r>
              <a:rPr lang="it-IT" sz="2400" dirty="0" err="1"/>
              <a:t>plant</a:t>
            </a:r>
            <a:r>
              <a:rPr lang="it-IT" sz="2400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Strophanthus</a:t>
            </a:r>
            <a:r>
              <a:rPr lang="it-IT" sz="2400" dirty="0"/>
              <a:t> </a:t>
            </a:r>
            <a:r>
              <a:rPr lang="it-IT" sz="2400" dirty="0" err="1"/>
              <a:t>kombe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historically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by </a:t>
            </a:r>
            <a:r>
              <a:rPr lang="it-IT" sz="2400" dirty="0" err="1"/>
              <a:t>African</a:t>
            </a:r>
            <a:r>
              <a:rPr lang="it-IT" sz="2400" dirty="0"/>
              <a:t> </a:t>
            </a:r>
            <a:r>
              <a:rPr lang="it-IT" sz="2400" dirty="0" err="1"/>
              <a:t>tribes</a:t>
            </a:r>
            <a:r>
              <a:rPr lang="it-IT" sz="2400" dirty="0"/>
              <a:t> to </a:t>
            </a:r>
            <a:r>
              <a:rPr lang="it-IT" sz="2400" dirty="0" err="1"/>
              <a:t>poison</a:t>
            </a:r>
            <a:r>
              <a:rPr lang="it-IT" sz="2400" dirty="0"/>
              <a:t> </a:t>
            </a:r>
            <a:r>
              <a:rPr lang="it-IT" sz="2400" dirty="0" err="1"/>
              <a:t>arrowheads</a:t>
            </a:r>
            <a:r>
              <a:rPr lang="it-IT" sz="2400" dirty="0"/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seeds</a:t>
            </a:r>
            <a:r>
              <a:rPr lang="it-IT" sz="2400" dirty="0"/>
              <a:t> </a:t>
            </a:r>
            <a:r>
              <a:rPr lang="it-IT" sz="2400" dirty="0" err="1"/>
              <a:t>contain</a:t>
            </a:r>
            <a:r>
              <a:rPr lang="it-IT" sz="2400" dirty="0"/>
              <a:t> 5-10% </a:t>
            </a:r>
            <a:r>
              <a:rPr lang="it-IT" sz="2400" dirty="0" err="1"/>
              <a:t>cardenolides</a:t>
            </a:r>
            <a:r>
              <a:rPr lang="it-IT" sz="2400" dirty="0"/>
              <a:t>, a </a:t>
            </a:r>
            <a:r>
              <a:rPr lang="it-IT" sz="2400" dirty="0" err="1"/>
              <a:t>mixture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K-</a:t>
            </a:r>
            <a:r>
              <a:rPr lang="it-IT" sz="2400" dirty="0" err="1"/>
              <a:t>strofantin</a:t>
            </a:r>
            <a:r>
              <a:rPr lang="it-IT" sz="2400" dirty="0"/>
              <a:t>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F524AB9-3E7C-0D4C-9E9D-F80A230C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113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Macintosh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</cp:revision>
  <dcterms:created xsi:type="dcterms:W3CDTF">2022-11-21T17:21:16Z</dcterms:created>
  <dcterms:modified xsi:type="dcterms:W3CDTF">2022-11-21T17:21:46Z</dcterms:modified>
</cp:coreProperties>
</file>