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412" r:id="rId4"/>
    <p:sldId id="411" r:id="rId5"/>
    <p:sldId id="413" r:id="rId6"/>
    <p:sldId id="414" r:id="rId7"/>
    <p:sldId id="26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25" d="100"/>
          <a:sy n="125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98A5A9-DB9D-CD4C-AE17-DB0FA7E8C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18D8361-6582-1340-9142-5CB30522C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2994CA-08BB-1544-BA4F-911207D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0B0F-11B6-9D46-AC41-5FE5DDB24116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F94DC2-58DF-EF47-8C57-40A4BEFC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76E36C-365E-B941-A339-646B66E9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0B65-F8B9-4F46-A04F-C4BDAAF1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28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AA6F3-EF4A-1249-BD42-5E3FF358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35EB0EE-057C-5940-8FE1-9F59C194A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987AA2-075B-E74F-BC21-DCD25D95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0B0F-11B6-9D46-AC41-5FE5DDB24116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B9E557-3255-FC4D-9042-1062BD30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2B970E-F005-A349-8278-904B8231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0B65-F8B9-4F46-A04F-C4BDAAF1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65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33C35C4-D8FE-6347-914A-9487CBD393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F9EC58-81AF-194A-A8F2-02D44E3FD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677CCE-D555-7D40-8C97-57D7B9110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0B0F-11B6-9D46-AC41-5FE5DDB24116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985B14-9C3C-AF4E-A432-1C226F82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E4949E-7064-A243-B948-19C183F8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0B65-F8B9-4F46-A04F-C4BDAAF1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79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934AE8-6364-2D4C-9846-CA7EC8CDA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6FB0D7-FF20-F04A-A8F5-6CF6DEA60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AE3170-64BE-B949-AFA8-BA15A1EED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0B0F-11B6-9D46-AC41-5FE5DDB24116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A5EA13-A9C6-984B-8446-C445B3F0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D60FA1-E716-2943-A574-731483F9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0B65-F8B9-4F46-A04F-C4BDAAF1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47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5D6C8A-D57F-C34D-A7FD-85A8C02B9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CC80B6-510E-844D-AFBF-ACB15DBD3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0E8D8F-76E7-7A40-84AB-782A28B7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0B0F-11B6-9D46-AC41-5FE5DDB24116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CE8880-2A67-0C4D-B9ED-81478E148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9CF3AD-95DF-6D48-A253-76423C6E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0B65-F8B9-4F46-A04F-C4BDAAF1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60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F0BA4-BE7F-AF4E-8F87-B5D5B6C1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EDA1C5-0E11-B940-851B-1C132B907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4719E2-2404-0949-9B68-12C11D8B5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9EF78F-A28F-DA42-BD51-A1880588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0B0F-11B6-9D46-AC41-5FE5DDB24116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AC2530-4E17-2B43-A325-649ED1D92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F0451A-D8DC-9F44-A93B-1D857B8B3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0B65-F8B9-4F46-A04F-C4BDAAF1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55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EE8503-4846-FB4D-ABFD-BECB3E61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0F8F98-D02C-7143-BDDF-50189A2AE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32DAFAE-B758-8043-94F2-81D7FF327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A23B725-486B-3143-A542-7FB7A6E6E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E3EE9F6-6939-8441-8F40-B17752F70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BBFC7F1-85B1-A84A-8902-70C90789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0B0F-11B6-9D46-AC41-5FE5DDB24116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196A069-B294-5745-800F-F556FC30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B984F12-C84A-414A-A693-F91688F6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0B65-F8B9-4F46-A04F-C4BDAAF1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19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D13866-9FFF-5C4C-AF8F-38D2D0CCF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6B52CE2-9AAE-A445-9F4C-5FA3784A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0B0F-11B6-9D46-AC41-5FE5DDB24116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DE23DC-FB71-D24E-AA90-736FD8D4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C6C4316-BAC2-8C4E-BFD2-94567F81F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0B65-F8B9-4F46-A04F-C4BDAAF1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91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F00A592-F4B4-4A44-8E48-7593FE437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0B0F-11B6-9D46-AC41-5FE5DDB24116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6A05414-96B1-634A-B9AE-90FFF3B9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88DBCC-4F73-B644-AAF2-8D1E3B56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0B65-F8B9-4F46-A04F-C4BDAAF1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50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37207-F0AA-9A44-9B57-B1FF6F4B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ABCA52-9ADB-B94B-85F8-6D581E9AC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F43CDA-87DE-2341-B469-1E48F179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67414B-1AF7-6C4B-8BD6-D5EF4560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0B0F-11B6-9D46-AC41-5FE5DDB24116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778812-EF9B-CD44-8125-16C90FCBF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B9A82DE-9C1E-E347-BCD3-74547480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0B65-F8B9-4F46-A04F-C4BDAAF1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49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83DAC7-F65A-AC4E-BCF1-66D476C3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9E67CE-B5A8-0749-8471-5C8C845D24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9A37EE-E679-C041-89C0-1EDF68F43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83EBEF-9E1D-E640-A175-9E6AC76D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0B0F-11B6-9D46-AC41-5FE5DDB24116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7C4781-D21C-A94F-9F47-2E9A79A0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EC2FA8-F274-344C-8D27-F12C4BF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0B65-F8B9-4F46-A04F-C4BDAAF1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01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D322734-7744-CD47-BB12-BCE95A98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12E521-22D2-B742-B5BB-AA66F31D0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A540D1-0E9F-374A-8149-9DD5B09DD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00B0F-11B6-9D46-AC41-5FE5DDB24116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9BCE3A-7E70-6E4A-A38B-D4A924938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CEBBAE-21EA-6946-A7CE-E55503E08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A0B65-F8B9-4F46-A04F-C4BDAAF1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92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223792" y="404665"/>
            <a:ext cx="3131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err="1">
                <a:cs typeface="Arial" panose="020B0604020202020204" pitchFamily="34" charset="0"/>
              </a:rPr>
              <a:t>Tetraterpenes</a:t>
            </a:r>
            <a:endParaRPr lang="it-IT" sz="4000" b="1" dirty="0"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18457" y="1551215"/>
            <a:ext cx="10760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err="1">
                <a:cs typeface="Arial" panose="020B0604020202020204" pitchFamily="34" charset="0"/>
              </a:rPr>
              <a:t>Tetraterpenes</a:t>
            </a:r>
            <a:r>
              <a:rPr lang="en-US" sz="3200" dirty="0">
                <a:cs typeface="Arial" panose="020B0604020202020204" pitchFamily="34" charset="0"/>
              </a:rPr>
              <a:t> are formed from only one group of organic compounds, the 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Carotenoids</a:t>
            </a:r>
            <a:r>
              <a:rPr lang="en-US" sz="3200" dirty="0">
                <a:cs typeface="Arial" panose="020B0604020202020204" pitchFamily="34" charset="0"/>
              </a:rPr>
              <a:t>. They are involved in photosynthesis.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>
                <a:cs typeface="Arial" panose="020B0604020202020204" pitchFamily="34" charset="0"/>
              </a:rPr>
              <a:t>They are present also  but also in non-photosynthetic plants and in fungi and bacteria.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err="1">
                <a:cs typeface="Arial" panose="020B0604020202020204" pitchFamily="34" charset="0"/>
              </a:rPr>
              <a:t>Phytene</a:t>
            </a:r>
            <a:r>
              <a:rPr lang="en-US" sz="3200" dirty="0">
                <a:cs typeface="Arial" panose="020B0604020202020204" pitchFamily="34" charset="0"/>
              </a:rPr>
              <a:t> is the </a:t>
            </a:r>
            <a:r>
              <a:rPr lang="en-US" sz="3200" dirty="0" err="1">
                <a:cs typeface="Arial" panose="020B0604020202020204" pitchFamily="34" charset="0"/>
              </a:rPr>
              <a:t>tetraterpenic</a:t>
            </a:r>
            <a:r>
              <a:rPr lang="en-US" sz="3200" dirty="0">
                <a:cs typeface="Arial" panose="020B0604020202020204" pitchFamily="34" charset="0"/>
              </a:rPr>
              <a:t> skeleton and its formation requires the coupling of two molecules of  Geranylgeranyl diphosphate (GGPP) with a similar mechanism used for the synthesis of squalene and triterpenes.</a:t>
            </a:r>
            <a:endParaRPr lang="it-IT" sz="3200" dirty="0">
              <a:cs typeface="Arial" panose="020B0604020202020204" pitchFamily="34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B6D2069-B7F6-AD48-87B2-19F77B29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7D23479-D3C9-1D44-AC15-FD3CBEA2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0B69-7CBB-A145-B31E-D17122415E7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79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751115" y="350908"/>
            <a:ext cx="5682343" cy="617998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363046" y="350908"/>
            <a:ext cx="4114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cs typeface="Arial" panose="020B0604020202020204" pitchFamily="34" charset="0"/>
              </a:rPr>
              <a:t>In the biosynthesis the loss of a proton with the formation of a double bond in the center of the molecule.</a:t>
            </a:r>
          </a:p>
          <a:p>
            <a:pPr algn="just"/>
            <a:endParaRPr lang="en-US" sz="2400" dirty="0"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In plants and fungi this double bond has a Z (cis) configuration, while in bacteria it is E (trans). </a:t>
            </a:r>
          </a:p>
          <a:p>
            <a:pPr algn="just"/>
            <a:endParaRPr lang="en-US" sz="2400" dirty="0"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This conjugated </a:t>
            </a:r>
            <a:r>
              <a:rPr lang="en-US" sz="2400" dirty="0" err="1">
                <a:cs typeface="Arial" panose="020B0604020202020204" pitchFamily="34" charset="0"/>
              </a:rPr>
              <a:t>triene</a:t>
            </a:r>
            <a:r>
              <a:rPr lang="en-US" sz="2400" dirty="0">
                <a:cs typeface="Arial" panose="020B0604020202020204" pitchFamily="34" charset="0"/>
              </a:rPr>
              <a:t> system prevents the cyclization seen with squalene.</a:t>
            </a:r>
          </a:p>
          <a:p>
            <a:pPr algn="just"/>
            <a:endParaRPr lang="en-US" sz="2400" dirty="0"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Subsequently, the conjugation is extended by providing the </a:t>
            </a:r>
            <a:r>
              <a:rPr lang="en-US" sz="2400" b="1" dirty="0">
                <a:cs typeface="Arial" panose="020B0604020202020204" pitchFamily="34" charset="0"/>
              </a:rPr>
              <a:t>Lycopene</a:t>
            </a:r>
            <a:r>
              <a:rPr lang="en-US" sz="2400" dirty="0">
                <a:cs typeface="Arial" panose="020B0604020202020204" pitchFamily="34" charset="0"/>
              </a:rPr>
              <a:t> which is all in configuration E (trans)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32E0C9B-306A-D848-8E78-E19ABEAB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0B69-7CBB-A145-B31E-D17122415E7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70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B49A622-E35A-3C48-9C95-6E522D53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0B69-7CBB-A145-B31E-D17122415E77}" type="slidenum">
              <a:rPr lang="it-IT" smtClean="0"/>
              <a:t>3</a:t>
            </a:fld>
            <a:endParaRPr lang="it-IT"/>
          </a:p>
        </p:txBody>
      </p:sp>
      <p:pic>
        <p:nvPicPr>
          <p:cNvPr id="4" name="Segnaposto contenuto 5">
            <a:extLst>
              <a:ext uri="{FF2B5EF4-FFF2-40B4-BE49-F238E27FC236}">
                <a16:creationId xmlns:a16="http://schemas.microsoft.com/office/drawing/2014/main" id="{F5282F00-7028-E74B-ACE4-3A51C2EDA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206"/>
          <a:stretch/>
        </p:blipFill>
        <p:spPr>
          <a:xfrm>
            <a:off x="223879" y="318053"/>
            <a:ext cx="4215600" cy="581125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5BC49A3-020D-6E4E-8D62-8DAC33FDF59E}"/>
              </a:ext>
            </a:extLst>
          </p:cNvPr>
          <p:cNvSpPr/>
          <p:nvPr/>
        </p:nvSpPr>
        <p:spPr>
          <a:xfrm>
            <a:off x="4581046" y="853737"/>
            <a:ext cx="71193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300" dirty="0"/>
              <a:t>The </a:t>
            </a:r>
            <a:r>
              <a:rPr lang="it-IT" sz="2300" dirty="0" err="1"/>
              <a:t>carotenoids</a:t>
            </a:r>
            <a:r>
              <a:rPr lang="it-IT" sz="2300" dirty="0"/>
              <a:t> are </a:t>
            </a:r>
            <a:r>
              <a:rPr lang="it-IT" sz="2300" dirty="0" err="1"/>
              <a:t>generally</a:t>
            </a:r>
            <a:r>
              <a:rPr lang="it-IT" sz="2300" dirty="0"/>
              <a:t> </a:t>
            </a:r>
            <a:r>
              <a:rPr lang="it-IT" sz="2300" dirty="0" err="1"/>
              <a:t>derived</a:t>
            </a:r>
            <a:r>
              <a:rPr lang="it-IT" sz="2300" dirty="0"/>
              <a:t> from </a:t>
            </a:r>
            <a:r>
              <a:rPr lang="it-IT" sz="2300" b="1" dirty="0" err="1"/>
              <a:t>lycopene</a:t>
            </a:r>
            <a:r>
              <a:rPr lang="it-IT" sz="2300" dirty="0"/>
              <a:t>. </a:t>
            </a:r>
            <a:r>
              <a:rPr lang="it-IT" sz="2300" dirty="0" err="1"/>
              <a:t>Cyclization</a:t>
            </a:r>
            <a:r>
              <a:rPr lang="it-IT" sz="2300" dirty="0"/>
              <a:t> </a:t>
            </a:r>
            <a:r>
              <a:rPr lang="it-IT" sz="2300" dirty="0" err="1"/>
              <a:t>at</a:t>
            </a:r>
            <a:r>
              <a:rPr lang="it-IT" sz="2300" dirty="0"/>
              <a:t> </a:t>
            </a:r>
            <a:r>
              <a:rPr lang="it-IT" sz="2300" dirty="0" err="1"/>
              <a:t>one</a:t>
            </a:r>
            <a:r>
              <a:rPr lang="it-IT" sz="2300" dirty="0"/>
              <a:t> end </a:t>
            </a:r>
            <a:r>
              <a:rPr lang="it-IT" sz="2300" dirty="0" err="1"/>
              <a:t>gives</a:t>
            </a:r>
            <a:r>
              <a:rPr lang="it-IT" sz="2300" dirty="0"/>
              <a:t> </a:t>
            </a:r>
            <a:r>
              <a:rPr lang="el-GR" sz="2300" dirty="0"/>
              <a:t>γ</a:t>
            </a:r>
            <a:r>
              <a:rPr lang="el-GR" sz="2300" b="1" dirty="0"/>
              <a:t>-</a:t>
            </a:r>
            <a:r>
              <a:rPr lang="it-IT" sz="2300" b="1" dirty="0"/>
              <a:t>carotene </a:t>
            </a:r>
            <a:r>
              <a:rPr lang="it-IT" sz="2300" dirty="0"/>
              <a:t>and </a:t>
            </a:r>
            <a:r>
              <a:rPr lang="it-IT" sz="2300" dirty="0" err="1"/>
              <a:t>at</a:t>
            </a:r>
            <a:r>
              <a:rPr lang="it-IT" sz="2300" dirty="0"/>
              <a:t> </a:t>
            </a:r>
            <a:r>
              <a:rPr lang="it-IT" sz="2300" dirty="0" err="1"/>
              <a:t>both</a:t>
            </a:r>
            <a:r>
              <a:rPr lang="it-IT" sz="2300" dirty="0"/>
              <a:t> </a:t>
            </a:r>
            <a:r>
              <a:rPr lang="it-IT" sz="2300" dirty="0" err="1"/>
              <a:t>ends</a:t>
            </a:r>
            <a:r>
              <a:rPr lang="it-IT" sz="2300" dirty="0"/>
              <a:t> </a:t>
            </a:r>
            <a:r>
              <a:rPr lang="it-IT" sz="2300" dirty="0" err="1"/>
              <a:t>provides</a:t>
            </a:r>
            <a:r>
              <a:rPr lang="it-IT" sz="2300" dirty="0"/>
              <a:t> </a:t>
            </a:r>
            <a:r>
              <a:rPr lang="el-GR" sz="2300" dirty="0"/>
              <a:t>β</a:t>
            </a:r>
            <a:r>
              <a:rPr lang="el-GR" sz="2300" b="1" dirty="0"/>
              <a:t>-</a:t>
            </a:r>
            <a:r>
              <a:rPr lang="it-IT" sz="2300" b="1" dirty="0"/>
              <a:t>carotene</a:t>
            </a:r>
            <a:r>
              <a:rPr lang="it-IT" sz="2300" dirty="0"/>
              <a:t>. </a:t>
            </a:r>
            <a:r>
              <a:rPr lang="it-IT" sz="2300" dirty="0" err="1"/>
              <a:t>This</a:t>
            </a:r>
            <a:r>
              <a:rPr lang="it-IT" sz="2300" dirty="0"/>
              <a:t> </a:t>
            </a:r>
            <a:r>
              <a:rPr lang="it-IT" sz="2300" dirty="0" err="1"/>
              <a:t>pigment</a:t>
            </a:r>
            <a:r>
              <a:rPr lang="it-IT" sz="2300" dirty="0"/>
              <a:t> </a:t>
            </a:r>
            <a:r>
              <a:rPr lang="it-IT" sz="2300" dirty="0" err="1"/>
              <a:t>was</a:t>
            </a:r>
            <a:r>
              <a:rPr lang="it-IT" sz="2300" dirty="0"/>
              <a:t> first </a:t>
            </a:r>
            <a:r>
              <a:rPr lang="it-IT" sz="2300" dirty="0" err="1"/>
              <a:t>isolated</a:t>
            </a:r>
            <a:r>
              <a:rPr lang="it-IT" sz="2300" dirty="0"/>
              <a:t> in 1831.</a:t>
            </a:r>
          </a:p>
          <a:p>
            <a:r>
              <a:rPr lang="it-IT" sz="2300" dirty="0"/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300" dirty="0" err="1"/>
              <a:t>It</a:t>
            </a:r>
            <a:r>
              <a:rPr lang="it-IT" sz="2300" dirty="0"/>
              <a:t> </a:t>
            </a:r>
            <a:r>
              <a:rPr lang="it-IT" sz="2300" dirty="0" err="1"/>
              <a:t>is</a:t>
            </a:r>
            <a:r>
              <a:rPr lang="it-IT" sz="2300" dirty="0"/>
              <a:t> </a:t>
            </a:r>
            <a:r>
              <a:rPr lang="it-IT" sz="2300" dirty="0" err="1"/>
              <a:t>virtually</a:t>
            </a:r>
            <a:r>
              <a:rPr lang="it-IT" sz="2300" dirty="0"/>
              <a:t> </a:t>
            </a:r>
            <a:r>
              <a:rPr lang="it-IT" sz="2300" dirty="0" err="1"/>
              <a:t>universal</a:t>
            </a:r>
            <a:r>
              <a:rPr lang="it-IT" sz="2300" dirty="0"/>
              <a:t> in the </a:t>
            </a:r>
            <a:r>
              <a:rPr lang="it-IT" sz="2300" dirty="0" err="1"/>
              <a:t>leaves</a:t>
            </a:r>
            <a:r>
              <a:rPr lang="it-IT" sz="2300" dirty="0"/>
              <a:t> of </a:t>
            </a:r>
            <a:r>
              <a:rPr lang="it-IT" sz="2300" dirty="0" err="1"/>
              <a:t>higher</a:t>
            </a:r>
            <a:r>
              <a:rPr lang="it-IT" sz="2300" dirty="0"/>
              <a:t> </a:t>
            </a:r>
            <a:r>
              <a:rPr lang="it-IT" sz="2300" dirty="0" err="1"/>
              <a:t>plants</a:t>
            </a:r>
            <a:r>
              <a:rPr lang="it-IT" sz="2300" dirty="0"/>
              <a:t>. </a:t>
            </a:r>
          </a:p>
          <a:p>
            <a:endParaRPr lang="it-IT" sz="2300" dirty="0"/>
          </a:p>
          <a:p>
            <a:pPr marL="342900" indent="-342900">
              <a:buFont typeface="Wingdings" pitchFamily="2" charset="2"/>
              <a:buChar char="Ø"/>
            </a:pPr>
            <a:r>
              <a:rPr lang="it-IT" sz="2300" dirty="0" err="1"/>
              <a:t>They</a:t>
            </a:r>
            <a:r>
              <a:rPr lang="it-IT" sz="2300" dirty="0"/>
              <a:t> are </a:t>
            </a:r>
            <a:r>
              <a:rPr lang="it-IT" sz="2300" dirty="0" err="1"/>
              <a:t>also</a:t>
            </a:r>
            <a:r>
              <a:rPr lang="it-IT" sz="2300" dirty="0"/>
              <a:t> </a:t>
            </a:r>
            <a:r>
              <a:rPr lang="it-IT" sz="2300" dirty="0" err="1"/>
              <a:t>responsible</a:t>
            </a:r>
            <a:r>
              <a:rPr lang="it-IT" sz="2300" dirty="0"/>
              <a:t> for colors </a:t>
            </a:r>
            <a:r>
              <a:rPr lang="it-IT" sz="2300" dirty="0" err="1"/>
              <a:t>varying</a:t>
            </a:r>
            <a:r>
              <a:rPr lang="it-IT" sz="2300" dirty="0"/>
              <a:t> from </a:t>
            </a:r>
            <a:r>
              <a:rPr lang="it-IT" sz="2300" dirty="0" err="1"/>
              <a:t>yellow</a:t>
            </a:r>
            <a:r>
              <a:rPr lang="it-IT" sz="2300" dirty="0"/>
              <a:t> to </a:t>
            </a:r>
            <a:r>
              <a:rPr lang="it-IT" sz="2300" dirty="0" err="1"/>
              <a:t>red</a:t>
            </a:r>
            <a:r>
              <a:rPr lang="it-IT" sz="2300" dirty="0"/>
              <a:t> in </a:t>
            </a:r>
            <a:r>
              <a:rPr lang="it-IT" sz="2300" dirty="0" err="1"/>
              <a:t>both</a:t>
            </a:r>
            <a:r>
              <a:rPr lang="it-IT" sz="2300" dirty="0"/>
              <a:t> </a:t>
            </a:r>
            <a:r>
              <a:rPr lang="it-IT" sz="2300" dirty="0" err="1"/>
              <a:t>flowers</a:t>
            </a:r>
            <a:r>
              <a:rPr lang="it-IT" sz="2300" dirty="0"/>
              <a:t> and </a:t>
            </a:r>
            <a:r>
              <a:rPr lang="it-IT" sz="2300" dirty="0" err="1"/>
              <a:t>fruits</a:t>
            </a:r>
            <a:r>
              <a:rPr lang="it-IT" sz="2300" dirty="0"/>
              <a:t>. </a:t>
            </a:r>
            <a:r>
              <a:rPr lang="it-IT" sz="2300" dirty="0" err="1"/>
              <a:t>This</a:t>
            </a:r>
            <a:r>
              <a:rPr lang="it-IT" sz="2300" dirty="0"/>
              <a:t> </a:t>
            </a:r>
            <a:r>
              <a:rPr lang="it-IT" sz="2300" dirty="0" err="1"/>
              <a:t>coloration</a:t>
            </a:r>
            <a:r>
              <a:rPr lang="it-IT" sz="2300" dirty="0"/>
              <a:t> </a:t>
            </a:r>
            <a:r>
              <a:rPr lang="it-IT" sz="2300" dirty="0" err="1"/>
              <a:t>attracts</a:t>
            </a:r>
            <a:r>
              <a:rPr lang="it-IT" sz="2300" dirty="0"/>
              <a:t> </a:t>
            </a:r>
            <a:r>
              <a:rPr lang="it-IT" sz="2300" b="1" dirty="0" err="1"/>
              <a:t>pollinators</a:t>
            </a:r>
            <a:r>
              <a:rPr lang="it-IT" sz="2300" b="1" dirty="0"/>
              <a:t> </a:t>
            </a:r>
            <a:r>
              <a:rPr lang="it-IT" sz="2300" dirty="0"/>
              <a:t>(</a:t>
            </a:r>
            <a:r>
              <a:rPr lang="it-IT" sz="2300" dirty="0" err="1"/>
              <a:t>flowers</a:t>
            </a:r>
            <a:r>
              <a:rPr lang="it-IT" sz="2300" dirty="0"/>
              <a:t>) and </a:t>
            </a:r>
            <a:r>
              <a:rPr lang="it-IT" sz="2300" dirty="0" err="1"/>
              <a:t>serves</a:t>
            </a:r>
            <a:r>
              <a:rPr lang="it-IT" sz="2300" dirty="0"/>
              <a:t> </a:t>
            </a:r>
            <a:r>
              <a:rPr lang="it-IT" sz="2300" dirty="0" err="1"/>
              <a:t>as</a:t>
            </a:r>
            <a:r>
              <a:rPr lang="it-IT" sz="2300" dirty="0"/>
              <a:t> a source of </a:t>
            </a:r>
            <a:r>
              <a:rPr lang="it-IT" sz="2300" dirty="0" err="1"/>
              <a:t>food</a:t>
            </a:r>
            <a:r>
              <a:rPr lang="it-IT" sz="2300" dirty="0"/>
              <a:t> for </a:t>
            </a:r>
            <a:r>
              <a:rPr lang="it-IT" sz="2300" dirty="0" err="1"/>
              <a:t>animal</a:t>
            </a:r>
            <a:r>
              <a:rPr lang="it-IT" sz="2300" dirty="0"/>
              <a:t> </a:t>
            </a:r>
            <a:r>
              <a:rPr lang="it-IT" sz="2300" b="1" dirty="0" err="1"/>
              <a:t>herbivores</a:t>
            </a:r>
            <a:r>
              <a:rPr lang="it-IT" sz="2300" b="1" dirty="0"/>
              <a:t> </a:t>
            </a:r>
            <a:r>
              <a:rPr lang="it-IT" sz="2300" dirty="0"/>
              <a:t>(</a:t>
            </a:r>
            <a:r>
              <a:rPr lang="it-IT" sz="2300" dirty="0" err="1"/>
              <a:t>fruits</a:t>
            </a:r>
            <a:r>
              <a:rPr lang="it-IT" sz="2300" dirty="0"/>
              <a:t>), </a:t>
            </a:r>
            <a:r>
              <a:rPr lang="it-IT" sz="2300" dirty="0" err="1"/>
              <a:t>thus</a:t>
            </a:r>
            <a:r>
              <a:rPr lang="it-IT" sz="2300" dirty="0"/>
              <a:t> </a:t>
            </a:r>
            <a:r>
              <a:rPr lang="it-IT" sz="2300" dirty="0" err="1"/>
              <a:t>aiding</a:t>
            </a:r>
            <a:r>
              <a:rPr lang="it-IT" sz="2300" dirty="0"/>
              <a:t> in </a:t>
            </a:r>
            <a:r>
              <a:rPr lang="it-IT" sz="2300" b="1" dirty="0" err="1"/>
              <a:t>seed</a:t>
            </a:r>
            <a:r>
              <a:rPr lang="it-IT" sz="2300" b="1" dirty="0"/>
              <a:t> </a:t>
            </a:r>
            <a:r>
              <a:rPr lang="it-IT" sz="2300" b="1" dirty="0" err="1"/>
              <a:t>dispersal</a:t>
            </a:r>
            <a:r>
              <a:rPr lang="it-IT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62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02B3064-8DFF-FD43-8B58-CF776988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0B69-7CBB-A145-B31E-D17122415E77}" type="slidenum">
              <a:rPr lang="it-IT" smtClean="0"/>
              <a:t>4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EB616E8-E9B1-A448-9BE9-51113B1DC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91" y="138112"/>
            <a:ext cx="3647326" cy="64008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92CBE3A-6E49-4840-8023-0D239EF4ED6A}"/>
              </a:ext>
            </a:extLst>
          </p:cNvPr>
          <p:cNvSpPr/>
          <p:nvPr/>
        </p:nvSpPr>
        <p:spPr>
          <a:xfrm>
            <a:off x="4717776" y="384954"/>
            <a:ext cx="73293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2400" dirty="0">
                <a:cs typeface="Calibri" panose="020F0502020204030204" pitchFamily="34" charset="0"/>
              </a:rPr>
              <a:t>The </a:t>
            </a:r>
            <a:r>
              <a:rPr lang="it-IT" sz="2400" dirty="0" err="1">
                <a:cs typeface="Calibri" panose="020F0502020204030204" pitchFamily="34" charset="0"/>
              </a:rPr>
              <a:t>extended</a:t>
            </a:r>
            <a:r>
              <a:rPr lang="it-IT" sz="2400" dirty="0"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Symbol" pitchFamily="2" charset="2"/>
                <a:cs typeface="Calibri" panose="020F0502020204030204" pitchFamily="34" charset="0"/>
              </a:rPr>
              <a:t>p</a:t>
            </a:r>
            <a:r>
              <a:rPr lang="it-IT" sz="2400" dirty="0">
                <a:cs typeface="Calibri" panose="020F0502020204030204" pitchFamily="34" charset="0"/>
              </a:rPr>
              <a:t>-electron </a:t>
            </a:r>
            <a:r>
              <a:rPr lang="it-IT" sz="2400" dirty="0" err="1">
                <a:cs typeface="Calibri" panose="020F0502020204030204" pitchFamily="34" charset="0"/>
              </a:rPr>
              <a:t>system</a:t>
            </a:r>
            <a:r>
              <a:rPr lang="it-IT" sz="2400" dirty="0">
                <a:cs typeface="Calibri" panose="020F0502020204030204" pitchFamily="34" charset="0"/>
              </a:rPr>
              <a:t> </a:t>
            </a:r>
            <a:r>
              <a:rPr lang="it-IT" sz="2400" dirty="0" err="1">
                <a:cs typeface="Calibri" panose="020F0502020204030204" pitchFamily="34" charset="0"/>
              </a:rPr>
              <a:t>gives</a:t>
            </a:r>
            <a:r>
              <a:rPr lang="it-IT" sz="2400" dirty="0">
                <a:cs typeface="Calibri" panose="020F0502020204030204" pitchFamily="34" charset="0"/>
              </a:rPr>
              <a:t> color to </a:t>
            </a:r>
            <a:r>
              <a:rPr lang="it-IT" sz="2400" dirty="0" err="1">
                <a:cs typeface="Calibri" panose="020F0502020204030204" pitchFamily="34" charset="0"/>
              </a:rPr>
              <a:t>carotenoids</a:t>
            </a:r>
            <a:r>
              <a:rPr lang="it-IT" sz="2400" dirty="0">
                <a:cs typeface="Calibri" panose="020F0502020204030204" pitchFamily="34" charset="0"/>
              </a:rPr>
              <a:t> (</a:t>
            </a:r>
            <a:r>
              <a:rPr lang="it-IT" sz="2400" dirty="0" err="1">
                <a:cs typeface="Calibri" panose="020F0502020204030204" pitchFamily="34" charset="0"/>
              </a:rPr>
              <a:t>yellow</a:t>
            </a:r>
            <a:r>
              <a:rPr lang="it-IT" sz="2400" dirty="0">
                <a:cs typeface="Calibri" panose="020F0502020204030204" pitchFamily="34" charset="0"/>
              </a:rPr>
              <a:t>, </a:t>
            </a:r>
            <a:r>
              <a:rPr lang="it-IT" sz="2400" dirty="0" err="1">
                <a:cs typeface="Calibri" panose="020F0502020204030204" pitchFamily="34" charset="0"/>
              </a:rPr>
              <a:t>orange</a:t>
            </a:r>
            <a:r>
              <a:rPr lang="it-IT" sz="2400" dirty="0">
                <a:cs typeface="Calibri" panose="020F0502020204030204" pitchFamily="34" charset="0"/>
              </a:rPr>
              <a:t> and </a:t>
            </a:r>
            <a:r>
              <a:rPr lang="it-IT" sz="2400" dirty="0" err="1">
                <a:cs typeface="Calibri" panose="020F0502020204030204" pitchFamily="34" charset="0"/>
              </a:rPr>
              <a:t>red</a:t>
            </a:r>
            <a:r>
              <a:rPr lang="it-IT" sz="2400" dirty="0">
                <a:cs typeface="Calibri" panose="020F0502020204030204" pitchFamily="34" charset="0"/>
              </a:rPr>
              <a:t>). 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2400" dirty="0"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400" dirty="0" err="1">
                <a:cs typeface="Calibri" panose="020F0502020204030204" pitchFamily="34" charset="0"/>
              </a:rPr>
              <a:t>Lycopene</a:t>
            </a:r>
            <a:r>
              <a:rPr lang="it-IT" sz="2400" dirty="0">
                <a:cs typeface="Calibri" panose="020F0502020204030204" pitchFamily="34" charset="0"/>
              </a:rPr>
              <a:t> </a:t>
            </a:r>
            <a:r>
              <a:rPr lang="it-IT" sz="2400" dirty="0" err="1">
                <a:cs typeface="Calibri" panose="020F0502020204030204" pitchFamily="34" charset="0"/>
              </a:rPr>
              <a:t>is</a:t>
            </a:r>
            <a:r>
              <a:rPr lang="it-IT" sz="2400" dirty="0">
                <a:cs typeface="Calibri" panose="020F0502020204030204" pitchFamily="34" charset="0"/>
              </a:rPr>
              <a:t> the </a:t>
            </a:r>
            <a:r>
              <a:rPr lang="it-IT" sz="2400" dirty="0" err="1">
                <a:cs typeface="Calibri" panose="020F0502020204030204" pitchFamily="34" charset="0"/>
              </a:rPr>
              <a:t>pigment</a:t>
            </a:r>
            <a:r>
              <a:rPr lang="it-IT" sz="2400" dirty="0">
                <a:cs typeface="Calibri" panose="020F0502020204030204" pitchFamily="34" charset="0"/>
              </a:rPr>
              <a:t> of ripe </a:t>
            </a:r>
            <a:r>
              <a:rPr lang="it-IT" sz="2400" dirty="0" err="1">
                <a:cs typeface="Calibri" panose="020F0502020204030204" pitchFamily="34" charset="0"/>
              </a:rPr>
              <a:t>tomatoes</a:t>
            </a:r>
            <a:r>
              <a:rPr lang="it-IT" sz="2400" dirty="0">
                <a:cs typeface="Calibri" panose="020F0502020204030204" pitchFamily="34" charset="0"/>
              </a:rPr>
              <a:t> (</a:t>
            </a:r>
            <a:r>
              <a:rPr lang="it-IT" sz="2400" i="1" dirty="0" err="1">
                <a:cs typeface="Calibri" panose="020F0502020204030204" pitchFamily="34" charset="0"/>
              </a:rPr>
              <a:t>Lycopersycon</a:t>
            </a:r>
            <a:r>
              <a:rPr lang="it-IT" sz="2400" i="1" dirty="0">
                <a:cs typeface="Calibri" panose="020F0502020204030204" pitchFamily="34" charset="0"/>
              </a:rPr>
              <a:t> </a:t>
            </a:r>
            <a:r>
              <a:rPr lang="it-IT" sz="2400" i="1" dirty="0" err="1">
                <a:cs typeface="Calibri" panose="020F0502020204030204" pitchFamily="34" charset="0"/>
              </a:rPr>
              <a:t>esculent</a:t>
            </a:r>
            <a:r>
              <a:rPr lang="it-IT" sz="2400" dirty="0">
                <a:cs typeface="Calibri" panose="020F0502020204030204" pitchFamily="34" charset="0"/>
              </a:rPr>
              <a:t>; </a:t>
            </a:r>
            <a:r>
              <a:rPr lang="it-IT" sz="2400" dirty="0" err="1">
                <a:cs typeface="Calibri" panose="020F0502020204030204" pitchFamily="34" charset="0"/>
              </a:rPr>
              <a:t>Solanaceae</a:t>
            </a:r>
            <a:r>
              <a:rPr lang="it-IT" sz="2400" dirty="0">
                <a:cs typeface="Calibri" panose="020F0502020204030204" pitchFamily="34" charset="0"/>
              </a:rPr>
              <a:t>). </a:t>
            </a:r>
          </a:p>
          <a:p>
            <a:endParaRPr lang="it-IT" sz="2400" dirty="0"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400" dirty="0">
                <a:cs typeface="Calibri" panose="020F0502020204030204" pitchFamily="34" charset="0"/>
              </a:rPr>
              <a:t>The </a:t>
            </a:r>
            <a:r>
              <a:rPr lang="it-IT" sz="2400" dirty="0" err="1">
                <a:cs typeface="Calibri" panose="020F0502020204030204" pitchFamily="34" charset="0"/>
              </a:rPr>
              <a:t>orange</a:t>
            </a:r>
            <a:r>
              <a:rPr lang="it-IT" sz="2400" dirty="0">
                <a:cs typeface="Calibri" panose="020F0502020204030204" pitchFamily="34" charset="0"/>
              </a:rPr>
              <a:t> color of </a:t>
            </a:r>
            <a:r>
              <a:rPr lang="it-IT" sz="2400" dirty="0" err="1">
                <a:cs typeface="Calibri" panose="020F0502020204030204" pitchFamily="34" charset="0"/>
              </a:rPr>
              <a:t>carrots</a:t>
            </a:r>
            <a:r>
              <a:rPr lang="it-IT" sz="2400" dirty="0">
                <a:cs typeface="Calibri" panose="020F0502020204030204" pitchFamily="34" charset="0"/>
              </a:rPr>
              <a:t> </a:t>
            </a:r>
            <a:r>
              <a:rPr lang="it-IT" sz="2400" dirty="0" err="1">
                <a:cs typeface="Calibri" panose="020F0502020204030204" pitchFamily="34" charset="0"/>
              </a:rPr>
              <a:t>is</a:t>
            </a:r>
            <a:r>
              <a:rPr lang="it-IT" sz="2400" dirty="0">
                <a:cs typeface="Calibri" panose="020F0502020204030204" pitchFamily="34" charset="0"/>
              </a:rPr>
              <a:t> due to </a:t>
            </a:r>
            <a:r>
              <a:rPr lang="it-IT" sz="2400" dirty="0">
                <a:latin typeface="Symbol" pitchFamily="2" charset="2"/>
                <a:cs typeface="Calibri" panose="020F0502020204030204" pitchFamily="34" charset="0"/>
              </a:rPr>
              <a:t>b</a:t>
            </a:r>
            <a:r>
              <a:rPr lang="it-IT" sz="2400" dirty="0">
                <a:cs typeface="Calibri" panose="020F0502020204030204" pitchFamily="34" charset="0"/>
              </a:rPr>
              <a:t>-carotene (</a:t>
            </a:r>
            <a:r>
              <a:rPr lang="it-IT" sz="2400" dirty="0" err="1">
                <a:cs typeface="Calibri" panose="020F0502020204030204" pitchFamily="34" charset="0"/>
              </a:rPr>
              <a:t>which</a:t>
            </a:r>
            <a:r>
              <a:rPr lang="it-IT" sz="2400" dirty="0">
                <a:cs typeface="Calibri" panose="020F0502020204030204" pitchFamily="34" charset="0"/>
              </a:rPr>
              <a:t> </a:t>
            </a:r>
            <a:r>
              <a:rPr lang="it-IT" sz="2400" dirty="0" err="1">
                <a:cs typeface="Calibri" panose="020F0502020204030204" pitchFamily="34" charset="0"/>
              </a:rPr>
              <a:t>is</a:t>
            </a:r>
            <a:r>
              <a:rPr lang="it-IT" sz="2400" dirty="0">
                <a:cs typeface="Calibri" panose="020F0502020204030204" pitchFamily="34" charset="0"/>
              </a:rPr>
              <a:t> </a:t>
            </a:r>
            <a:r>
              <a:rPr lang="it-IT" sz="2400" dirty="0" err="1">
                <a:cs typeface="Calibri" panose="020F0502020204030204" pitchFamily="34" charset="0"/>
              </a:rPr>
              <a:t>widely</a:t>
            </a:r>
            <a:r>
              <a:rPr lang="it-IT" sz="2400" dirty="0">
                <a:cs typeface="Calibri" panose="020F0502020204030204" pitchFamily="34" charset="0"/>
              </a:rPr>
              <a:t> </a:t>
            </a:r>
            <a:r>
              <a:rPr lang="it-IT" sz="2400" dirty="0" err="1">
                <a:cs typeface="Calibri" panose="020F0502020204030204" pitchFamily="34" charset="0"/>
              </a:rPr>
              <a:t>used</a:t>
            </a:r>
            <a:r>
              <a:rPr lang="it-IT" sz="2400" dirty="0">
                <a:cs typeface="Calibri" panose="020F0502020204030204" pitchFamily="34" charset="0"/>
              </a:rPr>
              <a:t> </a:t>
            </a:r>
            <a:r>
              <a:rPr lang="it-IT" sz="2400" dirty="0" err="1">
                <a:cs typeface="Calibri" panose="020F0502020204030204" pitchFamily="34" charset="0"/>
              </a:rPr>
              <a:t>as</a:t>
            </a:r>
            <a:r>
              <a:rPr lang="it-IT" sz="2400" dirty="0">
                <a:cs typeface="Calibri" panose="020F0502020204030204" pitchFamily="34" charset="0"/>
              </a:rPr>
              <a:t> a </a:t>
            </a:r>
            <a:r>
              <a:rPr lang="it-IT" sz="2400" dirty="0" err="1">
                <a:cs typeface="Calibri" panose="020F0502020204030204" pitchFamily="34" charset="0"/>
              </a:rPr>
              <a:t>colorant</a:t>
            </a:r>
            <a:r>
              <a:rPr lang="it-IT" sz="2400" dirty="0">
                <a:cs typeface="Calibri" panose="020F0502020204030204" pitchFamily="34" charset="0"/>
              </a:rPr>
              <a:t> in </a:t>
            </a:r>
            <a:r>
              <a:rPr lang="it-IT" sz="2400" dirty="0" err="1">
                <a:cs typeface="Calibri" panose="020F0502020204030204" pitchFamily="34" charset="0"/>
              </a:rPr>
              <a:t>foods</a:t>
            </a:r>
            <a:r>
              <a:rPr lang="it-IT" sz="2400" dirty="0">
                <a:cs typeface="Calibri" panose="020F0502020204030204" pitchFamily="34" charset="0"/>
              </a:rPr>
              <a:t>, </a:t>
            </a:r>
            <a:r>
              <a:rPr lang="it-IT" sz="2400" dirty="0" err="1">
                <a:cs typeface="Calibri" panose="020F0502020204030204" pitchFamily="34" charset="0"/>
              </a:rPr>
              <a:t>beverages</a:t>
            </a:r>
            <a:r>
              <a:rPr lang="it-IT" sz="2400" dirty="0">
                <a:cs typeface="Calibri" panose="020F0502020204030204" pitchFamily="34" charset="0"/>
              </a:rPr>
              <a:t>, </a:t>
            </a:r>
            <a:r>
              <a:rPr lang="it-IT" sz="2400" dirty="0" err="1">
                <a:cs typeface="Calibri" panose="020F0502020204030204" pitchFamily="34" charset="0"/>
              </a:rPr>
              <a:t>sweets</a:t>
            </a:r>
            <a:r>
              <a:rPr lang="it-IT" sz="2400" dirty="0">
                <a:cs typeface="Calibri" panose="020F0502020204030204" pitchFamily="34" charset="0"/>
              </a:rPr>
              <a:t> and </a:t>
            </a:r>
            <a:r>
              <a:rPr lang="it-IT" sz="2400" dirty="0" err="1">
                <a:cs typeface="Calibri" panose="020F0502020204030204" pitchFamily="34" charset="0"/>
              </a:rPr>
              <a:t>medicines</a:t>
            </a:r>
            <a:r>
              <a:rPr lang="it-IT" sz="2400" dirty="0">
                <a:cs typeface="Calibri" panose="020F0502020204030204" pitchFamily="34" charset="0"/>
              </a:rPr>
              <a:t>).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2400" dirty="0"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400" dirty="0" err="1">
                <a:cs typeface="Calibri" panose="020F0502020204030204" pitchFamily="34" charset="0"/>
              </a:rPr>
              <a:t>Carotenoids</a:t>
            </a:r>
            <a:r>
              <a:rPr lang="it-IT" sz="2400" dirty="0">
                <a:cs typeface="Calibri" panose="020F0502020204030204" pitchFamily="34" charset="0"/>
              </a:rPr>
              <a:t> show </a:t>
            </a:r>
            <a:r>
              <a:rPr lang="it-IT" sz="2400" dirty="0" err="1">
                <a:cs typeface="Calibri" panose="020F0502020204030204" pitchFamily="34" charset="0"/>
              </a:rPr>
              <a:t>cyclization</a:t>
            </a:r>
            <a:r>
              <a:rPr lang="it-IT" sz="2400" dirty="0">
                <a:cs typeface="Calibri" panose="020F0502020204030204" pitchFamily="34" charset="0"/>
              </a:rPr>
              <a:t> </a:t>
            </a:r>
            <a:r>
              <a:rPr lang="it-IT" sz="2400" dirty="0" err="1">
                <a:cs typeface="Calibri" panose="020F0502020204030204" pitchFamily="34" charset="0"/>
              </a:rPr>
              <a:t>at</a:t>
            </a:r>
            <a:r>
              <a:rPr lang="it-IT" sz="2400" dirty="0">
                <a:cs typeface="Calibri" panose="020F0502020204030204" pitchFamily="34" charset="0"/>
              </a:rPr>
              <a:t> </a:t>
            </a:r>
            <a:r>
              <a:rPr lang="it-IT" sz="2400" dirty="0" err="1">
                <a:cs typeface="Calibri" panose="020F0502020204030204" pitchFamily="34" charset="0"/>
              </a:rPr>
              <a:t>one</a:t>
            </a:r>
            <a:r>
              <a:rPr lang="it-IT" sz="2400" dirty="0">
                <a:cs typeface="Calibri" panose="020F0502020204030204" pitchFamily="34" charset="0"/>
              </a:rPr>
              <a:t> (</a:t>
            </a:r>
            <a:r>
              <a:rPr lang="it-IT" sz="2400" dirty="0">
                <a:latin typeface="Symbol" pitchFamily="2" charset="2"/>
                <a:cs typeface="Calibri" panose="020F0502020204030204" pitchFamily="34" charset="0"/>
              </a:rPr>
              <a:t>d</a:t>
            </a:r>
            <a:r>
              <a:rPr lang="it-IT" sz="2400" dirty="0">
                <a:cs typeface="Calibri" panose="020F0502020204030204" pitchFamily="34" charset="0"/>
              </a:rPr>
              <a:t> and </a:t>
            </a:r>
            <a:r>
              <a:rPr lang="it-IT" sz="2400" dirty="0">
                <a:latin typeface="Symbol" pitchFamily="2" charset="2"/>
                <a:cs typeface="Calibri" panose="020F0502020204030204" pitchFamily="34" charset="0"/>
              </a:rPr>
              <a:t>g</a:t>
            </a:r>
            <a:r>
              <a:rPr lang="it-IT" sz="2400" dirty="0">
                <a:cs typeface="Calibri" panose="020F0502020204030204" pitchFamily="34" charset="0"/>
              </a:rPr>
              <a:t> carotene) or </a:t>
            </a:r>
            <a:r>
              <a:rPr lang="it-IT" sz="2400" dirty="0" err="1">
                <a:cs typeface="Calibri" panose="020F0502020204030204" pitchFamily="34" charset="0"/>
              </a:rPr>
              <a:t>both</a:t>
            </a:r>
            <a:r>
              <a:rPr lang="it-IT" sz="2400" dirty="0">
                <a:cs typeface="Calibri" panose="020F0502020204030204" pitchFamily="34" charset="0"/>
              </a:rPr>
              <a:t> </a:t>
            </a:r>
            <a:r>
              <a:rPr lang="it-IT" sz="2400" dirty="0" err="1">
                <a:cs typeface="Calibri" panose="020F0502020204030204" pitchFamily="34" charset="0"/>
              </a:rPr>
              <a:t>ends</a:t>
            </a:r>
            <a:r>
              <a:rPr lang="it-IT" sz="2400" dirty="0">
                <a:cs typeface="Calibri" panose="020F0502020204030204" pitchFamily="34" charset="0"/>
              </a:rPr>
              <a:t>, with the </a:t>
            </a:r>
            <a:r>
              <a:rPr lang="it-IT" sz="2400" dirty="0" err="1">
                <a:cs typeface="Calibri" panose="020F0502020204030204" pitchFamily="34" charset="0"/>
              </a:rPr>
              <a:t>same</a:t>
            </a:r>
            <a:r>
              <a:rPr lang="it-IT" sz="2400" dirty="0">
                <a:cs typeface="Calibri" panose="020F0502020204030204" pitchFamily="34" charset="0"/>
              </a:rPr>
              <a:t> (</a:t>
            </a:r>
            <a:r>
              <a:rPr lang="it-IT" sz="2400" dirty="0">
                <a:latin typeface="Symbol" pitchFamily="2" charset="2"/>
                <a:cs typeface="Calibri" panose="020F0502020204030204" pitchFamily="34" charset="0"/>
              </a:rPr>
              <a:t>b</a:t>
            </a:r>
            <a:r>
              <a:rPr lang="it-IT" sz="2400" dirty="0">
                <a:cs typeface="Calibri" panose="020F0502020204030204" pitchFamily="34" charset="0"/>
              </a:rPr>
              <a:t>-carotene, </a:t>
            </a:r>
            <a:r>
              <a:rPr lang="it-IT" sz="2400" dirty="0" err="1">
                <a:cs typeface="Calibri" panose="020F0502020204030204" pitchFamily="34" charset="0"/>
              </a:rPr>
              <a:t>zeaxanthin</a:t>
            </a:r>
            <a:r>
              <a:rPr lang="it-IT" sz="2400" dirty="0">
                <a:cs typeface="Calibri" panose="020F0502020204030204" pitchFamily="34" charset="0"/>
              </a:rPr>
              <a:t>, </a:t>
            </a:r>
            <a:r>
              <a:rPr lang="it-IT" sz="2400" dirty="0" err="1">
                <a:cs typeface="Calibri" panose="020F0502020204030204" pitchFamily="34" charset="0"/>
              </a:rPr>
              <a:t>violaxanthin</a:t>
            </a:r>
            <a:r>
              <a:rPr lang="it-IT" sz="2400" dirty="0">
                <a:cs typeface="Calibri" panose="020F0502020204030204" pitchFamily="34" charset="0"/>
              </a:rPr>
              <a:t>, </a:t>
            </a:r>
            <a:r>
              <a:rPr lang="it-IT" sz="2400" dirty="0" err="1">
                <a:cs typeface="Calibri" panose="020F0502020204030204" pitchFamily="34" charset="0"/>
              </a:rPr>
              <a:t>astaxanthin</a:t>
            </a:r>
            <a:r>
              <a:rPr lang="it-IT" sz="2400" dirty="0">
                <a:cs typeface="Calibri" panose="020F0502020204030204" pitchFamily="34" charset="0"/>
              </a:rPr>
              <a:t>) or </a:t>
            </a:r>
            <a:r>
              <a:rPr lang="it-IT" sz="2400" dirty="0" err="1">
                <a:cs typeface="Calibri" panose="020F0502020204030204" pitchFamily="34" charset="0"/>
              </a:rPr>
              <a:t>different</a:t>
            </a:r>
            <a:r>
              <a:rPr lang="it-IT" sz="2400" dirty="0">
                <a:cs typeface="Calibri" panose="020F0502020204030204" pitchFamily="34" charset="0"/>
              </a:rPr>
              <a:t> (</a:t>
            </a:r>
            <a:r>
              <a:rPr lang="it-IT" sz="2400" dirty="0">
                <a:latin typeface="Symbol" pitchFamily="2" charset="2"/>
                <a:cs typeface="Calibri" panose="020F0502020204030204" pitchFamily="34" charset="0"/>
              </a:rPr>
              <a:t>a</a:t>
            </a:r>
            <a:r>
              <a:rPr lang="it-IT" sz="2400" dirty="0">
                <a:cs typeface="Calibri" panose="020F0502020204030204" pitchFamily="34" charset="0"/>
              </a:rPr>
              <a:t>-carotene, </a:t>
            </a:r>
            <a:r>
              <a:rPr lang="it-IT" sz="2400" dirty="0" err="1">
                <a:cs typeface="Calibri" panose="020F0502020204030204" pitchFamily="34" charset="0"/>
              </a:rPr>
              <a:t>lutein</a:t>
            </a:r>
            <a:r>
              <a:rPr lang="it-IT" sz="2400" dirty="0">
                <a:cs typeface="Calibri" panose="020F0502020204030204" pitchFamily="34" charset="0"/>
              </a:rPr>
              <a:t>, </a:t>
            </a:r>
            <a:r>
              <a:rPr lang="it-IT" sz="2400" dirty="0" err="1">
                <a:cs typeface="Calibri" panose="020F0502020204030204" pitchFamily="34" charset="0"/>
              </a:rPr>
              <a:t>capsanthin</a:t>
            </a:r>
            <a:r>
              <a:rPr lang="it-IT" sz="2400" dirty="0">
                <a:cs typeface="Calibri" panose="020F0502020204030204" pitchFamily="34" charset="0"/>
              </a:rPr>
              <a:t>, </a:t>
            </a:r>
            <a:r>
              <a:rPr lang="it-IT" sz="2400" dirty="0" err="1">
                <a:cs typeface="Calibri" panose="020F0502020204030204" pitchFamily="34" charset="0"/>
              </a:rPr>
              <a:t>fucoxanthin</a:t>
            </a:r>
            <a:r>
              <a:rPr lang="it-IT" sz="2400" dirty="0">
                <a:cs typeface="Calibri" panose="020F0502020204030204" pitchFamily="34" charset="0"/>
              </a:rPr>
              <a:t>) </a:t>
            </a:r>
            <a:r>
              <a:rPr lang="it-IT" sz="2400" dirty="0" err="1">
                <a:cs typeface="Calibri" panose="020F0502020204030204" pitchFamily="34" charset="0"/>
              </a:rPr>
              <a:t>cycles</a:t>
            </a:r>
            <a:r>
              <a:rPr lang="it-IT" sz="2400" dirty="0"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2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3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02B3064-8DFF-FD43-8B58-CF776988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0B69-7CBB-A145-B31E-D17122415E77}" type="slidenum">
              <a:rPr lang="it-IT" smtClean="0"/>
              <a:t>5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EB616E8-E9B1-A448-9BE9-51113B1DC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91" y="138112"/>
            <a:ext cx="3578209" cy="627950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92CBE3A-6E49-4840-8023-0D239EF4ED6A}"/>
              </a:ext>
            </a:extLst>
          </p:cNvPr>
          <p:cNvSpPr/>
          <p:nvPr/>
        </p:nvSpPr>
        <p:spPr>
          <a:xfrm>
            <a:off x="5343740" y="542876"/>
            <a:ext cx="65337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400" dirty="0" err="1">
                <a:cs typeface="Arial" panose="020B0604020202020204" pitchFamily="34" charset="0"/>
              </a:rPr>
              <a:t>Astaxanthin</a:t>
            </a:r>
            <a:r>
              <a:rPr lang="it-IT" sz="2400" dirty="0">
                <a:cs typeface="Arial" panose="020B0604020202020204" pitchFamily="34" charset="0"/>
              </a:rPr>
              <a:t> </a:t>
            </a:r>
            <a:r>
              <a:rPr lang="it-IT" sz="2400" dirty="0" err="1">
                <a:cs typeface="Arial" panose="020B0604020202020204" pitchFamily="34" charset="0"/>
              </a:rPr>
              <a:t>gives</a:t>
            </a:r>
            <a:r>
              <a:rPr lang="it-IT" sz="2400" dirty="0">
                <a:cs typeface="Arial" panose="020B0604020202020204" pitchFamily="34" charset="0"/>
              </a:rPr>
              <a:t> the </a:t>
            </a:r>
            <a:r>
              <a:rPr lang="it-IT" sz="2400" dirty="0" err="1">
                <a:cs typeface="Arial" panose="020B0604020202020204" pitchFamily="34" charset="0"/>
              </a:rPr>
              <a:t>red</a:t>
            </a:r>
            <a:r>
              <a:rPr lang="it-IT" sz="2400" dirty="0">
                <a:cs typeface="Arial" panose="020B0604020202020204" pitchFamily="34" charset="0"/>
              </a:rPr>
              <a:t> color to </a:t>
            </a:r>
            <a:r>
              <a:rPr lang="it-IT" sz="2400" dirty="0" err="1">
                <a:cs typeface="Arial" panose="020B0604020202020204" pitchFamily="34" charset="0"/>
              </a:rPr>
              <a:t>crustaceans</a:t>
            </a:r>
            <a:r>
              <a:rPr lang="it-IT" sz="2400" dirty="0">
                <a:cs typeface="Arial" panose="020B0604020202020204" pitchFamily="34" charset="0"/>
              </a:rPr>
              <a:t> and </a:t>
            </a:r>
            <a:r>
              <a:rPr lang="it-IT" sz="2400" dirty="0" err="1">
                <a:cs typeface="Arial" panose="020B0604020202020204" pitchFamily="34" charset="0"/>
              </a:rPr>
              <a:t>fish</a:t>
            </a:r>
            <a:r>
              <a:rPr lang="it-IT" sz="2400" dirty="0">
                <a:cs typeface="Arial" panose="020B0604020202020204" pitchFamily="34" charset="0"/>
              </a:rPr>
              <a:t> </a:t>
            </a:r>
            <a:r>
              <a:rPr lang="it-IT" sz="2400" dirty="0" err="1">
                <a:cs typeface="Arial" panose="020B0604020202020204" pitchFamily="34" charset="0"/>
              </a:rPr>
              <a:t>such</a:t>
            </a:r>
            <a:r>
              <a:rPr lang="it-IT" sz="2400" dirty="0">
                <a:cs typeface="Arial" panose="020B0604020202020204" pitchFamily="34" charset="0"/>
              </a:rPr>
              <a:t> </a:t>
            </a:r>
            <a:r>
              <a:rPr lang="it-IT" sz="2400" dirty="0" err="1">
                <a:cs typeface="Arial" panose="020B0604020202020204" pitchFamily="34" charset="0"/>
              </a:rPr>
              <a:t>as</a:t>
            </a:r>
            <a:r>
              <a:rPr lang="it-IT" sz="2400" dirty="0">
                <a:cs typeface="Arial" panose="020B0604020202020204" pitchFamily="34" charset="0"/>
              </a:rPr>
              <a:t> </a:t>
            </a:r>
            <a:r>
              <a:rPr lang="it-IT" sz="2400" dirty="0" err="1">
                <a:cs typeface="Arial" panose="020B0604020202020204" pitchFamily="34" charset="0"/>
              </a:rPr>
              <a:t>salmon</a:t>
            </a:r>
            <a:r>
              <a:rPr lang="it-IT" sz="2400" dirty="0">
                <a:cs typeface="Arial" panose="020B0604020202020204" pitchFamily="34" charset="0"/>
              </a:rPr>
              <a:t>. </a:t>
            </a:r>
            <a:r>
              <a:rPr lang="it-IT" sz="2400" dirty="0" err="1">
                <a:cs typeface="Arial" panose="020B0604020202020204" pitchFamily="34" charset="0"/>
              </a:rPr>
              <a:t>They</a:t>
            </a:r>
            <a:r>
              <a:rPr lang="it-IT" sz="2400" dirty="0">
                <a:cs typeface="Arial" panose="020B0604020202020204" pitchFamily="34" charset="0"/>
              </a:rPr>
              <a:t> do </a:t>
            </a:r>
            <a:r>
              <a:rPr lang="it-IT" sz="2400" dirty="0" err="1">
                <a:cs typeface="Arial" panose="020B0604020202020204" pitchFamily="34" charset="0"/>
              </a:rPr>
              <a:t>not</a:t>
            </a:r>
            <a:r>
              <a:rPr lang="it-IT" sz="2400" dirty="0">
                <a:cs typeface="Arial" panose="020B0604020202020204" pitchFamily="34" charset="0"/>
              </a:rPr>
              <a:t> </a:t>
            </a:r>
            <a:r>
              <a:rPr lang="it-IT" sz="2400" dirty="0" err="1">
                <a:cs typeface="Arial" panose="020B0604020202020204" pitchFamily="34" charset="0"/>
              </a:rPr>
              <a:t>synthesize</a:t>
            </a:r>
            <a:r>
              <a:rPr lang="it-IT" sz="2400" dirty="0">
                <a:cs typeface="Arial" panose="020B0604020202020204" pitchFamily="34" charset="0"/>
              </a:rPr>
              <a:t> </a:t>
            </a:r>
            <a:r>
              <a:rPr lang="it-IT" sz="2400" dirty="0" err="1">
                <a:cs typeface="Arial" panose="020B0604020202020204" pitchFamily="34" charset="0"/>
              </a:rPr>
              <a:t>carotenoids</a:t>
            </a:r>
            <a:r>
              <a:rPr lang="it-IT" sz="2400" dirty="0">
                <a:cs typeface="Arial" panose="020B0604020202020204" pitchFamily="34" charset="0"/>
              </a:rPr>
              <a:t> and </a:t>
            </a:r>
            <a:r>
              <a:rPr lang="it-IT" sz="2400" dirty="0" err="1">
                <a:cs typeface="Arial" panose="020B0604020202020204" pitchFamily="34" charset="0"/>
              </a:rPr>
              <a:t>astaxanthin</a:t>
            </a:r>
            <a:r>
              <a:rPr lang="it-IT" sz="2400" dirty="0">
                <a:cs typeface="Arial" panose="020B0604020202020204" pitchFamily="34" charset="0"/>
              </a:rPr>
              <a:t> </a:t>
            </a:r>
            <a:r>
              <a:rPr lang="it-IT" sz="2400" dirty="0" err="1">
                <a:cs typeface="Arial" panose="020B0604020202020204" pitchFamily="34" charset="0"/>
              </a:rPr>
              <a:t>is</a:t>
            </a:r>
            <a:r>
              <a:rPr lang="it-IT" sz="2400" dirty="0">
                <a:cs typeface="Arial" panose="020B0604020202020204" pitchFamily="34" charset="0"/>
              </a:rPr>
              <a:t> </a:t>
            </a:r>
            <a:r>
              <a:rPr lang="it-IT" sz="2400" dirty="0" err="1">
                <a:cs typeface="Arial" panose="020B0604020202020204" pitchFamily="34" charset="0"/>
              </a:rPr>
              <a:t>produced</a:t>
            </a:r>
            <a:r>
              <a:rPr lang="it-IT" sz="2400" dirty="0">
                <a:cs typeface="Arial" panose="020B0604020202020204" pitchFamily="34" charset="0"/>
              </a:rPr>
              <a:t> by the </a:t>
            </a:r>
            <a:r>
              <a:rPr lang="it-IT" sz="2400" dirty="0" err="1">
                <a:cs typeface="Arial" panose="020B0604020202020204" pitchFamily="34" charset="0"/>
              </a:rPr>
              <a:t>modification</a:t>
            </a:r>
            <a:r>
              <a:rPr lang="it-IT" sz="2400" dirty="0">
                <a:cs typeface="Arial" panose="020B0604020202020204" pitchFamily="34" charset="0"/>
              </a:rPr>
              <a:t> of </a:t>
            </a:r>
            <a:r>
              <a:rPr lang="it-IT" sz="2400" dirty="0" err="1">
                <a:cs typeface="Arial" panose="020B0604020202020204" pitchFamily="34" charset="0"/>
              </a:rPr>
              <a:t>vegetable</a:t>
            </a:r>
            <a:r>
              <a:rPr lang="it-IT" sz="2400" dirty="0">
                <a:cs typeface="Arial" panose="020B0604020202020204" pitchFamily="34" charset="0"/>
              </a:rPr>
              <a:t> </a:t>
            </a:r>
            <a:r>
              <a:rPr lang="it-IT" sz="2400" dirty="0" err="1">
                <a:cs typeface="Arial" panose="020B0604020202020204" pitchFamily="34" charset="0"/>
              </a:rPr>
              <a:t>carotenoids</a:t>
            </a:r>
            <a:r>
              <a:rPr lang="it-IT" sz="2400" dirty="0">
                <a:cs typeface="Arial" panose="020B0604020202020204" pitchFamily="34" charset="0"/>
              </a:rPr>
              <a:t> (</a:t>
            </a:r>
            <a:r>
              <a:rPr lang="it-IT" sz="2400" dirty="0">
                <a:latin typeface="Symbol" pitchFamily="2" charset="2"/>
                <a:cs typeface="Arial" panose="020B0604020202020204" pitchFamily="34" charset="0"/>
              </a:rPr>
              <a:t>b</a:t>
            </a:r>
            <a:r>
              <a:rPr lang="it-IT" sz="2400" dirty="0">
                <a:cs typeface="Arial" panose="020B0604020202020204" pitchFamily="34" charset="0"/>
              </a:rPr>
              <a:t>-carotene) </a:t>
            </a:r>
            <a:r>
              <a:rPr lang="it-IT" sz="2400" dirty="0" err="1">
                <a:cs typeface="Arial" panose="020B0604020202020204" pitchFamily="34" charset="0"/>
              </a:rPr>
              <a:t>obtained</a:t>
            </a:r>
            <a:r>
              <a:rPr lang="it-IT" sz="2400" dirty="0">
                <a:cs typeface="Arial" panose="020B0604020202020204" pitchFamily="34" charset="0"/>
              </a:rPr>
              <a:t> from the </a:t>
            </a:r>
            <a:r>
              <a:rPr lang="it-IT" sz="2400" dirty="0" err="1">
                <a:cs typeface="Arial" panose="020B0604020202020204" pitchFamily="34" charset="0"/>
              </a:rPr>
              <a:t>diet</a:t>
            </a:r>
            <a:r>
              <a:rPr lang="it-IT" sz="2400" dirty="0"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2400" dirty="0"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400" dirty="0" err="1">
                <a:cs typeface="Arial" panose="020B0604020202020204" pitchFamily="34" charset="0"/>
              </a:rPr>
              <a:t>Carotenoids</a:t>
            </a:r>
            <a:r>
              <a:rPr lang="it-IT" sz="2400" dirty="0">
                <a:cs typeface="Arial" panose="020B0604020202020204" pitchFamily="34" charset="0"/>
              </a:rPr>
              <a:t> are </a:t>
            </a:r>
            <a:r>
              <a:rPr lang="it-IT" sz="2400" dirty="0" err="1">
                <a:cs typeface="Arial" panose="020B0604020202020204" pitchFamily="34" charset="0"/>
              </a:rPr>
              <a:t>involved</a:t>
            </a:r>
            <a:r>
              <a:rPr lang="it-IT" sz="2400" dirty="0">
                <a:cs typeface="Arial" panose="020B0604020202020204" pitchFamily="34" charset="0"/>
              </a:rPr>
              <a:t> in </a:t>
            </a:r>
            <a:r>
              <a:rPr lang="it-IT" sz="2400" dirty="0" err="1">
                <a:cs typeface="Arial" panose="020B0604020202020204" pitchFamily="34" charset="0"/>
              </a:rPr>
              <a:t>photosynthesis</a:t>
            </a:r>
            <a:r>
              <a:rPr lang="it-IT" sz="2400" dirty="0">
                <a:cs typeface="Arial" panose="020B0604020202020204" pitchFamily="34" charset="0"/>
              </a:rPr>
              <a:t> </a:t>
            </a:r>
            <a:r>
              <a:rPr lang="it-IT" sz="2400" dirty="0" err="1">
                <a:cs typeface="Arial" panose="020B0604020202020204" pitchFamily="34" charset="0"/>
              </a:rPr>
              <a:t>as</a:t>
            </a:r>
            <a:r>
              <a:rPr lang="it-IT" sz="2400" dirty="0">
                <a:cs typeface="Arial" panose="020B0604020202020204" pitchFamily="34" charset="0"/>
              </a:rPr>
              <a:t> </a:t>
            </a:r>
            <a:r>
              <a:rPr lang="it-IT" sz="2400" dirty="0" err="1">
                <a:cs typeface="Arial" panose="020B0604020202020204" pitchFamily="34" charset="0"/>
              </a:rPr>
              <a:t>accessory</a:t>
            </a:r>
            <a:r>
              <a:rPr lang="it-IT" sz="2400" dirty="0">
                <a:cs typeface="Arial" panose="020B0604020202020204" pitchFamily="34" charset="0"/>
              </a:rPr>
              <a:t> </a:t>
            </a:r>
            <a:r>
              <a:rPr lang="it-IT" sz="2400" dirty="0" err="1">
                <a:cs typeface="Arial" panose="020B0604020202020204" pitchFamily="34" charset="0"/>
              </a:rPr>
              <a:t>pigments</a:t>
            </a:r>
            <a:r>
              <a:rPr lang="it-IT" sz="2400" dirty="0">
                <a:cs typeface="Arial" panose="020B0604020202020204" pitchFamily="34" charset="0"/>
              </a:rPr>
              <a:t> for </a:t>
            </a:r>
            <a:r>
              <a:rPr lang="it-IT" sz="2400" dirty="0" err="1">
                <a:cs typeface="Arial" panose="020B0604020202020204" pitchFamily="34" charset="0"/>
              </a:rPr>
              <a:t>capturing</a:t>
            </a:r>
            <a:r>
              <a:rPr lang="it-IT" sz="2400" dirty="0">
                <a:cs typeface="Arial" panose="020B0604020202020204" pitchFamily="34" charset="0"/>
              </a:rPr>
              <a:t> light. 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2400" dirty="0"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also</a:t>
            </a:r>
            <a:r>
              <a:rPr lang="it-IT" sz="2400" dirty="0"/>
              <a:t> </a:t>
            </a:r>
            <a:r>
              <a:rPr lang="it-IT" sz="2400" dirty="0" err="1"/>
              <a:t>protect</a:t>
            </a:r>
            <a:r>
              <a:rPr lang="it-IT" sz="2400" dirty="0"/>
              <a:t> </a:t>
            </a:r>
            <a:r>
              <a:rPr lang="it-IT" sz="2400" dirty="0" err="1"/>
              <a:t>plants</a:t>
            </a:r>
            <a:r>
              <a:rPr lang="it-IT" sz="2400" dirty="0"/>
              <a:t> from photo-</a:t>
            </a:r>
            <a:r>
              <a:rPr lang="it-IT" sz="2400" dirty="0" err="1"/>
              <a:t>oxidative</a:t>
            </a:r>
            <a:r>
              <a:rPr lang="it-IT" sz="2400" dirty="0"/>
              <a:t> </a:t>
            </a:r>
            <a:r>
              <a:rPr lang="it-IT" sz="2400" dirty="0" err="1"/>
              <a:t>damage</a:t>
            </a:r>
            <a:r>
              <a:rPr lang="it-IT" sz="2400" dirty="0"/>
              <a:t> </a:t>
            </a:r>
            <a:r>
              <a:rPr lang="it-IT" sz="2400" dirty="0" err="1"/>
              <a:t>neutralizing</a:t>
            </a:r>
            <a:r>
              <a:rPr lang="it-IT" sz="2400" dirty="0"/>
              <a:t> </a:t>
            </a:r>
            <a:r>
              <a:rPr lang="it-IT" sz="2400" dirty="0" err="1"/>
              <a:t>toxic</a:t>
            </a:r>
            <a:r>
              <a:rPr lang="it-IT" sz="2400" dirty="0"/>
              <a:t> </a:t>
            </a:r>
            <a:r>
              <a:rPr lang="it-IT" sz="2400" dirty="0" err="1"/>
              <a:t>oxygen</a:t>
            </a:r>
            <a:r>
              <a:rPr lang="it-IT" sz="2400" dirty="0"/>
              <a:t> </a:t>
            </a:r>
            <a:r>
              <a:rPr lang="it-IT" sz="2400" dirty="0" err="1"/>
              <a:t>species</a:t>
            </a:r>
            <a:r>
              <a:rPr lang="it-IT" sz="2400" dirty="0"/>
              <a:t> </a:t>
            </a:r>
            <a:r>
              <a:rPr lang="it-IT" sz="2400" dirty="0" err="1"/>
              <a:t>generated</a:t>
            </a:r>
            <a:r>
              <a:rPr lang="it-IT" sz="2400" dirty="0"/>
              <a:t> by light-</a:t>
            </a:r>
            <a:r>
              <a:rPr lang="it-IT" sz="2400" dirty="0" err="1"/>
              <a:t>absorbing</a:t>
            </a:r>
            <a:r>
              <a:rPr lang="it-IT" sz="2400" dirty="0"/>
              <a:t> </a:t>
            </a:r>
            <a:r>
              <a:rPr lang="it-IT" sz="2400" dirty="0" err="1"/>
              <a:t>pigments</a:t>
            </a:r>
            <a:r>
              <a:rPr lang="it-IT" sz="2400" dirty="0"/>
              <a:t>,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the </a:t>
            </a:r>
            <a:r>
              <a:rPr lang="it-IT" sz="2400" dirty="0" err="1"/>
              <a:t>chlorophylls</a:t>
            </a:r>
            <a:r>
              <a:rPr lang="it-IT" sz="2400" dirty="0"/>
              <a:t>.</a:t>
            </a:r>
            <a:endParaRPr lang="it-IT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6ED471F-9BAC-CF48-BE37-C99C56F78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0B69-7CBB-A145-B31E-D17122415E77}" type="slidenum">
              <a:rPr lang="it-IT" smtClean="0"/>
              <a:t>6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AD4F5C5-8C0A-1D41-B335-67072B4E1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2" y="727765"/>
            <a:ext cx="7486042" cy="490082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1FDA559-A0C9-304D-AD81-D81F5A6CD408}"/>
              </a:ext>
            </a:extLst>
          </p:cNvPr>
          <p:cNvSpPr/>
          <p:nvPr/>
        </p:nvSpPr>
        <p:spPr>
          <a:xfrm>
            <a:off x="7633804" y="734938"/>
            <a:ext cx="43803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dirty="0"/>
              <a:t>The </a:t>
            </a:r>
            <a:r>
              <a:rPr lang="it-IT" sz="2400" dirty="0" err="1"/>
              <a:t>group</a:t>
            </a:r>
            <a:r>
              <a:rPr lang="it-IT" sz="2400" dirty="0"/>
              <a:t> of </a:t>
            </a:r>
            <a:r>
              <a:rPr lang="it-IT" sz="2400" dirty="0" err="1"/>
              <a:t>vitaminin</a:t>
            </a:r>
            <a:r>
              <a:rPr lang="it-IT" sz="2400" dirty="0"/>
              <a:t> A </a:t>
            </a:r>
            <a:r>
              <a:rPr lang="it-IT" sz="2400" dirty="0" err="1"/>
              <a:t>is</a:t>
            </a:r>
            <a:r>
              <a:rPr lang="it-IT" sz="2400" dirty="0"/>
              <a:t> an </a:t>
            </a:r>
            <a:r>
              <a:rPr lang="it-IT" sz="2400" dirty="0" err="1"/>
              <a:t>important</a:t>
            </a:r>
            <a:r>
              <a:rPr lang="it-IT" sz="2400" dirty="0"/>
              <a:t> family of </a:t>
            </a:r>
            <a:r>
              <a:rPr lang="it-IT" sz="2400" dirty="0" err="1"/>
              <a:t>metabolites</a:t>
            </a:r>
            <a:r>
              <a:rPr lang="it-IT" sz="2400" dirty="0"/>
              <a:t> of </a:t>
            </a:r>
            <a:r>
              <a:rPr lang="it-IT" sz="2400" dirty="0" err="1"/>
              <a:t>carotenoids</a:t>
            </a:r>
            <a:r>
              <a:rPr lang="it-IT" sz="2400" dirty="0"/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Vitamin</a:t>
            </a:r>
            <a:r>
              <a:rPr lang="it-IT" sz="2400" dirty="0"/>
              <a:t> A</a:t>
            </a:r>
            <a:r>
              <a:rPr lang="it-IT" sz="2400" baseline="-25000" dirty="0"/>
              <a:t>1</a:t>
            </a:r>
            <a:r>
              <a:rPr lang="it-IT" sz="2400" dirty="0"/>
              <a:t> (</a:t>
            </a:r>
            <a:r>
              <a:rPr lang="it-IT" sz="2400" dirty="0" err="1"/>
              <a:t>retinol</a:t>
            </a:r>
            <a:r>
              <a:rPr lang="it-IT" sz="2400" dirty="0"/>
              <a:t>) </a:t>
            </a:r>
            <a:r>
              <a:rPr lang="it-IT" sz="2400" dirty="0" err="1"/>
              <a:t>has</a:t>
            </a:r>
            <a:r>
              <a:rPr lang="it-IT" sz="2400" dirty="0"/>
              <a:t> a </a:t>
            </a:r>
            <a:r>
              <a:rPr lang="it-IT" sz="2400" dirty="0" err="1"/>
              <a:t>diterpenoid</a:t>
            </a:r>
            <a:r>
              <a:rPr lang="it-IT" sz="2400" dirty="0"/>
              <a:t> </a:t>
            </a:r>
            <a:r>
              <a:rPr lang="it-IT" sz="2400" dirty="0" err="1"/>
              <a:t>structure</a:t>
            </a:r>
            <a:r>
              <a:rPr lang="it-IT" sz="2400" dirty="0"/>
              <a:t> and in </a:t>
            </a:r>
            <a:r>
              <a:rPr lang="it-IT" sz="2400" dirty="0" err="1"/>
              <a:t>mammals</a:t>
            </a:r>
            <a:r>
              <a:rPr lang="it-IT" sz="2400" dirty="0"/>
              <a:t> </a:t>
            </a:r>
            <a:r>
              <a:rPr lang="it-IT" sz="2400" dirty="0" err="1"/>
              <a:t>derives</a:t>
            </a:r>
            <a:r>
              <a:rPr lang="it-IT" sz="2400" dirty="0"/>
              <a:t> from the </a:t>
            </a:r>
            <a:r>
              <a:rPr lang="it-IT" sz="2400" dirty="0" err="1"/>
              <a:t>oxidative</a:t>
            </a:r>
            <a:r>
              <a:rPr lang="it-IT" sz="2400" dirty="0"/>
              <a:t> </a:t>
            </a:r>
            <a:r>
              <a:rPr lang="it-IT" sz="2400" dirty="0" err="1"/>
              <a:t>metabolism</a:t>
            </a:r>
            <a:r>
              <a:rPr lang="it-IT" sz="2400" dirty="0"/>
              <a:t> of </a:t>
            </a:r>
            <a:r>
              <a:rPr lang="it-IT" sz="2400" dirty="0">
                <a:latin typeface="Symbol" pitchFamily="2" charset="2"/>
              </a:rPr>
              <a:t>b</a:t>
            </a:r>
            <a:r>
              <a:rPr lang="it-IT" sz="2400" dirty="0"/>
              <a:t>-carotene, </a:t>
            </a:r>
            <a:r>
              <a:rPr lang="it-IT" sz="2400" dirty="0" err="1"/>
              <a:t>taken</a:t>
            </a:r>
            <a:r>
              <a:rPr lang="it-IT" sz="2400" dirty="0"/>
              <a:t> with the </a:t>
            </a:r>
            <a:r>
              <a:rPr lang="it-IT" sz="2400" dirty="0" err="1"/>
              <a:t>diet</a:t>
            </a:r>
            <a:r>
              <a:rPr lang="it-IT" sz="2400" dirty="0"/>
              <a:t>.</a:t>
            </a:r>
          </a:p>
          <a:p>
            <a:endParaRPr lang="it-IT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/>
              <a:t>The </a:t>
            </a:r>
            <a:r>
              <a:rPr lang="it-IT" sz="2400" dirty="0" err="1"/>
              <a:t>division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</a:t>
            </a:r>
            <a:r>
              <a:rPr lang="it-IT" sz="2400" dirty="0" err="1"/>
              <a:t>retinal</a:t>
            </a:r>
            <a:r>
              <a:rPr lang="it-IT" sz="2400" dirty="0"/>
              <a:t> </a:t>
            </a:r>
            <a:r>
              <a:rPr lang="it-IT" sz="2400" dirty="0" err="1"/>
              <a:t>takes</a:t>
            </a:r>
            <a:r>
              <a:rPr lang="it-IT" sz="2400" dirty="0"/>
              <a:t> </a:t>
            </a:r>
            <a:r>
              <a:rPr lang="it-IT" sz="2400" dirty="0" err="1"/>
              <a:t>place</a:t>
            </a:r>
            <a:r>
              <a:rPr lang="it-IT" sz="2400" dirty="0"/>
              <a:t> in the </a:t>
            </a:r>
            <a:r>
              <a:rPr lang="it-IT" sz="2400" dirty="0" err="1"/>
              <a:t>intestinal</a:t>
            </a:r>
            <a:r>
              <a:rPr lang="it-IT" sz="2400" dirty="0"/>
              <a:t> mucosa by a </a:t>
            </a:r>
            <a:r>
              <a:rPr lang="it-IT" sz="2400" dirty="0" err="1"/>
              <a:t>monooxygenase</a:t>
            </a:r>
            <a:r>
              <a:rPr lang="it-IT" sz="2400" dirty="0"/>
              <a:t> and </a:t>
            </a:r>
            <a:r>
              <a:rPr lang="it-IT" sz="2400" dirty="0" err="1"/>
              <a:t>then</a:t>
            </a:r>
            <a:r>
              <a:rPr lang="it-IT" sz="2400" dirty="0"/>
              <a:t> </a:t>
            </a:r>
            <a:r>
              <a:rPr lang="it-IT" sz="2400" dirty="0" err="1"/>
              <a:t>converted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</a:t>
            </a:r>
            <a:r>
              <a:rPr lang="it-IT" sz="2400" dirty="0" err="1"/>
              <a:t>vitamin</a:t>
            </a:r>
            <a:r>
              <a:rPr lang="it-IT" sz="2400" dirty="0"/>
              <a:t> A</a:t>
            </a:r>
            <a:r>
              <a:rPr lang="it-IT" sz="2400" baseline="-25000" dirty="0"/>
              <a:t>1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502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t="40776" r="1106"/>
          <a:stretch/>
        </p:blipFill>
        <p:spPr>
          <a:xfrm>
            <a:off x="800100" y="857313"/>
            <a:ext cx="7645400" cy="2859480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9097D39-DE0F-8842-BACB-933FBCBD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0B69-7CBB-A145-B31E-D17122415E77}" type="slidenum">
              <a:rPr lang="it-IT" smtClean="0"/>
              <a:t>7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0C77216-276C-D347-B067-220FC2D8F0BF}"/>
              </a:ext>
            </a:extLst>
          </p:cNvPr>
          <p:cNvSpPr/>
          <p:nvPr/>
        </p:nvSpPr>
        <p:spPr>
          <a:xfrm>
            <a:off x="571500" y="4229556"/>
            <a:ext cx="1087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Crocetin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produced</a:t>
            </a:r>
            <a:r>
              <a:rPr lang="it-IT" sz="2400" dirty="0"/>
              <a:t> from the </a:t>
            </a:r>
            <a:r>
              <a:rPr lang="it-IT" sz="2400" dirty="0" err="1"/>
              <a:t>cyclic</a:t>
            </a:r>
            <a:r>
              <a:rPr lang="it-IT" sz="2400" dirty="0"/>
              <a:t> </a:t>
            </a:r>
            <a:r>
              <a:rPr lang="it-IT" sz="2400" dirty="0" err="1"/>
              <a:t>carotenoid</a:t>
            </a:r>
            <a:r>
              <a:rPr lang="it-IT" sz="2400" dirty="0"/>
              <a:t> </a:t>
            </a:r>
            <a:r>
              <a:rPr lang="it-IT" sz="2400" dirty="0" err="1"/>
              <a:t>zeaxanthin</a:t>
            </a:r>
            <a:r>
              <a:rPr lang="it-IT" sz="2400" dirty="0"/>
              <a:t>,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the </a:t>
            </a:r>
            <a:r>
              <a:rPr lang="it-IT" sz="2400" dirty="0" err="1"/>
              <a:t>main</a:t>
            </a:r>
            <a:r>
              <a:rPr lang="it-IT" sz="2400" dirty="0"/>
              <a:t> </a:t>
            </a:r>
            <a:r>
              <a:rPr lang="it-IT" sz="2400" dirty="0" err="1"/>
              <a:t>pigment</a:t>
            </a:r>
            <a:r>
              <a:rPr lang="it-IT" sz="2400" dirty="0"/>
              <a:t> in the </a:t>
            </a:r>
            <a:r>
              <a:rPr lang="it-IT" sz="2400" dirty="0" err="1"/>
              <a:t>stigmas</a:t>
            </a:r>
            <a:r>
              <a:rPr lang="it-IT" sz="2400" dirty="0"/>
              <a:t> of </a:t>
            </a:r>
            <a:r>
              <a:rPr lang="it-IT" sz="2400" i="1" dirty="0" err="1"/>
              <a:t>Crocus</a:t>
            </a:r>
            <a:r>
              <a:rPr lang="it-IT" sz="2400" i="1" dirty="0"/>
              <a:t> </a:t>
            </a:r>
            <a:r>
              <a:rPr lang="it-IT" sz="2400" i="1" dirty="0" err="1"/>
              <a:t>sativus</a:t>
            </a:r>
            <a:r>
              <a:rPr lang="it-IT" sz="2400" i="1" dirty="0"/>
              <a:t> </a:t>
            </a:r>
            <a:r>
              <a:rPr lang="it-IT" sz="2400" dirty="0"/>
              <a:t>(</a:t>
            </a:r>
            <a:r>
              <a:rPr lang="it-IT" sz="2400" dirty="0" err="1"/>
              <a:t>Iridaceae</a:t>
            </a:r>
            <a:r>
              <a:rPr lang="it-IT" sz="2400" dirty="0"/>
              <a:t>)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contain</a:t>
            </a:r>
            <a:r>
              <a:rPr lang="it-IT" sz="2400" dirty="0"/>
              <a:t> </a:t>
            </a:r>
            <a:r>
              <a:rPr lang="it-IT" sz="2400" dirty="0" err="1"/>
              <a:t>saffron</a:t>
            </a:r>
            <a:r>
              <a:rPr lang="it-IT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/>
              <a:t>The </a:t>
            </a:r>
            <a:r>
              <a:rPr lang="it-IT" sz="2400" dirty="0" err="1"/>
              <a:t>monoterpenoid</a:t>
            </a:r>
            <a:r>
              <a:rPr lang="it-IT" sz="2400" dirty="0"/>
              <a:t> </a:t>
            </a:r>
            <a:r>
              <a:rPr lang="it-IT" sz="2400" dirty="0" err="1"/>
              <a:t>safranal</a:t>
            </a:r>
            <a:r>
              <a:rPr lang="it-IT" sz="2400" dirty="0"/>
              <a:t> </a:t>
            </a:r>
            <a:r>
              <a:rPr lang="it-IT" sz="2400" dirty="0" err="1"/>
              <a:t>also</a:t>
            </a:r>
            <a:r>
              <a:rPr lang="it-IT" sz="2400" dirty="0"/>
              <a:t> </a:t>
            </a:r>
            <a:r>
              <a:rPr lang="it-IT" sz="2400" dirty="0" err="1"/>
              <a:t>contributes</a:t>
            </a:r>
            <a:r>
              <a:rPr lang="it-IT" sz="2400" dirty="0"/>
              <a:t> to the aroma and taste of </a:t>
            </a:r>
            <a:r>
              <a:rPr lang="it-IT" sz="2400" dirty="0" err="1"/>
              <a:t>saffron</a:t>
            </a:r>
            <a:r>
              <a:rPr lang="it-IT" sz="2400" dirty="0"/>
              <a:t> and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synthesized</a:t>
            </a:r>
            <a:r>
              <a:rPr lang="it-IT" sz="2400" dirty="0"/>
              <a:t> from the remainder of the </a:t>
            </a:r>
            <a:r>
              <a:rPr lang="it-IT" sz="2400" dirty="0" err="1"/>
              <a:t>carotenoid</a:t>
            </a:r>
            <a:r>
              <a:rPr lang="it-IT" sz="2400" dirty="0"/>
              <a:t> </a:t>
            </a:r>
            <a:r>
              <a:rPr lang="it-IT" sz="2400" dirty="0" err="1"/>
              <a:t>cyclic</a:t>
            </a:r>
            <a:r>
              <a:rPr lang="it-IT" sz="2400" dirty="0"/>
              <a:t> </a:t>
            </a:r>
            <a:r>
              <a:rPr lang="it-IT" sz="2400" dirty="0" err="1"/>
              <a:t>structure</a:t>
            </a:r>
            <a:r>
              <a:rPr lang="it-IT" sz="2400" dirty="0"/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7052075-4FAB-DB40-BF32-57EBF5B42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745317"/>
            <a:ext cx="342434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06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Macintosh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1</cp:revision>
  <dcterms:created xsi:type="dcterms:W3CDTF">2022-11-21T17:16:56Z</dcterms:created>
  <dcterms:modified xsi:type="dcterms:W3CDTF">2022-11-21T17:17:16Z</dcterms:modified>
</cp:coreProperties>
</file>