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07" r:id="rId2"/>
    <p:sldId id="308" r:id="rId3"/>
    <p:sldId id="267" r:id="rId4"/>
    <p:sldId id="305" r:id="rId5"/>
    <p:sldId id="309" r:id="rId6"/>
    <p:sldId id="268" r:id="rId7"/>
    <p:sldId id="310" r:id="rId8"/>
    <p:sldId id="318" r:id="rId9"/>
    <p:sldId id="315" r:id="rId10"/>
    <p:sldId id="288" r:id="rId11"/>
    <p:sldId id="316" r:id="rId12"/>
    <p:sldId id="319" r:id="rId13"/>
    <p:sldId id="317" r:id="rId14"/>
    <p:sldId id="320" r:id="rId15"/>
    <p:sldId id="321" r:id="rId16"/>
    <p:sldId id="290" r:id="rId17"/>
    <p:sldId id="303" r:id="rId18"/>
    <p:sldId id="306" r:id="rId19"/>
    <p:sldId id="276" r:id="rId20"/>
    <p:sldId id="291" r:id="rId21"/>
    <p:sldId id="322" r:id="rId22"/>
    <p:sldId id="281" r:id="rId23"/>
    <p:sldId id="273" r:id="rId24"/>
    <p:sldId id="324" r:id="rId25"/>
    <p:sldId id="325" r:id="rId26"/>
    <p:sldId id="280" r:id="rId27"/>
    <p:sldId id="292" r:id="rId28"/>
    <p:sldId id="326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6405"/>
  </p:normalViewPr>
  <p:slideViewPr>
    <p:cSldViewPr snapToGrid="0" snapToObjects="1">
      <p:cViewPr varScale="1">
        <p:scale>
          <a:sx n="101" d="100"/>
          <a:sy n="101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015D9-0B5E-FC4F-A4F8-0417310B43EB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97DA6-8606-4549-A697-77F2BBC80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52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FDDDA-88D7-3E4D-B9B9-4C29A0038DA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600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DACE53-B73C-6B44-BB23-D5192177E03C}" type="slidenum">
              <a:rPr lang="it-IT" sz="1200"/>
              <a:pPr/>
              <a:t>22</a:t>
            </a:fld>
            <a:endParaRPr lang="it-IT" sz="1200"/>
          </a:p>
        </p:txBody>
      </p:sp>
      <p:sp>
        <p:nvSpPr>
          <p:cNvPr id="27650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29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FDDDA-88D7-3E4D-B9B9-4C29A0038DA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56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D664908-E734-134E-8936-F7021E89A88B}" type="slidenum">
              <a:rPr lang="it-IT" altLang="it-IT" sz="1200"/>
              <a:pPr/>
              <a:t>4</a:t>
            </a:fld>
            <a:endParaRPr lang="it-IT" altLang="it-IT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9440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FDDDA-88D7-3E4D-B9B9-4C29A0038DA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656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FDDDA-88D7-3E4D-B9B9-4C29A0038DA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905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FDDDA-88D7-3E4D-B9B9-4C29A0038DA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824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FDDDA-88D7-3E4D-B9B9-4C29A0038DA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711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91F82-AF60-8541-B098-B4A2DF03991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343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FDDDA-88D7-3E4D-B9B9-4C29A0038DAB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79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C711D-A677-1F43-B3F1-FD1B280B5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EB5BF55-B161-3C49-9CC2-0E78E8A31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6D59DE-564F-6A42-B2A3-0689BD55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EDCB5B-2E4B-B94D-936C-74CA7775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43B18D-4A4F-9B4F-B47F-4503088A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92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5A7172-63F8-6F4E-90A8-C90365362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3B061A-15B0-B344-A562-17E44563B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0AED57-B07C-5143-ABB2-26ADACF9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A97A5D-2B69-2C4D-9CED-D4270E03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6265D7-9851-114C-8D26-72ACB9FA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0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B2891CF-C825-9F45-83B3-0C5217EEC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297633-14F6-D742-9B24-10A4F28EE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2AC9C0-9184-FC4B-86D9-4AD8FBC8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CDEFF8-371A-3148-B4F8-EEA27EFB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000E32-A762-2546-AF78-AB8DBDA6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64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5D3EAD-A735-DA40-AD84-9E0259AC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BD5AD8-8535-324B-82F7-FD3AC14D4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A60002-6724-B84A-80C2-C9560CBA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59614F-582D-A940-BB1D-197A763E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5D2466-6887-7E42-80F9-329747BD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36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28AAE7-662B-B04F-BC14-5C9DBA49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CB656E-AEC5-3843-88A8-245DE41D9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3CA923-79D0-6F44-B5E1-24F9DC68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558B17-2C28-CD49-ACF8-31BE5220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9C7957-C011-9E4C-AE8D-CEC2002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06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60DBF-C4FC-CE43-A06C-0C3E3E9C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EB2232-D7B1-D040-B711-8BE672FE4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15E5F1-17EB-E840-A6FE-52C6E8D4F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DDBF33-8EFA-4646-85F5-90E27CBD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17EB3A-9FA5-8346-AE98-529BBCEC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6D59EB-3B8F-974E-8490-FBC094EA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54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11DB84-BF21-8548-806E-249FA108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968C92-2081-7840-9A58-2ABFE4A80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63B820-1720-944C-B258-9BDB230D0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EC47334-2876-7446-B617-2760B3319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FA2EC40-0193-9846-A858-37A06C29B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CA30E4-81A5-4540-B719-9EB7663E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1F050E0-993D-C040-92D8-457976DD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F519EE8-763C-6644-8017-8326DDB2B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93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92A706-3262-7A45-952C-B687F16F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124AB2E-2AF8-EA49-A903-BCEA2683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C34410-1A87-6C4D-A2FD-71576DB4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EA6C2C2-587B-0D40-83C5-BA952832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24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CA9A85D-AA89-CF45-B549-479FE603C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56D4B6-1146-1142-8258-5F687CBF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3E227D-A265-2644-A6A2-E760504E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2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324E4-7BD5-1E4D-A01B-EEFB0F46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BF6C45-B06D-A341-89FC-7C2515D95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7FD5FF3-644C-684E-8721-259233A88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B27E51-CAD8-4940-AEE9-C88505388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4BA88D-E819-1940-873A-BF45835E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83AB4A-6448-2748-9161-90BF0F47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03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850A57-CFFF-B046-AB85-3FCA47D0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EFD7E0D-BAF8-BA4C-9B8A-B97B601C4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D45EE6-35B9-4740-BE6E-1AD487AC3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9977B2-2A5B-7D43-B8A1-44F93EAC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2B639C-8B98-CC43-9596-0E54C93F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50E74E-3801-7D47-AB85-FCD409E2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15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C98DD56-241C-C142-A065-3F242DC9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125483-7EB8-F04D-A608-F1B6EBB1D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3F37E0-5C91-C24D-880A-3AD3F43D2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A4B3-A47E-C447-B650-6FB87D234963}" type="datetimeFigureOut">
              <a:rPr lang="it-IT" smtClean="0"/>
              <a:t>24/11/22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1F77FC-D729-6043-85C1-3B9EF918B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2A26C-85C1-054B-B0A7-479498D47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81E4-BDF6-6045-B05C-BAB01D0946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69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239E8EB-EEAE-5849-8E8A-06E065B9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</a:t>
            </a:fld>
            <a:endParaRPr lang="it-IT"/>
          </a:p>
        </p:txBody>
      </p:sp>
      <p:sp>
        <p:nvSpPr>
          <p:cNvPr id="6" name="Text Box 1054">
            <a:extLst>
              <a:ext uri="{FF2B5EF4-FFF2-40B4-BE49-F238E27FC236}">
                <a16:creationId xmlns:a16="http://schemas.microsoft.com/office/drawing/2014/main" id="{A0DE8C6F-9230-8845-A7F9-F1FB76E957A9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2438400" y="2276551"/>
            <a:ext cx="77724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Cellular </a:t>
            </a:r>
            <a:r>
              <a:rPr lang="it-IT" sz="40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reorganization</a:t>
            </a:r>
            <a:r>
              <a:rPr lang="it-I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</a:t>
            </a:r>
            <a:r>
              <a:rPr lang="it-I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progression</a:t>
            </a:r>
            <a:r>
              <a:rPr lang="it-IT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9132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4"/>
          <p:cNvSpPr txBox="1">
            <a:spLocks noChangeArrowheads="1"/>
          </p:cNvSpPr>
          <p:nvPr/>
        </p:nvSpPr>
        <p:spPr bwMode="auto">
          <a:xfrm>
            <a:off x="1908112" y="230823"/>
            <a:ext cx="8374366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sz="2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APC/C 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36569" y="833162"/>
            <a:ext cx="8521577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APC/C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 E3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ubiquitin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ligase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recognizes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onset</a:t>
            </a:r>
            <a:endParaRPr lang="it-I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APC/C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trigger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degradation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target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sequentially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acting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co-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activating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subunits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Cdc20 and Cdh1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first,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associating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APC/C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end of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denoted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APC</a:t>
            </a:r>
            <a:r>
              <a:rPr lang="it-IT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</a:t>
            </a:r>
          </a:p>
          <a:p>
            <a:pPr marL="342900" indent="-342900" algn="just">
              <a:buFont typeface="Arial"/>
              <a:buChar char="•"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APC</a:t>
            </a:r>
            <a:r>
              <a:rPr lang="it-IT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-induced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degradation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B-­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Clb2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significantly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slower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leading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a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Cdk1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50%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endParaRPr lang="it-I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Cdc28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inactivation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exit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mechanisms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involving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stabilization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accumulation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Cdk1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inhibitor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Sic1 and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activation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APC/C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co­activator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Cdh1</a:t>
            </a:r>
          </a:p>
          <a:p>
            <a:pPr marL="342900" indent="-342900">
              <a:buFont typeface="Arial"/>
              <a:buChar char="•"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APC</a:t>
            </a:r>
            <a:r>
              <a:rPr lang="it-IT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begins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box)</a:t>
            </a:r>
          </a:p>
          <a:p>
            <a:pPr marL="342900" indent="-342900" algn="just">
              <a:buFont typeface="Arial"/>
              <a:buChar char="•"/>
            </a:pP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complete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degradation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persistent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instability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the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APC</a:t>
            </a:r>
            <a:r>
              <a:rPr lang="it-IT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Cdh1</a:t>
            </a:r>
          </a:p>
          <a:p>
            <a:pPr marL="342900" indent="-342900" algn="just">
              <a:buFont typeface="Arial"/>
              <a:buChar char="•"/>
            </a:pP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mechanistic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transition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between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APC</a:t>
            </a:r>
            <a:r>
              <a:rPr lang="it-IT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APC</a:t>
            </a:r>
            <a:r>
              <a:rPr lang="it-IT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Cdh1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APC</a:t>
            </a:r>
            <a:r>
              <a:rPr lang="it-IT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optimally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maintained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–CDK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high,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APC</a:t>
            </a:r>
            <a:r>
              <a:rPr lang="it-IT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Cdh1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actually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antagonized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CDK </a:t>
            </a:r>
            <a:r>
              <a:rPr lang="it-IT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phosphorylation</a:t>
            </a:r>
            <a:endParaRPr lang="it-I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/>
              <a:buChar char="•"/>
            </a:pPr>
            <a:endParaRPr lang="it-I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/>
              <a:buChar char="•"/>
            </a:pPr>
            <a:endParaRPr lang="it-IT" sz="16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688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60010" y="444936"/>
            <a:ext cx="845079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it-IT" sz="2600" dirty="0"/>
              <a:t>The APC/C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inactive</a:t>
            </a:r>
            <a:r>
              <a:rPr lang="it-IT" sz="2600" dirty="0"/>
              <a:t> from late G1 </a:t>
            </a:r>
            <a:r>
              <a:rPr lang="it-IT" sz="2600" dirty="0" err="1"/>
              <a:t>phase</a:t>
            </a:r>
            <a:r>
              <a:rPr lang="it-IT" sz="2600" dirty="0"/>
              <a:t> </a:t>
            </a:r>
            <a:r>
              <a:rPr lang="it-IT" sz="2600" dirty="0" err="1"/>
              <a:t>until</a:t>
            </a:r>
            <a:r>
              <a:rPr lang="it-IT" sz="2600" dirty="0"/>
              <a:t> </a:t>
            </a:r>
            <a:r>
              <a:rPr lang="it-IT" sz="2600" dirty="0" err="1"/>
              <a:t>early</a:t>
            </a:r>
            <a:r>
              <a:rPr lang="it-IT" sz="2600" dirty="0"/>
              <a:t> </a:t>
            </a:r>
            <a:r>
              <a:rPr lang="it-IT" sz="2600" dirty="0" err="1"/>
              <a:t>mitosis</a:t>
            </a:r>
            <a:r>
              <a:rPr lang="it-IT" sz="2600" dirty="0"/>
              <a:t>, </a:t>
            </a:r>
            <a:r>
              <a:rPr lang="it-IT" sz="2600" dirty="0" err="1"/>
              <a:t>which</a:t>
            </a:r>
            <a:r>
              <a:rPr lang="it-IT" sz="2600" dirty="0"/>
              <a:t> </a:t>
            </a:r>
            <a:r>
              <a:rPr lang="it-IT" sz="2600" dirty="0" err="1"/>
              <a:t>allows</a:t>
            </a:r>
            <a:r>
              <a:rPr lang="it-IT" sz="2600" dirty="0"/>
              <a:t> </a:t>
            </a:r>
            <a:r>
              <a:rPr lang="it-IT" sz="2600" dirty="0" err="1"/>
              <a:t>its</a:t>
            </a:r>
            <a:r>
              <a:rPr lang="it-IT" sz="2600" dirty="0"/>
              <a:t> </a:t>
            </a:r>
            <a:r>
              <a:rPr lang="it-IT" sz="2600" dirty="0" err="1"/>
              <a:t>main</a:t>
            </a:r>
            <a:r>
              <a:rPr lang="it-IT" sz="2600" dirty="0"/>
              <a:t> </a:t>
            </a:r>
            <a:r>
              <a:rPr lang="it-IT" sz="2600" dirty="0" err="1"/>
              <a:t>substrates</a:t>
            </a:r>
            <a:r>
              <a:rPr lang="it-IT" sz="2600" dirty="0"/>
              <a:t> to accumulate (</a:t>
            </a:r>
            <a:r>
              <a:rPr lang="it-IT" sz="2600" dirty="0" err="1"/>
              <a:t>securin</a:t>
            </a:r>
            <a:r>
              <a:rPr lang="it-IT" sz="2600" dirty="0"/>
              <a:t>, polo </a:t>
            </a:r>
            <a:r>
              <a:rPr lang="it-IT" sz="2600" dirty="0" err="1"/>
              <a:t>kinase</a:t>
            </a:r>
            <a:r>
              <a:rPr lang="it-IT" sz="2600" dirty="0"/>
              <a:t> and </a:t>
            </a:r>
            <a:r>
              <a:rPr lang="it-IT" sz="2600" dirty="0" err="1"/>
              <a:t>S-phase</a:t>
            </a:r>
            <a:r>
              <a:rPr lang="it-IT" sz="2600" dirty="0"/>
              <a:t> and </a:t>
            </a:r>
            <a:r>
              <a:rPr lang="it-IT" sz="2600" dirty="0" err="1"/>
              <a:t>mitotic</a:t>
            </a:r>
            <a:r>
              <a:rPr lang="it-IT" sz="2600" dirty="0"/>
              <a:t> </a:t>
            </a:r>
            <a:r>
              <a:rPr lang="it-IT" sz="2600" dirty="0" err="1"/>
              <a:t>cyclins</a:t>
            </a:r>
            <a:r>
              <a:rPr lang="it-IT" sz="2600" dirty="0"/>
              <a:t>).</a:t>
            </a:r>
          </a:p>
          <a:p>
            <a:pPr marL="342900" indent="-342900" algn="just">
              <a:buFont typeface="Arial"/>
              <a:buChar char="•"/>
            </a:pPr>
            <a:endParaRPr lang="it-IT" sz="2600" dirty="0"/>
          </a:p>
          <a:p>
            <a:pPr marL="342900" indent="-342900" algn="just">
              <a:buFont typeface="Arial"/>
              <a:buChar char="•"/>
            </a:pPr>
            <a:r>
              <a:rPr lang="it-IT" sz="2600" dirty="0" err="1"/>
              <a:t>After</a:t>
            </a:r>
            <a:r>
              <a:rPr lang="it-IT" sz="2600" dirty="0"/>
              <a:t> </a:t>
            </a:r>
            <a:r>
              <a:rPr lang="it-IT" sz="2600" dirty="0" err="1"/>
              <a:t>cells</a:t>
            </a:r>
            <a:r>
              <a:rPr lang="it-IT" sz="2600" dirty="0"/>
              <a:t> </a:t>
            </a:r>
            <a:r>
              <a:rPr lang="it-IT" sz="2600" dirty="0" err="1"/>
              <a:t>have</a:t>
            </a:r>
            <a:r>
              <a:rPr lang="it-IT" sz="2600" dirty="0"/>
              <a:t> </a:t>
            </a:r>
            <a:r>
              <a:rPr lang="it-IT" sz="2600" dirty="0" err="1"/>
              <a:t>entered</a:t>
            </a:r>
            <a:r>
              <a:rPr lang="it-IT" sz="2600" dirty="0"/>
              <a:t> </a:t>
            </a:r>
            <a:r>
              <a:rPr lang="it-IT" sz="2600" dirty="0" err="1"/>
              <a:t>mitosis</a:t>
            </a:r>
            <a:r>
              <a:rPr lang="it-IT" sz="2600" dirty="0"/>
              <a:t>, the APC/C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activated</a:t>
            </a:r>
            <a:r>
              <a:rPr lang="it-IT" sz="2600" dirty="0"/>
              <a:t> by cyclin-Cdk1-dependent </a:t>
            </a:r>
            <a:r>
              <a:rPr lang="it-IT" sz="2600" dirty="0" err="1"/>
              <a:t>phosphorylation</a:t>
            </a:r>
            <a:r>
              <a:rPr lang="it-IT" sz="2600" dirty="0"/>
              <a:t> </a:t>
            </a:r>
            <a:r>
              <a:rPr lang="it-IT" sz="2600" dirty="0" err="1"/>
              <a:t>enhancing</a:t>
            </a:r>
            <a:r>
              <a:rPr lang="it-IT" sz="2600" dirty="0"/>
              <a:t> the </a:t>
            </a:r>
            <a:r>
              <a:rPr lang="it-IT" sz="2600" dirty="0" err="1"/>
              <a:t>ability</a:t>
            </a:r>
            <a:r>
              <a:rPr lang="it-IT" sz="2600" dirty="0"/>
              <a:t> of Cdc20 to </a:t>
            </a:r>
            <a:r>
              <a:rPr lang="it-IT" sz="2600" dirty="0" err="1"/>
              <a:t>bind</a:t>
            </a:r>
            <a:r>
              <a:rPr lang="it-IT" sz="2600" dirty="0"/>
              <a:t> the APC/C </a:t>
            </a:r>
            <a:r>
              <a:rPr lang="it-IT" sz="2600" dirty="0" err="1"/>
              <a:t>complex</a:t>
            </a:r>
            <a:r>
              <a:rPr lang="it-IT" sz="2600" dirty="0"/>
              <a:t>.</a:t>
            </a:r>
          </a:p>
          <a:p>
            <a:pPr marL="342900" indent="-342900" algn="just">
              <a:buFont typeface="Arial"/>
              <a:buChar char="•"/>
            </a:pPr>
            <a:endParaRPr lang="it-IT" sz="2600" dirty="0"/>
          </a:p>
          <a:p>
            <a:pPr marL="342900" indent="-342900" algn="just">
              <a:buFont typeface="Arial"/>
              <a:buChar char="•"/>
            </a:pPr>
            <a:r>
              <a:rPr lang="it-IT" sz="2600" dirty="0"/>
              <a:t>APC</a:t>
            </a:r>
            <a:r>
              <a:rPr lang="it-IT" sz="2600" baseline="30000" dirty="0"/>
              <a:t>Cdc20</a:t>
            </a:r>
            <a:r>
              <a:rPr lang="it-IT" sz="2600" dirty="0"/>
              <a:t> </a:t>
            </a:r>
            <a:r>
              <a:rPr lang="it-IT" sz="2600" dirty="0" err="1"/>
              <a:t>begins</a:t>
            </a:r>
            <a:r>
              <a:rPr lang="it-IT" sz="2600" dirty="0"/>
              <a:t> the </a:t>
            </a:r>
            <a:r>
              <a:rPr lang="it-IT" sz="2600" dirty="0" err="1"/>
              <a:t>destruction</a:t>
            </a:r>
            <a:r>
              <a:rPr lang="it-IT" sz="2600" dirty="0"/>
              <a:t> of </a:t>
            </a:r>
            <a:r>
              <a:rPr lang="it-IT" sz="2600" dirty="0" err="1"/>
              <a:t>mitotic</a:t>
            </a:r>
            <a:r>
              <a:rPr lang="it-IT" sz="2600" dirty="0"/>
              <a:t> </a:t>
            </a:r>
            <a:r>
              <a:rPr lang="it-IT" sz="2600" dirty="0" err="1"/>
              <a:t>cyclins</a:t>
            </a:r>
            <a:r>
              <a:rPr lang="it-IT" sz="2600" dirty="0"/>
              <a:t>, </a:t>
            </a:r>
            <a:r>
              <a:rPr lang="it-IT" sz="2600" dirty="0" err="1"/>
              <a:t>their</a:t>
            </a:r>
            <a:r>
              <a:rPr lang="it-IT" sz="2600" dirty="0"/>
              <a:t> complete </a:t>
            </a:r>
            <a:r>
              <a:rPr lang="it-IT" sz="2600" dirty="0" err="1"/>
              <a:t>degradation</a:t>
            </a:r>
            <a:r>
              <a:rPr lang="it-IT" sz="2600" dirty="0"/>
              <a:t> and </a:t>
            </a:r>
            <a:r>
              <a:rPr lang="it-IT" sz="2600" dirty="0" err="1"/>
              <a:t>persistent</a:t>
            </a:r>
            <a:r>
              <a:rPr lang="it-IT" sz="2600" dirty="0"/>
              <a:t> </a:t>
            </a:r>
            <a:r>
              <a:rPr lang="it-IT" sz="2600" dirty="0" err="1"/>
              <a:t>instability</a:t>
            </a:r>
            <a:r>
              <a:rPr lang="it-IT" sz="2600" dirty="0"/>
              <a:t> in the </a:t>
            </a:r>
            <a:r>
              <a:rPr lang="it-IT" sz="2600" dirty="0" err="1"/>
              <a:t>subsequent</a:t>
            </a:r>
            <a:r>
              <a:rPr lang="it-IT" sz="2600" dirty="0"/>
              <a:t> G1 </a:t>
            </a:r>
            <a:r>
              <a:rPr lang="it-IT" sz="2600" dirty="0" err="1"/>
              <a:t>phase</a:t>
            </a:r>
            <a:r>
              <a:rPr lang="it-IT" sz="2600" dirty="0"/>
              <a:t> </a:t>
            </a:r>
            <a:r>
              <a:rPr lang="it-IT" sz="2600" dirty="0" err="1"/>
              <a:t>requires</a:t>
            </a:r>
            <a:r>
              <a:rPr lang="it-IT" sz="2600" dirty="0"/>
              <a:t> the APC/C to associate with the Cdh1 </a:t>
            </a:r>
            <a:r>
              <a:rPr lang="it-IT" sz="2600" dirty="0" err="1"/>
              <a:t>subunit</a:t>
            </a:r>
            <a:r>
              <a:rPr lang="it-IT" sz="2600" dirty="0"/>
              <a:t>. </a:t>
            </a:r>
            <a:r>
              <a:rPr lang="it-IT" sz="2600" dirty="0" err="1"/>
              <a:t>This</a:t>
            </a:r>
            <a:r>
              <a:rPr lang="it-IT" sz="2600" dirty="0"/>
              <a:t> </a:t>
            </a:r>
            <a:r>
              <a:rPr lang="it-IT" sz="2600" dirty="0" err="1"/>
              <a:t>complex</a:t>
            </a:r>
            <a:r>
              <a:rPr lang="it-IT" sz="2600" dirty="0"/>
              <a:t>, </a:t>
            </a:r>
            <a:r>
              <a:rPr lang="it-IT" sz="2600" dirty="0" err="1"/>
              <a:t>known</a:t>
            </a:r>
            <a:r>
              <a:rPr lang="it-IT" sz="2600" dirty="0"/>
              <a:t> </a:t>
            </a:r>
            <a:r>
              <a:rPr lang="it-IT" sz="2600" dirty="0" err="1"/>
              <a:t>at</a:t>
            </a:r>
            <a:r>
              <a:rPr lang="it-IT" sz="2600" dirty="0"/>
              <a:t> APC</a:t>
            </a:r>
            <a:r>
              <a:rPr lang="it-IT" sz="2600" baseline="30000" dirty="0"/>
              <a:t>Cdh1</a:t>
            </a:r>
            <a:r>
              <a:rPr lang="it-IT" sz="2600" dirty="0"/>
              <a:t>, </a:t>
            </a:r>
            <a:r>
              <a:rPr lang="it-IT" sz="2600" dirty="0" err="1"/>
              <a:t>completes</a:t>
            </a:r>
            <a:r>
              <a:rPr lang="it-IT" sz="2600" dirty="0"/>
              <a:t> the </a:t>
            </a:r>
            <a:r>
              <a:rPr lang="it-IT" sz="2600" dirty="0" err="1"/>
              <a:t>inactivation</a:t>
            </a:r>
            <a:r>
              <a:rPr lang="it-IT" sz="2600" dirty="0"/>
              <a:t> of </a:t>
            </a:r>
            <a:r>
              <a:rPr lang="it-IT" sz="2600" dirty="0" err="1"/>
              <a:t>mitotic</a:t>
            </a:r>
            <a:r>
              <a:rPr lang="it-IT" sz="2600" dirty="0"/>
              <a:t> </a:t>
            </a:r>
            <a:r>
              <a:rPr lang="it-IT" sz="2600" dirty="0" err="1"/>
              <a:t>cyclin</a:t>
            </a:r>
            <a:r>
              <a:rPr lang="it-IT" sz="2600" dirty="0"/>
              <a:t>–CDK.</a:t>
            </a:r>
          </a:p>
          <a:p>
            <a:pPr algn="just"/>
            <a:r>
              <a:rPr lang="it-IT" sz="2600" dirty="0"/>
              <a:t> 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600" dirty="0"/>
              <a:t>Cdh1 </a:t>
            </a:r>
            <a:r>
              <a:rPr lang="it-IT" sz="2600" dirty="0" err="1"/>
              <a:t>binds</a:t>
            </a:r>
            <a:r>
              <a:rPr lang="it-IT" sz="2600" dirty="0"/>
              <a:t> APC/C </a:t>
            </a:r>
            <a:r>
              <a:rPr lang="it-IT" sz="2600" dirty="0" err="1"/>
              <a:t>as</a:t>
            </a:r>
            <a:r>
              <a:rPr lang="it-IT" sz="2600" dirty="0"/>
              <a:t> </a:t>
            </a:r>
            <a:r>
              <a:rPr lang="it-IT" sz="2600" dirty="0" err="1"/>
              <a:t>cells</a:t>
            </a:r>
            <a:r>
              <a:rPr lang="it-IT" sz="2600" dirty="0"/>
              <a:t> exit </a:t>
            </a:r>
            <a:r>
              <a:rPr lang="it-IT" sz="2600" dirty="0" err="1"/>
              <a:t>mitosis</a:t>
            </a:r>
            <a:endParaRPr lang="it-IT" sz="2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945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848854" y="444936"/>
            <a:ext cx="836194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it-IT" sz="2600" dirty="0" err="1"/>
              <a:t>One</a:t>
            </a:r>
            <a:r>
              <a:rPr lang="it-IT" sz="2600" dirty="0"/>
              <a:t> </a:t>
            </a:r>
            <a:r>
              <a:rPr lang="it-IT" sz="2600" dirty="0" err="1"/>
              <a:t>mechanistic</a:t>
            </a:r>
            <a:r>
              <a:rPr lang="it-IT" sz="2600" dirty="0"/>
              <a:t> </a:t>
            </a:r>
            <a:r>
              <a:rPr lang="it-IT" sz="2600" dirty="0" err="1"/>
              <a:t>reason</a:t>
            </a:r>
            <a:r>
              <a:rPr lang="it-IT" sz="2600" dirty="0"/>
              <a:t> for the </a:t>
            </a:r>
            <a:r>
              <a:rPr lang="it-IT" sz="2600" dirty="0" err="1"/>
              <a:t>transition</a:t>
            </a:r>
            <a:r>
              <a:rPr lang="it-IT" sz="2600" dirty="0"/>
              <a:t> </a:t>
            </a:r>
            <a:r>
              <a:rPr lang="it-IT" sz="2600" dirty="0" err="1"/>
              <a:t>between</a:t>
            </a:r>
            <a:r>
              <a:rPr lang="it-IT" sz="2600" dirty="0"/>
              <a:t> APC</a:t>
            </a:r>
            <a:r>
              <a:rPr lang="it-IT" sz="2600" baseline="30000" dirty="0"/>
              <a:t>Cdc20</a:t>
            </a:r>
            <a:r>
              <a:rPr lang="it-IT" sz="2600" dirty="0"/>
              <a:t> and APC</a:t>
            </a:r>
            <a:r>
              <a:rPr lang="it-IT" sz="2600" baseline="30000" dirty="0"/>
              <a:t>Cdh1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that</a:t>
            </a:r>
            <a:r>
              <a:rPr lang="it-IT" sz="2600" dirty="0"/>
              <a:t> </a:t>
            </a:r>
            <a:r>
              <a:rPr lang="it-IT" sz="2600" dirty="0" err="1"/>
              <a:t>activity</a:t>
            </a:r>
            <a:r>
              <a:rPr lang="it-IT" sz="2600" dirty="0"/>
              <a:t> of APC</a:t>
            </a:r>
            <a:r>
              <a:rPr lang="it-IT" sz="2600" baseline="30000" dirty="0"/>
              <a:t>Cdc20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optimally</a:t>
            </a:r>
            <a:r>
              <a:rPr lang="it-IT" sz="2600" dirty="0"/>
              <a:t> </a:t>
            </a:r>
            <a:r>
              <a:rPr lang="it-IT" sz="2600" dirty="0" err="1"/>
              <a:t>maintained</a:t>
            </a:r>
            <a:r>
              <a:rPr lang="it-IT" sz="2600" dirty="0"/>
              <a:t> </a:t>
            </a:r>
            <a:r>
              <a:rPr lang="it-IT" sz="2600" dirty="0" err="1"/>
              <a:t>when</a:t>
            </a:r>
            <a:r>
              <a:rPr lang="it-IT" sz="2600" dirty="0"/>
              <a:t> </a:t>
            </a:r>
            <a:r>
              <a:rPr lang="it-IT" sz="2600" dirty="0" err="1"/>
              <a:t>cyclin</a:t>
            </a:r>
            <a:r>
              <a:rPr lang="it-IT" sz="2600" dirty="0"/>
              <a:t>–CDK </a:t>
            </a:r>
            <a:r>
              <a:rPr lang="it-IT" sz="2600" dirty="0" err="1"/>
              <a:t>levels</a:t>
            </a:r>
            <a:r>
              <a:rPr lang="it-IT" sz="2600" dirty="0"/>
              <a:t> are high, </a:t>
            </a:r>
            <a:r>
              <a:rPr lang="it-IT" sz="2600" dirty="0" err="1"/>
              <a:t>while</a:t>
            </a:r>
            <a:r>
              <a:rPr lang="it-IT" sz="2600" dirty="0"/>
              <a:t> APC</a:t>
            </a:r>
            <a:r>
              <a:rPr lang="it-IT" sz="2600" baseline="30000" dirty="0"/>
              <a:t>Cdh1</a:t>
            </a:r>
            <a:r>
              <a:rPr lang="it-IT" sz="2600" dirty="0"/>
              <a:t> </a:t>
            </a:r>
            <a:r>
              <a:rPr lang="it-IT" sz="2600" dirty="0" err="1"/>
              <a:t>function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actually</a:t>
            </a:r>
            <a:r>
              <a:rPr lang="it-IT" sz="2600" dirty="0"/>
              <a:t> </a:t>
            </a:r>
            <a:r>
              <a:rPr lang="it-IT" sz="2600" dirty="0" err="1"/>
              <a:t>antagonized</a:t>
            </a:r>
            <a:r>
              <a:rPr lang="it-IT" sz="2600" dirty="0"/>
              <a:t> by </a:t>
            </a:r>
            <a:r>
              <a:rPr lang="it-IT" sz="2600" dirty="0" err="1"/>
              <a:t>mitotic</a:t>
            </a:r>
            <a:r>
              <a:rPr lang="it-IT" sz="2600" dirty="0"/>
              <a:t> CDK </a:t>
            </a:r>
            <a:r>
              <a:rPr lang="it-IT" sz="2600" dirty="0" err="1"/>
              <a:t>phosphorylation</a:t>
            </a:r>
            <a:r>
              <a:rPr lang="it-IT" sz="2600" dirty="0"/>
              <a:t>.</a:t>
            </a:r>
          </a:p>
          <a:p>
            <a:pPr marL="342900" indent="-342900" algn="just">
              <a:buFont typeface="Arial"/>
              <a:buChar char="•"/>
            </a:pPr>
            <a:endParaRPr lang="it-IT" sz="2600" dirty="0"/>
          </a:p>
          <a:p>
            <a:pPr marL="342900" indent="-342900" algn="just">
              <a:buFont typeface="Arial"/>
              <a:buChar char="•"/>
            </a:pPr>
            <a:r>
              <a:rPr lang="it-IT" sz="2600" dirty="0"/>
              <a:t>Once </a:t>
            </a:r>
            <a:r>
              <a:rPr lang="it-IT" sz="2600" dirty="0" err="1"/>
              <a:t>mitosis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complete, APC</a:t>
            </a:r>
            <a:r>
              <a:rPr lang="it-IT" sz="2600" baseline="30000" dirty="0"/>
              <a:t>Cdh1</a:t>
            </a:r>
            <a:r>
              <a:rPr lang="it-IT" sz="2600" dirty="0"/>
              <a:t> </a:t>
            </a:r>
            <a:r>
              <a:rPr lang="it-IT" sz="2600" dirty="0" err="1"/>
              <a:t>helps</a:t>
            </a:r>
            <a:r>
              <a:rPr lang="it-IT" sz="2600" dirty="0"/>
              <a:t> </a:t>
            </a:r>
            <a:r>
              <a:rPr lang="it-IT" sz="2600" dirty="0" err="1"/>
              <a:t>define</a:t>
            </a:r>
            <a:r>
              <a:rPr lang="it-IT" sz="2600" dirty="0"/>
              <a:t> the G1 state: </a:t>
            </a:r>
            <a:r>
              <a:rPr lang="it-IT" sz="2600" dirty="0" err="1"/>
              <a:t>it</a:t>
            </a:r>
            <a:r>
              <a:rPr lang="it-IT" sz="2600" dirty="0"/>
              <a:t> </a:t>
            </a:r>
            <a:r>
              <a:rPr lang="it-IT" sz="2600" dirty="0" err="1"/>
              <a:t>turns</a:t>
            </a:r>
            <a:r>
              <a:rPr lang="it-IT" sz="2600" dirty="0"/>
              <a:t> off </a:t>
            </a:r>
            <a:r>
              <a:rPr lang="it-IT" sz="2600" dirty="0" err="1"/>
              <a:t>mitotic</a:t>
            </a:r>
            <a:r>
              <a:rPr lang="it-IT" sz="2600" dirty="0"/>
              <a:t> exit by </a:t>
            </a:r>
            <a:r>
              <a:rPr lang="it-IT" sz="2600" dirty="0" err="1"/>
              <a:t>targeting</a:t>
            </a:r>
            <a:r>
              <a:rPr lang="it-IT" sz="2600" dirty="0"/>
              <a:t> the polo-family </a:t>
            </a:r>
            <a:r>
              <a:rPr lang="it-IT" sz="2600" dirty="0" err="1"/>
              <a:t>protein</a:t>
            </a:r>
            <a:r>
              <a:rPr lang="it-IT" sz="2600" dirty="0"/>
              <a:t> </a:t>
            </a:r>
            <a:r>
              <a:rPr lang="it-IT" sz="2600" dirty="0" err="1"/>
              <a:t>kinase</a:t>
            </a:r>
            <a:r>
              <a:rPr lang="it-IT" sz="2600" dirty="0"/>
              <a:t> Cdc5 for </a:t>
            </a:r>
            <a:r>
              <a:rPr lang="it-IT" sz="2600" dirty="0" err="1"/>
              <a:t>destruction</a:t>
            </a:r>
            <a:r>
              <a:rPr lang="it-IT" sz="2600" dirty="0"/>
              <a:t> in late M or </a:t>
            </a:r>
            <a:r>
              <a:rPr lang="it-IT" sz="2600" dirty="0" err="1"/>
              <a:t>early</a:t>
            </a:r>
            <a:r>
              <a:rPr lang="it-IT" sz="2600" dirty="0"/>
              <a:t> G1 and </a:t>
            </a:r>
            <a:r>
              <a:rPr lang="it-IT" sz="2600" dirty="0" err="1"/>
              <a:t>destabilizes</a:t>
            </a:r>
            <a:r>
              <a:rPr lang="it-IT" sz="2600" dirty="0"/>
              <a:t> </a:t>
            </a:r>
            <a:r>
              <a:rPr lang="it-IT" sz="2600" dirty="0" err="1"/>
              <a:t>mitotic</a:t>
            </a:r>
            <a:r>
              <a:rPr lang="it-IT" sz="2600" dirty="0"/>
              <a:t> </a:t>
            </a:r>
            <a:r>
              <a:rPr lang="it-IT" sz="2600" dirty="0" err="1"/>
              <a:t>cyclins</a:t>
            </a:r>
            <a:r>
              <a:rPr lang="it-IT" sz="2600" dirty="0"/>
              <a:t> </a:t>
            </a:r>
            <a:r>
              <a:rPr lang="it-IT" sz="2600" dirty="0" err="1"/>
              <a:t>throughout</a:t>
            </a:r>
            <a:r>
              <a:rPr lang="it-IT" sz="2600" dirty="0"/>
              <a:t> G1.</a:t>
            </a:r>
          </a:p>
          <a:p>
            <a:pPr marL="342900" indent="-342900" algn="just">
              <a:buFont typeface="Arial"/>
              <a:buChar char="•"/>
            </a:pPr>
            <a:endParaRPr lang="it-IT" sz="2600" dirty="0"/>
          </a:p>
          <a:p>
            <a:pPr marL="342900" indent="-342900" algn="just">
              <a:buFont typeface="Arial"/>
              <a:buChar char="•"/>
            </a:pPr>
            <a:r>
              <a:rPr lang="it-IT" sz="2600" dirty="0" err="1"/>
              <a:t>When</a:t>
            </a:r>
            <a:r>
              <a:rPr lang="it-IT" sz="2600" dirty="0"/>
              <a:t> APC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active</a:t>
            </a:r>
            <a:r>
              <a:rPr lang="it-IT" sz="2600" dirty="0"/>
              <a:t>, </a:t>
            </a:r>
            <a:r>
              <a:rPr lang="it-IT" sz="2600" dirty="0" err="1"/>
              <a:t>it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imperative </a:t>
            </a:r>
            <a:r>
              <a:rPr lang="it-IT" sz="2600" dirty="0" err="1"/>
              <a:t>that</a:t>
            </a:r>
            <a:r>
              <a:rPr lang="it-IT" sz="2600" dirty="0"/>
              <a:t> </a:t>
            </a:r>
            <a:r>
              <a:rPr lang="it-IT" sz="2600" dirty="0" err="1"/>
              <a:t>it</a:t>
            </a:r>
            <a:r>
              <a:rPr lang="it-IT" sz="2600" dirty="0"/>
              <a:t> </a:t>
            </a:r>
            <a:r>
              <a:rPr lang="it-IT" sz="2600" dirty="0" err="1"/>
              <a:t>should</a:t>
            </a:r>
            <a:r>
              <a:rPr lang="it-IT" sz="2600" dirty="0"/>
              <a:t> </a:t>
            </a:r>
            <a:r>
              <a:rPr lang="it-IT" sz="2600" dirty="0" err="1"/>
              <a:t>not</a:t>
            </a:r>
            <a:r>
              <a:rPr lang="it-IT" sz="2600" dirty="0"/>
              <a:t> target </a:t>
            </a:r>
            <a:r>
              <a:rPr lang="it-IT" sz="2600" dirty="0" err="1"/>
              <a:t>securin</a:t>
            </a:r>
            <a:r>
              <a:rPr lang="it-IT" sz="2600" dirty="0"/>
              <a:t> and </a:t>
            </a:r>
            <a:r>
              <a:rPr lang="it-IT" sz="2600" dirty="0" err="1"/>
              <a:t>mitotic</a:t>
            </a:r>
            <a:r>
              <a:rPr lang="it-IT" sz="2600" dirty="0"/>
              <a:t> </a:t>
            </a:r>
            <a:r>
              <a:rPr lang="it-IT" sz="2600" dirty="0" err="1"/>
              <a:t>cyclins</a:t>
            </a:r>
            <a:r>
              <a:rPr lang="it-IT" sz="2600" dirty="0"/>
              <a:t> for </a:t>
            </a:r>
            <a:r>
              <a:rPr lang="it-IT" sz="2600" dirty="0" err="1"/>
              <a:t>destruction</a:t>
            </a:r>
            <a:r>
              <a:rPr lang="it-IT" sz="2600" dirty="0"/>
              <a:t> </a:t>
            </a:r>
            <a:r>
              <a:rPr lang="it-IT" sz="2600" dirty="0" err="1"/>
              <a:t>until</a:t>
            </a:r>
            <a:r>
              <a:rPr lang="it-IT" sz="2600" dirty="0"/>
              <a:t> </a:t>
            </a:r>
            <a:r>
              <a:rPr lang="it-IT" sz="2600" dirty="0" err="1"/>
              <a:t>all</a:t>
            </a:r>
            <a:r>
              <a:rPr lang="it-IT" sz="2600" dirty="0"/>
              <a:t> the </a:t>
            </a:r>
            <a:r>
              <a:rPr lang="it-IT" sz="2600" dirty="0" err="1"/>
              <a:t>chromosomes</a:t>
            </a:r>
            <a:r>
              <a:rPr lang="it-IT" sz="2600" dirty="0"/>
              <a:t> are </a:t>
            </a:r>
            <a:r>
              <a:rPr lang="it-IT" sz="2600" dirty="0" err="1"/>
              <a:t>attached</a:t>
            </a:r>
            <a:r>
              <a:rPr lang="it-IT" sz="2600" dirty="0"/>
              <a:t> to the </a:t>
            </a:r>
            <a:r>
              <a:rPr lang="it-IT" sz="2600" dirty="0" err="1"/>
              <a:t>mitotic</a:t>
            </a:r>
            <a:r>
              <a:rPr lang="it-IT" sz="2600" dirty="0"/>
              <a:t> </a:t>
            </a:r>
            <a:r>
              <a:rPr lang="it-IT" sz="2600" dirty="0" err="1"/>
              <a:t>apparatus</a:t>
            </a:r>
            <a:r>
              <a:rPr lang="it-IT" sz="2600" dirty="0"/>
              <a:t> (SAC, </a:t>
            </a:r>
            <a:r>
              <a:rPr lang="it-IT" sz="2600" dirty="0" err="1"/>
              <a:t>spindle</a:t>
            </a:r>
            <a:r>
              <a:rPr lang="it-IT" sz="2600" dirty="0"/>
              <a:t> </a:t>
            </a:r>
            <a:r>
              <a:rPr lang="it-IT" sz="2600" dirty="0" err="1"/>
              <a:t>assembly</a:t>
            </a:r>
            <a:r>
              <a:rPr lang="it-IT" sz="2600" dirty="0"/>
              <a:t> </a:t>
            </a:r>
            <a:r>
              <a:rPr lang="it-IT" sz="2600" dirty="0" err="1"/>
              <a:t>checkpopint</a:t>
            </a:r>
            <a:r>
              <a:rPr lang="it-IT" sz="2600" dirty="0"/>
              <a:t>).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875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14330" y="217626"/>
            <a:ext cx="8070574" cy="6321286"/>
          </a:xfrm>
        </p:spPr>
        <p:txBody>
          <a:bodyPr>
            <a:noAutofit/>
          </a:bodyPr>
          <a:lstStyle/>
          <a:p>
            <a:pPr algn="just"/>
            <a:r>
              <a:rPr lang="it-IT" dirty="0"/>
              <a:t>CDC20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activator</a:t>
            </a:r>
            <a:r>
              <a:rPr lang="it-IT" dirty="0"/>
              <a:t> of the </a:t>
            </a:r>
            <a:r>
              <a:rPr lang="it-IT" dirty="0" err="1"/>
              <a:t>anaphase-promoting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 (APC), an E3 </a:t>
            </a:r>
            <a:r>
              <a:rPr lang="it-IT" dirty="0" err="1"/>
              <a:t>ubiquitin</a:t>
            </a:r>
            <a:r>
              <a:rPr lang="it-IT" dirty="0"/>
              <a:t> </a:t>
            </a:r>
            <a:r>
              <a:rPr lang="it-IT" dirty="0" err="1"/>
              <a:t>ligase</a:t>
            </a:r>
            <a:r>
              <a:rPr lang="it-IT" dirty="0"/>
              <a:t> in the </a:t>
            </a:r>
            <a:r>
              <a:rPr lang="it-IT" dirty="0" err="1"/>
              <a:t>ubiquitin-mediated</a:t>
            </a:r>
            <a:r>
              <a:rPr lang="it-IT" dirty="0"/>
              <a:t> </a:t>
            </a:r>
            <a:r>
              <a:rPr lang="it-IT" dirty="0" err="1"/>
              <a:t>proteolysis</a:t>
            </a:r>
            <a:r>
              <a:rPr lang="it-IT" dirty="0"/>
              <a:t> </a:t>
            </a:r>
            <a:r>
              <a:rPr lang="it-IT" dirty="0" err="1"/>
              <a:t>pathway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 The APC </a:t>
            </a:r>
            <a:r>
              <a:rPr lang="it-IT" dirty="0" err="1"/>
              <a:t>ubiquitin</a:t>
            </a:r>
            <a:r>
              <a:rPr lang="it-IT" dirty="0"/>
              <a:t> </a:t>
            </a:r>
            <a:r>
              <a:rPr lang="it-IT" dirty="0" err="1"/>
              <a:t>ligase</a:t>
            </a:r>
            <a:r>
              <a:rPr lang="it-IT" dirty="0"/>
              <a:t> </a:t>
            </a:r>
            <a:r>
              <a:rPr lang="it-IT" dirty="0" err="1"/>
              <a:t>helps</a:t>
            </a:r>
            <a:r>
              <a:rPr lang="it-IT" dirty="0"/>
              <a:t> </a:t>
            </a:r>
            <a:r>
              <a:rPr lang="it-IT" dirty="0" err="1"/>
              <a:t>regulate</a:t>
            </a:r>
            <a:r>
              <a:rPr lang="it-IT" dirty="0"/>
              <a:t> the </a:t>
            </a:r>
            <a:r>
              <a:rPr lang="it-IT" dirty="0" err="1"/>
              <a:t>metaphase</a:t>
            </a:r>
            <a:r>
              <a:rPr lang="it-IT" dirty="0"/>
              <a:t>/</a:t>
            </a:r>
            <a:r>
              <a:rPr lang="it-IT" dirty="0" err="1"/>
              <a:t>anaphase</a:t>
            </a:r>
            <a:r>
              <a:rPr lang="it-IT" dirty="0"/>
              <a:t> </a:t>
            </a:r>
            <a:r>
              <a:rPr lang="it-IT" dirty="0" err="1"/>
              <a:t>transition</a:t>
            </a:r>
            <a:r>
              <a:rPr lang="it-IT" dirty="0"/>
              <a:t> and exit from </a:t>
            </a:r>
            <a:r>
              <a:rPr lang="it-IT" dirty="0" err="1"/>
              <a:t>mitosis</a:t>
            </a:r>
            <a:r>
              <a:rPr lang="it-IT" dirty="0"/>
              <a:t>/G1 entry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ubiquitination</a:t>
            </a:r>
            <a:r>
              <a:rPr lang="it-IT" dirty="0"/>
              <a:t> of </a:t>
            </a:r>
            <a:r>
              <a:rPr lang="it-IT" dirty="0" err="1"/>
              <a:t>various</a:t>
            </a:r>
            <a:r>
              <a:rPr lang="it-IT" dirty="0"/>
              <a:t> </a:t>
            </a:r>
            <a:r>
              <a:rPr lang="it-IT" dirty="0" err="1"/>
              <a:t>substrates</a:t>
            </a:r>
            <a:r>
              <a:rPr lang="it-IT" dirty="0"/>
              <a:t>. </a:t>
            </a:r>
          </a:p>
          <a:p>
            <a:pPr algn="just"/>
            <a:endParaRPr lang="it-IT" dirty="0"/>
          </a:p>
          <a:p>
            <a:pPr algn="just"/>
            <a:r>
              <a:rPr lang="it-IT" dirty="0" err="1"/>
              <a:t>These</a:t>
            </a:r>
            <a:r>
              <a:rPr lang="it-IT" dirty="0"/>
              <a:t> include </a:t>
            </a:r>
            <a:r>
              <a:rPr lang="it-IT" dirty="0" err="1"/>
              <a:t>mitotic</a:t>
            </a:r>
            <a:r>
              <a:rPr lang="it-IT" dirty="0"/>
              <a:t> </a:t>
            </a:r>
            <a:r>
              <a:rPr lang="it-IT" dirty="0" err="1"/>
              <a:t>cyclins</a:t>
            </a:r>
            <a:r>
              <a:rPr lang="it-IT" dirty="0"/>
              <a:t>, the </a:t>
            </a:r>
            <a:r>
              <a:rPr lang="it-IT" dirty="0" err="1"/>
              <a:t>sister</a:t>
            </a:r>
            <a:r>
              <a:rPr lang="it-IT" dirty="0"/>
              <a:t> </a:t>
            </a:r>
            <a:r>
              <a:rPr lang="it-IT" dirty="0" err="1"/>
              <a:t>chromatid</a:t>
            </a:r>
            <a:r>
              <a:rPr lang="it-IT" dirty="0"/>
              <a:t> </a:t>
            </a:r>
            <a:r>
              <a:rPr lang="it-IT" dirty="0" err="1"/>
              <a:t>separation</a:t>
            </a:r>
            <a:r>
              <a:rPr lang="it-IT" dirty="0"/>
              <a:t> </a:t>
            </a:r>
            <a:r>
              <a:rPr lang="it-IT" dirty="0" err="1"/>
              <a:t>inhibitor</a:t>
            </a:r>
            <a:r>
              <a:rPr lang="it-IT" dirty="0"/>
              <a:t> Pds1p, the Kip1p and Cin8p </a:t>
            </a:r>
            <a:r>
              <a:rPr lang="it-IT" dirty="0" err="1"/>
              <a:t>motor</a:t>
            </a:r>
            <a:r>
              <a:rPr lang="it-IT" dirty="0"/>
              <a:t> </a:t>
            </a:r>
            <a:r>
              <a:rPr lang="it-IT" dirty="0" err="1"/>
              <a:t>proteins</a:t>
            </a:r>
            <a:r>
              <a:rPr lang="it-IT" dirty="0"/>
              <a:t>, Cdc5p, and the </a:t>
            </a:r>
            <a:r>
              <a:rPr lang="it-IT" dirty="0" err="1"/>
              <a:t>spindle</a:t>
            </a:r>
            <a:r>
              <a:rPr lang="it-IT" dirty="0"/>
              <a:t> </a:t>
            </a:r>
            <a:r>
              <a:rPr lang="it-IT" dirty="0" err="1"/>
              <a:t>disassembly</a:t>
            </a:r>
            <a:r>
              <a:rPr lang="it-IT" dirty="0"/>
              <a:t> </a:t>
            </a:r>
            <a:r>
              <a:rPr lang="it-IT" dirty="0" err="1"/>
              <a:t>factor</a:t>
            </a:r>
            <a:r>
              <a:rPr lang="it-IT" dirty="0"/>
              <a:t>, Ase1p.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49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86964" y="609601"/>
            <a:ext cx="8323837" cy="5194852"/>
          </a:xfrm>
        </p:spPr>
        <p:txBody>
          <a:bodyPr>
            <a:noAutofit/>
          </a:bodyPr>
          <a:lstStyle/>
          <a:p>
            <a:pPr algn="just"/>
            <a:r>
              <a:rPr lang="it-IT" i="1" dirty="0"/>
              <a:t>cdc20-1 </a:t>
            </a:r>
            <a:r>
              <a:rPr lang="it-IT" dirty="0" err="1"/>
              <a:t>mutants</a:t>
            </a:r>
            <a:r>
              <a:rPr lang="it-IT" dirty="0"/>
              <a:t> </a:t>
            </a:r>
            <a:r>
              <a:rPr lang="it-IT" dirty="0" err="1"/>
              <a:t>arrest</a:t>
            </a:r>
            <a:r>
              <a:rPr lang="it-IT" dirty="0"/>
              <a:t> in </a:t>
            </a:r>
            <a:r>
              <a:rPr lang="it-IT" dirty="0" err="1"/>
              <a:t>metaphase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the </a:t>
            </a:r>
            <a:r>
              <a:rPr lang="it-IT" dirty="0" err="1"/>
              <a:t>activation</a:t>
            </a:r>
            <a:r>
              <a:rPr lang="it-IT" dirty="0"/>
              <a:t> of APC-</a:t>
            </a:r>
            <a:r>
              <a:rPr lang="it-IT" dirty="0" err="1"/>
              <a:t>dependent</a:t>
            </a:r>
            <a:r>
              <a:rPr lang="it-IT" dirty="0"/>
              <a:t> </a:t>
            </a:r>
            <a:r>
              <a:rPr lang="it-IT" dirty="0" err="1"/>
              <a:t>proteolysis</a:t>
            </a:r>
            <a:r>
              <a:rPr lang="it-IT" dirty="0"/>
              <a:t>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Analysis of the </a:t>
            </a:r>
            <a:r>
              <a:rPr lang="it-IT" dirty="0" err="1"/>
              <a:t>mutants</a:t>
            </a:r>
            <a:r>
              <a:rPr lang="it-IT" dirty="0"/>
              <a:t> </a:t>
            </a:r>
            <a:r>
              <a:rPr lang="it-IT" dirty="0" err="1"/>
              <a:t>demonstrated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Cdc20p </a:t>
            </a:r>
            <a:r>
              <a:rPr lang="it-IT" dirty="0" err="1"/>
              <a:t>regulates</a:t>
            </a:r>
            <a:r>
              <a:rPr lang="it-IT" dirty="0"/>
              <a:t> the </a:t>
            </a:r>
            <a:r>
              <a:rPr lang="it-IT" dirty="0" err="1"/>
              <a:t>activity</a:t>
            </a:r>
            <a:r>
              <a:rPr lang="it-IT" dirty="0"/>
              <a:t> and </a:t>
            </a:r>
            <a:r>
              <a:rPr lang="it-IT" dirty="0" err="1"/>
              <a:t>substrate</a:t>
            </a:r>
            <a:r>
              <a:rPr lang="it-IT" dirty="0"/>
              <a:t> </a:t>
            </a:r>
            <a:r>
              <a:rPr lang="it-IT" dirty="0" err="1"/>
              <a:t>specificity</a:t>
            </a:r>
            <a:r>
              <a:rPr lang="it-IT" dirty="0"/>
              <a:t> of the APC.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serves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an </a:t>
            </a:r>
            <a:r>
              <a:rPr lang="it-IT" dirty="0" err="1"/>
              <a:t>activator</a:t>
            </a:r>
            <a:r>
              <a:rPr lang="it-IT" dirty="0"/>
              <a:t> of the APC and </a:t>
            </a:r>
            <a:r>
              <a:rPr lang="it-IT" dirty="0" err="1"/>
              <a:t>mediates</a:t>
            </a:r>
            <a:r>
              <a:rPr lang="it-IT" dirty="0"/>
              <a:t> </a:t>
            </a:r>
            <a:r>
              <a:rPr lang="it-IT" dirty="0" err="1"/>
              <a:t>ubiquitin-dependent</a:t>
            </a:r>
            <a:r>
              <a:rPr lang="it-IT" dirty="0"/>
              <a:t> </a:t>
            </a:r>
            <a:r>
              <a:rPr lang="it-IT" dirty="0" err="1"/>
              <a:t>protein</a:t>
            </a:r>
            <a:r>
              <a:rPr lang="it-IT" dirty="0"/>
              <a:t> </a:t>
            </a:r>
            <a:r>
              <a:rPr lang="it-IT" dirty="0" err="1"/>
              <a:t>degradation</a:t>
            </a:r>
            <a:r>
              <a:rPr lang="it-IT" dirty="0"/>
              <a:t> of Pds1p, and the </a:t>
            </a:r>
            <a:r>
              <a:rPr lang="it-IT" dirty="0" err="1"/>
              <a:t>cyclins</a:t>
            </a:r>
            <a:r>
              <a:rPr lang="it-IT" dirty="0"/>
              <a:t> Clb5p and Clb3p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metaphase</a:t>
            </a:r>
            <a:r>
              <a:rPr lang="it-IT" dirty="0"/>
              <a:t>-to-</a:t>
            </a:r>
            <a:r>
              <a:rPr lang="it-IT" dirty="0" err="1"/>
              <a:t>anaphase</a:t>
            </a:r>
            <a:r>
              <a:rPr lang="it-IT" dirty="0"/>
              <a:t> </a:t>
            </a:r>
            <a:r>
              <a:rPr lang="it-IT" dirty="0" err="1"/>
              <a:t>transition</a:t>
            </a:r>
            <a:r>
              <a:rPr lang="it-IT" dirty="0"/>
              <a:t> of the </a:t>
            </a:r>
            <a:r>
              <a:rPr lang="it-IT" dirty="0" err="1"/>
              <a:t>cell</a:t>
            </a:r>
            <a:r>
              <a:rPr lang="it-IT" dirty="0"/>
              <a:t> </a:t>
            </a:r>
            <a:r>
              <a:rPr lang="it-IT" dirty="0" err="1"/>
              <a:t>cycle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275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01078" y="848140"/>
            <a:ext cx="7898297" cy="4028661"/>
          </a:xfrm>
        </p:spPr>
        <p:txBody>
          <a:bodyPr>
            <a:noAutofit/>
          </a:bodyPr>
          <a:lstStyle/>
          <a:p>
            <a:pPr algn="just"/>
            <a:r>
              <a:rPr lang="it-IT" dirty="0"/>
              <a:t>The timing of the </a:t>
            </a:r>
            <a:r>
              <a:rPr lang="it-IT" dirty="0" err="1"/>
              <a:t>association</a:t>
            </a:r>
            <a:r>
              <a:rPr lang="it-IT" dirty="0"/>
              <a:t> of Cdc20p with the APC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regulated</a:t>
            </a:r>
            <a:r>
              <a:rPr lang="it-IT" dirty="0"/>
              <a:t>. </a:t>
            </a:r>
          </a:p>
          <a:p>
            <a:pPr algn="just"/>
            <a:r>
              <a:rPr lang="it-IT" dirty="0"/>
              <a:t>The </a:t>
            </a:r>
            <a:r>
              <a:rPr lang="it-IT" dirty="0" err="1"/>
              <a:t>levels</a:t>
            </a:r>
            <a:r>
              <a:rPr lang="it-IT" dirty="0"/>
              <a:t> of Cdc20p rise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cells</a:t>
            </a:r>
            <a:r>
              <a:rPr lang="it-IT" dirty="0"/>
              <a:t> </a:t>
            </a:r>
            <a:r>
              <a:rPr lang="it-IT" dirty="0" err="1"/>
              <a:t>enter</a:t>
            </a:r>
            <a:r>
              <a:rPr lang="it-IT" dirty="0"/>
              <a:t> </a:t>
            </a:r>
            <a:r>
              <a:rPr lang="it-IT" dirty="0" err="1"/>
              <a:t>mitosis</a:t>
            </a:r>
            <a:r>
              <a:rPr lang="it-IT" dirty="0"/>
              <a:t> and </a:t>
            </a:r>
            <a:r>
              <a:rPr lang="it-IT" dirty="0" err="1"/>
              <a:t>fall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cells</a:t>
            </a:r>
            <a:r>
              <a:rPr lang="it-IT" dirty="0"/>
              <a:t> exit </a:t>
            </a:r>
            <a:r>
              <a:rPr lang="it-IT" dirty="0" err="1"/>
              <a:t>mitosis</a:t>
            </a:r>
            <a:r>
              <a:rPr lang="it-IT" dirty="0"/>
              <a:t>, with the </a:t>
            </a:r>
            <a:r>
              <a:rPr lang="it-IT" dirty="0" err="1"/>
              <a:t>result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Cdc20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bound</a:t>
            </a:r>
            <a:r>
              <a:rPr lang="it-IT" dirty="0"/>
              <a:t> to the APC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M </a:t>
            </a:r>
            <a:r>
              <a:rPr lang="it-IT" dirty="0" err="1"/>
              <a:t>phase</a:t>
            </a:r>
            <a:r>
              <a:rPr lang="it-IT" dirty="0"/>
              <a:t> (and </a:t>
            </a:r>
            <a:r>
              <a:rPr lang="it-IT" dirty="0" err="1"/>
              <a:t>possibly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late G2).</a:t>
            </a:r>
          </a:p>
          <a:p>
            <a:r>
              <a:rPr lang="it-IT" dirty="0"/>
              <a:t>CDH1, the </a:t>
            </a:r>
            <a:r>
              <a:rPr lang="it-IT" dirty="0" err="1"/>
              <a:t>other</a:t>
            </a:r>
            <a:r>
              <a:rPr lang="it-IT" dirty="0"/>
              <a:t> APC </a:t>
            </a:r>
            <a:r>
              <a:rPr lang="it-IT" dirty="0" err="1"/>
              <a:t>activator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homolog</a:t>
            </a:r>
            <a:r>
              <a:rPr lang="it-IT" dirty="0"/>
              <a:t> of CDC20.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270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171576"/>
            <a:ext cx="6215063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A096C-957A-D043-BDB3-FC6D473102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 Box 1054"/>
          <p:cNvSpPr txBox="1">
            <a:spLocks noChangeArrowheads="1"/>
          </p:cNvSpPr>
          <p:nvPr/>
        </p:nvSpPr>
        <p:spPr bwMode="auto">
          <a:xfrm>
            <a:off x="1865248" y="302263"/>
            <a:ext cx="837436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</a:rPr>
              <a:t>APC </a:t>
            </a:r>
            <a:r>
              <a:rPr lang="it-IT" b="1" dirty="0" err="1">
                <a:solidFill>
                  <a:srgbClr val="0000FF"/>
                </a:solidFill>
              </a:rPr>
              <a:t>substrates</a:t>
            </a:r>
            <a:r>
              <a:rPr lang="it-IT" b="1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4368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991" b="-2387"/>
          <a:stretch/>
        </p:blipFill>
        <p:spPr>
          <a:xfrm>
            <a:off x="5818588" y="809625"/>
            <a:ext cx="4392213" cy="5366211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17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2081216" y="1009656"/>
            <a:ext cx="34147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APC</a:t>
            </a:r>
            <a:r>
              <a:rPr lang="it-IT" sz="2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securin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(Pds1), an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inhibitor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protease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separase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(in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yeast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Esp1)</a:t>
            </a:r>
          </a:p>
          <a:p>
            <a:pPr marL="285750" indent="-285750" algn="just">
              <a:buFont typeface="Arial" charset="0"/>
              <a:buChar char="•"/>
            </a:pP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Separase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cohesin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(Scc1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subunit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link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replicated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sister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chromosomes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charset="0"/>
              <a:buChar char="•"/>
            </a:pP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APC</a:t>
            </a:r>
            <a:r>
              <a:rPr lang="it-IT" sz="20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031417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EF470C-38B8-F845-9943-8FE9BD02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18</a:t>
            </a:fld>
            <a:endParaRPr lang="it-IT"/>
          </a:p>
        </p:txBody>
      </p:sp>
      <p:pic>
        <p:nvPicPr>
          <p:cNvPr id="5" name="Segnaposto contenuto 4" descr="Schermata 2014-12-10 alle 22.28.54.png">
            <a:extLst>
              <a:ext uri="{FF2B5EF4-FFF2-40B4-BE49-F238E27FC236}">
                <a16:creationId xmlns:a16="http://schemas.microsoft.com/office/drawing/2014/main" id="{0E73BE26-11EE-BC48-B447-6F0A3B2F7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3" t="6907" r="11603"/>
          <a:stretch/>
        </p:blipFill>
        <p:spPr>
          <a:xfrm>
            <a:off x="4996070" y="505850"/>
            <a:ext cx="4931052" cy="3133796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85FC7852-090C-D949-86B9-011A5FCB6836}"/>
              </a:ext>
            </a:extLst>
          </p:cNvPr>
          <p:cNvSpPr/>
          <p:nvPr/>
        </p:nvSpPr>
        <p:spPr>
          <a:xfrm>
            <a:off x="2362202" y="3980664"/>
            <a:ext cx="75914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Activated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APC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ubiquitination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degradation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completely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securin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inhibitor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(in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yeast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Esp1) </a:t>
            </a:r>
          </a:p>
          <a:p>
            <a:pPr algn="just"/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cohesin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(Scc1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subunit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link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replicated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sister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chromosomes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/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release of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phosphatase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Cdc14 from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inhibitory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sequestration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79E204C-96B1-2A49-9748-8ABA03164B5B}"/>
              </a:ext>
            </a:extLst>
          </p:cNvPr>
          <p:cNvSpPr txBox="1"/>
          <p:nvPr/>
        </p:nvSpPr>
        <p:spPr>
          <a:xfrm>
            <a:off x="2867858" y="134789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APC</a:t>
            </a:r>
            <a:r>
              <a:rPr lang="it-IT" sz="2000" b="1" baseline="30000" dirty="0">
                <a:solidFill>
                  <a:srgbClr val="FF0000"/>
                </a:solidFill>
              </a:rPr>
              <a:t>Cdc20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59A5A9B1-BCF0-194D-BE6A-9F26CE4240CA}"/>
              </a:ext>
            </a:extLst>
          </p:cNvPr>
          <p:cNvGrpSpPr/>
          <p:nvPr/>
        </p:nvGrpSpPr>
        <p:grpSpPr>
          <a:xfrm>
            <a:off x="3127513" y="463830"/>
            <a:ext cx="318052" cy="424070"/>
            <a:chOff x="1603513" y="1046922"/>
            <a:chExt cx="318052" cy="424070"/>
          </a:xfrm>
        </p:grpSpPr>
        <p:cxnSp>
          <p:nvCxnSpPr>
            <p:cNvPr id="7" name="Connettore 1 6">
              <a:extLst>
                <a:ext uri="{FF2B5EF4-FFF2-40B4-BE49-F238E27FC236}">
                  <a16:creationId xmlns:a16="http://schemas.microsoft.com/office/drawing/2014/main" id="{D7AD6CF5-AC5A-5A4D-B9C9-7A38B7BB4850}"/>
                </a:ext>
              </a:extLst>
            </p:cNvPr>
            <p:cNvCxnSpPr/>
            <p:nvPr/>
          </p:nvCxnSpPr>
          <p:spPr>
            <a:xfrm>
              <a:off x="1779106" y="1046922"/>
              <a:ext cx="0" cy="4108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>
              <a:extLst>
                <a:ext uri="{FF2B5EF4-FFF2-40B4-BE49-F238E27FC236}">
                  <a16:creationId xmlns:a16="http://schemas.microsoft.com/office/drawing/2014/main" id="{CB3B7F10-FD99-4D4A-8202-12BBAA970E74}"/>
                </a:ext>
              </a:extLst>
            </p:cNvPr>
            <p:cNvCxnSpPr>
              <a:cxnSpLocks/>
            </p:cNvCxnSpPr>
            <p:nvPr/>
          </p:nvCxnSpPr>
          <p:spPr>
            <a:xfrm>
              <a:off x="1603513" y="1470992"/>
              <a:ext cx="31805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8BE1B2A-7BA7-2945-8FFC-390D06B5FD37}"/>
              </a:ext>
            </a:extLst>
          </p:cNvPr>
          <p:cNvSpPr txBox="1"/>
          <p:nvPr/>
        </p:nvSpPr>
        <p:spPr>
          <a:xfrm>
            <a:off x="2464906" y="861396"/>
            <a:ext cx="1694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Pds1 (</a:t>
            </a:r>
            <a:r>
              <a:rPr lang="it-IT" sz="2000" b="1" dirty="0" err="1">
                <a:solidFill>
                  <a:srgbClr val="FF0000"/>
                </a:solidFill>
              </a:rPr>
              <a:t>Securin</a:t>
            </a:r>
            <a:r>
              <a:rPr lang="it-IT" sz="2000" b="1" dirty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52FBA6B-7345-254D-B1BA-F1C6287A34E8}"/>
              </a:ext>
            </a:extLst>
          </p:cNvPr>
          <p:cNvGrpSpPr/>
          <p:nvPr/>
        </p:nvGrpSpPr>
        <p:grpSpPr>
          <a:xfrm>
            <a:off x="3120888" y="1252336"/>
            <a:ext cx="318052" cy="424070"/>
            <a:chOff x="1603513" y="1046922"/>
            <a:chExt cx="318052" cy="424070"/>
          </a:xfrm>
        </p:grpSpPr>
        <p:cxnSp>
          <p:nvCxnSpPr>
            <p:cNvPr id="15" name="Connettore 1 14">
              <a:extLst>
                <a:ext uri="{FF2B5EF4-FFF2-40B4-BE49-F238E27FC236}">
                  <a16:creationId xmlns:a16="http://schemas.microsoft.com/office/drawing/2014/main" id="{7E8A8B31-1F78-9249-A9CB-D3C2FA52A96B}"/>
                </a:ext>
              </a:extLst>
            </p:cNvPr>
            <p:cNvCxnSpPr/>
            <p:nvPr/>
          </p:nvCxnSpPr>
          <p:spPr>
            <a:xfrm>
              <a:off x="1779106" y="1046922"/>
              <a:ext cx="0" cy="4108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>
              <a:extLst>
                <a:ext uri="{FF2B5EF4-FFF2-40B4-BE49-F238E27FC236}">
                  <a16:creationId xmlns:a16="http://schemas.microsoft.com/office/drawing/2014/main" id="{4DE645D6-ACCB-7A4A-B8F2-D6954B401EE4}"/>
                </a:ext>
              </a:extLst>
            </p:cNvPr>
            <p:cNvCxnSpPr>
              <a:cxnSpLocks/>
            </p:cNvCxnSpPr>
            <p:nvPr/>
          </p:nvCxnSpPr>
          <p:spPr>
            <a:xfrm>
              <a:off x="1603513" y="1470992"/>
              <a:ext cx="31805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3996AB5-79E2-D546-9345-7F5AA2A52C4E}"/>
              </a:ext>
            </a:extLst>
          </p:cNvPr>
          <p:cNvSpPr txBox="1"/>
          <p:nvPr/>
        </p:nvSpPr>
        <p:spPr>
          <a:xfrm>
            <a:off x="2431777" y="1689659"/>
            <a:ext cx="1858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Esp1 (</a:t>
            </a:r>
            <a:r>
              <a:rPr lang="it-IT" sz="2000" b="1" dirty="0" err="1">
                <a:solidFill>
                  <a:srgbClr val="FF0000"/>
                </a:solidFill>
              </a:rPr>
              <a:t>Separase</a:t>
            </a:r>
            <a:r>
              <a:rPr lang="it-IT" sz="2000" b="1" dirty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B2DCB600-AEE3-9549-AC35-B930430229E4}"/>
              </a:ext>
            </a:extLst>
          </p:cNvPr>
          <p:cNvGrpSpPr/>
          <p:nvPr/>
        </p:nvGrpSpPr>
        <p:grpSpPr>
          <a:xfrm>
            <a:off x="3127516" y="2054097"/>
            <a:ext cx="318052" cy="424070"/>
            <a:chOff x="1603513" y="1046922"/>
            <a:chExt cx="318052" cy="424070"/>
          </a:xfrm>
        </p:grpSpPr>
        <p:cxnSp>
          <p:nvCxnSpPr>
            <p:cNvPr id="19" name="Connettore 1 18">
              <a:extLst>
                <a:ext uri="{FF2B5EF4-FFF2-40B4-BE49-F238E27FC236}">
                  <a16:creationId xmlns:a16="http://schemas.microsoft.com/office/drawing/2014/main" id="{5AA8F2EE-ABDB-874E-AA0E-B50A987088B7}"/>
                </a:ext>
              </a:extLst>
            </p:cNvPr>
            <p:cNvCxnSpPr/>
            <p:nvPr/>
          </p:nvCxnSpPr>
          <p:spPr>
            <a:xfrm>
              <a:off x="1779106" y="1046922"/>
              <a:ext cx="0" cy="4108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>
              <a:extLst>
                <a:ext uri="{FF2B5EF4-FFF2-40B4-BE49-F238E27FC236}">
                  <a16:creationId xmlns:a16="http://schemas.microsoft.com/office/drawing/2014/main" id="{A3F9B0A8-38A7-924F-96A1-55695C21CA01}"/>
                </a:ext>
              </a:extLst>
            </p:cNvPr>
            <p:cNvCxnSpPr>
              <a:cxnSpLocks/>
            </p:cNvCxnSpPr>
            <p:nvPr/>
          </p:nvCxnSpPr>
          <p:spPr>
            <a:xfrm>
              <a:off x="1603513" y="1470992"/>
              <a:ext cx="31805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4D36AC4-02F7-8D40-9A03-6D3AB645F640}"/>
              </a:ext>
            </a:extLst>
          </p:cNvPr>
          <p:cNvSpPr txBox="1"/>
          <p:nvPr/>
        </p:nvSpPr>
        <p:spPr>
          <a:xfrm>
            <a:off x="2045325" y="2438410"/>
            <a:ext cx="2687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Scc1 </a:t>
            </a:r>
            <a:r>
              <a:rPr lang="it-IT" sz="2000" b="1" dirty="0" err="1">
                <a:solidFill>
                  <a:srgbClr val="FF0000"/>
                </a:solidFill>
              </a:rPr>
              <a:t>cleavage</a:t>
            </a:r>
            <a:r>
              <a:rPr lang="it-IT" sz="2000" b="1" dirty="0">
                <a:solidFill>
                  <a:srgbClr val="FF0000"/>
                </a:solidFill>
              </a:rPr>
              <a:t> (</a:t>
            </a:r>
            <a:r>
              <a:rPr lang="it-IT" sz="2000" b="1" dirty="0" err="1">
                <a:solidFill>
                  <a:srgbClr val="FF0000"/>
                </a:solidFill>
              </a:rPr>
              <a:t>Cohesin</a:t>
            </a:r>
            <a:r>
              <a:rPr lang="it-IT" sz="2000" b="1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F4030386-7800-964F-83B1-C691028FFF5F}"/>
              </a:ext>
            </a:extLst>
          </p:cNvPr>
          <p:cNvCxnSpPr>
            <a:cxnSpLocks/>
          </p:cNvCxnSpPr>
          <p:nvPr/>
        </p:nvCxnSpPr>
        <p:spPr>
          <a:xfrm>
            <a:off x="3281750" y="2878277"/>
            <a:ext cx="0" cy="395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A7C9EEC-F197-AD44-B3C4-D65E8AE9529E}"/>
              </a:ext>
            </a:extLst>
          </p:cNvPr>
          <p:cNvSpPr txBox="1"/>
          <p:nvPr/>
        </p:nvSpPr>
        <p:spPr>
          <a:xfrm>
            <a:off x="1879677" y="3200413"/>
            <a:ext cx="3116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rgbClr val="FF0000"/>
                </a:solidFill>
              </a:rPr>
              <a:t>Sister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chromatid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separation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56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96164" y="292637"/>
            <a:ext cx="865378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inactivation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of CDK1 alone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sufficient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to drive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exit,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CDK1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substrate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dephosphorylation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also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depends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phosphatase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activation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organisms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studied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so far.</a:t>
            </a:r>
          </a:p>
          <a:p>
            <a:pPr algn="just"/>
            <a:endParaRPr lang="it-IT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budding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yeast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, the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main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exit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phosphatase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Cdc14,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which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mediates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both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completion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of Cdk1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inactivation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, by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upregulating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Sic1 and Cdh1, and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dephosphorylation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of Cdk1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substrates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 algn="just">
              <a:buFont typeface="Arial"/>
              <a:buChar char="•"/>
            </a:pPr>
            <a:endParaRPr lang="it-IT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Other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organisms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however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seem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rely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distinct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exit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phosphatases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despite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presence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genes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are </a:t>
            </a:r>
            <a:r>
              <a:rPr lang="it-IT" sz="2800" dirty="0" err="1">
                <a:ea typeface="Verdana" panose="020B0604030504040204" pitchFamily="34" charset="0"/>
                <a:cs typeface="Verdana" panose="020B0604030504040204" pitchFamily="34" charset="0"/>
              </a:rPr>
              <a:t>homologous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800" i="1" dirty="0">
                <a:ea typeface="Verdana" panose="020B0604030504040204" pitchFamily="34" charset="0"/>
                <a:cs typeface="Verdana" panose="020B0604030504040204" pitchFamily="34" charset="0"/>
              </a:rPr>
              <a:t>CDC14</a:t>
            </a:r>
            <a:r>
              <a:rPr lang="it-IT" sz="2800" dirty="0"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/>
            <a:endParaRPr lang="it-IT" sz="2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fld>
            <a:endParaRPr lang="it-IT" sz="1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2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13FB5-42C8-0544-A861-B994AA6FA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289" y="373226"/>
            <a:ext cx="8938728" cy="1382357"/>
          </a:xfrm>
        </p:spPr>
        <p:txBody>
          <a:bodyPr>
            <a:noAutofit/>
          </a:bodyPr>
          <a:lstStyle/>
          <a:p>
            <a:r>
              <a:rPr lang="it-IT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Transcriptional</a:t>
            </a:r>
            <a:r>
              <a:rPr lang="it-IT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regulation</a:t>
            </a:r>
            <a:r>
              <a:rPr lang="it-IT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it-IT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it-IT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lang="it-IT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progression</a:t>
            </a:r>
            <a:endParaRPr lang="it-IT" sz="4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A8C143-D395-164A-B8E8-FF3B710EE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8707" y="1755583"/>
            <a:ext cx="8207893" cy="4757185"/>
          </a:xfrm>
        </p:spPr>
        <p:txBody>
          <a:bodyPr>
            <a:no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cluster: 180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genes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(Hcm1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transcription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The G2/M cluster or Clb2 cluster: 35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genes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, Clb1, Clb2, Polo-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kinase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Cdc5, Cdc20,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transcription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Ace2 and Swi5 (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transcription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of Sic1).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Mcm1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trancription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of G2/M cluster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together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with Fkh1, Fkh2  and the co-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activator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Ndd1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expressed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it-IT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S-phase</a:t>
            </a:r>
            <a:r>
              <a:rPr lang="it-IT" sz="3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290196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4"/>
          <p:cNvSpPr txBox="1">
            <a:spLocks noChangeArrowheads="1"/>
          </p:cNvSpPr>
          <p:nvPr/>
        </p:nvSpPr>
        <p:spPr bwMode="auto">
          <a:xfrm>
            <a:off x="1865248" y="302263"/>
            <a:ext cx="837436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Cdc14: core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regulator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exit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events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65248" y="1113316"/>
            <a:ext cx="83743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major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molecular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processes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occur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pass from M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G1:</a:t>
            </a:r>
          </a:p>
          <a:p>
            <a:pPr algn="just"/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CDK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be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inactivated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phosphorylation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CDK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substrates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be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reversed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APC</a:t>
            </a:r>
            <a:r>
              <a:rPr lang="it-IT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Cdc20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initiating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chromatid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spindle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elongation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APC 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sufficient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for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M-to-G1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transition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440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4"/>
          <p:cNvSpPr txBox="1">
            <a:spLocks noChangeArrowheads="1"/>
          </p:cNvSpPr>
          <p:nvPr/>
        </p:nvSpPr>
        <p:spPr bwMode="auto">
          <a:xfrm>
            <a:off x="1865248" y="302263"/>
            <a:ext cx="837436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Cdc14: core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regulator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exit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events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65248" y="1341074"/>
            <a:ext cx="83743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budding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yeast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tasks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phosphatase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Cdc14.</a:t>
            </a:r>
          </a:p>
          <a:p>
            <a:pPr algn="just"/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CDK-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counteracting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phosphatase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inactive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trapped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nucleolus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pass from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entrapment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weakened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Cdc14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eventually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floods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cytoplasm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reverse CDK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phosphorylations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086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2"/>
          <p:cNvGrpSpPr>
            <a:grpSpLocks/>
          </p:cNvGrpSpPr>
          <p:nvPr/>
        </p:nvGrpSpPr>
        <p:grpSpPr bwMode="auto">
          <a:xfrm>
            <a:off x="1701800" y="404814"/>
            <a:ext cx="8497888" cy="5329237"/>
            <a:chOff x="158" y="255"/>
            <a:chExt cx="5353" cy="3357"/>
          </a:xfrm>
        </p:grpSpPr>
        <p:sp>
          <p:nvSpPr>
            <p:cNvPr id="26627" name="Text Box 3"/>
            <p:cNvSpPr txBox="1">
              <a:spLocks noChangeArrowheads="1"/>
            </p:cNvSpPr>
            <p:nvPr/>
          </p:nvSpPr>
          <p:spPr bwMode="auto">
            <a:xfrm>
              <a:off x="657" y="255"/>
              <a:ext cx="435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2600" b="1">
                  <a:solidFill>
                    <a:srgbClr val="0033CC"/>
                  </a:solidFill>
                  <a:latin typeface="Tahoma" charset="0"/>
                </a:rPr>
                <a:t>The inhibitor Sic1</a:t>
              </a:r>
              <a:endParaRPr lang="it-IT" sz="2600" b="1">
                <a:solidFill>
                  <a:srgbClr val="0033CC"/>
                </a:solidFill>
                <a:latin typeface="Tahoma" charset="0"/>
              </a:endParaRPr>
            </a:p>
          </p:txBody>
        </p:sp>
        <p:pic>
          <p:nvPicPr>
            <p:cNvPr id="1843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618"/>
              <a:ext cx="4101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249" y="1983"/>
              <a:ext cx="5262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it-IT" sz="1600" b="1">
                  <a:latin typeface="Comic Sans MS" charset="0"/>
                </a:rPr>
                <a:t>Sic1</a:t>
              </a:r>
              <a:r>
                <a:rPr lang="it-IT" sz="1600">
                  <a:latin typeface="Comic Sans MS" charset="0"/>
                </a:rPr>
                <a:t>: inhibitor of cyclin-dependent kinase complexes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it-IT" sz="1600" b="1" i="1">
                  <a:latin typeface="Comic Sans MS" charset="0"/>
                </a:rPr>
                <a:t>SIC1</a:t>
              </a:r>
              <a:r>
                <a:rPr lang="it-IT" sz="1600" b="1">
                  <a:latin typeface="Comic Sans MS" charset="0"/>
                </a:rPr>
                <a:t>  mRNA</a:t>
              </a:r>
              <a:r>
                <a:rPr lang="it-IT" sz="1600">
                  <a:latin typeface="Comic Sans MS" charset="0"/>
                </a:rPr>
                <a:t>: accumulates in late anaphase (transcription factors Swi5 and Ace2)</a:t>
              </a:r>
            </a:p>
          </p:txBody>
        </p:sp>
        <p:sp>
          <p:nvSpPr>
            <p:cNvPr id="26630" name="Oval 6"/>
            <p:cNvSpPr>
              <a:spLocks noChangeArrowheads="1"/>
            </p:cNvSpPr>
            <p:nvPr/>
          </p:nvSpPr>
          <p:spPr bwMode="auto">
            <a:xfrm>
              <a:off x="2381" y="2619"/>
              <a:ext cx="681" cy="317"/>
            </a:xfrm>
            <a:prstGeom prst="ellipse">
              <a:avLst/>
            </a:prstGeom>
            <a:gradFill rotWithShape="1">
              <a:gsLst>
                <a:gs pos="0">
                  <a:srgbClr val="0000FF"/>
                </a:gs>
                <a:gs pos="50000">
                  <a:srgbClr val="0000FF">
                    <a:gamma/>
                    <a:tint val="0"/>
                    <a:invGamma/>
                  </a:srgbClr>
                </a:gs>
                <a:gs pos="100000">
                  <a:srgbClr val="0000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it-IT"/>
                <a:t>Sic1</a:t>
              </a:r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 flipH="1">
              <a:off x="1973" y="2936"/>
              <a:ext cx="454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3020" y="2926"/>
              <a:ext cx="408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158" y="3163"/>
              <a:ext cx="2404" cy="44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it-IT" sz="1600" b="1">
                  <a:latin typeface="Comic Sans MS" charset="0"/>
                </a:rPr>
                <a:t>G1</a:t>
              </a: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it-IT" sz="1600">
                  <a:latin typeface="Comic Sans MS" charset="0"/>
                </a:rPr>
                <a:t>Inhibits Clb5,6/Cdc28 kinase activity</a:t>
              </a: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2880" y="3163"/>
              <a:ext cx="2585" cy="44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it-IT" sz="1600" b="1">
                  <a:latin typeface="Comic Sans MS" charset="0"/>
                </a:rPr>
                <a:t>EXIT from MITOSIS</a:t>
              </a: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it-IT" sz="1600">
                  <a:latin typeface="Comic Sans MS" charset="0"/>
                </a:rPr>
                <a:t>Downregulates Clb2-Cdc28 activity</a:t>
              </a:r>
            </a:p>
          </p:txBody>
        </p:sp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22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4207349-205D-ED4C-8FB6-C09DDB792CDA}"/>
              </a:ext>
            </a:extLst>
          </p:cNvPr>
          <p:cNvSpPr txBox="1"/>
          <p:nvPr/>
        </p:nvSpPr>
        <p:spPr>
          <a:xfrm>
            <a:off x="-1946031" y="25556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9929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4"/>
          <p:cNvSpPr txBox="1">
            <a:spLocks noChangeArrowheads="1"/>
          </p:cNvSpPr>
          <p:nvPr/>
        </p:nvSpPr>
        <p:spPr bwMode="auto">
          <a:xfrm>
            <a:off x="1865248" y="302263"/>
            <a:ext cx="837436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opposition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CDK and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controls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diverse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processes</a:t>
            </a:r>
            <a:endParaRPr lang="it-IT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865248" y="1544203"/>
            <a:ext cx="81142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“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dual-specificity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phosphatase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(DSP)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strongly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dephosphorylates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phosphoserines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phosphothreonines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immediately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followed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proline, a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motif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corresponds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a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minimal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CDK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phosphorylation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site. </a:t>
            </a:r>
          </a:p>
          <a:p>
            <a:pPr algn="just"/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enzyme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reverse the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phosphorylation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state of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CDK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substrates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352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54"/>
          <p:cNvSpPr txBox="1">
            <a:spLocks noChangeArrowheads="1"/>
          </p:cNvSpPr>
          <p:nvPr/>
        </p:nvSpPr>
        <p:spPr bwMode="auto">
          <a:xfrm>
            <a:off x="1865248" y="302263"/>
            <a:ext cx="837436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opposition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CDK and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controls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diverse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processes</a:t>
            </a:r>
            <a:endParaRPr lang="it-IT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865248" y="1307681"/>
            <a:ext cx="85499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Cdc14-3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mutants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arrest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late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with: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charset="2"/>
              <a:buChar char="ü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2C DNA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charset="2"/>
              <a:buChar char="ü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elongated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spindle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285750" indent="-285750">
              <a:buFont typeface="Wingdings" charset="2"/>
              <a:buChar char="ü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high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Clb2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285750">
              <a:buFont typeface="Wingdings" charset="2"/>
              <a:buChar char="ü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Sic1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285750">
              <a:buFont typeface="Wingdings" charset="2"/>
              <a:buChar char="ü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high Clb2-associated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3" name="Immagine 2" descr="Schermata 2014-12-11 alle 11.13.3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" r="3659"/>
          <a:stretch/>
        </p:blipFill>
        <p:spPr>
          <a:xfrm>
            <a:off x="6316016" y="5255401"/>
            <a:ext cx="3070517" cy="1506848"/>
          </a:xfrm>
          <a:prstGeom prst="rect">
            <a:avLst/>
          </a:prstGeom>
        </p:spPr>
      </p:pic>
      <p:pic>
        <p:nvPicPr>
          <p:cNvPr id="5" name="Immagine 4" descr="Schermata 2014-12-11 alle 11.13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987" y="3513427"/>
            <a:ext cx="3697444" cy="3305549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24</a:t>
            </a:fld>
            <a:endParaRPr lang="it-IT"/>
          </a:p>
        </p:txBody>
      </p:sp>
      <p:pic>
        <p:nvPicPr>
          <p:cNvPr id="7" name="Immagine 6" descr="Schermata 2014-12-12 alle 10.13.04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0" r="7251"/>
          <a:stretch/>
        </p:blipFill>
        <p:spPr>
          <a:xfrm>
            <a:off x="6316016" y="3385626"/>
            <a:ext cx="2748789" cy="17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99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74EC73C-8F63-1448-ADB0-DF25503B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25</a:t>
            </a:fld>
            <a:endParaRPr lang="it-IT"/>
          </a:p>
        </p:txBody>
      </p:sp>
      <p:sp>
        <p:nvSpPr>
          <p:cNvPr id="5" name="Text Box 1054">
            <a:extLst>
              <a:ext uri="{FF2B5EF4-FFF2-40B4-BE49-F238E27FC236}">
                <a16:creationId xmlns:a16="http://schemas.microsoft.com/office/drawing/2014/main" id="{E054B59E-1146-9B46-8741-B2E177733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096" y="357129"/>
            <a:ext cx="868845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Sic1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Cdc14 ?</a:t>
            </a:r>
            <a:endParaRPr lang="it-IT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A825539-7703-504D-B062-847A5B6DD7E4}"/>
              </a:ext>
            </a:extLst>
          </p:cNvPr>
          <p:cNvSpPr txBox="1"/>
          <p:nvPr/>
        </p:nvSpPr>
        <p:spPr>
          <a:xfrm>
            <a:off x="4575191" y="3580545"/>
            <a:ext cx="34387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In vivo: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WHICH EXPERIMENT?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14BE48E-8507-9D47-B5A3-60BEC88433F4}"/>
              </a:ext>
            </a:extLst>
          </p:cNvPr>
          <p:cNvSpPr/>
          <p:nvPr/>
        </p:nvSpPr>
        <p:spPr>
          <a:xfrm>
            <a:off x="2885661" y="1511809"/>
            <a:ext cx="65333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</a:t>
            </a:r>
            <a:r>
              <a:rPr lang="it-IT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vitro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285750" indent="-285750" algn="just">
              <a:buFont typeface="Arial"/>
              <a:buChar char="•"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Recombinant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Sic1-GST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coimmunoprecipitates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FLAG-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tagged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Cdc14. </a:t>
            </a:r>
          </a:p>
          <a:p>
            <a:pPr algn="just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40543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26</a:t>
            </a:fld>
            <a:endParaRPr lang="it-IT"/>
          </a:p>
        </p:txBody>
      </p:sp>
      <p:sp>
        <p:nvSpPr>
          <p:cNvPr id="5" name="Text Box 1054"/>
          <p:cNvSpPr txBox="1">
            <a:spLocks noChangeArrowheads="1"/>
          </p:cNvSpPr>
          <p:nvPr/>
        </p:nvSpPr>
        <p:spPr bwMode="auto">
          <a:xfrm>
            <a:off x="1808096" y="145095"/>
            <a:ext cx="868845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Dephosphorylates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Sic1 In Vitro </a:t>
            </a:r>
            <a:endParaRPr lang="it-IT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magine 6" descr="Schermata 2014-12-12 alle 00.09.3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1" r="7374" b="34447"/>
          <a:stretch/>
        </p:blipFill>
        <p:spPr>
          <a:xfrm>
            <a:off x="6520070" y="1869349"/>
            <a:ext cx="3976479" cy="4049373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715331" y="1385655"/>
            <a:ext cx="48047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Recombinant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Sic1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phosphorylated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purified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Cln2–Cdc28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kinase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incubated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recombinant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wild-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Cdc14 or a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catalytically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inactive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Cdc14CS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285750" indent="-285750" algn="just">
              <a:buFont typeface="Arial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able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dephosphorylate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Sic1 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vitro.</a:t>
            </a:r>
          </a:p>
          <a:p>
            <a:pPr marL="285750" indent="-285750" algn="just">
              <a:buFont typeface="Arial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Cdc14CS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able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dephosphorylate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Sic1 </a:t>
            </a: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vitro.</a:t>
            </a:r>
          </a:p>
          <a:p>
            <a:pPr marL="285750" indent="-285750" algn="just">
              <a:buFont typeface="Arial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Cdc14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efficiently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dephosphorylated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Sic1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compared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calf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intestinal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alkaline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phosphatase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Arial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Sic1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physiological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substrate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Cdc14.</a:t>
            </a:r>
          </a:p>
        </p:txBody>
      </p:sp>
    </p:spTree>
    <p:extLst>
      <p:ext uri="{BB962C8B-B14F-4D97-AF65-F5344CB8AC3E}">
        <p14:creationId xmlns:p14="http://schemas.microsoft.com/office/powerpoint/2010/main" val="2726182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865248" y="1390314"/>
            <a:ext cx="83310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Cdc14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localizes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nucleolus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essentially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inactive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until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end of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/>
              <a:buChar char="•"/>
            </a:pPr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Specifically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Cdc14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nucleolar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Net1,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known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Cfi1.</a:t>
            </a:r>
          </a:p>
          <a:p>
            <a:pPr marL="342900" indent="-342900" algn="just">
              <a:buFont typeface="Arial"/>
              <a:buChar char="•"/>
            </a:pPr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begin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Cdc14’s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anchoring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nucleolus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weakened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due to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phosphorylation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components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anchoring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7" name="Text Box 1054"/>
          <p:cNvSpPr txBox="1">
            <a:spLocks noChangeArrowheads="1"/>
          </p:cNvSpPr>
          <p:nvPr/>
        </p:nvSpPr>
        <p:spPr bwMode="auto">
          <a:xfrm>
            <a:off x="1865248" y="302263"/>
            <a:ext cx="837436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</a:rPr>
              <a:t>Cdc14 </a:t>
            </a:r>
            <a:r>
              <a:rPr lang="it-IT" b="1" dirty="0" err="1">
                <a:solidFill>
                  <a:srgbClr val="0000FF"/>
                </a:solidFill>
              </a:rPr>
              <a:t>is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controlled</a:t>
            </a:r>
            <a:r>
              <a:rPr lang="it-IT" b="1" dirty="0">
                <a:solidFill>
                  <a:srgbClr val="0000FF"/>
                </a:solidFill>
              </a:rPr>
              <a:t> by </a:t>
            </a:r>
            <a:r>
              <a:rPr lang="it-IT" b="1" dirty="0" err="1">
                <a:solidFill>
                  <a:srgbClr val="0000FF"/>
                </a:solidFill>
              </a:rPr>
              <a:t>regulated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sequestration</a:t>
            </a:r>
            <a:r>
              <a:rPr lang="it-IT" b="1" dirty="0">
                <a:solidFill>
                  <a:srgbClr val="0000FF"/>
                </a:solidFill>
              </a:rPr>
              <a:t> to the </a:t>
            </a:r>
            <a:r>
              <a:rPr lang="it-IT" b="1" dirty="0" err="1">
                <a:solidFill>
                  <a:srgbClr val="0000FF"/>
                </a:solidFill>
              </a:rPr>
              <a:t>nucleolus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166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908574" y="1721619"/>
            <a:ext cx="83310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release of Cdc14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distinct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algn="ctr"/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1) under the control of the FEAR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pathway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fourteen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release), Cdc14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released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from the 	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nucleolus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the 	nucleo,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small 	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amount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	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cytoplasm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/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2)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coincident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cytokinesis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resolution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spindle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	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sustained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release of Cdc14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cytoplasm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triggered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	MEN (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exit network).</a:t>
            </a:r>
          </a:p>
        </p:txBody>
      </p:sp>
      <p:sp>
        <p:nvSpPr>
          <p:cNvPr id="7" name="Text Box 1054"/>
          <p:cNvSpPr txBox="1">
            <a:spLocks noChangeArrowheads="1"/>
          </p:cNvSpPr>
          <p:nvPr/>
        </p:nvSpPr>
        <p:spPr bwMode="auto">
          <a:xfrm>
            <a:off x="1865248" y="302263"/>
            <a:ext cx="837436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</a:rPr>
              <a:t>Cdc14 </a:t>
            </a:r>
            <a:r>
              <a:rPr lang="it-IT" b="1" dirty="0" err="1">
                <a:solidFill>
                  <a:srgbClr val="0000FF"/>
                </a:solidFill>
              </a:rPr>
              <a:t>is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controlled</a:t>
            </a:r>
            <a:r>
              <a:rPr lang="it-IT" b="1" dirty="0">
                <a:solidFill>
                  <a:srgbClr val="0000FF"/>
                </a:solidFill>
              </a:rPr>
              <a:t> by </a:t>
            </a:r>
            <a:r>
              <a:rPr lang="it-IT" b="1" dirty="0" err="1">
                <a:solidFill>
                  <a:srgbClr val="0000FF"/>
                </a:solidFill>
              </a:rPr>
              <a:t>regulated</a:t>
            </a:r>
            <a:r>
              <a:rPr lang="it-IT" b="1" dirty="0">
                <a:solidFill>
                  <a:srgbClr val="0000FF"/>
                </a:solidFill>
              </a:rPr>
              <a:t> </a:t>
            </a:r>
            <a:r>
              <a:rPr lang="it-IT" b="1" dirty="0" err="1">
                <a:solidFill>
                  <a:srgbClr val="0000FF"/>
                </a:solidFill>
              </a:rPr>
              <a:t>sequestration</a:t>
            </a:r>
            <a:r>
              <a:rPr lang="it-IT" b="1" dirty="0">
                <a:solidFill>
                  <a:srgbClr val="0000FF"/>
                </a:solidFill>
              </a:rPr>
              <a:t> to the </a:t>
            </a:r>
            <a:r>
              <a:rPr lang="it-IT" b="1" dirty="0" err="1">
                <a:solidFill>
                  <a:srgbClr val="0000FF"/>
                </a:solidFill>
              </a:rPr>
              <a:t>nucleolus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97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46957" y="4381780"/>
            <a:ext cx="87316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B–CDK1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triggers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entry to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mitosis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chromosomes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condense,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centrosomes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separate and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nuclear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envelope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breaks down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chromosomes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line up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along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equatorial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sister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chromatids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separate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telophase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DNA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decondenses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nuclear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envelope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daughter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cytokinesis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dirty="0"/>
          </a:p>
          <a:p>
            <a:pPr algn="just"/>
            <a:r>
              <a:rPr lang="it-IT" dirty="0"/>
              <a:t>.</a:t>
            </a:r>
          </a:p>
        </p:txBody>
      </p:sp>
      <p:pic>
        <p:nvPicPr>
          <p:cNvPr id="5" name="Immagine 4" descr="Schermata 2014-12-10 alle 22.33.2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" t="3692" r="2638"/>
          <a:stretch/>
        </p:blipFill>
        <p:spPr>
          <a:xfrm>
            <a:off x="3516134" y="965074"/>
            <a:ext cx="4561067" cy="3416707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3</a:t>
            </a:fld>
            <a:endParaRPr lang="it-IT"/>
          </a:p>
        </p:txBody>
      </p:sp>
      <p:sp>
        <p:nvSpPr>
          <p:cNvPr id="6" name="Text Box 1054">
            <a:extLst>
              <a:ext uri="{FF2B5EF4-FFF2-40B4-BE49-F238E27FC236}">
                <a16:creationId xmlns:a16="http://schemas.microsoft.com/office/drawing/2014/main" id="{26DDF1D6-6738-1949-A60B-CB4717905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956" y="227948"/>
            <a:ext cx="880275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Cellular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reorganization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progression</a:t>
            </a:r>
            <a:r>
              <a:rPr lang="it-IT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184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ChangeArrowheads="1"/>
          </p:cNvSpPr>
          <p:nvPr/>
        </p:nvSpPr>
        <p:spPr bwMode="auto">
          <a:xfrm>
            <a:off x="4953000" y="2332038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4400">
              <a:solidFill>
                <a:schemeClr val="tx2"/>
              </a:solidFill>
            </a:endParaRP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1933532" y="1320801"/>
            <a:ext cx="835678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it-IT" alt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</a:t>
            </a: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</a:t>
            </a:r>
            <a:r>
              <a:rPr lang="it-IT" altLang="it-IT" sz="28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it-IT" alt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Ligase</a:t>
            </a:r>
            <a:endParaRPr lang="it-IT" alt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SCF: </a:t>
            </a:r>
            <a:r>
              <a:rPr lang="it-IT" altLang="it-IT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kp1-Cdc53 (</a:t>
            </a:r>
            <a:r>
              <a:rPr lang="it-IT" altLang="it-IT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it-IT" alt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ullin</a:t>
            </a: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)-</a:t>
            </a:r>
            <a:r>
              <a:rPr lang="it-IT" altLang="it-IT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-box </a:t>
            </a:r>
            <a:r>
              <a:rPr lang="it-IT" alt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protein</a:t>
            </a: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G1/</a:t>
            </a:r>
            <a:r>
              <a:rPr lang="it-IT" alt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transition</a:t>
            </a:r>
            <a:endParaRPr lang="it-IT" alt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charset="2"/>
            </a:endParaRPr>
          </a:p>
          <a:p>
            <a:pPr>
              <a:buFontTx/>
              <a:buChar char="•"/>
            </a:pPr>
            <a:endParaRPr lang="it-IT" alt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charset="2"/>
            </a:endParaRPr>
          </a:p>
          <a:p>
            <a:pPr>
              <a:buFontTx/>
              <a:buChar char="•"/>
            </a:pP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APC </a:t>
            </a:r>
            <a:r>
              <a:rPr lang="it-IT" altLang="ja-JP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altLang="ja-JP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naphase</a:t>
            </a: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ja-JP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it-IT" altLang="ja-JP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romoting</a:t>
            </a: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ja-JP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it-IT" altLang="ja-JP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omplex</a:t>
            </a: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altLang="ja-JP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it-IT" altLang="ja-JP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ja-JP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transition</a:t>
            </a:r>
            <a:endParaRPr lang="it-IT" altLang="ja-JP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•"/>
            </a:pPr>
            <a:endParaRPr lang="it-IT" alt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SCF </a:t>
            </a:r>
            <a:r>
              <a:rPr lang="it-IT" alt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substrates</a:t>
            </a: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Sic1, Far1, Cdc6, Gcn4 (SCF</a:t>
            </a:r>
            <a:r>
              <a:rPr lang="it-IT" altLang="ja-JP" sz="2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Cdc4 </a:t>
            </a: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and Cln1,2 (SCF</a:t>
            </a:r>
            <a:r>
              <a:rPr lang="it-IT" altLang="ja-JP" sz="2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Grr1</a:t>
            </a:r>
            <a:r>
              <a:rPr lang="it-IT" altLang="ja-JP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FontTx/>
              <a:buChar char="•"/>
            </a:pPr>
            <a:endParaRPr lang="it-IT" alt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APC </a:t>
            </a:r>
            <a:r>
              <a:rPr lang="it-IT" altLang="it-IT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substrates</a:t>
            </a:r>
            <a:r>
              <a:rPr lang="it-IT" alt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Pds1, Clb2, Cdc20.</a:t>
            </a:r>
            <a:endParaRPr lang="it-IT" alt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Symbol" charset="2"/>
            </a:endParaRPr>
          </a:p>
        </p:txBody>
      </p:sp>
      <p:sp>
        <p:nvSpPr>
          <p:cNvPr id="5" name="Text Box 1054"/>
          <p:cNvSpPr txBox="1">
            <a:spLocks noChangeArrowheads="1"/>
          </p:cNvSpPr>
          <p:nvPr/>
        </p:nvSpPr>
        <p:spPr bwMode="auto">
          <a:xfrm>
            <a:off x="1646956" y="227947"/>
            <a:ext cx="880275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it-IT" altLang="it-IT" sz="2800" b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</a:t>
            </a:r>
            <a:r>
              <a:rPr lang="it-IT" altLang="it-IT" sz="2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</a:t>
            </a:r>
            <a:r>
              <a:rPr lang="it-IT" altLang="it-IT" sz="2800" b="1" baseline="-25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altLang="it-IT" sz="2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</a:t>
            </a:r>
            <a:r>
              <a:rPr lang="it-IT" altLang="it-IT" sz="2800" b="1" i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Saccharomyces</a:t>
            </a:r>
            <a:r>
              <a:rPr lang="it-IT" altLang="it-IT" sz="28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800" b="1" i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cerevisiae</a:t>
            </a:r>
            <a:endParaRPr 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5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6AC30-010F-8D40-9A87-78FF8814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Anaphase-promoting</a:t>
            </a:r>
            <a:r>
              <a:rPr lang="it-IT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complex</a:t>
            </a:r>
            <a:r>
              <a:rPr lang="it-IT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it-IT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cyclosome</a:t>
            </a:r>
            <a:r>
              <a:rPr lang="it-IT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(APC/C)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369E84-8D07-0B4A-94DB-C73527E33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The </a:t>
            </a:r>
            <a:r>
              <a:rPr lang="it-IT" dirty="0" err="1"/>
              <a:t>anaphase-promoting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/ </a:t>
            </a:r>
            <a:r>
              <a:rPr lang="it-IT" dirty="0" err="1"/>
              <a:t>cyclosome</a:t>
            </a:r>
            <a:r>
              <a:rPr lang="it-IT" dirty="0"/>
              <a:t> (APC/C)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for the </a:t>
            </a:r>
            <a:r>
              <a:rPr lang="it-IT" dirty="0" err="1"/>
              <a:t>destruction</a:t>
            </a:r>
            <a:r>
              <a:rPr lang="it-IT" dirty="0"/>
              <a:t> of </a:t>
            </a:r>
            <a:r>
              <a:rPr lang="it-IT" dirty="0" err="1"/>
              <a:t>cyclins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proteins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degraded</a:t>
            </a:r>
            <a:r>
              <a:rPr lang="it-IT" dirty="0"/>
              <a:t> from the end of </a:t>
            </a:r>
            <a:r>
              <a:rPr lang="it-IT" dirty="0" err="1"/>
              <a:t>metaphase</a:t>
            </a:r>
            <a:r>
              <a:rPr lang="it-IT" dirty="0"/>
              <a:t> </a:t>
            </a:r>
            <a:r>
              <a:rPr lang="it-IT" dirty="0" err="1"/>
              <a:t>until</a:t>
            </a:r>
            <a:r>
              <a:rPr lang="it-IT" dirty="0"/>
              <a:t> the </a:t>
            </a:r>
            <a:r>
              <a:rPr lang="it-IT" dirty="0" err="1"/>
              <a:t>onset</a:t>
            </a:r>
            <a:r>
              <a:rPr lang="it-IT" dirty="0"/>
              <a:t> of </a:t>
            </a:r>
            <a:r>
              <a:rPr lang="it-IT" dirty="0" err="1"/>
              <a:t>S-phase</a:t>
            </a:r>
            <a:r>
              <a:rPr lang="it-IT" dirty="0"/>
              <a:t>. </a:t>
            </a:r>
          </a:p>
          <a:p>
            <a:pPr algn="just"/>
            <a:r>
              <a:rPr lang="it-IT" dirty="0"/>
              <a:t>The APC/C </a:t>
            </a:r>
            <a:r>
              <a:rPr lang="it-IT" dirty="0" err="1"/>
              <a:t>is</a:t>
            </a:r>
            <a:r>
              <a:rPr lang="it-IT" dirty="0"/>
              <a:t> a 20S </a:t>
            </a:r>
            <a:r>
              <a:rPr lang="it-IT" dirty="0" err="1"/>
              <a:t>multimeric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for the </a:t>
            </a:r>
            <a:r>
              <a:rPr lang="it-IT" dirty="0" err="1"/>
              <a:t>metaphase</a:t>
            </a:r>
            <a:r>
              <a:rPr lang="it-IT" dirty="0"/>
              <a:t>–</a:t>
            </a:r>
            <a:r>
              <a:rPr lang="it-IT" dirty="0" err="1"/>
              <a:t>anaphase</a:t>
            </a:r>
            <a:r>
              <a:rPr lang="it-IT" dirty="0"/>
              <a:t> </a:t>
            </a:r>
            <a:r>
              <a:rPr lang="it-IT" dirty="0" err="1"/>
              <a:t>transition</a:t>
            </a:r>
            <a:r>
              <a:rPr lang="it-IT" dirty="0"/>
              <a:t> and </a:t>
            </a:r>
            <a:r>
              <a:rPr lang="it-IT" dirty="0" err="1"/>
              <a:t>cyclin</a:t>
            </a:r>
            <a:r>
              <a:rPr lang="it-IT" dirty="0"/>
              <a:t> </a:t>
            </a:r>
            <a:r>
              <a:rPr lang="it-IT" dirty="0" err="1"/>
              <a:t>degradation</a:t>
            </a:r>
            <a:r>
              <a:rPr lang="it-IT" dirty="0"/>
              <a:t> </a:t>
            </a:r>
            <a:r>
              <a:rPr lang="it-IT" i="1" dirty="0"/>
              <a:t>in vivo</a:t>
            </a:r>
            <a:r>
              <a:rPr lang="it-IT" dirty="0"/>
              <a:t>, and for high-rate </a:t>
            </a:r>
            <a:r>
              <a:rPr lang="it-IT" dirty="0" err="1"/>
              <a:t>cyclin</a:t>
            </a:r>
            <a:r>
              <a:rPr lang="it-IT" dirty="0"/>
              <a:t> </a:t>
            </a:r>
            <a:r>
              <a:rPr lang="it-IT" dirty="0" err="1"/>
              <a:t>ubiquitination</a:t>
            </a:r>
            <a:r>
              <a:rPr lang="it-IT" dirty="0"/>
              <a:t> </a:t>
            </a:r>
            <a:r>
              <a:rPr lang="it-IT" i="1" dirty="0"/>
              <a:t>in vitro. </a:t>
            </a:r>
          </a:p>
          <a:p>
            <a:pPr algn="just"/>
            <a:r>
              <a:rPr lang="it-IT" dirty="0"/>
              <a:t>APC/C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composed</a:t>
            </a:r>
            <a:r>
              <a:rPr lang="it-IT" dirty="0"/>
              <a:t> of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subunits</a:t>
            </a:r>
            <a:r>
              <a:rPr lang="it-IT" dirty="0"/>
              <a:t> (12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identified</a:t>
            </a:r>
            <a:r>
              <a:rPr lang="it-IT" dirty="0"/>
              <a:t> in </a:t>
            </a:r>
            <a:r>
              <a:rPr lang="it-IT" dirty="0" err="1"/>
              <a:t>humans</a:t>
            </a:r>
            <a:r>
              <a:rPr lang="it-IT" dirty="0"/>
              <a:t> and 13 in </a:t>
            </a:r>
            <a:r>
              <a:rPr lang="it-IT" dirty="0" err="1"/>
              <a:t>budding</a:t>
            </a:r>
            <a:r>
              <a:rPr lang="it-IT" dirty="0"/>
              <a:t> </a:t>
            </a:r>
            <a:r>
              <a:rPr lang="it-IT" dirty="0" err="1"/>
              <a:t>yeast</a:t>
            </a:r>
            <a:r>
              <a:rPr lang="it-IT" dirty="0"/>
              <a:t>).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ED531B4-A8B0-DE40-8020-49D7DC1E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36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97240" y="931710"/>
            <a:ext cx="87669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insight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control of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mitosis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determination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from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anaphase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ubiquitin-mediated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proteolytic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 algn="just">
              <a:buFont typeface="Arial"/>
              <a:buChar char="•"/>
            </a:pP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mitosis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regulated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failure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degrade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metaphase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arrest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 algn="just">
              <a:buFont typeface="Arial"/>
              <a:buChar char="•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Down-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mitotic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cyclin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-CDK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activity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transition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from M to G1</a:t>
            </a:r>
          </a:p>
          <a:p>
            <a:pPr marL="342900" indent="-342900" algn="just">
              <a:buFont typeface="Arial"/>
              <a:buChar char="•"/>
            </a:pPr>
            <a:endParaRPr lang="it-IT" sz="24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23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ADD14D-C386-914D-B103-09A2CEB8A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014" y="233082"/>
            <a:ext cx="8624047" cy="648839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The best </a:t>
            </a:r>
            <a:r>
              <a:rPr lang="it-IT" dirty="0" err="1"/>
              <a:t>studied</a:t>
            </a:r>
            <a:r>
              <a:rPr lang="it-IT" dirty="0"/>
              <a:t> </a:t>
            </a:r>
            <a:r>
              <a:rPr lang="it-IT" dirty="0" err="1"/>
              <a:t>substrates</a:t>
            </a:r>
            <a:r>
              <a:rPr lang="it-IT" dirty="0"/>
              <a:t> of </a:t>
            </a:r>
            <a:r>
              <a:rPr lang="it-IT" dirty="0" err="1"/>
              <a:t>ubiquitin</a:t>
            </a:r>
            <a:r>
              <a:rPr lang="it-IT" dirty="0"/>
              <a:t>- and APC/C- </a:t>
            </a:r>
            <a:r>
              <a:rPr lang="it-IT" dirty="0" err="1"/>
              <a:t>mediated</a:t>
            </a:r>
            <a:r>
              <a:rPr lang="it-IT" dirty="0"/>
              <a:t> </a:t>
            </a:r>
            <a:r>
              <a:rPr lang="it-IT" dirty="0" err="1"/>
              <a:t>proteolysis</a:t>
            </a:r>
            <a:r>
              <a:rPr lang="it-IT" dirty="0"/>
              <a:t> are the </a:t>
            </a:r>
            <a:r>
              <a:rPr lang="it-IT" dirty="0" err="1"/>
              <a:t>mitotic</a:t>
            </a:r>
            <a:r>
              <a:rPr lang="it-IT" dirty="0"/>
              <a:t> </a:t>
            </a:r>
            <a:r>
              <a:rPr lang="it-IT" dirty="0" err="1"/>
              <a:t>cyclins</a:t>
            </a:r>
            <a:r>
              <a:rPr lang="it-IT" dirty="0"/>
              <a:t>. Murray </a:t>
            </a:r>
            <a:r>
              <a:rPr lang="it-IT" i="1" dirty="0"/>
              <a:t>et al</a:t>
            </a:r>
            <a:r>
              <a:rPr lang="it-IT" dirty="0"/>
              <a:t>. (1989) </a:t>
            </a:r>
            <a:r>
              <a:rPr lang="it-IT" dirty="0" err="1"/>
              <a:t>showed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sea</a:t>
            </a:r>
            <a:r>
              <a:rPr lang="it-IT" dirty="0"/>
              <a:t> </a:t>
            </a:r>
            <a:r>
              <a:rPr lang="it-IT" dirty="0" err="1"/>
              <a:t>urchin</a:t>
            </a:r>
            <a:r>
              <a:rPr lang="it-IT" dirty="0"/>
              <a:t> </a:t>
            </a:r>
            <a:r>
              <a:rPr lang="it-IT" dirty="0" err="1"/>
              <a:t>cyclin</a:t>
            </a:r>
            <a:r>
              <a:rPr lang="it-IT" dirty="0"/>
              <a:t> B </a:t>
            </a:r>
            <a:r>
              <a:rPr lang="it-IT" dirty="0" err="1"/>
              <a:t>lacking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first 90 </a:t>
            </a:r>
            <a:r>
              <a:rPr lang="it-IT" dirty="0" err="1"/>
              <a:t>residues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/>
              <a:t>degraded</a:t>
            </a:r>
            <a:r>
              <a:rPr lang="it-IT" dirty="0"/>
              <a:t> and </a:t>
            </a:r>
            <a:r>
              <a:rPr lang="it-IT" dirty="0" err="1"/>
              <a:t>prevented</a:t>
            </a:r>
            <a:r>
              <a:rPr lang="it-IT" dirty="0"/>
              <a:t> exit from </a:t>
            </a:r>
            <a:r>
              <a:rPr lang="it-IT" dirty="0" err="1"/>
              <a:t>mitosis</a:t>
            </a:r>
            <a:r>
              <a:rPr lang="it-IT" dirty="0"/>
              <a:t> </a:t>
            </a:r>
          </a:p>
          <a:p>
            <a:pPr algn="just"/>
            <a:r>
              <a:rPr lang="it-IT" dirty="0"/>
              <a:t>Analysis of the </a:t>
            </a:r>
            <a:r>
              <a:rPr lang="it-IT" dirty="0" err="1"/>
              <a:t>N</a:t>
            </a:r>
            <a:r>
              <a:rPr lang="it-IT" dirty="0"/>
              <a:t>-terminal </a:t>
            </a:r>
            <a:r>
              <a:rPr lang="it-IT" dirty="0" err="1"/>
              <a:t>region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the </a:t>
            </a:r>
            <a:r>
              <a:rPr lang="it-IT" dirty="0" err="1"/>
              <a:t>sequence</a:t>
            </a:r>
            <a:r>
              <a:rPr lang="it-IT" dirty="0"/>
              <a:t> </a:t>
            </a:r>
            <a:r>
              <a:rPr lang="it-IT" dirty="0" err="1"/>
              <a:t>essential</a:t>
            </a:r>
            <a:r>
              <a:rPr lang="it-IT" dirty="0"/>
              <a:t> for </a:t>
            </a:r>
            <a:r>
              <a:rPr lang="it-IT" dirty="0" err="1"/>
              <a:t>cyclin</a:t>
            </a:r>
            <a:r>
              <a:rPr lang="it-IT" dirty="0"/>
              <a:t> </a:t>
            </a:r>
            <a:r>
              <a:rPr lang="it-IT" dirty="0" err="1"/>
              <a:t>proteolysis</a:t>
            </a:r>
            <a:r>
              <a:rPr lang="it-IT" dirty="0"/>
              <a:t>, the so </a:t>
            </a:r>
            <a:r>
              <a:rPr lang="it-IT" dirty="0" err="1"/>
              <a:t>called</a:t>
            </a:r>
            <a:r>
              <a:rPr lang="it-IT" dirty="0"/>
              <a:t> ‘</a:t>
            </a:r>
            <a:r>
              <a:rPr lang="it-IT" dirty="0" err="1"/>
              <a:t>destruction</a:t>
            </a:r>
            <a:r>
              <a:rPr lang="it-IT" dirty="0"/>
              <a:t> box’ or D-box </a:t>
            </a:r>
          </a:p>
          <a:p>
            <a:pPr algn="just"/>
            <a:r>
              <a:rPr lang="it-IT" dirty="0"/>
              <a:t>The </a:t>
            </a:r>
            <a:r>
              <a:rPr lang="it-IT" dirty="0" err="1"/>
              <a:t>consensus</a:t>
            </a:r>
            <a:r>
              <a:rPr lang="it-IT" dirty="0"/>
              <a:t> for the </a:t>
            </a:r>
            <a:r>
              <a:rPr lang="it-IT" dirty="0" err="1"/>
              <a:t>motif</a:t>
            </a:r>
            <a:r>
              <a:rPr lang="it-IT" dirty="0"/>
              <a:t> in B-</a:t>
            </a:r>
            <a:r>
              <a:rPr lang="it-IT" dirty="0" err="1"/>
              <a:t>type</a:t>
            </a:r>
            <a:r>
              <a:rPr lang="it-IT" dirty="0"/>
              <a:t> </a:t>
            </a:r>
            <a:r>
              <a:rPr lang="it-IT" dirty="0" err="1"/>
              <a:t>cyclins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R</a:t>
            </a:r>
            <a:r>
              <a:rPr lang="it-IT" dirty="0"/>
              <a:t>XA</a:t>
            </a:r>
            <a:r>
              <a:rPr lang="it-IT" b="1" dirty="0">
                <a:solidFill>
                  <a:srgbClr val="FF0000"/>
                </a:solidFill>
              </a:rPr>
              <a:t>L</a:t>
            </a:r>
            <a:r>
              <a:rPr lang="it-IT" dirty="0"/>
              <a:t>GXIXN, in </a:t>
            </a:r>
            <a:r>
              <a:rPr lang="it-IT" dirty="0" err="1"/>
              <a:t>which</a:t>
            </a:r>
            <a:r>
              <a:rPr lang="it-IT" dirty="0"/>
              <a:t> arginine (</a:t>
            </a:r>
            <a:r>
              <a:rPr lang="it-IT" b="1" dirty="0" err="1">
                <a:solidFill>
                  <a:srgbClr val="FF0000"/>
                </a:solidFill>
              </a:rPr>
              <a:t>R</a:t>
            </a:r>
            <a:r>
              <a:rPr lang="it-IT" dirty="0"/>
              <a:t>) </a:t>
            </a:r>
            <a:r>
              <a:rPr lang="it-IT" dirty="0" err="1"/>
              <a:t>at</a:t>
            </a:r>
            <a:r>
              <a:rPr lang="it-IT" dirty="0"/>
              <a:t> position 1 and leucine (</a:t>
            </a:r>
            <a:r>
              <a:rPr lang="it-IT" b="1" dirty="0">
                <a:solidFill>
                  <a:srgbClr val="FF0000"/>
                </a:solidFill>
              </a:rPr>
              <a:t>L</a:t>
            </a:r>
            <a:r>
              <a:rPr lang="it-IT" dirty="0"/>
              <a:t>) </a:t>
            </a:r>
            <a:r>
              <a:rPr lang="it-IT" dirty="0" err="1"/>
              <a:t>at</a:t>
            </a:r>
            <a:r>
              <a:rPr lang="it-IT" dirty="0"/>
              <a:t> position 4 are </a:t>
            </a:r>
            <a:r>
              <a:rPr lang="it-IT" dirty="0" err="1"/>
              <a:t>highly</a:t>
            </a:r>
            <a:r>
              <a:rPr lang="it-IT" dirty="0"/>
              <a:t> </a:t>
            </a:r>
            <a:r>
              <a:rPr lang="it-IT" dirty="0" err="1"/>
              <a:t>conserved</a:t>
            </a:r>
            <a:r>
              <a:rPr lang="it-IT" dirty="0"/>
              <a:t> </a:t>
            </a:r>
            <a:r>
              <a:rPr lang="it-IT" dirty="0" err="1"/>
              <a:t>except</a:t>
            </a:r>
            <a:r>
              <a:rPr lang="it-IT" dirty="0"/>
              <a:t> for </a:t>
            </a:r>
            <a:r>
              <a:rPr lang="it-IT" dirty="0" err="1"/>
              <a:t>cyclin</a:t>
            </a:r>
            <a:r>
              <a:rPr lang="it-IT" dirty="0"/>
              <a:t> B3,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phenylalanine</a:t>
            </a:r>
            <a:r>
              <a:rPr lang="it-IT" dirty="0"/>
              <a:t> (</a:t>
            </a:r>
            <a:r>
              <a:rPr lang="it-IT" dirty="0" err="1"/>
              <a:t>F</a:t>
            </a:r>
            <a:r>
              <a:rPr lang="it-IT" dirty="0"/>
              <a:t>) </a:t>
            </a:r>
            <a:r>
              <a:rPr lang="it-IT" dirty="0" err="1"/>
              <a:t>instead</a:t>
            </a:r>
            <a:r>
              <a:rPr lang="it-IT" dirty="0"/>
              <a:t> of L </a:t>
            </a:r>
            <a:r>
              <a:rPr lang="it-IT" dirty="0" err="1"/>
              <a:t>at</a:t>
            </a:r>
            <a:r>
              <a:rPr lang="it-IT" dirty="0"/>
              <a:t> position 4. </a:t>
            </a:r>
          </a:p>
          <a:p>
            <a:pPr algn="just"/>
            <a:r>
              <a:rPr lang="it-IT" dirty="0" err="1"/>
              <a:t>Mutations</a:t>
            </a:r>
            <a:r>
              <a:rPr lang="it-IT" dirty="0"/>
              <a:t> in the D-box </a:t>
            </a:r>
            <a:r>
              <a:rPr lang="it-IT" dirty="0" err="1"/>
              <a:t>stabilize</a:t>
            </a:r>
            <a:r>
              <a:rPr lang="it-IT" dirty="0"/>
              <a:t> </a:t>
            </a:r>
            <a:r>
              <a:rPr lang="it-IT" dirty="0" err="1"/>
              <a:t>cyclins</a:t>
            </a:r>
            <a:r>
              <a:rPr lang="it-IT" dirty="0"/>
              <a:t> and </a:t>
            </a:r>
            <a:r>
              <a:rPr lang="it-IT" dirty="0" err="1"/>
              <a:t>severely</a:t>
            </a:r>
            <a:r>
              <a:rPr lang="it-IT" dirty="0"/>
              <a:t> reduce or </a:t>
            </a:r>
            <a:r>
              <a:rPr lang="it-IT" dirty="0" err="1"/>
              <a:t>abolish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ubiquitination</a:t>
            </a:r>
            <a:r>
              <a:rPr lang="it-IT" dirty="0"/>
              <a:t>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02FADD-53D0-5845-B4DC-FF709927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05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3A0FF56-5821-F74E-A7E5-28566AA9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6D9BDF7-BC22-2B43-934A-F80C7801C0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256"/>
          <a:stretch/>
        </p:blipFill>
        <p:spPr>
          <a:xfrm>
            <a:off x="3160357" y="964978"/>
            <a:ext cx="5871287" cy="4359101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CA8393E0-E4AA-C448-A2F6-53A283BC01AE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err="1">
                <a:solidFill>
                  <a:srgbClr val="0070C0"/>
                </a:solidFill>
              </a:rPr>
              <a:t>Mitotic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cyclin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destruction</a:t>
            </a:r>
            <a:r>
              <a:rPr lang="it-IT" b="1" dirty="0">
                <a:solidFill>
                  <a:srgbClr val="0070C0"/>
                </a:solidFill>
              </a:rPr>
              <a:t> box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2D1F698-6B75-0645-80EA-B5FE5E76B98B}"/>
              </a:ext>
            </a:extLst>
          </p:cNvPr>
          <p:cNvSpPr/>
          <p:nvPr/>
        </p:nvSpPr>
        <p:spPr>
          <a:xfrm>
            <a:off x="2252870" y="5433021"/>
            <a:ext cx="75537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err="1"/>
              <a:t>Lys</a:t>
            </a:r>
            <a:r>
              <a:rPr lang="it-IT" sz="2000" dirty="0"/>
              <a:t> </a:t>
            </a:r>
            <a:r>
              <a:rPr lang="it-IT" sz="2000" dirty="0" err="1"/>
              <a:t>residues</a:t>
            </a:r>
            <a:r>
              <a:rPr lang="it-IT" sz="2000" dirty="0"/>
              <a:t> in </a:t>
            </a:r>
            <a:r>
              <a:rPr lang="it-IT" sz="2000" dirty="0" err="1"/>
              <a:t>quite</a:t>
            </a:r>
            <a:r>
              <a:rPr lang="it-IT" sz="2000" dirty="0"/>
              <a:t> </a:t>
            </a:r>
            <a:r>
              <a:rPr lang="it-IT" sz="2000" dirty="0" err="1"/>
              <a:t>close</a:t>
            </a:r>
            <a:r>
              <a:rPr lang="it-IT" sz="2000" dirty="0"/>
              <a:t> </a:t>
            </a:r>
            <a:r>
              <a:rPr lang="it-IT" sz="2000" dirty="0" err="1"/>
              <a:t>proximity</a:t>
            </a:r>
            <a:r>
              <a:rPr lang="it-IT" sz="2000" dirty="0"/>
              <a:t> to the D box serve </a:t>
            </a:r>
            <a:r>
              <a:rPr lang="it-IT" sz="2000" dirty="0" err="1"/>
              <a:t>as</a:t>
            </a:r>
            <a:r>
              <a:rPr lang="it-IT" sz="2000" dirty="0"/>
              <a:t> targets of </a:t>
            </a:r>
            <a:r>
              <a:rPr lang="it-IT" sz="2000" dirty="0" err="1"/>
              <a:t>ubiquitylation</a:t>
            </a:r>
            <a:r>
              <a:rPr lang="it-IT" sz="2000" dirty="0"/>
              <a:t>, </a:t>
            </a:r>
            <a:r>
              <a:rPr lang="it-IT" sz="2000" dirty="0" err="1"/>
              <a:t>consistent</a:t>
            </a:r>
            <a:r>
              <a:rPr lang="it-IT" sz="2000" dirty="0"/>
              <a:t> with </a:t>
            </a:r>
            <a:r>
              <a:rPr lang="it-IT" sz="2000" dirty="0" err="1"/>
              <a:t>findings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a </a:t>
            </a:r>
            <a:r>
              <a:rPr lang="it-IT" sz="2000" dirty="0" err="1"/>
              <a:t>Lys</a:t>
            </a:r>
            <a:r>
              <a:rPr lang="it-IT" sz="2000" dirty="0"/>
              <a:t> residue </a:t>
            </a:r>
            <a:r>
              <a:rPr lang="it-IT" sz="2000" dirty="0" err="1"/>
              <a:t>immediately</a:t>
            </a:r>
            <a:r>
              <a:rPr lang="it-IT" sz="2000" dirty="0"/>
              <a:t> C-terminal to the D box can </a:t>
            </a:r>
            <a:r>
              <a:rPr lang="it-IT" sz="2000" dirty="0" err="1"/>
              <a:t>function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a </a:t>
            </a:r>
            <a:r>
              <a:rPr lang="it-IT" sz="2000" dirty="0" err="1"/>
              <a:t>ubiquitin</a:t>
            </a:r>
            <a:r>
              <a:rPr lang="it-IT" sz="2000" dirty="0"/>
              <a:t> </a:t>
            </a:r>
            <a:r>
              <a:rPr lang="it-IT" sz="2000" dirty="0" err="1"/>
              <a:t>acceptor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9631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1D5D4F-2344-6540-A23F-0D143F35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APC/C </a:t>
            </a:r>
            <a:r>
              <a:rPr lang="it-IT" sz="3600" b="1" dirty="0" err="1">
                <a:solidFill>
                  <a:srgbClr val="0070C0"/>
                </a:solidFill>
              </a:rPr>
              <a:t>subunits</a:t>
            </a:r>
            <a:r>
              <a:rPr lang="it-IT" b="1" dirty="0">
                <a:solidFill>
                  <a:srgbClr val="0070C0"/>
                </a:solidFill>
              </a:rPr>
              <a:t> and co-</a:t>
            </a:r>
            <a:r>
              <a:rPr lang="it-IT" b="1" dirty="0" err="1">
                <a:solidFill>
                  <a:srgbClr val="0070C0"/>
                </a:solidFill>
              </a:rPr>
              <a:t>activators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B0B0CED3-F1F1-8E42-859C-AA02440851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7876" y="1871789"/>
            <a:ext cx="4333509" cy="3703805"/>
          </a:xfr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CF4B2F-0665-9245-A116-DDB1D25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72C-5EC6-DD44-84B3-ED5017DC81B8}" type="slidenum">
              <a:rPr lang="it-IT" smtClean="0"/>
              <a:t>9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2A5522A-F2A8-5F49-909D-C9E5B03CA3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27" t="7668" r="7243"/>
          <a:stretch/>
        </p:blipFill>
        <p:spPr>
          <a:xfrm>
            <a:off x="1981201" y="2629023"/>
            <a:ext cx="4066675" cy="218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74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1948</Words>
  <Application>Microsoft Macintosh PowerPoint</Application>
  <PresentationFormat>Widescreen</PresentationFormat>
  <Paragraphs>194</Paragraphs>
  <Slides>28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Calibri</vt:lpstr>
      <vt:lpstr>Calibri Light</vt:lpstr>
      <vt:lpstr>Comic Sans MS</vt:lpstr>
      <vt:lpstr>Symbol</vt:lpstr>
      <vt:lpstr>Tahoma</vt:lpstr>
      <vt:lpstr>Verdana</vt:lpstr>
      <vt:lpstr>Wingdings</vt:lpstr>
      <vt:lpstr>Tema di Office</vt:lpstr>
      <vt:lpstr>Cellular reorganization during mitotic progression </vt:lpstr>
      <vt:lpstr>Transcriptional regulation during cell cycle progression</vt:lpstr>
      <vt:lpstr>Presentazione standard di PowerPoint</vt:lpstr>
      <vt:lpstr>Presentazione standard di PowerPoint</vt:lpstr>
      <vt:lpstr>Anaphase-promoting complex/cyclosome (APC/C)</vt:lpstr>
      <vt:lpstr>Presentazione standard di PowerPoint</vt:lpstr>
      <vt:lpstr>Presentazione standard di PowerPoint</vt:lpstr>
      <vt:lpstr>Presentazione standard di PowerPoint</vt:lpstr>
      <vt:lpstr>APC/C subunits and co-activators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reorganization during mitotic progression </dc:title>
  <dc:creator>Microsoft Office User</dc:creator>
  <cp:lastModifiedBy>paola.coccetti@unimib.it</cp:lastModifiedBy>
  <cp:revision>2</cp:revision>
  <dcterms:created xsi:type="dcterms:W3CDTF">2022-11-22T16:28:45Z</dcterms:created>
  <dcterms:modified xsi:type="dcterms:W3CDTF">2022-11-24T09:55:05Z</dcterms:modified>
</cp:coreProperties>
</file>