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327" r:id="rId2"/>
    <p:sldId id="277" r:id="rId3"/>
    <p:sldId id="278" r:id="rId4"/>
    <p:sldId id="270" r:id="rId5"/>
    <p:sldId id="314" r:id="rId6"/>
    <p:sldId id="295" r:id="rId7"/>
    <p:sldId id="293" r:id="rId8"/>
    <p:sldId id="279" r:id="rId9"/>
    <p:sldId id="296" r:id="rId10"/>
    <p:sldId id="294" r:id="rId11"/>
    <p:sldId id="313" r:id="rId12"/>
    <p:sldId id="311" r:id="rId13"/>
    <p:sldId id="300" r:id="rId14"/>
    <p:sldId id="298" r:id="rId15"/>
    <p:sldId id="312" r:id="rId16"/>
    <p:sldId id="310" r:id="rId17"/>
    <p:sldId id="275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DCD44-568B-4045-92E4-31CFF94F35E0}" type="datetimeFigureOut">
              <a:rPr lang="it-IT" smtClean="0"/>
              <a:t>24/11/22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C4269-DE57-0A45-B1FA-F2CB915268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7898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FDDDA-88D7-3E4D-B9B9-4C29A0038DA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6281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FDDDA-88D7-3E4D-B9B9-4C29A0038DAB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7964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FDDDA-88D7-3E4D-B9B9-4C29A0038DAB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763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FDDDA-88D7-3E4D-B9B9-4C29A0038DA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4382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FDDDA-88D7-3E4D-B9B9-4C29A0038DAB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0342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FDDDA-88D7-3E4D-B9B9-4C29A0038DAB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5521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FDDDA-88D7-3E4D-B9B9-4C29A0038DAB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2828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FDDDA-88D7-3E4D-B9B9-4C29A0038DAB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6656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FDDDA-88D7-3E4D-B9B9-4C29A0038DAB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497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FDDDA-88D7-3E4D-B9B9-4C29A0038DAB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838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FDDDA-88D7-3E4D-B9B9-4C29A0038DAB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74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27E3C2-54F5-AB45-AE9B-47EBE2389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DDB7A89-BD18-134D-935D-D45D0FD8D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B15636-1832-744B-A0B8-E0D87BE5A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8F42-7EEC-8048-AF3A-D80F11C00A37}" type="datetimeFigureOut">
              <a:rPr lang="it-IT" smtClean="0"/>
              <a:t>24/11/22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0983F2-CD7B-9F43-8DE3-7CA83D9E7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6B75EC-97F3-E348-BCBE-09C6B0DED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A20F-B03B-8E4C-A303-DC1CB75B3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3068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06DD38-03C6-C849-9D68-98A1941B9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ED32519-4251-1E4D-A526-C34125E4C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8967FA-954A-6D40-A221-97F626ADB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8F42-7EEC-8048-AF3A-D80F11C00A37}" type="datetimeFigureOut">
              <a:rPr lang="it-IT" smtClean="0"/>
              <a:t>24/11/22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967F75-A990-7445-993F-7A41AEE06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99633F-E5CD-B44A-8325-FBE511A53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A20F-B03B-8E4C-A303-DC1CB75B3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6413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C85D64E-45C4-9F46-8EF6-85D52B2D5D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F6F42BC-18AE-5F40-8632-EF0D4A381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7BA68D-2684-2749-8D8E-7F1ED94FA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8F42-7EEC-8048-AF3A-D80F11C00A37}" type="datetimeFigureOut">
              <a:rPr lang="it-IT" smtClean="0"/>
              <a:t>24/11/22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49039B-CC53-7A4C-854D-4CC9152D5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3DA827-9F58-AC49-9248-2F4987F93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A20F-B03B-8E4C-A303-DC1CB75B3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870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576C79-F89F-7641-8A22-364A65A31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DC2434-B9D7-F649-89FB-C4D9D1C1A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32BF59-D2DE-6346-AF86-9354EA5E5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8F42-7EEC-8048-AF3A-D80F11C00A37}" type="datetimeFigureOut">
              <a:rPr lang="it-IT" smtClean="0"/>
              <a:t>24/11/22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E51E61-02B7-8F42-B56B-BCC95459B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073AA1-1C76-CF4F-B2AD-8C73401FA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A20F-B03B-8E4C-A303-DC1CB75B3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8138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F62AF1-FE93-824B-A6E0-830B7EB46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FCC1CA3-0E71-DB40-B0CC-FA2E08245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6BA6CF-98F3-8A45-8D81-C0D23A77F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8F42-7EEC-8048-AF3A-D80F11C00A37}" type="datetimeFigureOut">
              <a:rPr lang="it-IT" smtClean="0"/>
              <a:t>24/11/22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AAEA29-08FC-D142-A0B4-1B6B6CBA4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FB7174-E844-7047-8FD4-8879C4B73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A20F-B03B-8E4C-A303-DC1CB75B3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60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9AF5AA-EF6A-D64F-84AB-547CCF204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933F9A-FB7E-F249-9D36-05369B4A7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6A2A7B8-4A00-CF4B-AA43-5CE7159EE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C876AE4-6DE5-4049-97A6-0D7092BD5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8F42-7EEC-8048-AF3A-D80F11C00A37}" type="datetimeFigureOut">
              <a:rPr lang="it-IT" smtClean="0"/>
              <a:t>24/11/22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C461200-9BA8-3840-8585-DEE1639FA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B59A325-C53D-E64C-9446-ECCA1DA0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A20F-B03B-8E4C-A303-DC1CB75B3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0700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15A689-51CA-4841-AEE8-9A3383325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7BF9B7-65FD-0443-B7E7-2049F0E5B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6A63FAA-46AE-7146-B4F7-BC4CB2FB1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6978BD8-78BB-974B-8780-1C1FD2824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F4BF7B1-C0E1-FE46-9715-E3F0D2FD97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6A81D84-1CFB-4E47-9A8E-D5CFE1026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8F42-7EEC-8048-AF3A-D80F11C00A37}" type="datetimeFigureOut">
              <a:rPr lang="it-IT" smtClean="0"/>
              <a:t>24/11/22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A40FAED-B886-CD4E-A455-1C4561752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E4B38CF-1F98-AA4D-868E-7C2C2B125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A20F-B03B-8E4C-A303-DC1CB75B3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9939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82CDF8-9792-2346-BA9E-B47753DA3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B6197BD-0EC2-EE49-9957-C503B0652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8F42-7EEC-8048-AF3A-D80F11C00A37}" type="datetimeFigureOut">
              <a:rPr lang="it-IT" smtClean="0"/>
              <a:t>24/11/22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4D45D2-B1CD-C24B-8227-61A286C07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487F70C-CEBD-A247-AF26-D55D2A756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A20F-B03B-8E4C-A303-DC1CB75B3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6857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8F0D382-4930-744C-87F0-8159248F6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8F42-7EEC-8048-AF3A-D80F11C00A37}" type="datetimeFigureOut">
              <a:rPr lang="it-IT" smtClean="0"/>
              <a:t>24/11/22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23D121E-76ED-5B47-B8C9-DB919D268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8271EF2-4CB6-2143-9E35-552729F66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A20F-B03B-8E4C-A303-DC1CB75B3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2355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869321-EA4A-0D4A-81CC-582FED02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5CF366-DA08-B84A-A2A1-51E1EA070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4EBC284-3A12-3C43-9F7A-AAB4503BC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F7F7037-16F7-3745-A9DA-6EBFD54A0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8F42-7EEC-8048-AF3A-D80F11C00A37}" type="datetimeFigureOut">
              <a:rPr lang="it-IT" smtClean="0"/>
              <a:t>24/11/22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4C8C136-D34E-FF4F-8C4D-503C30C2F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6FBD563-AECB-A549-83EE-A5373BCEF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A20F-B03B-8E4C-A303-DC1CB75B3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0655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E943B3-F107-8147-8611-8A59E89BD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5DE1AC6-90FD-284A-AB21-72EEF5C9B6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CB0ECC-5EB9-9443-BBD7-4DAE48589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742E3CA-1F79-644E-BEEF-A2BBF37EF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8F42-7EEC-8048-AF3A-D80F11C00A37}" type="datetimeFigureOut">
              <a:rPr lang="it-IT" smtClean="0"/>
              <a:t>24/11/22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D858E1A-3CAF-7E40-9D4D-C02763AA5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2298EB7-1588-2341-92C6-B6CEC1EFB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A20F-B03B-8E4C-A303-DC1CB75B3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034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150424D-DEA0-FB4C-BEE6-798BE3564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8D1579B-9C01-604A-9FE2-F0395D6AA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9F5D10-B18C-0544-A246-D8604A42AB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D8F42-7EEC-8048-AF3A-D80F11C00A37}" type="datetimeFigureOut">
              <a:rPr lang="it-IT" smtClean="0"/>
              <a:t>24/11/22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A2AB21-6745-A949-B2B9-213350CAB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9FEABD-8DF0-4942-B746-616ADC6B5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0A20F-B03B-8E4C-A303-DC1CB75B3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629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A72C-5EC6-DD44-84B3-ED5017DC81B8}" type="slidenum">
              <a:rPr lang="it-IT" smtClean="0"/>
              <a:t>1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054086" y="5156022"/>
            <a:ext cx="79844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The Cdc14 </a:t>
            </a:r>
            <a:r>
              <a:rPr lang="it-IT" sz="2400" dirty="0" err="1"/>
              <a:t>early</a:t>
            </a:r>
            <a:r>
              <a:rPr lang="it-IT" sz="2400" dirty="0"/>
              <a:t> </a:t>
            </a:r>
            <a:r>
              <a:rPr lang="it-IT" sz="2400" dirty="0" err="1"/>
              <a:t>anaphase</a:t>
            </a:r>
            <a:r>
              <a:rPr lang="it-IT" sz="2400" dirty="0"/>
              <a:t> release (FEAR) network and the </a:t>
            </a:r>
            <a:r>
              <a:rPr lang="it-IT" sz="2400" dirty="0" err="1"/>
              <a:t>mitotic</a:t>
            </a:r>
            <a:r>
              <a:rPr lang="it-IT" sz="2400" dirty="0"/>
              <a:t> exit network (MEN) </a:t>
            </a:r>
            <a:r>
              <a:rPr lang="it-IT" sz="2400" b="1" dirty="0" err="1">
                <a:solidFill>
                  <a:srgbClr val="FF0000"/>
                </a:solidFill>
              </a:rPr>
              <a:t>function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sequentially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dirty="0" err="1"/>
              <a:t>during</a:t>
            </a:r>
            <a:r>
              <a:rPr lang="it-IT" sz="2400" dirty="0"/>
              <a:t> </a:t>
            </a:r>
            <a:r>
              <a:rPr lang="it-IT" sz="2400" dirty="0" err="1"/>
              <a:t>anaphase</a:t>
            </a:r>
            <a:r>
              <a:rPr lang="it-IT" sz="2400" dirty="0"/>
              <a:t> to control the </a:t>
            </a:r>
            <a:r>
              <a:rPr lang="it-IT" sz="2400" dirty="0" err="1"/>
              <a:t>activity</a:t>
            </a:r>
            <a:r>
              <a:rPr lang="it-IT" sz="2400" dirty="0"/>
              <a:t> of Cdc14 in </a:t>
            </a:r>
            <a:r>
              <a:rPr lang="it-IT" sz="2400" dirty="0" err="1"/>
              <a:t>budding</a:t>
            </a:r>
            <a:r>
              <a:rPr lang="it-IT" sz="2400" dirty="0"/>
              <a:t> </a:t>
            </a:r>
            <a:r>
              <a:rPr lang="it-IT" sz="2400" dirty="0" err="1"/>
              <a:t>yeast</a:t>
            </a:r>
            <a:r>
              <a:rPr lang="it-IT" sz="2400" dirty="0"/>
              <a:t>. </a:t>
            </a:r>
          </a:p>
        </p:txBody>
      </p:sp>
      <p:pic>
        <p:nvPicPr>
          <p:cNvPr id="6" name="Immagine 5" descr="Schermata 2014-12-11 alle 16.01.3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" t="7561"/>
          <a:stretch/>
        </p:blipFill>
        <p:spPr>
          <a:xfrm>
            <a:off x="3129218" y="723287"/>
            <a:ext cx="6114264" cy="4073678"/>
          </a:xfrm>
          <a:prstGeom prst="rect">
            <a:avLst/>
          </a:prstGeom>
        </p:spPr>
      </p:pic>
      <p:sp>
        <p:nvSpPr>
          <p:cNvPr id="7" name="Text Box 1054"/>
          <p:cNvSpPr txBox="1">
            <a:spLocks noChangeArrowheads="1"/>
          </p:cNvSpPr>
          <p:nvPr/>
        </p:nvSpPr>
        <p:spPr bwMode="auto">
          <a:xfrm>
            <a:off x="1796030" y="143492"/>
            <a:ext cx="8802752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it-IT" b="1" dirty="0">
                <a:solidFill>
                  <a:srgbClr val="0000FF"/>
                </a:solidFill>
              </a:rPr>
              <a:t>FEAR and MEN networks </a:t>
            </a:r>
          </a:p>
        </p:txBody>
      </p:sp>
    </p:spTree>
    <p:extLst>
      <p:ext uri="{BB962C8B-B14F-4D97-AF65-F5344CB8AC3E}">
        <p14:creationId xmlns:p14="http://schemas.microsoft.com/office/powerpoint/2010/main" val="2832401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A72C-5EC6-DD44-84B3-ED5017DC81B8}" type="slidenum">
              <a:rPr lang="it-IT" smtClean="0"/>
              <a:t>10</a:t>
            </a:fld>
            <a:endParaRPr lang="it-IT"/>
          </a:p>
        </p:txBody>
      </p:sp>
      <p:pic>
        <p:nvPicPr>
          <p:cNvPr id="5" name="Immagine 4" descr="Schermata 2014-12-11 alle 16.01.3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" t="7561"/>
          <a:stretch/>
        </p:blipFill>
        <p:spPr>
          <a:xfrm>
            <a:off x="2756685" y="723287"/>
            <a:ext cx="6640739" cy="442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53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D6320B9-8FE4-0D4F-8EAE-8BB0E6BB6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A72C-5EC6-DD44-84B3-ED5017DC81B8}" type="slidenum">
              <a:rPr lang="it-IT" smtClean="0"/>
              <a:t>11</a:t>
            </a:fld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1CB98B8-B243-FE47-84E3-C188F25436E4}"/>
              </a:ext>
            </a:extLst>
          </p:cNvPr>
          <p:cNvSpPr/>
          <p:nvPr/>
        </p:nvSpPr>
        <p:spPr>
          <a:xfrm>
            <a:off x="1953970" y="4136152"/>
            <a:ext cx="87140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The </a:t>
            </a:r>
            <a:r>
              <a:rPr lang="it-IT" sz="2400" dirty="0" err="1"/>
              <a:t>activation</a:t>
            </a:r>
            <a:r>
              <a:rPr lang="it-IT" sz="2400" dirty="0"/>
              <a:t> of Cdc14 by the </a:t>
            </a:r>
            <a:r>
              <a:rPr lang="it-IT" sz="2400" b="1" dirty="0"/>
              <a:t>FEAR network 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only</a:t>
            </a:r>
            <a:r>
              <a:rPr lang="it-IT" sz="2400" dirty="0"/>
              <a:t> </a:t>
            </a:r>
            <a:r>
              <a:rPr lang="it-IT" sz="2400" dirty="0" err="1"/>
              <a:t>transient</a:t>
            </a: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 err="1"/>
              <a:t>Decreasing</a:t>
            </a:r>
            <a:r>
              <a:rPr lang="it-IT" sz="2400" dirty="0"/>
              <a:t> Cdk1 </a:t>
            </a:r>
            <a:r>
              <a:rPr lang="it-IT" sz="2400" dirty="0" err="1"/>
              <a:t>activity</a:t>
            </a:r>
            <a:r>
              <a:rPr lang="it-IT" sz="2400" dirty="0"/>
              <a:t> </a:t>
            </a:r>
            <a:r>
              <a:rPr lang="it-IT" sz="2400" dirty="0" err="1"/>
              <a:t>during</a:t>
            </a:r>
            <a:r>
              <a:rPr lang="it-IT" sz="2400" dirty="0"/>
              <a:t> </a:t>
            </a:r>
            <a:r>
              <a:rPr lang="it-IT" sz="2400" dirty="0" err="1"/>
              <a:t>anaphase</a:t>
            </a:r>
            <a:r>
              <a:rPr lang="it-IT" sz="2400" dirty="0"/>
              <a:t> </a:t>
            </a:r>
            <a:r>
              <a:rPr lang="it-IT" sz="2400" dirty="0" err="1"/>
              <a:t>progression</a:t>
            </a:r>
            <a:r>
              <a:rPr lang="it-IT" sz="2400" dirty="0"/>
              <a:t> </a:t>
            </a:r>
            <a:r>
              <a:rPr lang="it-IT" sz="2400" dirty="0" err="1"/>
              <a:t>cannot</a:t>
            </a:r>
            <a:r>
              <a:rPr lang="it-IT" sz="2400" dirty="0"/>
              <a:t> </a:t>
            </a:r>
            <a:r>
              <a:rPr lang="it-IT" sz="2400" dirty="0" err="1"/>
              <a:t>sustain</a:t>
            </a:r>
            <a:r>
              <a:rPr lang="it-IT" sz="2400" dirty="0"/>
              <a:t> high </a:t>
            </a:r>
            <a:r>
              <a:rPr lang="it-IT" sz="2400" dirty="0" err="1"/>
              <a:t>levels</a:t>
            </a:r>
            <a:r>
              <a:rPr lang="it-IT" sz="2400" dirty="0"/>
              <a:t> of Net1 </a:t>
            </a:r>
            <a:r>
              <a:rPr lang="it-IT" sz="2400" dirty="0" err="1"/>
              <a:t>phosphorylation</a:t>
            </a:r>
            <a:endParaRPr lang="it-IT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Cdc14 </a:t>
            </a:r>
            <a:r>
              <a:rPr lang="it-IT" sz="2400" dirty="0" err="1"/>
              <a:t>activation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therefore</a:t>
            </a:r>
            <a:r>
              <a:rPr lang="it-IT" sz="2400" dirty="0"/>
              <a:t> </a:t>
            </a:r>
            <a:r>
              <a:rPr lang="it-IT" sz="2400" dirty="0" err="1"/>
              <a:t>sustained</a:t>
            </a:r>
            <a:r>
              <a:rPr lang="it-IT" sz="2400" dirty="0"/>
              <a:t> by the </a:t>
            </a:r>
            <a:r>
              <a:rPr lang="it-IT" sz="2400" b="1" dirty="0"/>
              <a:t>MEN </a:t>
            </a:r>
            <a:r>
              <a:rPr lang="it-IT" sz="2400" b="1" dirty="0" err="1"/>
              <a:t>pathway</a:t>
            </a:r>
            <a:endParaRPr lang="it-IT" sz="2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400" dirty="0"/>
          </a:p>
          <a:p>
            <a:endParaRPr lang="it-IT" sz="2400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ED5B886-2409-F349-94C6-8DF9A66AE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600" y="677333"/>
            <a:ext cx="4347105" cy="31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 Box 1054">
            <a:extLst>
              <a:ext uri="{FF2B5EF4-FFF2-40B4-BE49-F238E27FC236}">
                <a16:creationId xmlns:a16="http://schemas.microsoft.com/office/drawing/2014/main" id="{3E701C08-5075-8142-AD2D-216CDCA12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399" y="215669"/>
            <a:ext cx="24892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it-IT" b="1" dirty="0">
                <a:solidFill>
                  <a:srgbClr val="0000FF"/>
                </a:solidFill>
              </a:rPr>
              <a:t>MEN </a:t>
            </a:r>
            <a:r>
              <a:rPr lang="it-IT" b="1" dirty="0" err="1">
                <a:solidFill>
                  <a:srgbClr val="0000FF"/>
                </a:solidFill>
              </a:rPr>
              <a:t>pathway</a:t>
            </a:r>
            <a:r>
              <a:rPr lang="it-IT" b="1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686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94E748D6-5542-D54D-9691-FAF5CD767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344" y="542018"/>
            <a:ext cx="4323194" cy="310634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591E435-12A6-9941-A49A-8C55000262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54" r="4711"/>
          <a:stretch/>
        </p:blipFill>
        <p:spPr>
          <a:xfrm>
            <a:off x="5140250" y="3809125"/>
            <a:ext cx="4579306" cy="2904369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86159642-8E99-9641-9D98-A81546350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42018"/>
            <a:ext cx="2992586" cy="851550"/>
          </a:xfrm>
        </p:spPr>
        <p:txBody>
          <a:bodyPr>
            <a:noAutofit/>
          </a:bodyPr>
          <a:lstStyle/>
          <a:p>
            <a:r>
              <a:rPr lang="it-IT" sz="2000" b="1" dirty="0">
                <a:solidFill>
                  <a:schemeClr val="tx2"/>
                </a:solidFill>
              </a:rPr>
              <a:t>Cellular </a:t>
            </a:r>
            <a:r>
              <a:rPr lang="it-IT" sz="2000" b="1" dirty="0" err="1">
                <a:solidFill>
                  <a:schemeClr val="tx2"/>
                </a:solidFill>
              </a:rPr>
              <a:t>reorganization</a:t>
            </a:r>
            <a:r>
              <a:rPr lang="it-IT" sz="2000" b="1" dirty="0">
                <a:solidFill>
                  <a:schemeClr val="tx2"/>
                </a:solidFill>
              </a:rPr>
              <a:t> </a:t>
            </a:r>
            <a:r>
              <a:rPr lang="it-IT" sz="2000" b="1" dirty="0" err="1">
                <a:solidFill>
                  <a:schemeClr val="tx2"/>
                </a:solidFill>
              </a:rPr>
              <a:t>during</a:t>
            </a:r>
            <a:r>
              <a:rPr lang="it-IT" sz="2000" b="1" dirty="0">
                <a:solidFill>
                  <a:schemeClr val="tx2"/>
                </a:solidFill>
              </a:rPr>
              <a:t> </a:t>
            </a:r>
            <a:r>
              <a:rPr lang="it-IT" sz="2000" b="1" dirty="0" err="1">
                <a:solidFill>
                  <a:schemeClr val="tx2"/>
                </a:solidFill>
              </a:rPr>
              <a:t>mitotic</a:t>
            </a:r>
            <a:r>
              <a:rPr lang="it-IT" sz="2000" b="1" dirty="0">
                <a:solidFill>
                  <a:schemeClr val="tx2"/>
                </a:solidFill>
              </a:rPr>
              <a:t> </a:t>
            </a:r>
            <a:r>
              <a:rPr lang="it-IT" sz="2000" b="1" dirty="0" err="1">
                <a:solidFill>
                  <a:schemeClr val="tx2"/>
                </a:solidFill>
              </a:rPr>
              <a:t>progression</a:t>
            </a:r>
            <a:endParaRPr lang="it-IT" sz="2000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E6522A98-D7AA-1D40-BCB5-1F0B603BC366}"/>
              </a:ext>
            </a:extLst>
          </p:cNvPr>
          <p:cNvSpPr/>
          <p:nvPr/>
        </p:nvSpPr>
        <p:spPr>
          <a:xfrm>
            <a:off x="1371601" y="3919961"/>
            <a:ext cx="38792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tx2"/>
                </a:solidFill>
              </a:rPr>
              <a:t>The </a:t>
            </a:r>
            <a:r>
              <a:rPr lang="it-IT" sz="2000" b="1" dirty="0" err="1">
                <a:solidFill>
                  <a:schemeClr val="tx2"/>
                </a:solidFill>
              </a:rPr>
              <a:t>activity</a:t>
            </a:r>
            <a:r>
              <a:rPr lang="it-IT" sz="2000" b="1" dirty="0">
                <a:solidFill>
                  <a:schemeClr val="tx2"/>
                </a:solidFill>
              </a:rPr>
              <a:t> of </a:t>
            </a:r>
            <a:r>
              <a:rPr lang="it-IT" sz="2000" b="1" dirty="0" err="1">
                <a:solidFill>
                  <a:schemeClr val="tx2"/>
                </a:solidFill>
              </a:rPr>
              <a:t>important</a:t>
            </a:r>
            <a:r>
              <a:rPr lang="it-IT" sz="2000" b="1" dirty="0">
                <a:solidFill>
                  <a:schemeClr val="tx2"/>
                </a:solidFill>
              </a:rPr>
              <a:t> </a:t>
            </a:r>
            <a:r>
              <a:rPr lang="it-IT" sz="2000" b="1" dirty="0" err="1">
                <a:solidFill>
                  <a:schemeClr val="tx2"/>
                </a:solidFill>
              </a:rPr>
              <a:t>mitotic</a:t>
            </a:r>
            <a:r>
              <a:rPr lang="it-IT" sz="2000" b="1" dirty="0">
                <a:solidFill>
                  <a:schemeClr val="tx2"/>
                </a:solidFill>
              </a:rPr>
              <a:t> </a:t>
            </a:r>
            <a:r>
              <a:rPr lang="it-IT" sz="2000" b="1" dirty="0" err="1">
                <a:solidFill>
                  <a:schemeClr val="tx2"/>
                </a:solidFill>
              </a:rPr>
              <a:t>kinases</a:t>
            </a:r>
            <a:r>
              <a:rPr lang="it-IT" sz="2000" b="1" dirty="0">
                <a:solidFill>
                  <a:schemeClr val="tx2"/>
                </a:solidFill>
              </a:rPr>
              <a:t> and </a:t>
            </a:r>
            <a:r>
              <a:rPr lang="it-IT" sz="2000" b="1" dirty="0" err="1">
                <a:solidFill>
                  <a:schemeClr val="tx2"/>
                </a:solidFill>
              </a:rPr>
              <a:t>phosphatases</a:t>
            </a:r>
            <a:r>
              <a:rPr lang="it-IT" sz="2000" b="1" dirty="0">
                <a:solidFill>
                  <a:schemeClr val="tx2"/>
                </a:solidFill>
              </a:rPr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9117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A72C-5EC6-DD44-84B3-ED5017DC81B8}" type="slidenum">
              <a:rPr lang="it-IT" smtClean="0"/>
              <a:t>13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4508741" y="1414733"/>
            <a:ext cx="596947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600" dirty="0" err="1"/>
              <a:t>Phosphorylation</a:t>
            </a:r>
            <a:r>
              <a:rPr lang="it-IT" sz="1600" dirty="0"/>
              <a:t> </a:t>
            </a:r>
            <a:r>
              <a:rPr lang="it-IT" sz="1600" dirty="0" err="1"/>
              <a:t>levels</a:t>
            </a:r>
            <a:r>
              <a:rPr lang="it-IT" sz="1600" dirty="0"/>
              <a:t> of </a:t>
            </a:r>
            <a:r>
              <a:rPr lang="it-IT" sz="1600" dirty="0" err="1"/>
              <a:t>cyclin-dependent</a:t>
            </a:r>
            <a:r>
              <a:rPr lang="it-IT" sz="1600" dirty="0"/>
              <a:t> </a:t>
            </a:r>
            <a:r>
              <a:rPr lang="it-IT" sz="1600" dirty="0" err="1"/>
              <a:t>kinase</a:t>
            </a:r>
            <a:r>
              <a:rPr lang="it-IT" sz="1600" dirty="0"/>
              <a:t> 1 (CDK1) </a:t>
            </a:r>
            <a:r>
              <a:rPr lang="it-IT" sz="1600" dirty="0" err="1"/>
              <a:t>substrates</a:t>
            </a:r>
            <a:r>
              <a:rPr lang="it-IT" sz="1600" dirty="0"/>
              <a:t> are </a:t>
            </a:r>
            <a:r>
              <a:rPr lang="it-IT" sz="1600" dirty="0" err="1"/>
              <a:t>governed</a:t>
            </a:r>
            <a:r>
              <a:rPr lang="it-IT" sz="1600" dirty="0"/>
              <a:t> by the balance of CDK1 and PP2A–B55 </a:t>
            </a:r>
            <a:r>
              <a:rPr lang="it-IT" sz="1600" dirty="0" err="1"/>
              <a:t>activities</a:t>
            </a:r>
            <a:endParaRPr lang="it-IT" sz="16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600" dirty="0"/>
              <a:t>α-</a:t>
            </a:r>
            <a:r>
              <a:rPr lang="it-IT" sz="1600" dirty="0" err="1"/>
              <a:t>endosulphine</a:t>
            </a:r>
            <a:r>
              <a:rPr lang="it-IT" sz="1600" dirty="0"/>
              <a:t> (ENSA) and </a:t>
            </a:r>
            <a:r>
              <a:rPr lang="it-IT" sz="1600" dirty="0" err="1"/>
              <a:t>cyclic</a:t>
            </a:r>
            <a:r>
              <a:rPr lang="it-IT" sz="1600" dirty="0"/>
              <a:t> AMP-</a:t>
            </a:r>
            <a:r>
              <a:rPr lang="it-IT" sz="1600" dirty="0" err="1"/>
              <a:t>regulated</a:t>
            </a:r>
            <a:r>
              <a:rPr lang="it-IT" sz="1600" dirty="0"/>
              <a:t> </a:t>
            </a:r>
            <a:r>
              <a:rPr lang="it-IT" sz="1600" dirty="0" err="1"/>
              <a:t>phosphoprotein</a:t>
            </a:r>
            <a:r>
              <a:rPr lang="it-IT" sz="1600" dirty="0"/>
              <a:t> 19 (ARPP19) are </a:t>
            </a:r>
            <a:r>
              <a:rPr lang="it-IT" sz="1600" dirty="0" err="1"/>
              <a:t>protein</a:t>
            </a:r>
            <a:r>
              <a:rPr lang="it-IT" sz="1600" dirty="0"/>
              <a:t> </a:t>
            </a:r>
            <a:r>
              <a:rPr lang="it-IT" sz="1600" dirty="0" err="1"/>
              <a:t>phosphatase</a:t>
            </a:r>
            <a:r>
              <a:rPr lang="it-IT" sz="1600" dirty="0"/>
              <a:t> </a:t>
            </a:r>
            <a:r>
              <a:rPr lang="it-IT" sz="1600" dirty="0" err="1"/>
              <a:t>inhibitor</a:t>
            </a:r>
            <a:r>
              <a:rPr lang="it-IT" sz="1600" dirty="0"/>
              <a:t> </a:t>
            </a:r>
            <a:r>
              <a:rPr lang="it-IT" sz="1600" dirty="0" err="1"/>
              <a:t>that</a:t>
            </a:r>
            <a:r>
              <a:rPr lang="it-IT" sz="1600" dirty="0"/>
              <a:t> </a:t>
            </a:r>
            <a:r>
              <a:rPr lang="it-IT" sz="1600" dirty="0" err="1"/>
              <a:t>specifically</a:t>
            </a:r>
            <a:r>
              <a:rPr lang="it-IT" sz="1600" dirty="0"/>
              <a:t> </a:t>
            </a:r>
            <a:r>
              <a:rPr lang="it-IT" sz="1600" dirty="0" err="1"/>
              <a:t>inhibits</a:t>
            </a:r>
            <a:r>
              <a:rPr lang="it-IT" sz="1600" dirty="0"/>
              <a:t> </a:t>
            </a:r>
            <a:r>
              <a:rPr lang="it-IT" sz="1600" dirty="0" err="1"/>
              <a:t>protein</a:t>
            </a:r>
            <a:r>
              <a:rPr lang="it-IT" sz="1600" dirty="0"/>
              <a:t> </a:t>
            </a:r>
            <a:r>
              <a:rPr lang="it-IT" sz="1600" dirty="0" err="1"/>
              <a:t>phosphatase</a:t>
            </a:r>
            <a:r>
              <a:rPr lang="it-IT" sz="1600" dirty="0"/>
              <a:t> 2A (PP2A) </a:t>
            </a:r>
            <a:r>
              <a:rPr lang="it-IT" sz="1600" dirty="0" err="1"/>
              <a:t>during</a:t>
            </a:r>
            <a:r>
              <a:rPr lang="it-IT" sz="1600" dirty="0"/>
              <a:t> </a:t>
            </a:r>
            <a:r>
              <a:rPr lang="it-IT" sz="1600" dirty="0" err="1"/>
              <a:t>mitosis</a:t>
            </a:r>
            <a:endParaRPr lang="it-IT" sz="16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600" dirty="0" err="1"/>
              <a:t>Activation</a:t>
            </a:r>
            <a:r>
              <a:rPr lang="it-IT" sz="1600" dirty="0"/>
              <a:t> of the APC/C</a:t>
            </a:r>
            <a:r>
              <a:rPr lang="it-IT" sz="1600" baseline="30000" dirty="0"/>
              <a:t>CDC20</a:t>
            </a:r>
            <a:r>
              <a:rPr lang="it-IT" sz="1600" dirty="0"/>
              <a:t> </a:t>
            </a:r>
            <a:r>
              <a:rPr lang="it-IT" sz="1600" dirty="0" err="1"/>
              <a:t>leads</a:t>
            </a:r>
            <a:r>
              <a:rPr lang="it-IT" sz="1600" dirty="0"/>
              <a:t> to CDK1 </a:t>
            </a:r>
            <a:r>
              <a:rPr lang="it-IT" sz="1600" dirty="0" err="1"/>
              <a:t>inactivation</a:t>
            </a:r>
            <a:endParaRPr lang="it-IT" sz="1600" dirty="0"/>
          </a:p>
          <a:p>
            <a:pPr algn="just"/>
            <a:endParaRPr lang="it-IT" sz="16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600" dirty="0" err="1"/>
              <a:t>Then</a:t>
            </a:r>
            <a:r>
              <a:rPr lang="it-IT" sz="1600" dirty="0"/>
              <a:t>, the </a:t>
            </a:r>
            <a:r>
              <a:rPr lang="it-IT" sz="1600" dirty="0" err="1"/>
              <a:t>activity</a:t>
            </a:r>
            <a:r>
              <a:rPr lang="it-IT" sz="1600" dirty="0"/>
              <a:t> of </a:t>
            </a:r>
            <a:r>
              <a:rPr lang="it-IT" sz="1600" dirty="0" err="1"/>
              <a:t>Greatwall</a:t>
            </a:r>
            <a:r>
              <a:rPr lang="it-IT" sz="1600" dirty="0"/>
              <a:t> </a:t>
            </a:r>
            <a:r>
              <a:rPr lang="it-IT" sz="1600" dirty="0" err="1"/>
              <a:t>kinase</a:t>
            </a:r>
            <a:r>
              <a:rPr lang="it-IT" sz="1600" dirty="0"/>
              <a:t> </a:t>
            </a:r>
            <a:r>
              <a:rPr lang="it-IT" sz="1600" dirty="0" err="1"/>
              <a:t>decreases</a:t>
            </a:r>
            <a:endParaRPr lang="it-IT" sz="1600" dirty="0"/>
          </a:p>
          <a:p>
            <a:pPr algn="just"/>
            <a:endParaRPr lang="it-IT" sz="16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600" dirty="0" err="1"/>
              <a:t>T</a:t>
            </a:r>
            <a:r>
              <a:rPr lang="it-IT" dirty="0" err="1"/>
              <a:t>his</a:t>
            </a:r>
            <a:r>
              <a:rPr lang="it-IT" dirty="0"/>
              <a:t> </a:t>
            </a:r>
            <a:r>
              <a:rPr lang="it-IT" dirty="0" err="1"/>
              <a:t>results</a:t>
            </a:r>
            <a:r>
              <a:rPr lang="it-IT" dirty="0"/>
              <a:t> in </a:t>
            </a:r>
            <a:r>
              <a:rPr lang="it-IT" dirty="0" err="1"/>
              <a:t>decreased</a:t>
            </a:r>
            <a:r>
              <a:rPr lang="it-IT" dirty="0"/>
              <a:t> </a:t>
            </a:r>
            <a:r>
              <a:rPr lang="it-IT" dirty="0" err="1"/>
              <a:t>phosphorylation</a:t>
            </a:r>
            <a:r>
              <a:rPr lang="it-IT" dirty="0"/>
              <a:t> of ENSA and ARPP19, </a:t>
            </a:r>
            <a:r>
              <a:rPr lang="it-IT" dirty="0" err="1"/>
              <a:t>relieving</a:t>
            </a:r>
            <a:r>
              <a:rPr lang="it-IT" dirty="0"/>
              <a:t>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inhibition</a:t>
            </a:r>
            <a:r>
              <a:rPr lang="it-IT" dirty="0"/>
              <a:t> of PP2A–B55</a:t>
            </a:r>
            <a:endParaRPr lang="it-IT" sz="16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it-IT" sz="1600" dirty="0"/>
          </a:p>
        </p:txBody>
      </p:sp>
      <p:pic>
        <p:nvPicPr>
          <p:cNvPr id="7" name="Immagine 6" descr="Schermata 2014-12-14 alle 16.58.1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 r="49327"/>
          <a:stretch/>
        </p:blipFill>
        <p:spPr>
          <a:xfrm>
            <a:off x="1687364" y="1165872"/>
            <a:ext cx="2821376" cy="3728291"/>
          </a:xfrm>
          <a:prstGeom prst="rect">
            <a:avLst/>
          </a:prstGeom>
        </p:spPr>
      </p:pic>
      <p:sp>
        <p:nvSpPr>
          <p:cNvPr id="6" name="Text Box 1054"/>
          <p:cNvSpPr txBox="1">
            <a:spLocks noChangeArrowheads="1"/>
          </p:cNvSpPr>
          <p:nvPr/>
        </p:nvSpPr>
        <p:spPr bwMode="auto">
          <a:xfrm>
            <a:off x="1659467" y="117501"/>
            <a:ext cx="8802752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it-IT" sz="2000" b="1" dirty="0">
                <a:solidFill>
                  <a:srgbClr val="0000FF"/>
                </a:solidFill>
              </a:rPr>
              <a:t>Model for </a:t>
            </a:r>
            <a:r>
              <a:rPr lang="it-IT" sz="2000" b="1" dirty="0" err="1">
                <a:solidFill>
                  <a:srgbClr val="0000FF"/>
                </a:solidFill>
              </a:rPr>
              <a:t>regulatory</a:t>
            </a:r>
            <a:r>
              <a:rPr lang="it-IT" sz="2000" b="1" dirty="0">
                <a:solidFill>
                  <a:srgbClr val="0000FF"/>
                </a:solidFill>
              </a:rPr>
              <a:t> networks of PP2A </a:t>
            </a:r>
            <a:r>
              <a:rPr lang="it-IT" sz="2000" b="1" dirty="0" err="1">
                <a:solidFill>
                  <a:srgbClr val="0000FF"/>
                </a:solidFill>
              </a:rPr>
              <a:t>phospatase</a:t>
            </a:r>
            <a:r>
              <a:rPr lang="it-IT" sz="2000" b="1" dirty="0">
                <a:solidFill>
                  <a:srgbClr val="0000FF"/>
                </a:solidFill>
              </a:rPr>
              <a:t> </a:t>
            </a:r>
            <a:r>
              <a:rPr lang="it-IT" sz="2000" b="1" dirty="0" err="1">
                <a:solidFill>
                  <a:srgbClr val="0000FF"/>
                </a:solidFill>
              </a:rPr>
              <a:t>during</a:t>
            </a:r>
            <a:r>
              <a:rPr lang="it-IT" sz="2000" b="1" dirty="0">
                <a:solidFill>
                  <a:srgbClr val="0000FF"/>
                </a:solidFill>
              </a:rPr>
              <a:t> vertebrate </a:t>
            </a:r>
            <a:r>
              <a:rPr lang="it-IT" sz="2000" b="1" dirty="0" err="1">
                <a:solidFill>
                  <a:srgbClr val="0000FF"/>
                </a:solidFill>
              </a:rPr>
              <a:t>mitotic</a:t>
            </a:r>
            <a:r>
              <a:rPr lang="it-IT" sz="2000" b="1" dirty="0">
                <a:solidFill>
                  <a:srgbClr val="0000FF"/>
                </a:solidFill>
              </a:rPr>
              <a:t> exit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0357F64-2623-8342-88D5-B98085945F35}"/>
              </a:ext>
            </a:extLst>
          </p:cNvPr>
          <p:cNvSpPr/>
          <p:nvPr/>
        </p:nvSpPr>
        <p:spPr>
          <a:xfrm>
            <a:off x="2045790" y="5055909"/>
            <a:ext cx="2262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dirty="0"/>
              <a:t>Green </a:t>
            </a:r>
            <a:r>
              <a:rPr lang="it-IT" sz="1200" dirty="0" err="1"/>
              <a:t>indicates</a:t>
            </a:r>
            <a:r>
              <a:rPr lang="it-IT" sz="1200" dirty="0"/>
              <a:t> high </a:t>
            </a:r>
            <a:r>
              <a:rPr lang="it-IT" sz="1200" dirty="0" err="1"/>
              <a:t>kinase</a:t>
            </a:r>
            <a:r>
              <a:rPr lang="it-IT" sz="1200" dirty="0"/>
              <a:t> or </a:t>
            </a:r>
            <a:r>
              <a:rPr lang="it-IT" sz="1200" dirty="0" err="1"/>
              <a:t>phosphatase</a:t>
            </a:r>
            <a:r>
              <a:rPr lang="it-IT" sz="1200" dirty="0"/>
              <a:t> </a:t>
            </a:r>
            <a:r>
              <a:rPr lang="it-IT" sz="1200" dirty="0" err="1"/>
              <a:t>activity</a:t>
            </a:r>
            <a:r>
              <a:rPr lang="it-IT" sz="1200" dirty="0"/>
              <a:t>, </a:t>
            </a:r>
            <a:r>
              <a:rPr lang="it-IT" sz="1200" dirty="0" err="1"/>
              <a:t>whereas</a:t>
            </a:r>
            <a:r>
              <a:rPr lang="it-IT" sz="1200" dirty="0"/>
              <a:t> </a:t>
            </a:r>
            <a:r>
              <a:rPr lang="it-IT" sz="1200" dirty="0" err="1"/>
              <a:t>pink</a:t>
            </a:r>
            <a:r>
              <a:rPr lang="it-IT" sz="1200" dirty="0"/>
              <a:t> </a:t>
            </a:r>
            <a:r>
              <a:rPr lang="it-IT" sz="1200" dirty="0" err="1"/>
              <a:t>indicates</a:t>
            </a:r>
            <a:r>
              <a:rPr lang="it-IT" sz="1200" dirty="0"/>
              <a:t> </a:t>
            </a:r>
            <a:r>
              <a:rPr lang="it-IT" sz="1200" dirty="0" err="1"/>
              <a:t>low</a:t>
            </a:r>
            <a:r>
              <a:rPr lang="it-IT" sz="1200" dirty="0"/>
              <a:t> </a:t>
            </a:r>
            <a:r>
              <a:rPr lang="it-IT" sz="1200" dirty="0" err="1"/>
              <a:t>activity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248068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A72C-5EC6-DD44-84B3-ED5017DC81B8}" type="slidenum">
              <a:rPr lang="it-IT" smtClean="0"/>
              <a:t>14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152651" y="845046"/>
            <a:ext cx="818673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dirty="0"/>
              <a:t>CDK1-­counteracting </a:t>
            </a:r>
            <a:r>
              <a:rPr lang="it-IT" sz="2800" dirty="0" err="1"/>
              <a:t>phosphatases</a:t>
            </a:r>
            <a:r>
              <a:rPr lang="it-IT" sz="2800" dirty="0"/>
              <a:t> </a:t>
            </a:r>
            <a:r>
              <a:rPr lang="it-IT" sz="2800" dirty="0" err="1"/>
              <a:t>that</a:t>
            </a:r>
            <a:r>
              <a:rPr lang="it-IT" sz="2800" dirty="0"/>
              <a:t> are </a:t>
            </a:r>
            <a:r>
              <a:rPr lang="it-IT" sz="2800" dirty="0" err="1"/>
              <a:t>distinct</a:t>
            </a:r>
            <a:r>
              <a:rPr lang="it-IT" sz="2800" dirty="0"/>
              <a:t> from CDC14 </a:t>
            </a:r>
            <a:r>
              <a:rPr lang="it-IT" sz="2800" dirty="0" err="1"/>
              <a:t>have</a:t>
            </a:r>
            <a:r>
              <a:rPr lang="it-IT" sz="2800" dirty="0"/>
              <a:t> </a:t>
            </a:r>
            <a:r>
              <a:rPr lang="it-IT" sz="2800" dirty="0" err="1"/>
              <a:t>been</a:t>
            </a:r>
            <a:r>
              <a:rPr lang="it-IT" sz="2800" dirty="0"/>
              <a:t> </a:t>
            </a:r>
            <a:r>
              <a:rPr lang="it-IT" sz="2800" dirty="0" err="1"/>
              <a:t>identified</a:t>
            </a:r>
            <a:r>
              <a:rPr lang="it-IT" sz="2800" dirty="0"/>
              <a:t> in </a:t>
            </a:r>
            <a:r>
              <a:rPr lang="it-IT" sz="2800" dirty="0" err="1"/>
              <a:t>animal</a:t>
            </a:r>
            <a:r>
              <a:rPr lang="it-IT" sz="2800" dirty="0"/>
              <a:t> </a:t>
            </a:r>
            <a:r>
              <a:rPr lang="it-IT" sz="2800" dirty="0" err="1"/>
              <a:t>cells</a:t>
            </a:r>
            <a:endParaRPr lang="it-IT" sz="2800" dirty="0"/>
          </a:p>
          <a:p>
            <a:pPr algn="just"/>
            <a:endParaRPr lang="it-IT" sz="2800" dirty="0"/>
          </a:p>
          <a:p>
            <a:pPr algn="just"/>
            <a:r>
              <a:rPr lang="it-IT" sz="2800" dirty="0" err="1"/>
              <a:t>Different</a:t>
            </a:r>
            <a:r>
              <a:rPr lang="it-IT" sz="2800" dirty="0"/>
              <a:t> </a:t>
            </a:r>
            <a:r>
              <a:rPr lang="it-IT" sz="2800" dirty="0" err="1"/>
              <a:t>phosphatases</a:t>
            </a:r>
            <a:r>
              <a:rPr lang="it-IT" sz="2800" dirty="0"/>
              <a:t> of the PP1 and PP2A families </a:t>
            </a:r>
            <a:r>
              <a:rPr lang="it-IT" sz="2800" dirty="0" err="1"/>
              <a:t>contribute</a:t>
            </a:r>
            <a:r>
              <a:rPr lang="it-IT" sz="2800" dirty="0"/>
              <a:t> to the </a:t>
            </a:r>
            <a:r>
              <a:rPr lang="it-IT" sz="2800" dirty="0" err="1"/>
              <a:t>reversal</a:t>
            </a:r>
            <a:r>
              <a:rPr lang="it-IT" sz="2800" dirty="0"/>
              <a:t> of </a:t>
            </a:r>
            <a:r>
              <a:rPr lang="it-IT" sz="2800" dirty="0" err="1"/>
              <a:t>mitotic</a:t>
            </a:r>
            <a:r>
              <a:rPr lang="it-IT" sz="2800" dirty="0"/>
              <a:t> CDK1-­mediated </a:t>
            </a:r>
            <a:r>
              <a:rPr lang="it-IT" sz="2800" dirty="0" err="1"/>
              <a:t>phosphorylation</a:t>
            </a:r>
            <a:r>
              <a:rPr lang="it-IT" sz="2800" dirty="0"/>
              <a:t> </a:t>
            </a:r>
            <a:r>
              <a:rPr lang="it-IT" sz="2800" dirty="0" err="1"/>
              <a:t>events</a:t>
            </a:r>
            <a:r>
              <a:rPr lang="it-IT" sz="2800" dirty="0"/>
              <a:t> with </a:t>
            </a:r>
            <a:r>
              <a:rPr lang="it-IT" sz="2800" dirty="0" err="1"/>
              <a:t>several</a:t>
            </a:r>
            <a:r>
              <a:rPr lang="it-IT" sz="2800" dirty="0"/>
              <a:t> </a:t>
            </a:r>
            <a:r>
              <a:rPr lang="it-IT" sz="2800" dirty="0" err="1"/>
              <a:t>regulatory</a:t>
            </a:r>
            <a:r>
              <a:rPr lang="it-IT" sz="2800" dirty="0"/>
              <a:t> </a:t>
            </a:r>
            <a:r>
              <a:rPr lang="it-IT" sz="2800" dirty="0" err="1"/>
              <a:t>mechanisms</a:t>
            </a:r>
            <a:endParaRPr lang="it-IT" sz="2800" dirty="0"/>
          </a:p>
          <a:p>
            <a:pPr algn="just"/>
            <a:endParaRPr lang="it-IT" sz="2800" dirty="0"/>
          </a:p>
          <a:p>
            <a:pPr algn="just"/>
            <a:r>
              <a:rPr lang="it-IT" sz="2800" dirty="0"/>
              <a:t>PP2A </a:t>
            </a:r>
            <a:r>
              <a:rPr lang="it-IT" sz="2800" dirty="0" err="1"/>
              <a:t>protein</a:t>
            </a:r>
            <a:r>
              <a:rPr lang="it-IT" sz="2800" dirty="0"/>
              <a:t> </a:t>
            </a:r>
            <a:r>
              <a:rPr lang="it-IT" sz="2800" dirty="0" err="1"/>
              <a:t>complexes</a:t>
            </a:r>
            <a:r>
              <a:rPr lang="it-IT" sz="2800" dirty="0"/>
              <a:t> are </a:t>
            </a:r>
            <a:r>
              <a:rPr lang="it-IT" sz="2800" dirty="0" err="1"/>
              <a:t>phosphatases</a:t>
            </a:r>
            <a:r>
              <a:rPr lang="it-IT" sz="2800" dirty="0"/>
              <a:t> </a:t>
            </a:r>
            <a:r>
              <a:rPr lang="it-IT" sz="2800" dirty="0" err="1"/>
              <a:t>that</a:t>
            </a:r>
            <a:r>
              <a:rPr lang="it-IT" sz="2800" dirty="0"/>
              <a:t> are </a:t>
            </a:r>
            <a:r>
              <a:rPr lang="it-IT" sz="2800" dirty="0" err="1"/>
              <a:t>abundant</a:t>
            </a:r>
            <a:r>
              <a:rPr lang="it-IT" sz="2800" dirty="0"/>
              <a:t> in </a:t>
            </a:r>
            <a:r>
              <a:rPr lang="it-IT" sz="2800" dirty="0" err="1"/>
              <a:t>cells</a:t>
            </a:r>
            <a:r>
              <a:rPr lang="it-IT" sz="2800" dirty="0"/>
              <a:t> and are </a:t>
            </a:r>
            <a:r>
              <a:rPr lang="it-IT" sz="2800" dirty="0" err="1"/>
              <a:t>involved</a:t>
            </a:r>
            <a:r>
              <a:rPr lang="it-IT" sz="2800" dirty="0"/>
              <a:t> in </a:t>
            </a:r>
            <a:r>
              <a:rPr lang="it-IT" sz="2800" dirty="0" err="1"/>
              <a:t>many</a:t>
            </a:r>
            <a:r>
              <a:rPr lang="it-IT" sz="2800" dirty="0"/>
              <a:t> </a:t>
            </a:r>
            <a:r>
              <a:rPr lang="it-IT" sz="2800" dirty="0" err="1"/>
              <a:t>processes</a:t>
            </a:r>
            <a:r>
              <a:rPr lang="it-IT" sz="2800" dirty="0"/>
              <a:t>, </a:t>
            </a:r>
            <a:r>
              <a:rPr lang="it-IT" sz="2800" dirty="0" err="1"/>
              <a:t>including</a:t>
            </a:r>
            <a:r>
              <a:rPr lang="it-IT" sz="2800" dirty="0"/>
              <a:t> </a:t>
            </a:r>
            <a:r>
              <a:rPr lang="it-IT" sz="2800" dirty="0" err="1"/>
              <a:t>cell</a:t>
            </a:r>
            <a:r>
              <a:rPr lang="it-IT" sz="2800" dirty="0"/>
              <a:t> </a:t>
            </a:r>
            <a:r>
              <a:rPr lang="it-IT" sz="2800" dirty="0" err="1"/>
              <a:t>growth</a:t>
            </a:r>
            <a:r>
              <a:rPr lang="it-IT" sz="2800" dirty="0"/>
              <a:t>, </a:t>
            </a:r>
            <a:r>
              <a:rPr lang="it-IT" sz="2800" dirty="0" err="1"/>
              <a:t>differentiation</a:t>
            </a:r>
            <a:r>
              <a:rPr lang="it-IT" sz="2800" dirty="0"/>
              <a:t>, </a:t>
            </a:r>
            <a:r>
              <a:rPr lang="it-IT" sz="2800" dirty="0" err="1"/>
              <a:t>apoptosis</a:t>
            </a:r>
            <a:r>
              <a:rPr lang="it-IT" sz="2800" dirty="0"/>
              <a:t>, </a:t>
            </a:r>
            <a:r>
              <a:rPr lang="it-IT" sz="2800" dirty="0" err="1"/>
              <a:t>cell</a:t>
            </a:r>
            <a:r>
              <a:rPr lang="it-IT" sz="2800" dirty="0"/>
              <a:t> </a:t>
            </a:r>
            <a:r>
              <a:rPr lang="it-IT" sz="2800" dirty="0" err="1"/>
              <a:t>motility</a:t>
            </a:r>
            <a:r>
              <a:rPr lang="it-IT" sz="2800" dirty="0"/>
              <a:t>, the DNA </a:t>
            </a:r>
            <a:r>
              <a:rPr lang="it-IT" sz="2800" dirty="0" err="1"/>
              <a:t>damage</a:t>
            </a:r>
            <a:r>
              <a:rPr lang="it-IT" sz="2800" dirty="0"/>
              <a:t> </a:t>
            </a:r>
            <a:r>
              <a:rPr lang="it-IT" sz="2800" dirty="0" err="1"/>
              <a:t>response</a:t>
            </a:r>
            <a:r>
              <a:rPr lang="it-IT" sz="2800" dirty="0"/>
              <a:t> and </a:t>
            </a:r>
            <a:r>
              <a:rPr lang="it-IT" sz="2800" dirty="0" err="1"/>
              <a:t>cell</a:t>
            </a:r>
            <a:r>
              <a:rPr lang="it-IT" sz="2800" dirty="0"/>
              <a:t> </a:t>
            </a:r>
            <a:r>
              <a:rPr lang="it-IT" sz="2800" dirty="0" err="1"/>
              <a:t>cycle</a:t>
            </a:r>
            <a:r>
              <a:rPr lang="it-IT" sz="2800" dirty="0"/>
              <a:t> </a:t>
            </a:r>
            <a:r>
              <a:rPr lang="it-IT" sz="2800" dirty="0" err="1"/>
              <a:t>progression</a:t>
            </a:r>
            <a:r>
              <a:rPr lang="it-IT" sz="2800" dirty="0"/>
              <a:t>.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BD2D0C85-687A-014D-96AE-ADC2FE0D9752}"/>
              </a:ext>
            </a:extLst>
          </p:cNvPr>
          <p:cNvSpPr txBox="1">
            <a:spLocks/>
          </p:cNvSpPr>
          <p:nvPr/>
        </p:nvSpPr>
        <p:spPr>
          <a:xfrm>
            <a:off x="1949417" y="153044"/>
            <a:ext cx="8090453" cy="5426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 err="1">
                <a:solidFill>
                  <a:schemeClr val="tx2"/>
                </a:solidFill>
              </a:rPr>
              <a:t>Phosphatase</a:t>
            </a:r>
            <a:r>
              <a:rPr lang="it-IT" sz="2800" b="1" dirty="0">
                <a:solidFill>
                  <a:schemeClr val="tx2"/>
                </a:solidFill>
              </a:rPr>
              <a:t> PP2A-B55 </a:t>
            </a:r>
            <a:r>
              <a:rPr lang="it-IT" sz="2800" b="1" dirty="0" err="1">
                <a:solidFill>
                  <a:schemeClr val="tx2"/>
                </a:solidFill>
              </a:rPr>
              <a:t>during</a:t>
            </a:r>
            <a:r>
              <a:rPr lang="it-IT" sz="2800" b="1" dirty="0">
                <a:solidFill>
                  <a:schemeClr val="tx2"/>
                </a:solidFill>
              </a:rPr>
              <a:t> </a:t>
            </a:r>
            <a:r>
              <a:rPr lang="it-IT" sz="2800" b="1" dirty="0" err="1">
                <a:solidFill>
                  <a:schemeClr val="tx2"/>
                </a:solidFill>
              </a:rPr>
              <a:t>mitotic</a:t>
            </a:r>
            <a:r>
              <a:rPr lang="it-IT" sz="2800" b="1" dirty="0">
                <a:solidFill>
                  <a:schemeClr val="tx2"/>
                </a:solidFill>
              </a:rPr>
              <a:t> </a:t>
            </a:r>
            <a:r>
              <a:rPr lang="it-IT" sz="2800" b="1" dirty="0" err="1">
                <a:solidFill>
                  <a:schemeClr val="tx2"/>
                </a:solidFill>
              </a:rPr>
              <a:t>progression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645451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1D603BA-F114-2642-94E6-099AB0E6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A72C-5EC6-DD44-84B3-ED5017DC81B8}" type="slidenum">
              <a:rPr lang="it-IT" smtClean="0"/>
              <a:t>15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5BE75BE-EE3F-924C-A486-4EC99F9E7E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3" t="52789" r="-1"/>
          <a:stretch/>
        </p:blipFill>
        <p:spPr>
          <a:xfrm>
            <a:off x="3743739" y="766057"/>
            <a:ext cx="4501810" cy="2464904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41CA0931-F40D-4B4A-90FB-2A00991AF04B}"/>
              </a:ext>
            </a:extLst>
          </p:cNvPr>
          <p:cNvSpPr txBox="1">
            <a:spLocks/>
          </p:cNvSpPr>
          <p:nvPr/>
        </p:nvSpPr>
        <p:spPr>
          <a:xfrm>
            <a:off x="1949417" y="192800"/>
            <a:ext cx="8090453" cy="5426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 err="1">
                <a:solidFill>
                  <a:schemeClr val="tx2"/>
                </a:solidFill>
              </a:rPr>
              <a:t>Phosphatase</a:t>
            </a:r>
            <a:r>
              <a:rPr lang="it-IT" sz="2800" b="1" dirty="0">
                <a:solidFill>
                  <a:schemeClr val="tx2"/>
                </a:solidFill>
              </a:rPr>
              <a:t> PP2A-B55 </a:t>
            </a:r>
            <a:r>
              <a:rPr lang="it-IT" sz="2800" b="1" dirty="0" err="1">
                <a:solidFill>
                  <a:schemeClr val="tx2"/>
                </a:solidFill>
              </a:rPr>
              <a:t>during</a:t>
            </a:r>
            <a:r>
              <a:rPr lang="it-IT" sz="2800" b="1" dirty="0">
                <a:solidFill>
                  <a:schemeClr val="tx2"/>
                </a:solidFill>
              </a:rPr>
              <a:t> </a:t>
            </a:r>
            <a:r>
              <a:rPr lang="it-IT" sz="2800" b="1" dirty="0" err="1">
                <a:solidFill>
                  <a:schemeClr val="tx2"/>
                </a:solidFill>
              </a:rPr>
              <a:t>mitotic</a:t>
            </a:r>
            <a:r>
              <a:rPr lang="it-IT" sz="2800" b="1" dirty="0">
                <a:solidFill>
                  <a:schemeClr val="tx2"/>
                </a:solidFill>
              </a:rPr>
              <a:t> </a:t>
            </a:r>
            <a:r>
              <a:rPr lang="it-IT" sz="2800" b="1" dirty="0" err="1">
                <a:solidFill>
                  <a:schemeClr val="tx2"/>
                </a:solidFill>
              </a:rPr>
              <a:t>progression</a:t>
            </a:r>
            <a:endParaRPr lang="it-IT" sz="280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840EF96-4C6B-464D-938E-0AEC792CD9A0}"/>
              </a:ext>
            </a:extLst>
          </p:cNvPr>
          <p:cNvSpPr/>
          <p:nvPr/>
        </p:nvSpPr>
        <p:spPr>
          <a:xfrm>
            <a:off x="1792253" y="3305155"/>
            <a:ext cx="87185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/>
              <a:t>PP2A </a:t>
            </a:r>
            <a:r>
              <a:rPr lang="it-IT" b="1" dirty="0" err="1"/>
              <a:t>active</a:t>
            </a:r>
            <a:r>
              <a:rPr lang="it-IT" b="1" dirty="0"/>
              <a:t> </a:t>
            </a:r>
            <a:r>
              <a:rPr lang="it-IT" b="1" dirty="0" err="1"/>
              <a:t>form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composed</a:t>
            </a:r>
            <a:r>
              <a:rPr lang="it-IT" dirty="0"/>
              <a:t> of </a:t>
            </a:r>
            <a:r>
              <a:rPr lang="it-IT" dirty="0" err="1"/>
              <a:t>one</a:t>
            </a:r>
            <a:r>
              <a:rPr lang="it-IT" dirty="0"/>
              <a:t> </a:t>
            </a:r>
            <a:r>
              <a:rPr lang="it-IT" dirty="0" err="1"/>
              <a:t>catalytic</a:t>
            </a:r>
            <a:r>
              <a:rPr lang="it-IT" dirty="0"/>
              <a:t> </a:t>
            </a:r>
            <a:r>
              <a:rPr lang="it-IT" dirty="0" err="1"/>
              <a:t>subunit</a:t>
            </a:r>
            <a:r>
              <a:rPr lang="it-IT" dirty="0"/>
              <a:t>, </a:t>
            </a:r>
            <a:r>
              <a:rPr lang="it-IT" dirty="0" err="1"/>
              <a:t>one</a:t>
            </a:r>
            <a:r>
              <a:rPr lang="it-IT" dirty="0"/>
              <a:t> </a:t>
            </a:r>
            <a:r>
              <a:rPr lang="it-IT" dirty="0" err="1"/>
              <a:t>scaffold</a:t>
            </a:r>
            <a:r>
              <a:rPr lang="it-IT" dirty="0"/>
              <a:t> </a:t>
            </a:r>
            <a:r>
              <a:rPr lang="it-IT" dirty="0" err="1"/>
              <a:t>subunit</a:t>
            </a:r>
            <a:r>
              <a:rPr lang="it-IT" dirty="0"/>
              <a:t> and </a:t>
            </a:r>
            <a:r>
              <a:rPr lang="it-IT" dirty="0" err="1"/>
              <a:t>one</a:t>
            </a:r>
            <a:r>
              <a:rPr lang="it-IT" dirty="0"/>
              <a:t> of the </a:t>
            </a:r>
            <a:r>
              <a:rPr lang="it-IT" dirty="0" err="1"/>
              <a:t>many</a:t>
            </a:r>
            <a:r>
              <a:rPr lang="it-IT" dirty="0"/>
              <a:t> </a:t>
            </a:r>
            <a:r>
              <a:rPr lang="it-IT" dirty="0" err="1"/>
              <a:t>regulatory</a:t>
            </a:r>
            <a:r>
              <a:rPr lang="it-IT" dirty="0"/>
              <a:t> </a:t>
            </a:r>
            <a:r>
              <a:rPr lang="it-IT" dirty="0" err="1"/>
              <a:t>subunits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provide</a:t>
            </a:r>
            <a:r>
              <a:rPr lang="it-IT" dirty="0"/>
              <a:t> </a:t>
            </a:r>
            <a:r>
              <a:rPr lang="it-IT" dirty="0" err="1"/>
              <a:t>substrate</a:t>
            </a:r>
            <a:r>
              <a:rPr lang="it-IT" dirty="0"/>
              <a:t> </a:t>
            </a:r>
            <a:r>
              <a:rPr lang="it-IT" dirty="0" err="1"/>
              <a:t>specificity</a:t>
            </a:r>
            <a:endParaRPr lang="it-IT" dirty="0"/>
          </a:p>
          <a:p>
            <a:pPr algn="just"/>
            <a:endParaRPr lang="it-IT" dirty="0"/>
          </a:p>
          <a:p>
            <a:pPr algn="just"/>
            <a:r>
              <a:rPr lang="it-IT" dirty="0" err="1"/>
              <a:t>About</a:t>
            </a:r>
            <a:r>
              <a:rPr lang="it-IT" dirty="0"/>
              <a:t> 15 </a:t>
            </a:r>
            <a:r>
              <a:rPr lang="it-IT" dirty="0" err="1"/>
              <a:t>regulatory</a:t>
            </a:r>
            <a:r>
              <a:rPr lang="it-IT" dirty="0"/>
              <a:t> </a:t>
            </a:r>
            <a:r>
              <a:rPr lang="it-IT" dirty="0" err="1"/>
              <a:t>subunits</a:t>
            </a:r>
            <a:r>
              <a:rPr lang="it-IT" dirty="0"/>
              <a:t> in </a:t>
            </a:r>
            <a:r>
              <a:rPr lang="it-IT" dirty="0" err="1"/>
              <a:t>vertebrates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classified</a:t>
            </a:r>
            <a:r>
              <a:rPr lang="it-IT" dirty="0"/>
              <a:t> </a:t>
            </a:r>
            <a:r>
              <a:rPr lang="it-IT" dirty="0" err="1"/>
              <a:t>into</a:t>
            </a:r>
            <a:r>
              <a:rPr lang="it-IT" dirty="0"/>
              <a:t> </a:t>
            </a:r>
            <a:r>
              <a:rPr lang="it-IT" dirty="0" err="1"/>
              <a:t>four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subunit</a:t>
            </a:r>
            <a:r>
              <a:rPr lang="it-IT" dirty="0"/>
              <a:t> families — B55, B56, B′’ and B′′′</a:t>
            </a:r>
          </a:p>
          <a:p>
            <a:pPr algn="just"/>
            <a:endParaRPr lang="it-IT" dirty="0"/>
          </a:p>
          <a:p>
            <a:pPr algn="just"/>
            <a:r>
              <a:rPr lang="it-IT" i="1" dirty="0"/>
              <a:t>In vitro</a:t>
            </a:r>
            <a:r>
              <a:rPr lang="it-IT" dirty="0"/>
              <a:t>, B55­-type </a:t>
            </a:r>
            <a:r>
              <a:rPr lang="it-IT" dirty="0" err="1"/>
              <a:t>regulatory</a:t>
            </a:r>
            <a:r>
              <a:rPr lang="it-IT" dirty="0"/>
              <a:t> </a:t>
            </a:r>
            <a:r>
              <a:rPr lang="it-IT" dirty="0" err="1"/>
              <a:t>subunits</a:t>
            </a:r>
            <a:r>
              <a:rPr lang="it-IT" dirty="0"/>
              <a:t> </a:t>
            </a:r>
            <a:r>
              <a:rPr lang="it-IT" dirty="0" err="1"/>
              <a:t>confer</a:t>
            </a:r>
            <a:r>
              <a:rPr lang="it-IT" dirty="0"/>
              <a:t> </a:t>
            </a:r>
            <a:r>
              <a:rPr lang="it-IT" dirty="0" err="1"/>
              <a:t>specificity</a:t>
            </a:r>
            <a:r>
              <a:rPr lang="it-IT" dirty="0"/>
              <a:t> of PP2A </a:t>
            </a:r>
            <a:r>
              <a:rPr lang="it-IT" dirty="0" err="1"/>
              <a:t>complexes</a:t>
            </a:r>
            <a:r>
              <a:rPr lang="it-IT" dirty="0"/>
              <a:t> </a:t>
            </a:r>
            <a:r>
              <a:rPr lang="it-IT" dirty="0" err="1"/>
              <a:t>towards</a:t>
            </a:r>
            <a:r>
              <a:rPr lang="it-IT" dirty="0"/>
              <a:t> a CDK1 </a:t>
            </a:r>
            <a:r>
              <a:rPr lang="it-IT" dirty="0" err="1"/>
              <a:t>substrate</a:t>
            </a:r>
            <a:r>
              <a:rPr lang="it-IT" dirty="0"/>
              <a:t> </a:t>
            </a:r>
            <a:r>
              <a:rPr lang="it-IT" dirty="0" err="1"/>
              <a:t>consensus</a:t>
            </a:r>
            <a:r>
              <a:rPr lang="it-IT" dirty="0"/>
              <a:t> </a:t>
            </a:r>
            <a:r>
              <a:rPr lang="it-IT" dirty="0" err="1"/>
              <a:t>sequence</a:t>
            </a:r>
            <a:r>
              <a:rPr lang="it-IT" dirty="0"/>
              <a:t> (</a:t>
            </a:r>
            <a:r>
              <a:rPr lang="it-IT" dirty="0" err="1"/>
              <a:t>Ser­Pro</a:t>
            </a:r>
            <a:r>
              <a:rPr lang="it-IT" dirty="0"/>
              <a:t> or </a:t>
            </a:r>
            <a:r>
              <a:rPr lang="it-IT" dirty="0" err="1"/>
              <a:t>Thr­Pro</a:t>
            </a:r>
            <a:r>
              <a:rPr lang="it-IT" dirty="0"/>
              <a:t>), </a:t>
            </a:r>
            <a:r>
              <a:rPr lang="it-IT" dirty="0" err="1"/>
              <a:t>suggesting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PP2A–B55 </a:t>
            </a:r>
            <a:r>
              <a:rPr lang="it-IT" dirty="0" err="1"/>
              <a:t>isimportant</a:t>
            </a:r>
            <a:r>
              <a:rPr lang="it-IT" dirty="0"/>
              <a:t> for </a:t>
            </a:r>
            <a:r>
              <a:rPr lang="it-IT" dirty="0" err="1"/>
              <a:t>mitotic</a:t>
            </a:r>
            <a:r>
              <a:rPr lang="it-IT" dirty="0"/>
              <a:t> exit in </a:t>
            </a:r>
            <a:r>
              <a:rPr lang="it-IT" dirty="0" err="1"/>
              <a:t>animal</a:t>
            </a:r>
            <a:r>
              <a:rPr lang="it-IT" dirty="0"/>
              <a:t> </a:t>
            </a:r>
            <a:r>
              <a:rPr lang="it-IT" dirty="0" err="1"/>
              <a:t>cells</a:t>
            </a:r>
            <a:endParaRPr lang="it-IT" dirty="0"/>
          </a:p>
          <a:p>
            <a:pPr algn="just"/>
            <a:endParaRPr lang="it-IT" dirty="0"/>
          </a:p>
          <a:p>
            <a:pPr algn="just"/>
            <a:r>
              <a:rPr lang="it-IT" i="1" dirty="0" err="1"/>
              <a:t>Drosophila</a:t>
            </a:r>
            <a:r>
              <a:rPr lang="it-IT" i="1" dirty="0"/>
              <a:t> </a:t>
            </a:r>
            <a:r>
              <a:rPr lang="it-IT" i="1" dirty="0" err="1"/>
              <a:t>melanogaster</a:t>
            </a:r>
            <a:r>
              <a:rPr lang="it-IT" i="1" dirty="0"/>
              <a:t> </a:t>
            </a:r>
            <a:r>
              <a:rPr lang="it-IT" dirty="0" err="1"/>
              <a:t>larval</a:t>
            </a:r>
            <a:r>
              <a:rPr lang="it-IT" dirty="0"/>
              <a:t> </a:t>
            </a:r>
            <a:r>
              <a:rPr lang="it-IT" dirty="0" err="1"/>
              <a:t>neuroblasts</a:t>
            </a:r>
            <a:r>
              <a:rPr lang="it-IT" dirty="0"/>
              <a:t> with </a:t>
            </a:r>
            <a:r>
              <a:rPr lang="it-IT" dirty="0" err="1"/>
              <a:t>mutated</a:t>
            </a:r>
            <a:r>
              <a:rPr lang="it-IT" dirty="0"/>
              <a:t> B55 show </a:t>
            </a:r>
            <a:r>
              <a:rPr lang="it-IT" dirty="0" err="1"/>
              <a:t>perturbed</a:t>
            </a:r>
            <a:r>
              <a:rPr lang="it-IT" dirty="0"/>
              <a:t> </a:t>
            </a:r>
            <a:r>
              <a:rPr lang="it-IT" dirty="0" err="1"/>
              <a:t>chromosome</a:t>
            </a:r>
            <a:r>
              <a:rPr lang="it-IT" dirty="0"/>
              <a:t> </a:t>
            </a:r>
            <a:r>
              <a:rPr lang="it-IT" dirty="0" err="1"/>
              <a:t>segregation</a:t>
            </a:r>
            <a:r>
              <a:rPr lang="it-IT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39782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797AD9C-2ED0-1342-A393-489B8CF06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A72C-5EC6-DD44-84B3-ED5017DC81B8}" type="slidenum">
              <a:rPr lang="it-IT" smtClean="0"/>
              <a:t>16</a:t>
            </a:fld>
            <a:endParaRPr lang="it-IT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DF6A4430-39F0-B94D-B0A6-6727DE3823CB}"/>
              </a:ext>
            </a:extLst>
          </p:cNvPr>
          <p:cNvSpPr txBox="1">
            <a:spLocks/>
          </p:cNvSpPr>
          <p:nvPr/>
        </p:nvSpPr>
        <p:spPr>
          <a:xfrm>
            <a:off x="2040835" y="1"/>
            <a:ext cx="8090453" cy="5426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chemeClr val="tx2"/>
                </a:solidFill>
              </a:rPr>
              <a:t>Building new </a:t>
            </a:r>
            <a:r>
              <a:rPr lang="it-IT" sz="2800" b="1" dirty="0" err="1">
                <a:solidFill>
                  <a:schemeClr val="tx2"/>
                </a:solidFill>
              </a:rPr>
              <a:t>interphase</a:t>
            </a:r>
            <a:r>
              <a:rPr lang="it-IT" sz="2800" b="1" dirty="0">
                <a:solidFill>
                  <a:schemeClr val="tx2"/>
                </a:solidFill>
              </a:rPr>
              <a:t> </a:t>
            </a:r>
            <a:r>
              <a:rPr lang="it-IT" sz="2800" b="1" dirty="0" err="1">
                <a:solidFill>
                  <a:schemeClr val="tx2"/>
                </a:solidFill>
              </a:rPr>
              <a:t>cells</a:t>
            </a:r>
            <a:endParaRPr lang="it-IT" sz="280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ED2A5BE-47D3-D944-97F5-59A7229D3113}"/>
              </a:ext>
            </a:extLst>
          </p:cNvPr>
          <p:cNvSpPr/>
          <p:nvPr/>
        </p:nvSpPr>
        <p:spPr>
          <a:xfrm>
            <a:off x="1702904" y="448005"/>
            <a:ext cx="876631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The </a:t>
            </a:r>
            <a:r>
              <a:rPr lang="it-IT" dirty="0" err="1"/>
              <a:t>structural</a:t>
            </a:r>
            <a:r>
              <a:rPr lang="it-IT" dirty="0"/>
              <a:t> re­-</a:t>
            </a:r>
            <a:r>
              <a:rPr lang="it-IT" dirty="0" err="1"/>
              <a:t>organization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driven</a:t>
            </a:r>
            <a:r>
              <a:rPr lang="it-IT" dirty="0"/>
              <a:t> by </a:t>
            </a:r>
            <a:r>
              <a:rPr lang="it-IT" dirty="0" err="1"/>
              <a:t>mitotic</a:t>
            </a:r>
            <a:r>
              <a:rPr lang="it-IT" dirty="0"/>
              <a:t> </a:t>
            </a:r>
            <a:r>
              <a:rPr lang="it-IT" dirty="0" err="1"/>
              <a:t>phosphoregulation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breakdown and </a:t>
            </a:r>
            <a:r>
              <a:rPr lang="it-IT" dirty="0" err="1"/>
              <a:t>reassembly</a:t>
            </a:r>
            <a:r>
              <a:rPr lang="it-IT" dirty="0"/>
              <a:t> of the </a:t>
            </a:r>
            <a:r>
              <a:rPr lang="it-IT" dirty="0" err="1"/>
              <a:t>nuclear</a:t>
            </a:r>
            <a:r>
              <a:rPr lang="it-IT" dirty="0"/>
              <a:t> </a:t>
            </a:r>
            <a:r>
              <a:rPr lang="it-IT" dirty="0" err="1"/>
              <a:t>enve­lope</a:t>
            </a:r>
            <a:r>
              <a:rPr lang="it-IT" dirty="0"/>
              <a:t> in vertebrate </a:t>
            </a:r>
            <a:r>
              <a:rPr lang="it-IT" dirty="0" err="1"/>
              <a:t>cells</a:t>
            </a:r>
            <a:r>
              <a:rPr lang="it-IT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The </a:t>
            </a:r>
            <a:r>
              <a:rPr lang="it-IT" dirty="0" err="1"/>
              <a:t>nuclear</a:t>
            </a:r>
            <a:r>
              <a:rPr lang="it-IT" dirty="0"/>
              <a:t> </a:t>
            </a:r>
            <a:r>
              <a:rPr lang="it-IT" dirty="0" err="1"/>
              <a:t>envelope</a:t>
            </a:r>
            <a:r>
              <a:rPr lang="it-IT" dirty="0"/>
              <a:t> breakdown </a:t>
            </a:r>
            <a:r>
              <a:rPr lang="it-IT" dirty="0" err="1"/>
              <a:t>involves</a:t>
            </a:r>
            <a:r>
              <a:rPr lang="it-IT" dirty="0"/>
              <a:t> CDK1-­dependent </a:t>
            </a:r>
            <a:r>
              <a:rPr lang="it-IT" dirty="0" err="1"/>
              <a:t>phosphorylation</a:t>
            </a:r>
            <a:r>
              <a:rPr lang="it-IT" dirty="0"/>
              <a:t> of </a:t>
            </a:r>
            <a:r>
              <a:rPr lang="it-IT" dirty="0" err="1"/>
              <a:t>lamin</a:t>
            </a:r>
            <a:r>
              <a:rPr lang="it-IT" dirty="0"/>
              <a:t> </a:t>
            </a:r>
            <a:r>
              <a:rPr lang="it-IT" dirty="0" err="1"/>
              <a:t>proteins</a:t>
            </a:r>
            <a:r>
              <a:rPr lang="it-IT" dirty="0"/>
              <a:t> (</a:t>
            </a:r>
            <a:r>
              <a:rPr lang="it-IT" dirty="0" err="1"/>
              <a:t>neclear</a:t>
            </a:r>
            <a:r>
              <a:rPr lang="it-IT" dirty="0"/>
              <a:t> </a:t>
            </a:r>
            <a:r>
              <a:rPr lang="it-IT" dirty="0" err="1"/>
              <a:t>lamin</a:t>
            </a:r>
            <a:r>
              <a:rPr lang="it-IT" dirty="0"/>
              <a:t>),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leads</a:t>
            </a:r>
            <a:r>
              <a:rPr lang="it-IT" dirty="0"/>
              <a:t> to the </a:t>
            </a:r>
            <a:r>
              <a:rPr lang="it-IT" dirty="0" err="1"/>
              <a:t>disassembly</a:t>
            </a:r>
            <a:r>
              <a:rPr lang="it-IT" dirty="0"/>
              <a:t> of the </a:t>
            </a:r>
            <a:r>
              <a:rPr lang="it-IT" dirty="0" err="1"/>
              <a:t>nuclear</a:t>
            </a:r>
            <a:r>
              <a:rPr lang="it-IT" dirty="0"/>
              <a:t> lamina (</a:t>
            </a:r>
            <a:r>
              <a:rPr lang="it-IT" dirty="0" err="1"/>
              <a:t>nuclear</a:t>
            </a:r>
            <a:r>
              <a:rPr lang="it-IT" dirty="0"/>
              <a:t> </a:t>
            </a:r>
            <a:r>
              <a:rPr lang="it-IT" dirty="0" err="1"/>
              <a:t>membranes</a:t>
            </a:r>
            <a:r>
              <a:rPr lang="it-IT" dirty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At the </a:t>
            </a:r>
            <a:r>
              <a:rPr lang="it-IT" dirty="0" err="1"/>
              <a:t>same</a:t>
            </a:r>
            <a:r>
              <a:rPr lang="it-IT" dirty="0"/>
              <a:t> time, </a:t>
            </a:r>
            <a:r>
              <a:rPr lang="it-IT" dirty="0" err="1"/>
              <a:t>phosphorylation</a:t>
            </a:r>
            <a:r>
              <a:rPr lang="it-IT" dirty="0"/>
              <a:t> of </a:t>
            </a:r>
            <a:r>
              <a:rPr lang="it-IT" dirty="0" err="1"/>
              <a:t>nucleo­porins</a:t>
            </a:r>
            <a:r>
              <a:rPr lang="it-IT" dirty="0"/>
              <a:t> </a:t>
            </a:r>
            <a:r>
              <a:rPr lang="it-IT" dirty="0" err="1"/>
              <a:t>mediates</a:t>
            </a:r>
            <a:r>
              <a:rPr lang="it-IT" dirty="0"/>
              <a:t> </a:t>
            </a:r>
            <a:r>
              <a:rPr lang="it-IT" dirty="0" err="1"/>
              <a:t>disassembly</a:t>
            </a:r>
            <a:r>
              <a:rPr lang="it-IT" dirty="0"/>
              <a:t> of </a:t>
            </a:r>
            <a:r>
              <a:rPr lang="it-IT" dirty="0" err="1"/>
              <a:t>nuclear</a:t>
            </a:r>
            <a:r>
              <a:rPr lang="it-IT" dirty="0"/>
              <a:t> </a:t>
            </a:r>
            <a:r>
              <a:rPr lang="it-IT" dirty="0" err="1"/>
              <a:t>pore</a:t>
            </a:r>
            <a:r>
              <a:rPr lang="it-IT" dirty="0"/>
              <a:t> </a:t>
            </a:r>
            <a:r>
              <a:rPr lang="it-IT" dirty="0" err="1"/>
              <a:t>com­plexes</a:t>
            </a:r>
            <a:r>
              <a:rPr lang="it-IT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err="1"/>
              <a:t>During</a:t>
            </a:r>
            <a:r>
              <a:rPr lang="it-IT" dirty="0"/>
              <a:t> </a:t>
            </a:r>
            <a:r>
              <a:rPr lang="it-IT" dirty="0" err="1"/>
              <a:t>mitotic</a:t>
            </a:r>
            <a:r>
              <a:rPr lang="it-IT" dirty="0"/>
              <a:t> exit, and PP2A </a:t>
            </a:r>
            <a:r>
              <a:rPr lang="it-IT" dirty="0" err="1"/>
              <a:t>phosphatase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required</a:t>
            </a:r>
            <a:r>
              <a:rPr lang="it-IT" dirty="0"/>
              <a:t> for </a:t>
            </a:r>
            <a:r>
              <a:rPr lang="it-IT" dirty="0" err="1"/>
              <a:t>timely</a:t>
            </a:r>
            <a:r>
              <a:rPr lang="it-IT" dirty="0"/>
              <a:t> </a:t>
            </a:r>
            <a:r>
              <a:rPr lang="it-IT" dirty="0" err="1"/>
              <a:t>nuclear</a:t>
            </a:r>
            <a:r>
              <a:rPr lang="it-IT" dirty="0"/>
              <a:t> </a:t>
            </a:r>
            <a:r>
              <a:rPr lang="it-IT" dirty="0" err="1"/>
              <a:t>envelope</a:t>
            </a:r>
            <a:r>
              <a:rPr lang="it-IT" dirty="0"/>
              <a:t> </a:t>
            </a:r>
            <a:r>
              <a:rPr lang="it-IT" dirty="0" err="1"/>
              <a:t>reassembly</a:t>
            </a:r>
            <a:r>
              <a:rPr lang="it-IT" dirty="0"/>
              <a:t>, </a:t>
            </a:r>
            <a:r>
              <a:rPr lang="it-IT" dirty="0" err="1"/>
              <a:t>at</a:t>
            </a:r>
            <a:r>
              <a:rPr lang="it-IT" dirty="0"/>
              <a:t> the </a:t>
            </a:r>
            <a:r>
              <a:rPr lang="it-IT" dirty="0" err="1"/>
              <a:t>level</a:t>
            </a:r>
            <a:r>
              <a:rPr lang="it-IT" dirty="0"/>
              <a:t> of </a:t>
            </a:r>
            <a:r>
              <a:rPr lang="it-IT" dirty="0" err="1"/>
              <a:t>lamin</a:t>
            </a:r>
            <a:r>
              <a:rPr lang="it-IT" dirty="0"/>
              <a:t> and/or </a:t>
            </a:r>
            <a:r>
              <a:rPr lang="it-IT" dirty="0" err="1"/>
              <a:t>nucleoporin</a:t>
            </a:r>
            <a:r>
              <a:rPr lang="it-IT" dirty="0"/>
              <a:t> </a:t>
            </a:r>
            <a:r>
              <a:rPr lang="it-IT" dirty="0" err="1"/>
              <a:t>dephosphorylation</a:t>
            </a: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err="1"/>
              <a:t>Reassembly</a:t>
            </a:r>
            <a:r>
              <a:rPr lang="it-IT" dirty="0"/>
              <a:t> of </a:t>
            </a:r>
            <a:r>
              <a:rPr lang="it-IT" dirty="0" err="1"/>
              <a:t>functional</a:t>
            </a:r>
            <a:r>
              <a:rPr lang="it-IT" dirty="0"/>
              <a:t> nuclei </a:t>
            </a:r>
            <a:r>
              <a:rPr lang="it-IT" dirty="0" err="1"/>
              <a:t>after</a:t>
            </a:r>
            <a:r>
              <a:rPr lang="it-IT" dirty="0"/>
              <a:t> </a:t>
            </a:r>
            <a:r>
              <a:rPr lang="it-IT" dirty="0" err="1"/>
              <a:t>mitosis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requires</a:t>
            </a:r>
            <a:r>
              <a:rPr lang="it-IT" dirty="0"/>
              <a:t> </a:t>
            </a:r>
            <a:r>
              <a:rPr lang="it-IT" dirty="0" err="1"/>
              <a:t>chromatin</a:t>
            </a:r>
            <a:r>
              <a:rPr lang="it-IT" dirty="0"/>
              <a:t> </a:t>
            </a:r>
            <a:r>
              <a:rPr lang="it-IT" dirty="0" err="1"/>
              <a:t>decondensation</a:t>
            </a:r>
            <a:r>
              <a:rPr lang="it-IT" dirty="0"/>
              <a:t>,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depends</a:t>
            </a:r>
            <a:r>
              <a:rPr lang="it-IT" dirty="0"/>
              <a:t> on </a:t>
            </a:r>
            <a:r>
              <a:rPr lang="it-IT" dirty="0" err="1"/>
              <a:t>phosphatatase</a:t>
            </a: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An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example</a:t>
            </a:r>
            <a:r>
              <a:rPr lang="it-IT" dirty="0"/>
              <a:t> of </a:t>
            </a:r>
            <a:r>
              <a:rPr lang="it-IT" dirty="0" err="1"/>
              <a:t>how</a:t>
            </a:r>
            <a:r>
              <a:rPr lang="it-IT" dirty="0"/>
              <a:t> </a:t>
            </a:r>
            <a:r>
              <a:rPr lang="it-IT" dirty="0" err="1"/>
              <a:t>substrate</a:t>
            </a:r>
            <a:r>
              <a:rPr lang="it-IT" dirty="0"/>
              <a:t> </a:t>
            </a:r>
            <a:r>
              <a:rPr lang="it-IT" dirty="0" err="1"/>
              <a:t>phosphorylation</a:t>
            </a:r>
            <a:r>
              <a:rPr lang="it-IT" dirty="0"/>
              <a:t> </a:t>
            </a:r>
            <a:r>
              <a:rPr lang="it-IT" dirty="0" err="1"/>
              <a:t>controls</a:t>
            </a:r>
            <a:r>
              <a:rPr lang="it-IT" dirty="0"/>
              <a:t> </a:t>
            </a:r>
            <a:r>
              <a:rPr lang="it-IT" dirty="0" err="1"/>
              <a:t>cellular</a:t>
            </a:r>
            <a:r>
              <a:rPr lang="it-IT" dirty="0"/>
              <a:t> </a:t>
            </a:r>
            <a:r>
              <a:rPr lang="it-IT" dirty="0" err="1"/>
              <a:t>reorganization</a:t>
            </a:r>
            <a:r>
              <a:rPr lang="it-IT" dirty="0"/>
              <a:t> </a:t>
            </a:r>
            <a:r>
              <a:rPr lang="it-IT" dirty="0" err="1"/>
              <a:t>during</a:t>
            </a:r>
            <a:r>
              <a:rPr lang="it-IT" dirty="0"/>
              <a:t> the </a:t>
            </a:r>
            <a:r>
              <a:rPr lang="it-IT" dirty="0" err="1"/>
              <a:t>progres­sion</a:t>
            </a:r>
            <a:r>
              <a:rPr lang="it-IT" dirty="0"/>
              <a:t> </a:t>
            </a:r>
            <a:r>
              <a:rPr lang="it-IT" dirty="0" err="1"/>
              <a:t>through</a:t>
            </a:r>
            <a:r>
              <a:rPr lang="it-IT" dirty="0"/>
              <a:t> </a:t>
            </a:r>
            <a:r>
              <a:rPr lang="it-IT" dirty="0" err="1"/>
              <a:t>mitosis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disassembly</a:t>
            </a:r>
            <a:r>
              <a:rPr lang="it-IT" dirty="0"/>
              <a:t> and </a:t>
            </a:r>
            <a:r>
              <a:rPr lang="it-IT" dirty="0" err="1"/>
              <a:t>reassem­bly</a:t>
            </a:r>
            <a:r>
              <a:rPr lang="it-IT" dirty="0"/>
              <a:t> of the Golgi </a:t>
            </a:r>
            <a:r>
              <a:rPr lang="it-IT" dirty="0" err="1"/>
              <a:t>apparatus</a:t>
            </a:r>
            <a:r>
              <a:rPr lang="it-IT" dirty="0"/>
              <a:t>,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driven</a:t>
            </a:r>
            <a:r>
              <a:rPr lang="it-IT" dirty="0"/>
              <a:t> by </a:t>
            </a:r>
            <a:r>
              <a:rPr lang="it-IT" dirty="0" err="1"/>
              <a:t>mitotic</a:t>
            </a:r>
            <a:r>
              <a:rPr lang="it-IT" dirty="0"/>
              <a:t> </a:t>
            </a:r>
            <a:r>
              <a:rPr lang="it-IT" dirty="0" err="1"/>
              <a:t>phosphorylation</a:t>
            </a:r>
            <a:r>
              <a:rPr lang="it-IT" dirty="0"/>
              <a:t> of Golgi </a:t>
            </a:r>
            <a:r>
              <a:rPr lang="it-IT" dirty="0" err="1"/>
              <a:t>stacking</a:t>
            </a:r>
            <a:r>
              <a:rPr lang="it-IT" dirty="0"/>
              <a:t> </a:t>
            </a:r>
            <a:r>
              <a:rPr lang="it-IT" dirty="0" err="1"/>
              <a:t>proteins</a:t>
            </a:r>
            <a:r>
              <a:rPr lang="it-IT" dirty="0"/>
              <a:t> and the </a:t>
            </a:r>
            <a:r>
              <a:rPr lang="it-IT" dirty="0" err="1"/>
              <a:t>matrix</a:t>
            </a:r>
            <a:r>
              <a:rPr lang="it-IT" dirty="0"/>
              <a:t> </a:t>
            </a:r>
            <a:r>
              <a:rPr lang="it-IT" dirty="0" err="1"/>
              <a:t>protein</a:t>
            </a:r>
            <a:r>
              <a:rPr lang="it-IT" dirty="0"/>
              <a:t> 130 </a:t>
            </a:r>
            <a:r>
              <a:rPr lang="it-IT" dirty="0" err="1"/>
              <a:t>kDa</a:t>
            </a:r>
            <a:r>
              <a:rPr lang="it-IT" dirty="0"/>
              <a:t> </a:t>
            </a:r>
            <a:r>
              <a:rPr lang="it-IT" i="1" dirty="0" err="1"/>
              <a:t>cis</a:t>
            </a:r>
            <a:r>
              <a:rPr lang="it-IT" dirty="0" err="1"/>
              <a:t>­Golgi</a:t>
            </a:r>
            <a:r>
              <a:rPr lang="it-IT" dirty="0"/>
              <a:t> </a:t>
            </a:r>
            <a:r>
              <a:rPr lang="it-IT" dirty="0" err="1"/>
              <a:t>matrix</a:t>
            </a:r>
            <a:r>
              <a:rPr lang="it-IT" dirty="0"/>
              <a:t> (GM130)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err="1"/>
              <a:t>Dephosphorylation</a:t>
            </a:r>
            <a:r>
              <a:rPr lang="it-IT" dirty="0"/>
              <a:t> of GM130 </a:t>
            </a:r>
            <a:r>
              <a:rPr lang="it-IT" dirty="0" err="1"/>
              <a:t>induces</a:t>
            </a:r>
            <a:r>
              <a:rPr lang="it-IT" dirty="0"/>
              <a:t> Golgi </a:t>
            </a:r>
            <a:r>
              <a:rPr lang="it-IT" dirty="0" err="1"/>
              <a:t>reassembly</a:t>
            </a:r>
            <a:r>
              <a:rPr lang="it-IT" dirty="0"/>
              <a:t> </a:t>
            </a:r>
            <a:r>
              <a:rPr lang="it-IT" dirty="0" err="1"/>
              <a:t>during</a:t>
            </a:r>
            <a:r>
              <a:rPr lang="it-IT" dirty="0"/>
              <a:t> </a:t>
            </a:r>
            <a:r>
              <a:rPr lang="it-IT" dirty="0" err="1"/>
              <a:t>mitotic</a:t>
            </a:r>
            <a:r>
              <a:rPr lang="it-IT" dirty="0"/>
              <a:t> exit and </a:t>
            </a:r>
            <a:r>
              <a:rPr lang="it-IT" dirty="0" err="1"/>
              <a:t>depends</a:t>
            </a:r>
            <a:r>
              <a:rPr lang="it-IT" dirty="0"/>
              <a:t> on the </a:t>
            </a:r>
            <a:r>
              <a:rPr lang="it-IT" dirty="0" err="1"/>
              <a:t>ubiquitously</a:t>
            </a:r>
            <a:r>
              <a:rPr lang="it-IT" dirty="0"/>
              <a:t> </a:t>
            </a:r>
            <a:r>
              <a:rPr lang="it-IT" dirty="0" err="1"/>
              <a:t>localized</a:t>
            </a:r>
            <a:r>
              <a:rPr lang="it-IT" dirty="0"/>
              <a:t> </a:t>
            </a:r>
            <a:r>
              <a:rPr lang="it-IT" dirty="0" err="1"/>
              <a:t>phosphatase</a:t>
            </a:r>
            <a:r>
              <a:rPr lang="it-IT" dirty="0"/>
              <a:t> PP2A-B55</a:t>
            </a:r>
            <a:r>
              <a:rPr lang="el-GR" dirty="0"/>
              <a:t>α </a:t>
            </a:r>
          </a:p>
          <a:p>
            <a:pPr algn="just"/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1897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646955" y="608893"/>
            <a:ext cx="880275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it-IT" sz="2400" dirty="0"/>
              <a:t>CDK1–</a:t>
            </a:r>
            <a:r>
              <a:rPr lang="it-IT" sz="2400" dirty="0" err="1"/>
              <a:t>cyclin</a:t>
            </a:r>
            <a:r>
              <a:rPr lang="it-IT" sz="2400" dirty="0"/>
              <a:t> B </a:t>
            </a:r>
            <a:r>
              <a:rPr lang="it-IT" sz="2400" dirty="0" err="1"/>
              <a:t>activity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regulated</a:t>
            </a:r>
            <a:r>
              <a:rPr lang="it-IT" sz="2400" dirty="0"/>
              <a:t> by </a:t>
            </a:r>
            <a:r>
              <a:rPr lang="it-IT" sz="2400" dirty="0" err="1"/>
              <a:t>several</a:t>
            </a:r>
            <a:r>
              <a:rPr lang="it-IT" sz="2400" dirty="0"/>
              <a:t> </a:t>
            </a:r>
            <a:r>
              <a:rPr lang="it-IT" sz="2400" dirty="0" err="1"/>
              <a:t>mechanisms</a:t>
            </a:r>
            <a:r>
              <a:rPr lang="it-IT" sz="2400" dirty="0"/>
              <a:t>, </a:t>
            </a:r>
            <a:r>
              <a:rPr lang="it-IT" sz="2400" dirty="0" err="1"/>
              <a:t>including</a:t>
            </a:r>
            <a:r>
              <a:rPr lang="it-IT" sz="2400" dirty="0"/>
              <a:t> </a:t>
            </a:r>
            <a:r>
              <a:rPr lang="it-IT" sz="2400" dirty="0" err="1"/>
              <a:t>transcriptional</a:t>
            </a:r>
            <a:r>
              <a:rPr lang="it-IT" sz="2400" dirty="0"/>
              <a:t> control, </a:t>
            </a:r>
            <a:r>
              <a:rPr lang="it-IT" sz="2400" dirty="0" err="1"/>
              <a:t>phosphorylation</a:t>
            </a:r>
            <a:r>
              <a:rPr lang="it-IT" sz="2400" dirty="0"/>
              <a:t> and </a:t>
            </a:r>
            <a:r>
              <a:rPr lang="it-IT" sz="2400" dirty="0" err="1"/>
              <a:t>intracellular</a:t>
            </a:r>
            <a:r>
              <a:rPr lang="it-IT" sz="2400" dirty="0"/>
              <a:t> </a:t>
            </a:r>
            <a:r>
              <a:rPr lang="it-IT" sz="2400" dirty="0" err="1"/>
              <a:t>localization</a:t>
            </a:r>
            <a:endParaRPr lang="it-IT" sz="2400" dirty="0"/>
          </a:p>
          <a:p>
            <a:pPr marL="342900" indent="-342900" algn="just">
              <a:buFont typeface="Arial"/>
              <a:buChar char="•"/>
            </a:pPr>
            <a:r>
              <a:rPr lang="it-IT" sz="2400" dirty="0"/>
              <a:t>The </a:t>
            </a:r>
            <a:r>
              <a:rPr lang="it-IT" sz="2400" dirty="0" err="1"/>
              <a:t>formation</a:t>
            </a:r>
            <a:r>
              <a:rPr lang="it-IT" sz="2400" dirty="0"/>
              <a:t> of CDK1–</a:t>
            </a:r>
            <a:r>
              <a:rPr lang="it-IT" sz="2400" dirty="0" err="1"/>
              <a:t>cyclin</a:t>
            </a:r>
            <a:r>
              <a:rPr lang="it-IT" sz="2400" dirty="0"/>
              <a:t> B </a:t>
            </a:r>
            <a:r>
              <a:rPr lang="it-IT" sz="2400" dirty="0" err="1"/>
              <a:t>complexes</a:t>
            </a:r>
            <a:r>
              <a:rPr lang="it-IT" sz="2400" dirty="0"/>
              <a:t> </a:t>
            </a:r>
            <a:r>
              <a:rPr lang="it-IT" sz="2400" dirty="0" err="1"/>
              <a:t>initiates</a:t>
            </a:r>
            <a:r>
              <a:rPr lang="it-IT" sz="2400" dirty="0"/>
              <a:t> </a:t>
            </a:r>
            <a:r>
              <a:rPr lang="it-IT" sz="2400" dirty="0" err="1"/>
              <a:t>during</a:t>
            </a:r>
            <a:r>
              <a:rPr lang="it-IT" sz="2400" dirty="0"/>
              <a:t> </a:t>
            </a:r>
            <a:r>
              <a:rPr lang="it-IT" sz="2400" dirty="0" err="1"/>
              <a:t>interphase</a:t>
            </a:r>
            <a:r>
              <a:rPr lang="it-IT" sz="2400" dirty="0"/>
              <a:t> </a:t>
            </a:r>
            <a:r>
              <a:rPr lang="it-IT" sz="2400" dirty="0" err="1"/>
              <a:t>through</a:t>
            </a:r>
            <a:r>
              <a:rPr lang="it-IT" sz="2400" dirty="0"/>
              <a:t> </a:t>
            </a:r>
            <a:r>
              <a:rPr lang="it-IT" sz="2400" dirty="0" err="1"/>
              <a:t>increased</a:t>
            </a:r>
            <a:r>
              <a:rPr lang="it-IT" sz="2400" dirty="0"/>
              <a:t> </a:t>
            </a:r>
            <a:r>
              <a:rPr lang="it-IT" sz="2400" dirty="0" err="1"/>
              <a:t>synthesis</a:t>
            </a:r>
            <a:r>
              <a:rPr lang="it-IT" sz="2400" dirty="0"/>
              <a:t> of </a:t>
            </a:r>
            <a:r>
              <a:rPr lang="it-IT" sz="2400" dirty="0" err="1"/>
              <a:t>cyclin</a:t>
            </a:r>
            <a:r>
              <a:rPr lang="it-IT" sz="2400" dirty="0"/>
              <a:t> B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400" dirty="0" err="1"/>
              <a:t>Before</a:t>
            </a:r>
            <a:r>
              <a:rPr lang="it-IT" sz="2400" dirty="0"/>
              <a:t> </a:t>
            </a:r>
            <a:r>
              <a:rPr lang="it-IT" sz="2400" dirty="0" err="1"/>
              <a:t>mitotic</a:t>
            </a:r>
            <a:r>
              <a:rPr lang="it-IT" sz="2400" dirty="0"/>
              <a:t> entry, the WEE1 </a:t>
            </a:r>
            <a:r>
              <a:rPr lang="it-IT" sz="2400" dirty="0" err="1"/>
              <a:t>kinase</a:t>
            </a:r>
            <a:r>
              <a:rPr lang="it-IT" sz="2400" dirty="0"/>
              <a:t> </a:t>
            </a:r>
            <a:r>
              <a:rPr lang="it-IT" sz="2400" dirty="0" err="1"/>
              <a:t>restrains</a:t>
            </a:r>
            <a:r>
              <a:rPr lang="it-IT" sz="2400" dirty="0"/>
              <a:t> the </a:t>
            </a:r>
            <a:r>
              <a:rPr lang="it-IT" sz="2400" dirty="0" err="1"/>
              <a:t>activity</a:t>
            </a:r>
            <a:r>
              <a:rPr lang="it-IT" sz="2400" dirty="0"/>
              <a:t> of CDK1–</a:t>
            </a:r>
            <a:r>
              <a:rPr lang="it-IT" sz="2400" dirty="0" err="1"/>
              <a:t>cyclin</a:t>
            </a:r>
            <a:r>
              <a:rPr lang="it-IT" sz="2400" dirty="0"/>
              <a:t> B by </a:t>
            </a:r>
            <a:r>
              <a:rPr lang="it-IT" sz="2400" dirty="0" err="1"/>
              <a:t>inhibitory</a:t>
            </a:r>
            <a:r>
              <a:rPr lang="it-IT" sz="2400" dirty="0"/>
              <a:t> </a:t>
            </a:r>
            <a:r>
              <a:rPr lang="it-IT" sz="2400" dirty="0" err="1"/>
              <a:t>phosphorylation</a:t>
            </a:r>
            <a:r>
              <a:rPr lang="it-IT" sz="2400" dirty="0"/>
              <a:t> </a:t>
            </a:r>
            <a:r>
              <a:rPr lang="it-IT" sz="2400" dirty="0" err="1"/>
              <a:t>at</a:t>
            </a:r>
            <a:r>
              <a:rPr lang="it-IT" sz="2400" dirty="0"/>
              <a:t> Thr14 and Tyr15 on CDK1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400" dirty="0"/>
              <a:t>On entry </a:t>
            </a:r>
            <a:r>
              <a:rPr lang="it-IT" sz="2400" dirty="0" err="1"/>
              <a:t>into</a:t>
            </a:r>
            <a:r>
              <a:rPr lang="it-IT" sz="2400" dirty="0"/>
              <a:t> </a:t>
            </a:r>
            <a:r>
              <a:rPr lang="it-IT" sz="2400" dirty="0" err="1"/>
              <a:t>mitosis</a:t>
            </a:r>
            <a:r>
              <a:rPr lang="it-IT" sz="2400" dirty="0"/>
              <a:t>, the </a:t>
            </a:r>
            <a:r>
              <a:rPr lang="it-IT" sz="2400" dirty="0" err="1"/>
              <a:t>conserved</a:t>
            </a:r>
            <a:r>
              <a:rPr lang="it-IT" sz="2400" dirty="0"/>
              <a:t> </a:t>
            </a:r>
            <a:r>
              <a:rPr lang="it-IT" sz="2400" dirty="0" err="1"/>
              <a:t>dual-­specificity</a:t>
            </a:r>
            <a:r>
              <a:rPr lang="it-IT" sz="2400" dirty="0"/>
              <a:t> </a:t>
            </a:r>
            <a:r>
              <a:rPr lang="it-IT" sz="2400" dirty="0" err="1"/>
              <a:t>phosphatase</a:t>
            </a:r>
            <a:r>
              <a:rPr lang="it-IT" sz="2400" dirty="0"/>
              <a:t> CDC25 (</a:t>
            </a:r>
            <a:r>
              <a:rPr lang="it-IT" sz="2400" dirty="0" err="1"/>
              <a:t>which</a:t>
            </a:r>
            <a:r>
              <a:rPr lang="it-IT" sz="2400" dirty="0"/>
              <a:t> in </a:t>
            </a:r>
            <a:r>
              <a:rPr lang="it-IT" sz="2400" dirty="0" err="1"/>
              <a:t>mammals</a:t>
            </a:r>
            <a:r>
              <a:rPr lang="it-IT" sz="2400" dirty="0"/>
              <a:t> </a:t>
            </a:r>
            <a:r>
              <a:rPr lang="it-IT" sz="2400" dirty="0" err="1"/>
              <a:t>has</a:t>
            </a:r>
            <a:r>
              <a:rPr lang="it-IT" sz="2400" dirty="0"/>
              <a:t> </a:t>
            </a:r>
            <a:r>
              <a:rPr lang="it-IT" sz="2400" dirty="0" err="1"/>
              <a:t>three</a:t>
            </a:r>
            <a:r>
              <a:rPr lang="it-IT" sz="2400" dirty="0"/>
              <a:t> </a:t>
            </a:r>
            <a:r>
              <a:rPr lang="it-IT" sz="2400" dirty="0" err="1"/>
              <a:t>potentially</a:t>
            </a:r>
            <a:r>
              <a:rPr lang="it-IT" sz="2400" dirty="0"/>
              <a:t> </a:t>
            </a:r>
            <a:r>
              <a:rPr lang="it-IT" sz="2400" dirty="0" err="1"/>
              <a:t>redundant</a:t>
            </a:r>
            <a:r>
              <a:rPr lang="it-IT" sz="2400" dirty="0"/>
              <a:t> </a:t>
            </a:r>
            <a:r>
              <a:rPr lang="it-IT" sz="2400" dirty="0" err="1"/>
              <a:t>isoforms</a:t>
            </a:r>
            <a:r>
              <a:rPr lang="it-IT" sz="2400" dirty="0"/>
              <a:t>, CDC25A, CDC25B and CDC25C) </a:t>
            </a:r>
            <a:r>
              <a:rPr lang="it-IT" sz="2400" dirty="0" err="1"/>
              <a:t>removes</a:t>
            </a:r>
            <a:r>
              <a:rPr lang="it-IT" sz="2400" dirty="0"/>
              <a:t> </a:t>
            </a:r>
            <a:r>
              <a:rPr lang="it-IT" sz="2400" dirty="0" err="1"/>
              <a:t>these</a:t>
            </a:r>
            <a:r>
              <a:rPr lang="it-IT" sz="2400" dirty="0"/>
              <a:t> </a:t>
            </a:r>
            <a:r>
              <a:rPr lang="it-IT" sz="2400" dirty="0" err="1"/>
              <a:t>phosphorylations</a:t>
            </a:r>
            <a:endParaRPr lang="it-IT" sz="2400" dirty="0"/>
          </a:p>
          <a:p>
            <a:pPr marL="342900" indent="-342900" algn="just">
              <a:buFont typeface="Arial"/>
              <a:buChar char="•"/>
            </a:pPr>
            <a:r>
              <a:rPr lang="it-IT" sz="2400" dirty="0" err="1"/>
              <a:t>After</a:t>
            </a:r>
            <a:r>
              <a:rPr lang="it-IT" sz="2400" dirty="0"/>
              <a:t> </a:t>
            </a:r>
            <a:r>
              <a:rPr lang="it-IT" sz="2400" dirty="0" err="1"/>
              <a:t>bipolar</a:t>
            </a:r>
            <a:r>
              <a:rPr lang="it-IT" sz="2400" dirty="0"/>
              <a:t> attachment of </a:t>
            </a:r>
            <a:r>
              <a:rPr lang="it-IT" sz="2400" dirty="0" err="1"/>
              <a:t>all</a:t>
            </a:r>
            <a:r>
              <a:rPr lang="it-IT" sz="2400" dirty="0"/>
              <a:t> </a:t>
            </a:r>
            <a:r>
              <a:rPr lang="it-IT" sz="2400" dirty="0" err="1"/>
              <a:t>chromosomes</a:t>
            </a:r>
            <a:r>
              <a:rPr lang="it-IT" sz="2400" dirty="0"/>
              <a:t> to the </a:t>
            </a:r>
            <a:r>
              <a:rPr lang="it-IT" sz="2400" dirty="0" err="1"/>
              <a:t>mitotic</a:t>
            </a:r>
            <a:r>
              <a:rPr lang="it-IT" sz="2400" dirty="0"/>
              <a:t> </a:t>
            </a:r>
            <a:r>
              <a:rPr lang="it-IT" sz="2400" dirty="0" err="1"/>
              <a:t>spindle</a:t>
            </a:r>
            <a:r>
              <a:rPr lang="it-IT" sz="2400" dirty="0"/>
              <a:t>, APC</a:t>
            </a:r>
            <a:r>
              <a:rPr lang="it-IT" sz="2400" baseline="30000" dirty="0"/>
              <a:t>CDC20</a:t>
            </a:r>
            <a:r>
              <a:rPr lang="it-IT" sz="2400" dirty="0"/>
              <a:t> targets </a:t>
            </a:r>
            <a:r>
              <a:rPr lang="it-IT" sz="2400" dirty="0" err="1"/>
              <a:t>cyclin</a:t>
            </a:r>
            <a:r>
              <a:rPr lang="it-IT" sz="2400" dirty="0"/>
              <a:t> B for </a:t>
            </a:r>
            <a:r>
              <a:rPr lang="it-IT" sz="2400" dirty="0" err="1"/>
              <a:t>destruction</a:t>
            </a:r>
            <a:r>
              <a:rPr lang="it-IT" sz="2400" dirty="0"/>
              <a:t> by the </a:t>
            </a:r>
            <a:r>
              <a:rPr lang="it-IT" sz="2400" dirty="0" err="1"/>
              <a:t>proteasome</a:t>
            </a:r>
            <a:r>
              <a:rPr lang="it-IT" sz="2400" dirty="0"/>
              <a:t>. 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400" dirty="0"/>
              <a:t>In </a:t>
            </a:r>
            <a:r>
              <a:rPr lang="it-IT" sz="2400" dirty="0" err="1"/>
              <a:t>animal</a:t>
            </a:r>
            <a:r>
              <a:rPr lang="it-IT" sz="2400" dirty="0"/>
              <a:t> </a:t>
            </a:r>
            <a:r>
              <a:rPr lang="it-IT" sz="2400" dirty="0" err="1"/>
              <a:t>cells</a:t>
            </a:r>
            <a:r>
              <a:rPr lang="it-IT" sz="2400" dirty="0"/>
              <a:t>, </a:t>
            </a:r>
            <a:r>
              <a:rPr lang="it-IT" sz="2400" dirty="0" err="1"/>
              <a:t>this</a:t>
            </a:r>
            <a:r>
              <a:rPr lang="it-IT" sz="2400" dirty="0"/>
              <a:t> </a:t>
            </a:r>
            <a:r>
              <a:rPr lang="it-IT" sz="2400" dirty="0" err="1"/>
              <a:t>leads</a:t>
            </a:r>
            <a:r>
              <a:rPr lang="it-IT" sz="2400" dirty="0"/>
              <a:t> to </a:t>
            </a:r>
            <a:r>
              <a:rPr lang="it-IT" sz="2400" dirty="0" err="1"/>
              <a:t>almost</a:t>
            </a:r>
            <a:r>
              <a:rPr lang="it-IT" sz="2400" dirty="0"/>
              <a:t> complete CDK1 </a:t>
            </a:r>
            <a:r>
              <a:rPr lang="it-IT" sz="2400" dirty="0" err="1"/>
              <a:t>inactivation</a:t>
            </a:r>
            <a:r>
              <a:rPr lang="it-IT" sz="2400" dirty="0"/>
              <a:t> </a:t>
            </a:r>
            <a:r>
              <a:rPr lang="it-IT" sz="2400" dirty="0" err="1"/>
              <a:t>during</a:t>
            </a:r>
            <a:r>
              <a:rPr lang="it-IT" sz="2400" dirty="0"/>
              <a:t> </a:t>
            </a:r>
            <a:r>
              <a:rPr lang="it-IT" sz="2400" dirty="0" err="1"/>
              <a:t>early</a:t>
            </a:r>
            <a:r>
              <a:rPr lang="it-IT" sz="2400" dirty="0"/>
              <a:t> </a:t>
            </a:r>
            <a:r>
              <a:rPr lang="it-IT" sz="2400" dirty="0" err="1"/>
              <a:t>anaphase</a:t>
            </a:r>
            <a:endParaRPr lang="it-IT" sz="24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A72C-5EC6-DD44-84B3-ED5017DC81B8}" type="slidenum">
              <a:rPr lang="it-IT" smtClean="0"/>
              <a:t>17</a:t>
            </a:fld>
            <a:endParaRPr lang="it-IT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49C87907-CB14-1443-A717-C6A5DB2E26BC}"/>
              </a:ext>
            </a:extLst>
          </p:cNvPr>
          <p:cNvSpPr txBox="1">
            <a:spLocks/>
          </p:cNvSpPr>
          <p:nvPr/>
        </p:nvSpPr>
        <p:spPr>
          <a:xfrm>
            <a:off x="2003106" y="159315"/>
            <a:ext cx="8090453" cy="5426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 err="1">
                <a:solidFill>
                  <a:schemeClr val="tx2"/>
                </a:solidFill>
              </a:rPr>
              <a:t>Counteracting</a:t>
            </a:r>
            <a:r>
              <a:rPr lang="it-IT" sz="2800" b="1" dirty="0">
                <a:solidFill>
                  <a:schemeClr val="tx2"/>
                </a:solidFill>
              </a:rPr>
              <a:t> CDK1-cyclin B </a:t>
            </a:r>
            <a:r>
              <a:rPr lang="it-IT" sz="2800" b="1" dirty="0" err="1">
                <a:solidFill>
                  <a:schemeClr val="tx2"/>
                </a:solidFill>
              </a:rPr>
              <a:t>activity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775021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A72C-5EC6-DD44-84B3-ED5017DC81B8}" type="slidenum">
              <a:rPr lang="it-IT" smtClean="0"/>
              <a:t>2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796030" y="5156022"/>
            <a:ext cx="84398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err="1"/>
              <a:t>Both</a:t>
            </a:r>
            <a:r>
              <a:rPr lang="it-IT" sz="2400" dirty="0"/>
              <a:t> networks </a:t>
            </a:r>
            <a:r>
              <a:rPr lang="it-IT" sz="2400" dirty="0" err="1"/>
              <a:t>regulate</a:t>
            </a:r>
            <a:r>
              <a:rPr lang="it-IT" sz="2400" dirty="0"/>
              <a:t> Cdc14 </a:t>
            </a:r>
            <a:r>
              <a:rPr lang="it-IT" sz="2400" dirty="0" err="1"/>
              <a:t>through</a:t>
            </a:r>
            <a:r>
              <a:rPr lang="it-IT" sz="2400" dirty="0"/>
              <a:t> </a:t>
            </a:r>
            <a:r>
              <a:rPr lang="it-IT" sz="2400" dirty="0" err="1"/>
              <a:t>its</a:t>
            </a:r>
            <a:r>
              <a:rPr lang="it-IT" sz="2400" dirty="0"/>
              <a:t> </a:t>
            </a:r>
            <a:r>
              <a:rPr lang="it-IT" sz="2400" dirty="0" err="1"/>
              <a:t>cell</a:t>
            </a:r>
            <a:r>
              <a:rPr lang="it-IT" sz="2400" dirty="0"/>
              <a:t> </a:t>
            </a:r>
            <a:r>
              <a:rPr lang="it-IT" sz="2400" dirty="0" err="1"/>
              <a:t>cycle</a:t>
            </a:r>
            <a:r>
              <a:rPr lang="it-IT" sz="2400" dirty="0"/>
              <a:t>­ </a:t>
            </a:r>
            <a:r>
              <a:rPr lang="it-IT" sz="2400" dirty="0" err="1"/>
              <a:t>dependent</a:t>
            </a:r>
            <a:r>
              <a:rPr lang="it-IT" sz="2400" dirty="0"/>
              <a:t> </a:t>
            </a:r>
            <a:r>
              <a:rPr lang="it-IT" sz="2400" dirty="0" err="1"/>
              <a:t>association</a:t>
            </a:r>
            <a:r>
              <a:rPr lang="it-IT" sz="2400" dirty="0"/>
              <a:t> with the </a:t>
            </a:r>
            <a:r>
              <a:rPr lang="it-IT" sz="2400" dirty="0" err="1"/>
              <a:t>inhibitor</a:t>
            </a:r>
            <a:r>
              <a:rPr lang="it-IT" sz="2400" dirty="0"/>
              <a:t> </a:t>
            </a:r>
            <a:r>
              <a:rPr lang="it-IT" sz="2400" b="1" dirty="0">
                <a:solidFill>
                  <a:srgbClr val="FF0000"/>
                </a:solidFill>
              </a:rPr>
              <a:t>Net1 (</a:t>
            </a:r>
            <a:r>
              <a:rPr lang="it-IT" sz="2400" b="1">
                <a:solidFill>
                  <a:srgbClr val="FF0000"/>
                </a:solidFill>
              </a:rPr>
              <a:t>Cfi1), which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sequesters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dirty="0"/>
              <a:t>Cdc14 in the </a:t>
            </a:r>
            <a:r>
              <a:rPr lang="it-IT" sz="2400" dirty="0" err="1"/>
              <a:t>nucleolus</a:t>
            </a:r>
            <a:r>
              <a:rPr lang="it-IT" sz="2400" dirty="0"/>
              <a:t>.</a:t>
            </a:r>
          </a:p>
        </p:txBody>
      </p:sp>
      <p:pic>
        <p:nvPicPr>
          <p:cNvPr id="6" name="Immagine 5" descr="Schermata 2014-12-11 alle 16.01.3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" t="7561"/>
          <a:stretch/>
        </p:blipFill>
        <p:spPr>
          <a:xfrm>
            <a:off x="3129218" y="723287"/>
            <a:ext cx="6114264" cy="4073678"/>
          </a:xfrm>
          <a:prstGeom prst="rect">
            <a:avLst/>
          </a:prstGeom>
        </p:spPr>
      </p:pic>
      <p:sp>
        <p:nvSpPr>
          <p:cNvPr id="7" name="Text Box 1054"/>
          <p:cNvSpPr txBox="1">
            <a:spLocks noChangeArrowheads="1"/>
          </p:cNvSpPr>
          <p:nvPr/>
        </p:nvSpPr>
        <p:spPr bwMode="auto">
          <a:xfrm>
            <a:off x="1796030" y="143492"/>
            <a:ext cx="8802752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it-IT" b="1" dirty="0">
                <a:solidFill>
                  <a:srgbClr val="0000FF"/>
                </a:solidFill>
              </a:rPr>
              <a:t>FEAR and MEN networks </a:t>
            </a:r>
          </a:p>
        </p:txBody>
      </p:sp>
    </p:spTree>
    <p:extLst>
      <p:ext uri="{BB962C8B-B14F-4D97-AF65-F5344CB8AC3E}">
        <p14:creationId xmlns:p14="http://schemas.microsoft.com/office/powerpoint/2010/main" val="2658006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A72C-5EC6-DD44-84B3-ED5017DC81B8}" type="slidenum">
              <a:rPr lang="it-IT" smtClean="0"/>
              <a:t>3</a:t>
            </a:fld>
            <a:endParaRPr lang="it-IT"/>
          </a:p>
        </p:txBody>
      </p:sp>
      <p:pic>
        <p:nvPicPr>
          <p:cNvPr id="5" name="Immagine 4" descr="Schermata 2014-12-11 alle 09.32.1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4" t="10307" r="1991" b="3295"/>
          <a:stretch/>
        </p:blipFill>
        <p:spPr>
          <a:xfrm>
            <a:off x="5076338" y="252263"/>
            <a:ext cx="4440195" cy="368526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700399" y="4043769"/>
            <a:ext cx="87140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it-IT" sz="1600" dirty="0"/>
              <a:t>The FEAR network </a:t>
            </a:r>
            <a:r>
              <a:rPr lang="it-IT" sz="1600" dirty="0" err="1"/>
              <a:t>mediates</a:t>
            </a:r>
            <a:r>
              <a:rPr lang="it-IT" sz="1600" dirty="0"/>
              <a:t> the </a:t>
            </a:r>
            <a:r>
              <a:rPr lang="it-IT" sz="1600" dirty="0" err="1"/>
              <a:t>initial</a:t>
            </a:r>
            <a:r>
              <a:rPr lang="it-IT" sz="1600" dirty="0"/>
              <a:t> </a:t>
            </a:r>
            <a:r>
              <a:rPr lang="it-IT" sz="1600" dirty="0" err="1"/>
              <a:t>activation</a:t>
            </a:r>
            <a:r>
              <a:rPr lang="it-IT" sz="1600" dirty="0"/>
              <a:t> of Cdc14 </a:t>
            </a:r>
            <a:r>
              <a:rPr lang="it-IT" sz="1600" dirty="0" err="1"/>
              <a:t>during</a:t>
            </a:r>
            <a:r>
              <a:rPr lang="it-IT" sz="1600" dirty="0"/>
              <a:t> </a:t>
            </a:r>
            <a:r>
              <a:rPr lang="it-IT" sz="1600" dirty="0" err="1"/>
              <a:t>early</a:t>
            </a:r>
            <a:r>
              <a:rPr lang="it-IT" sz="1600" dirty="0"/>
              <a:t> </a:t>
            </a:r>
            <a:r>
              <a:rPr lang="it-IT" sz="1600" dirty="0" err="1"/>
              <a:t>anaphase</a:t>
            </a:r>
            <a:r>
              <a:rPr lang="it-IT" sz="1600" dirty="0"/>
              <a:t>, </a:t>
            </a:r>
            <a:r>
              <a:rPr lang="it-IT" sz="1600" dirty="0" err="1"/>
              <a:t>when</a:t>
            </a:r>
            <a:r>
              <a:rPr lang="it-IT" sz="1600" dirty="0"/>
              <a:t> Cdk1 </a:t>
            </a:r>
            <a:r>
              <a:rPr lang="it-IT" sz="1600" dirty="0" err="1"/>
              <a:t>activity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still</a:t>
            </a:r>
            <a:r>
              <a:rPr lang="it-IT" sz="1600" dirty="0"/>
              <a:t> high. </a:t>
            </a:r>
            <a:r>
              <a:rPr lang="it-IT" sz="1600" dirty="0" err="1"/>
              <a:t>This</a:t>
            </a:r>
            <a:r>
              <a:rPr lang="it-IT" sz="1600" dirty="0"/>
              <a:t> network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activated</a:t>
            </a:r>
            <a:r>
              <a:rPr lang="it-IT" sz="1600" dirty="0"/>
              <a:t> by APC/CCdc20­ </a:t>
            </a:r>
            <a:r>
              <a:rPr lang="it-IT" sz="1600" dirty="0" err="1"/>
              <a:t>induced</a:t>
            </a:r>
            <a:r>
              <a:rPr lang="it-IT" sz="1600" dirty="0"/>
              <a:t> </a:t>
            </a:r>
            <a:r>
              <a:rPr lang="it-IT" sz="1600" dirty="0" err="1"/>
              <a:t>proteasomal</a:t>
            </a:r>
            <a:r>
              <a:rPr lang="it-IT" sz="1600" dirty="0"/>
              <a:t> </a:t>
            </a:r>
            <a:r>
              <a:rPr lang="it-IT" sz="1600" dirty="0" err="1"/>
              <a:t>degradation</a:t>
            </a:r>
            <a:r>
              <a:rPr lang="it-IT" sz="1600" dirty="0"/>
              <a:t> of </a:t>
            </a:r>
            <a:r>
              <a:rPr lang="it-IT" sz="1600" dirty="0" err="1"/>
              <a:t>securin</a:t>
            </a:r>
            <a:r>
              <a:rPr lang="it-IT" sz="1600" dirty="0"/>
              <a:t> (</a:t>
            </a:r>
            <a:r>
              <a:rPr lang="it-IT" sz="1600" dirty="0" err="1"/>
              <a:t>also</a:t>
            </a:r>
            <a:r>
              <a:rPr lang="it-IT" sz="1600" dirty="0"/>
              <a:t> </a:t>
            </a:r>
            <a:r>
              <a:rPr lang="it-IT" sz="1600" dirty="0" err="1"/>
              <a:t>known</a:t>
            </a:r>
            <a:r>
              <a:rPr lang="it-IT" sz="1600" dirty="0"/>
              <a:t> </a:t>
            </a:r>
            <a:r>
              <a:rPr lang="it-IT" sz="1600" dirty="0" err="1"/>
              <a:t>as</a:t>
            </a:r>
            <a:r>
              <a:rPr lang="it-IT" sz="1600" dirty="0"/>
              <a:t> Pds1 in </a:t>
            </a:r>
            <a:r>
              <a:rPr lang="it-IT" sz="1600" dirty="0" err="1"/>
              <a:t>budding</a:t>
            </a:r>
            <a:r>
              <a:rPr lang="it-IT" sz="1600" dirty="0"/>
              <a:t> </a:t>
            </a:r>
            <a:r>
              <a:rPr lang="it-IT" sz="1600" dirty="0" err="1"/>
              <a:t>yeast</a:t>
            </a:r>
            <a:r>
              <a:rPr lang="it-IT" sz="1600" dirty="0"/>
              <a:t>), </a:t>
            </a:r>
            <a:r>
              <a:rPr lang="it-IT" sz="1600" dirty="0" err="1"/>
              <a:t>leading</a:t>
            </a:r>
            <a:r>
              <a:rPr lang="it-IT" sz="1600" dirty="0"/>
              <a:t> to the </a:t>
            </a:r>
            <a:r>
              <a:rPr lang="it-IT" sz="1600" dirty="0" err="1"/>
              <a:t>activation</a:t>
            </a:r>
            <a:r>
              <a:rPr lang="it-IT" sz="1600" dirty="0"/>
              <a:t> of </a:t>
            </a:r>
            <a:r>
              <a:rPr lang="it-IT" sz="1600" dirty="0" err="1"/>
              <a:t>separase</a:t>
            </a:r>
            <a:r>
              <a:rPr lang="it-IT" sz="1600" dirty="0"/>
              <a:t> (</a:t>
            </a:r>
            <a:r>
              <a:rPr lang="it-IT" sz="1600" dirty="0" err="1"/>
              <a:t>also</a:t>
            </a:r>
            <a:r>
              <a:rPr lang="it-IT" sz="1600" dirty="0"/>
              <a:t> </a:t>
            </a:r>
            <a:r>
              <a:rPr lang="it-IT" sz="1600" dirty="0" err="1"/>
              <a:t>known</a:t>
            </a:r>
            <a:r>
              <a:rPr lang="it-IT" sz="1600" dirty="0"/>
              <a:t> </a:t>
            </a:r>
            <a:r>
              <a:rPr lang="it-IT" sz="1600" dirty="0" err="1"/>
              <a:t>as</a:t>
            </a:r>
            <a:r>
              <a:rPr lang="it-IT" sz="1600" dirty="0"/>
              <a:t> Esp1 in </a:t>
            </a:r>
            <a:r>
              <a:rPr lang="it-IT" sz="1600" dirty="0" err="1"/>
              <a:t>budding</a:t>
            </a:r>
            <a:r>
              <a:rPr lang="it-IT" sz="1600" dirty="0"/>
              <a:t> </a:t>
            </a:r>
            <a:r>
              <a:rPr lang="it-IT" sz="1600" dirty="0" err="1"/>
              <a:t>yeast</a:t>
            </a:r>
            <a:r>
              <a:rPr lang="it-IT" sz="1600" dirty="0"/>
              <a:t>)</a:t>
            </a:r>
          </a:p>
          <a:p>
            <a:pPr marL="285750" indent="-285750" algn="just">
              <a:buFont typeface="Arial"/>
              <a:buChar char="•"/>
            </a:pPr>
            <a:r>
              <a:rPr lang="it-IT" sz="1600" dirty="0" err="1"/>
              <a:t>After</a:t>
            </a:r>
            <a:r>
              <a:rPr lang="it-IT" sz="1600" dirty="0"/>
              <a:t> </a:t>
            </a:r>
            <a:r>
              <a:rPr lang="it-IT" sz="1600" dirty="0" err="1"/>
              <a:t>its</a:t>
            </a:r>
            <a:r>
              <a:rPr lang="it-IT" sz="1600" dirty="0"/>
              <a:t> release from </a:t>
            </a:r>
            <a:r>
              <a:rPr lang="it-IT" sz="1600" dirty="0" err="1"/>
              <a:t>securin</a:t>
            </a:r>
            <a:r>
              <a:rPr lang="it-IT" sz="1600" dirty="0"/>
              <a:t>, </a:t>
            </a:r>
            <a:r>
              <a:rPr lang="it-IT" sz="1600" dirty="0" err="1"/>
              <a:t>separase</a:t>
            </a:r>
            <a:r>
              <a:rPr lang="it-IT" sz="1600" dirty="0"/>
              <a:t> </a:t>
            </a:r>
            <a:r>
              <a:rPr lang="it-IT" sz="1600" dirty="0" err="1"/>
              <a:t>inhibits</a:t>
            </a:r>
            <a:r>
              <a:rPr lang="it-IT" sz="1600" dirty="0"/>
              <a:t> the </a:t>
            </a:r>
            <a:r>
              <a:rPr lang="it-IT" sz="1600" dirty="0" err="1"/>
              <a:t>phosphatase</a:t>
            </a:r>
            <a:r>
              <a:rPr lang="it-IT" sz="1600" dirty="0"/>
              <a:t> PP2A–Cdc55 by </a:t>
            </a:r>
            <a:r>
              <a:rPr lang="it-IT" sz="1600" dirty="0" err="1"/>
              <a:t>direct</a:t>
            </a:r>
            <a:r>
              <a:rPr lang="it-IT" sz="1600" dirty="0"/>
              <a:t> </a:t>
            </a:r>
            <a:r>
              <a:rPr lang="it-IT" sz="1600" dirty="0" err="1"/>
              <a:t>binding</a:t>
            </a:r>
            <a:r>
              <a:rPr lang="it-IT" sz="1600" dirty="0"/>
              <a:t>, </a:t>
            </a:r>
            <a:r>
              <a:rPr lang="it-IT" sz="1600" dirty="0" err="1"/>
              <a:t>independently</a:t>
            </a:r>
            <a:r>
              <a:rPr lang="it-IT" sz="1600" dirty="0"/>
              <a:t> of </a:t>
            </a:r>
            <a:r>
              <a:rPr lang="it-IT" sz="1600" dirty="0" err="1"/>
              <a:t>its</a:t>
            </a:r>
            <a:r>
              <a:rPr lang="it-IT" sz="1600" dirty="0"/>
              <a:t> </a:t>
            </a:r>
            <a:r>
              <a:rPr lang="it-IT" sz="1600" dirty="0" err="1"/>
              <a:t>proteolytic</a:t>
            </a:r>
            <a:r>
              <a:rPr lang="it-IT" sz="1600" dirty="0"/>
              <a:t> </a:t>
            </a:r>
            <a:r>
              <a:rPr lang="it-IT" sz="1600" dirty="0" err="1"/>
              <a:t>activity</a:t>
            </a:r>
            <a:r>
              <a:rPr lang="it-IT" sz="1600" dirty="0"/>
              <a:t>. </a:t>
            </a:r>
            <a:r>
              <a:rPr lang="it-IT" sz="1600" dirty="0" err="1"/>
              <a:t>This</a:t>
            </a:r>
            <a:r>
              <a:rPr lang="it-IT" sz="1600" dirty="0"/>
              <a:t> </a:t>
            </a:r>
            <a:r>
              <a:rPr lang="it-IT" sz="1600" dirty="0" err="1"/>
              <a:t>drop</a:t>
            </a:r>
            <a:r>
              <a:rPr lang="it-IT" sz="1600" dirty="0"/>
              <a:t> in PP2A–Cdc55 </a:t>
            </a:r>
            <a:r>
              <a:rPr lang="it-IT" sz="1600" dirty="0" err="1"/>
              <a:t>phosphatase</a:t>
            </a:r>
            <a:r>
              <a:rPr lang="it-IT" sz="1600" dirty="0"/>
              <a:t> </a:t>
            </a:r>
            <a:r>
              <a:rPr lang="it-IT" sz="1600" dirty="0" err="1"/>
              <a:t>activity</a:t>
            </a:r>
            <a:r>
              <a:rPr lang="it-IT" sz="1600" dirty="0"/>
              <a:t> </a:t>
            </a:r>
            <a:r>
              <a:rPr lang="it-IT" sz="1600" dirty="0" err="1"/>
              <a:t>allows</a:t>
            </a:r>
            <a:r>
              <a:rPr lang="it-IT" sz="1600" dirty="0"/>
              <a:t> Cdk1 and the Polo-</a:t>
            </a:r>
            <a:r>
              <a:rPr lang="it-IT" sz="1600" dirty="0" err="1"/>
              <a:t>­like</a:t>
            </a:r>
            <a:r>
              <a:rPr lang="it-IT" sz="1600" dirty="0"/>
              <a:t> </a:t>
            </a:r>
            <a:r>
              <a:rPr lang="it-IT" sz="1600" dirty="0" err="1"/>
              <a:t>kinase</a:t>
            </a:r>
            <a:r>
              <a:rPr lang="it-IT" sz="1600" dirty="0"/>
              <a:t> Cdc5 to </a:t>
            </a:r>
            <a:r>
              <a:rPr lang="it-IT" sz="1600" dirty="0" err="1"/>
              <a:t>phosphorylate</a:t>
            </a:r>
            <a:r>
              <a:rPr lang="it-IT" sz="1600" dirty="0"/>
              <a:t> Net1, </a:t>
            </a:r>
            <a:r>
              <a:rPr lang="it-IT" sz="1600" dirty="0" err="1"/>
              <a:t>which</a:t>
            </a:r>
            <a:r>
              <a:rPr lang="it-IT" sz="1600" dirty="0"/>
              <a:t> </a:t>
            </a:r>
            <a:r>
              <a:rPr lang="it-IT" sz="1600" dirty="0" err="1"/>
              <a:t>then</a:t>
            </a:r>
            <a:r>
              <a:rPr lang="it-IT" sz="1600" dirty="0"/>
              <a:t> </a:t>
            </a:r>
            <a:r>
              <a:rPr lang="it-IT" sz="1600" dirty="0" err="1"/>
              <a:t>releases</a:t>
            </a:r>
            <a:r>
              <a:rPr lang="it-IT" sz="1600" dirty="0"/>
              <a:t> </a:t>
            </a:r>
            <a:r>
              <a:rPr lang="it-IT" sz="1600" dirty="0" err="1"/>
              <a:t>active</a:t>
            </a:r>
            <a:r>
              <a:rPr lang="it-IT" sz="1600" dirty="0"/>
              <a:t> Cdc14 from the </a:t>
            </a:r>
            <a:r>
              <a:rPr lang="it-IT" sz="1600" dirty="0" err="1"/>
              <a:t>nucleolus</a:t>
            </a:r>
            <a:r>
              <a:rPr lang="it-IT" sz="1600" dirty="0"/>
              <a:t> </a:t>
            </a:r>
            <a:r>
              <a:rPr lang="it-IT" sz="1600" dirty="0" err="1"/>
              <a:t>into</a:t>
            </a:r>
            <a:r>
              <a:rPr lang="it-IT" sz="1600" dirty="0"/>
              <a:t> the </a:t>
            </a:r>
            <a:r>
              <a:rPr lang="it-IT" sz="1600" dirty="0" err="1"/>
              <a:t>nucleoplasm</a:t>
            </a:r>
            <a:r>
              <a:rPr lang="it-IT" sz="1600" dirty="0"/>
              <a:t>. </a:t>
            </a:r>
          </a:p>
          <a:p>
            <a:pPr marL="285750" indent="-285750" algn="just">
              <a:buFont typeface="Arial"/>
              <a:buChar char="•"/>
            </a:pPr>
            <a:r>
              <a:rPr lang="it-IT" sz="1600" dirty="0"/>
              <a:t>Cdc14 </a:t>
            </a:r>
            <a:r>
              <a:rPr lang="it-IT" sz="1600" dirty="0" err="1"/>
              <a:t>promotes</a:t>
            </a:r>
            <a:r>
              <a:rPr lang="it-IT" sz="1600" dirty="0"/>
              <a:t> </a:t>
            </a:r>
            <a:r>
              <a:rPr lang="it-IT" sz="1600" dirty="0" err="1"/>
              <a:t>anaphase</a:t>
            </a:r>
            <a:r>
              <a:rPr lang="it-IT" sz="1600" dirty="0"/>
              <a:t> </a:t>
            </a:r>
            <a:r>
              <a:rPr lang="it-IT" sz="1600" dirty="0" err="1"/>
              <a:t>spindle</a:t>
            </a:r>
            <a:r>
              <a:rPr lang="it-IT" sz="1600" dirty="0"/>
              <a:t> </a:t>
            </a:r>
            <a:r>
              <a:rPr lang="it-IT" sz="1600" dirty="0" err="1"/>
              <a:t>elonga­tion</a:t>
            </a:r>
            <a:r>
              <a:rPr lang="it-IT" sz="1600" dirty="0"/>
              <a:t>, by </a:t>
            </a:r>
            <a:r>
              <a:rPr lang="it-IT" sz="1600" dirty="0" err="1"/>
              <a:t>dephosphorylating</a:t>
            </a:r>
            <a:r>
              <a:rPr lang="it-IT" sz="1600" dirty="0"/>
              <a:t> the </a:t>
            </a:r>
            <a:r>
              <a:rPr lang="it-IT" sz="1600" dirty="0" err="1"/>
              <a:t>spindle</a:t>
            </a:r>
            <a:r>
              <a:rPr lang="it-IT" sz="1600" dirty="0"/>
              <a:t> </a:t>
            </a:r>
            <a:r>
              <a:rPr lang="it-IT" sz="1600" dirty="0" err="1"/>
              <a:t>midzone</a:t>
            </a:r>
            <a:r>
              <a:rPr lang="it-IT" sz="1600" dirty="0"/>
              <a:t> </a:t>
            </a:r>
            <a:r>
              <a:rPr lang="it-IT" sz="1600" dirty="0" err="1"/>
              <a:t>proteins</a:t>
            </a:r>
            <a:r>
              <a:rPr lang="it-IT" sz="1600" dirty="0"/>
              <a:t> </a:t>
            </a:r>
            <a:r>
              <a:rPr lang="it-IT" sz="1600" dirty="0" err="1"/>
              <a:t>anaphase</a:t>
            </a:r>
            <a:r>
              <a:rPr lang="it-IT" sz="1600" dirty="0"/>
              <a:t> </a:t>
            </a:r>
            <a:r>
              <a:rPr lang="it-IT" sz="1600" dirty="0" err="1"/>
              <a:t>spindle</a:t>
            </a:r>
            <a:r>
              <a:rPr lang="it-IT" sz="1600" dirty="0"/>
              <a:t> </a:t>
            </a:r>
            <a:r>
              <a:rPr lang="it-IT" sz="1600" dirty="0" err="1"/>
              <a:t>elongation</a:t>
            </a:r>
            <a:r>
              <a:rPr lang="it-IT" sz="1600" dirty="0"/>
              <a:t> 1 (Ase1), </a:t>
            </a:r>
            <a:r>
              <a:rPr lang="it-IT" sz="1600" dirty="0" err="1"/>
              <a:t>required</a:t>
            </a:r>
            <a:r>
              <a:rPr lang="it-IT" sz="1600" dirty="0"/>
              <a:t> for </a:t>
            </a:r>
            <a:r>
              <a:rPr lang="it-IT" sz="1600" dirty="0" err="1"/>
              <a:t>spindle</a:t>
            </a:r>
            <a:r>
              <a:rPr lang="it-IT" sz="1600" dirty="0"/>
              <a:t> </a:t>
            </a:r>
            <a:r>
              <a:rPr lang="it-IT" sz="1600" dirty="0" err="1"/>
              <a:t>elongation</a:t>
            </a:r>
            <a:r>
              <a:rPr lang="it-IT" sz="1600" dirty="0"/>
              <a:t> and </a:t>
            </a:r>
            <a:r>
              <a:rPr lang="it-IT" sz="1600" dirty="0" err="1"/>
              <a:t>stabilization</a:t>
            </a:r>
            <a:endParaRPr lang="it-IT" sz="1600" dirty="0"/>
          </a:p>
        </p:txBody>
      </p:sp>
      <p:sp>
        <p:nvSpPr>
          <p:cNvPr id="7" name="Text Box 1054"/>
          <p:cNvSpPr txBox="1">
            <a:spLocks noChangeArrowheads="1"/>
          </p:cNvSpPr>
          <p:nvPr/>
        </p:nvSpPr>
        <p:spPr bwMode="auto">
          <a:xfrm>
            <a:off x="1700399" y="215669"/>
            <a:ext cx="24892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it-IT" b="1" dirty="0">
                <a:solidFill>
                  <a:srgbClr val="0000FF"/>
                </a:solidFill>
              </a:rPr>
              <a:t>FEAR </a:t>
            </a:r>
            <a:r>
              <a:rPr lang="it-IT" b="1" dirty="0" err="1">
                <a:solidFill>
                  <a:srgbClr val="0000FF"/>
                </a:solidFill>
              </a:rPr>
              <a:t>pathway</a:t>
            </a:r>
            <a:r>
              <a:rPr lang="it-IT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8408229-1966-A749-8556-C1A2ECD19986}"/>
              </a:ext>
            </a:extLst>
          </p:cNvPr>
          <p:cNvSpPr txBox="1"/>
          <p:nvPr/>
        </p:nvSpPr>
        <p:spPr>
          <a:xfrm>
            <a:off x="2040834" y="2345635"/>
            <a:ext cx="2703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Esp1 </a:t>
            </a:r>
            <a:r>
              <a:rPr lang="it-IT" b="1" dirty="0" err="1"/>
              <a:t>protease</a:t>
            </a:r>
            <a:r>
              <a:rPr lang="it-IT" b="1" dirty="0"/>
              <a:t> of </a:t>
            </a:r>
            <a:r>
              <a:rPr lang="it-IT" b="1" dirty="0" err="1"/>
              <a:t>cohesin</a:t>
            </a:r>
            <a:r>
              <a:rPr lang="it-IT" b="1" dirty="0"/>
              <a:t> </a:t>
            </a:r>
            <a:r>
              <a:rPr lang="it-IT" b="1" dirty="0" err="1"/>
              <a:t>proteins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870848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54"/>
          <p:cNvSpPr txBox="1">
            <a:spLocks noChangeArrowheads="1"/>
          </p:cNvSpPr>
          <p:nvPr/>
        </p:nvSpPr>
        <p:spPr bwMode="auto">
          <a:xfrm>
            <a:off x="1796030" y="143491"/>
            <a:ext cx="8802752" cy="8617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it-IT" b="1" dirty="0" err="1">
                <a:solidFill>
                  <a:srgbClr val="0000FF"/>
                </a:solidFill>
              </a:rPr>
              <a:t>Overview</a:t>
            </a:r>
            <a:r>
              <a:rPr lang="it-IT" b="1" dirty="0">
                <a:solidFill>
                  <a:srgbClr val="0000FF"/>
                </a:solidFill>
              </a:rPr>
              <a:t> of </a:t>
            </a:r>
            <a:r>
              <a:rPr lang="it-IT" b="1" dirty="0" err="1">
                <a:solidFill>
                  <a:srgbClr val="0000FF"/>
                </a:solidFill>
              </a:rPr>
              <a:t>mitotic</a:t>
            </a:r>
            <a:r>
              <a:rPr lang="it-IT" b="1" dirty="0">
                <a:solidFill>
                  <a:srgbClr val="0000FF"/>
                </a:solidFill>
              </a:rPr>
              <a:t> exit </a:t>
            </a:r>
            <a:r>
              <a:rPr lang="it-IT" b="1" dirty="0" err="1">
                <a:solidFill>
                  <a:srgbClr val="0000FF"/>
                </a:solidFill>
              </a:rPr>
              <a:t>pathways</a:t>
            </a:r>
            <a:r>
              <a:rPr lang="it-IT" b="1" dirty="0">
                <a:solidFill>
                  <a:srgbClr val="0000FF"/>
                </a:solidFill>
              </a:rPr>
              <a:t>: APC/C, FEAR, MEN, and RAM </a:t>
            </a:r>
          </a:p>
        </p:txBody>
      </p:sp>
      <p:pic>
        <p:nvPicPr>
          <p:cNvPr id="2" name="Immagine 1" descr="Schermata 2014-12-10 alle 21.05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161" y="1080336"/>
            <a:ext cx="6613561" cy="313203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524000" y="4014780"/>
            <a:ext cx="89257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 err="1"/>
              <a:t>Mitotic</a:t>
            </a:r>
            <a:r>
              <a:rPr lang="it-IT" sz="1400" dirty="0"/>
              <a:t> exit </a:t>
            </a:r>
            <a:r>
              <a:rPr lang="it-IT" sz="1400" dirty="0" err="1"/>
              <a:t>is</a:t>
            </a:r>
            <a:r>
              <a:rPr lang="it-IT" sz="1400" dirty="0"/>
              <a:t> </a:t>
            </a:r>
            <a:r>
              <a:rPr lang="it-IT" sz="1400" dirty="0" err="1"/>
              <a:t>controlled</a:t>
            </a:r>
            <a:r>
              <a:rPr lang="it-IT" sz="1400" dirty="0"/>
              <a:t> by a </a:t>
            </a:r>
            <a:r>
              <a:rPr lang="it-IT" sz="1400" dirty="0" err="1"/>
              <a:t>series</a:t>
            </a:r>
            <a:r>
              <a:rPr lang="it-IT" sz="1400" dirty="0"/>
              <a:t> of </a:t>
            </a:r>
            <a:r>
              <a:rPr lang="it-IT" sz="1400" dirty="0" err="1"/>
              <a:t>systems</a:t>
            </a:r>
            <a:r>
              <a:rPr lang="it-IT" sz="1400" dirty="0"/>
              <a:t> </a:t>
            </a:r>
            <a:r>
              <a:rPr lang="it-IT" sz="1400" dirty="0" err="1"/>
              <a:t>that</a:t>
            </a:r>
            <a:r>
              <a:rPr lang="it-IT" sz="1400" dirty="0"/>
              <a:t> </a:t>
            </a:r>
            <a:r>
              <a:rPr lang="it-IT" sz="1400" dirty="0" err="1"/>
              <a:t>both</a:t>
            </a:r>
            <a:r>
              <a:rPr lang="it-IT" sz="1400" dirty="0"/>
              <a:t> </a:t>
            </a:r>
            <a:r>
              <a:rPr lang="it-IT" sz="1400" dirty="0" err="1"/>
              <a:t>activate</a:t>
            </a:r>
            <a:r>
              <a:rPr lang="it-IT" sz="1400" dirty="0"/>
              <a:t> (green </a:t>
            </a:r>
            <a:r>
              <a:rPr lang="it-IT" sz="1400" dirty="0" err="1"/>
              <a:t>pointed</a:t>
            </a:r>
            <a:r>
              <a:rPr lang="it-IT" sz="1400" dirty="0"/>
              <a:t> </a:t>
            </a:r>
            <a:r>
              <a:rPr lang="it-IT" sz="1400" dirty="0" err="1"/>
              <a:t>arrows</a:t>
            </a:r>
            <a:r>
              <a:rPr lang="it-IT" sz="1400" dirty="0"/>
              <a:t>) and </a:t>
            </a:r>
            <a:r>
              <a:rPr lang="it-IT" sz="1400" dirty="0" err="1"/>
              <a:t>inhibit</a:t>
            </a:r>
            <a:r>
              <a:rPr lang="it-IT" sz="1400" dirty="0"/>
              <a:t> (</a:t>
            </a:r>
            <a:r>
              <a:rPr lang="it-IT" sz="1400" dirty="0" err="1"/>
              <a:t>red</a:t>
            </a:r>
            <a:r>
              <a:rPr lang="it-IT" sz="1400" dirty="0"/>
              <a:t> </a:t>
            </a:r>
            <a:r>
              <a:rPr lang="it-IT" sz="1400" dirty="0" err="1"/>
              <a:t>block</a:t>
            </a:r>
            <a:r>
              <a:rPr lang="it-IT" sz="1400" dirty="0"/>
              <a:t> </a:t>
            </a:r>
            <a:r>
              <a:rPr lang="it-IT" sz="1400" dirty="0" err="1"/>
              <a:t>arrows</a:t>
            </a:r>
            <a:r>
              <a:rPr lang="it-IT" sz="1400" dirty="0"/>
              <a:t>) </a:t>
            </a:r>
            <a:r>
              <a:rPr lang="it-IT" sz="1400" dirty="0" err="1"/>
              <a:t>one</a:t>
            </a:r>
            <a:r>
              <a:rPr lang="it-IT" sz="1400" dirty="0"/>
              <a:t> </a:t>
            </a:r>
            <a:r>
              <a:rPr lang="it-IT" sz="1400" dirty="0" err="1"/>
              <a:t>another</a:t>
            </a:r>
            <a:r>
              <a:rPr lang="it-IT" sz="1400" dirty="0"/>
              <a:t> </a:t>
            </a:r>
            <a:r>
              <a:rPr lang="it-IT" sz="1400" dirty="0" err="1"/>
              <a:t>as</a:t>
            </a:r>
            <a:r>
              <a:rPr lang="it-IT" sz="1400" dirty="0"/>
              <a:t> </a:t>
            </a:r>
            <a:r>
              <a:rPr lang="it-IT" sz="1400" dirty="0" err="1"/>
              <a:t>cells</a:t>
            </a:r>
            <a:r>
              <a:rPr lang="it-IT" sz="1400" dirty="0"/>
              <a:t> pass from M </a:t>
            </a:r>
            <a:r>
              <a:rPr lang="it-IT" sz="1400" dirty="0" err="1"/>
              <a:t>into</a:t>
            </a:r>
            <a:r>
              <a:rPr lang="it-IT" sz="1400" dirty="0"/>
              <a:t> G1 </a:t>
            </a:r>
            <a:r>
              <a:rPr lang="it-IT" sz="1400" dirty="0" err="1"/>
              <a:t>phase</a:t>
            </a:r>
            <a:r>
              <a:rPr lang="it-IT" sz="1400" dirty="0"/>
              <a:t>:</a:t>
            </a:r>
          </a:p>
          <a:p>
            <a:pPr marL="285750" indent="-285750" algn="just">
              <a:buFont typeface="Arial"/>
              <a:buChar char="•"/>
            </a:pPr>
            <a:r>
              <a:rPr lang="it-IT" sz="1400" dirty="0"/>
              <a:t>the first to </a:t>
            </a:r>
            <a:r>
              <a:rPr lang="it-IT" sz="1400" dirty="0" err="1"/>
              <a:t>act</a:t>
            </a:r>
            <a:r>
              <a:rPr lang="it-IT" sz="1400" dirty="0"/>
              <a:t> </a:t>
            </a:r>
            <a:r>
              <a:rPr lang="it-IT" sz="1400" dirty="0" err="1"/>
              <a:t>is</a:t>
            </a:r>
            <a:r>
              <a:rPr lang="it-IT" sz="1400" dirty="0"/>
              <a:t> the </a:t>
            </a:r>
            <a:r>
              <a:rPr lang="it-IT" sz="1400" dirty="0" err="1"/>
              <a:t>anaphase</a:t>
            </a:r>
            <a:r>
              <a:rPr lang="it-IT" sz="1400" dirty="0"/>
              <a:t> </a:t>
            </a:r>
            <a:r>
              <a:rPr lang="it-IT" sz="1400" dirty="0" err="1"/>
              <a:t>promoting</a:t>
            </a:r>
            <a:r>
              <a:rPr lang="it-IT" sz="1400" dirty="0"/>
              <a:t> </a:t>
            </a:r>
            <a:r>
              <a:rPr lang="it-IT" sz="1400" dirty="0" err="1"/>
              <a:t>complex</a:t>
            </a:r>
            <a:r>
              <a:rPr lang="it-IT" sz="1400" dirty="0"/>
              <a:t>/</a:t>
            </a:r>
            <a:r>
              <a:rPr lang="it-IT" sz="1400" dirty="0" err="1"/>
              <a:t>cyclosome</a:t>
            </a:r>
            <a:r>
              <a:rPr lang="it-IT" sz="1400" dirty="0"/>
              <a:t> (APC/C) in </a:t>
            </a:r>
            <a:r>
              <a:rPr lang="it-IT" sz="1400" dirty="0" err="1"/>
              <a:t>complex</a:t>
            </a:r>
            <a:r>
              <a:rPr lang="it-IT" sz="1400" dirty="0"/>
              <a:t> with the </a:t>
            </a:r>
            <a:r>
              <a:rPr lang="it-IT" sz="1400" dirty="0" err="1"/>
              <a:t>protein</a:t>
            </a:r>
            <a:r>
              <a:rPr lang="it-IT" sz="1400" dirty="0"/>
              <a:t> Cdc20, </a:t>
            </a:r>
            <a:r>
              <a:rPr lang="it-IT" sz="1400" dirty="0" err="1"/>
              <a:t>which</a:t>
            </a:r>
            <a:r>
              <a:rPr lang="it-IT" sz="1400" dirty="0"/>
              <a:t> </a:t>
            </a:r>
            <a:r>
              <a:rPr lang="it-IT" sz="1400" dirty="0" err="1"/>
              <a:t>initiates</a:t>
            </a:r>
            <a:r>
              <a:rPr lang="it-IT" sz="1400" dirty="0"/>
              <a:t> </a:t>
            </a:r>
            <a:r>
              <a:rPr lang="it-IT" sz="1400" dirty="0" err="1"/>
              <a:t>degradation</a:t>
            </a:r>
            <a:r>
              <a:rPr lang="it-IT" sz="1400" dirty="0"/>
              <a:t> of the </a:t>
            </a:r>
            <a:r>
              <a:rPr lang="it-IT" sz="1400" dirty="0" err="1"/>
              <a:t>mitotic</a:t>
            </a:r>
            <a:r>
              <a:rPr lang="it-IT" sz="1400" dirty="0"/>
              <a:t> </a:t>
            </a:r>
            <a:r>
              <a:rPr lang="it-IT" sz="1400" dirty="0" err="1"/>
              <a:t>cyclins</a:t>
            </a:r>
            <a:r>
              <a:rPr lang="it-IT" sz="1400" dirty="0"/>
              <a:t> </a:t>
            </a:r>
            <a:r>
              <a:rPr lang="it-IT" sz="1400" dirty="0" err="1"/>
              <a:t>as</a:t>
            </a:r>
            <a:r>
              <a:rPr lang="it-IT" sz="1400" dirty="0"/>
              <a:t> </a:t>
            </a:r>
            <a:r>
              <a:rPr lang="it-IT" sz="1400" dirty="0" err="1"/>
              <a:t>well</a:t>
            </a:r>
            <a:r>
              <a:rPr lang="it-IT" sz="1400" dirty="0"/>
              <a:t> </a:t>
            </a:r>
            <a:r>
              <a:rPr lang="it-IT" sz="1400" dirty="0" err="1"/>
              <a:t>as</a:t>
            </a:r>
            <a:r>
              <a:rPr lang="it-IT" sz="1400" dirty="0"/>
              <a:t> the </a:t>
            </a:r>
            <a:r>
              <a:rPr lang="it-IT" sz="1400" dirty="0" err="1"/>
              <a:t>material</a:t>
            </a:r>
            <a:r>
              <a:rPr lang="it-IT" sz="1400" dirty="0"/>
              <a:t> </a:t>
            </a:r>
            <a:r>
              <a:rPr lang="it-IT" sz="1400" dirty="0" err="1"/>
              <a:t>that</a:t>
            </a:r>
            <a:r>
              <a:rPr lang="it-IT" sz="1400" dirty="0"/>
              <a:t> </a:t>
            </a:r>
            <a:r>
              <a:rPr lang="it-IT" sz="1400" dirty="0" err="1"/>
              <a:t>keeps</a:t>
            </a:r>
            <a:r>
              <a:rPr lang="it-IT" sz="1400" dirty="0"/>
              <a:t> </a:t>
            </a:r>
            <a:r>
              <a:rPr lang="it-IT" sz="1400" dirty="0" err="1"/>
              <a:t>replicated</a:t>
            </a:r>
            <a:r>
              <a:rPr lang="it-IT" sz="1400" dirty="0"/>
              <a:t> </a:t>
            </a:r>
            <a:r>
              <a:rPr lang="it-IT" sz="1400" dirty="0" err="1"/>
              <a:t>metaphase</a:t>
            </a:r>
            <a:r>
              <a:rPr lang="it-IT" sz="1400" dirty="0"/>
              <a:t> </a:t>
            </a:r>
            <a:r>
              <a:rPr lang="it-IT" sz="1400" dirty="0" err="1"/>
              <a:t>chromosomes</a:t>
            </a:r>
            <a:r>
              <a:rPr lang="it-IT" sz="1400" dirty="0"/>
              <a:t> from </a:t>
            </a:r>
            <a:r>
              <a:rPr lang="it-IT" sz="1400" dirty="0" err="1"/>
              <a:t>separating</a:t>
            </a:r>
            <a:r>
              <a:rPr lang="it-IT" sz="1400" dirty="0"/>
              <a:t>;</a:t>
            </a:r>
          </a:p>
          <a:p>
            <a:pPr marL="285750" indent="-285750" algn="just">
              <a:buFont typeface="Arial"/>
              <a:buChar char="•"/>
            </a:pPr>
            <a:r>
              <a:rPr lang="it-IT" sz="1400" dirty="0"/>
              <a:t>the </a:t>
            </a:r>
            <a:r>
              <a:rPr lang="it-IT" sz="1400" dirty="0" err="1"/>
              <a:t>second</a:t>
            </a:r>
            <a:r>
              <a:rPr lang="it-IT" sz="1400" dirty="0"/>
              <a:t> and </a:t>
            </a:r>
            <a:r>
              <a:rPr lang="it-IT" sz="1400" dirty="0" err="1"/>
              <a:t>third</a:t>
            </a:r>
            <a:r>
              <a:rPr lang="it-IT" sz="1400" dirty="0"/>
              <a:t> </a:t>
            </a:r>
            <a:r>
              <a:rPr lang="it-IT" sz="1400" dirty="0" err="1"/>
              <a:t>mechanisms</a:t>
            </a:r>
            <a:r>
              <a:rPr lang="it-IT" sz="1400" dirty="0"/>
              <a:t> to </a:t>
            </a:r>
            <a:r>
              <a:rPr lang="it-IT" sz="1400" dirty="0" err="1"/>
              <a:t>act</a:t>
            </a:r>
            <a:r>
              <a:rPr lang="it-IT" sz="1400" dirty="0"/>
              <a:t> are the </a:t>
            </a:r>
            <a:r>
              <a:rPr lang="it-IT" sz="1400" dirty="0" err="1"/>
              <a:t>Cdc</a:t>
            </a:r>
            <a:r>
              <a:rPr lang="it-IT" sz="1400" dirty="0"/>
              <a:t> </a:t>
            </a:r>
            <a:r>
              <a:rPr lang="it-IT" sz="1400" dirty="0" err="1"/>
              <a:t>fourteen</a:t>
            </a:r>
            <a:r>
              <a:rPr lang="it-IT" sz="1400" dirty="0"/>
              <a:t> </a:t>
            </a:r>
            <a:r>
              <a:rPr lang="it-IT" sz="1400" dirty="0" err="1"/>
              <a:t>early</a:t>
            </a:r>
            <a:r>
              <a:rPr lang="it-IT" sz="1400" dirty="0"/>
              <a:t> </a:t>
            </a:r>
            <a:r>
              <a:rPr lang="it-IT" sz="1400" dirty="0" err="1"/>
              <a:t>anaphase</a:t>
            </a:r>
            <a:r>
              <a:rPr lang="it-IT" sz="1400" dirty="0"/>
              <a:t> release (FEAR) </a:t>
            </a:r>
            <a:r>
              <a:rPr lang="it-IT" sz="1400" dirty="0" err="1"/>
              <a:t>pathway</a:t>
            </a:r>
            <a:r>
              <a:rPr lang="it-IT" sz="1400" dirty="0"/>
              <a:t> and the </a:t>
            </a:r>
            <a:r>
              <a:rPr lang="it-IT" sz="1400" dirty="0" err="1"/>
              <a:t>mitotic</a:t>
            </a:r>
            <a:r>
              <a:rPr lang="it-IT" sz="1400" dirty="0"/>
              <a:t> exit network (MEN). </a:t>
            </a:r>
            <a:r>
              <a:rPr lang="it-IT" sz="1400" dirty="0" err="1"/>
              <a:t>These</a:t>
            </a:r>
            <a:r>
              <a:rPr lang="it-IT" sz="1400" dirty="0"/>
              <a:t> </a:t>
            </a:r>
            <a:r>
              <a:rPr lang="it-IT" sz="1400" dirty="0" err="1"/>
              <a:t>pathways</a:t>
            </a:r>
            <a:r>
              <a:rPr lang="it-IT" sz="1400" dirty="0"/>
              <a:t> control Cdc14, </a:t>
            </a:r>
            <a:r>
              <a:rPr lang="it-IT" sz="1400" dirty="0" err="1"/>
              <a:t>which</a:t>
            </a:r>
            <a:r>
              <a:rPr lang="it-IT" sz="1400" dirty="0"/>
              <a:t> </a:t>
            </a:r>
            <a:r>
              <a:rPr lang="it-IT" sz="1400" dirty="0" err="1"/>
              <a:t>dephosphorylates</a:t>
            </a:r>
            <a:r>
              <a:rPr lang="it-IT" sz="1400" dirty="0"/>
              <a:t> </a:t>
            </a:r>
            <a:r>
              <a:rPr lang="it-IT" sz="1400" dirty="0" err="1"/>
              <a:t>mitotic</a:t>
            </a:r>
            <a:r>
              <a:rPr lang="it-IT" sz="1400" dirty="0"/>
              <a:t> CDK </a:t>
            </a:r>
            <a:r>
              <a:rPr lang="it-IT" sz="1400" dirty="0" err="1"/>
              <a:t>substrates</a:t>
            </a:r>
            <a:r>
              <a:rPr lang="it-IT" sz="1400" dirty="0"/>
              <a:t>, and </a:t>
            </a:r>
            <a:r>
              <a:rPr lang="it-IT" sz="1400" dirty="0" err="1"/>
              <a:t>also</a:t>
            </a:r>
            <a:r>
              <a:rPr lang="it-IT" sz="1400" dirty="0"/>
              <a:t> </a:t>
            </a:r>
            <a:r>
              <a:rPr lang="it-IT" sz="1400" dirty="0" err="1"/>
              <a:t>directly</a:t>
            </a:r>
            <a:r>
              <a:rPr lang="it-IT" sz="1400" dirty="0"/>
              <a:t> </a:t>
            </a:r>
            <a:r>
              <a:rPr lang="it-IT" sz="1400" dirty="0" err="1"/>
              <a:t>regulate</a:t>
            </a:r>
            <a:r>
              <a:rPr lang="it-IT" sz="1400" dirty="0"/>
              <a:t> </a:t>
            </a:r>
            <a:r>
              <a:rPr lang="it-IT" sz="1400" dirty="0" err="1"/>
              <a:t>processes</a:t>
            </a:r>
            <a:r>
              <a:rPr lang="it-IT" sz="1400" dirty="0"/>
              <a:t> </a:t>
            </a:r>
            <a:r>
              <a:rPr lang="it-IT" sz="1400" dirty="0" err="1"/>
              <a:t>important</a:t>
            </a:r>
            <a:r>
              <a:rPr lang="it-IT" sz="1400" dirty="0"/>
              <a:t> for </a:t>
            </a:r>
            <a:r>
              <a:rPr lang="it-IT" sz="1400" dirty="0" err="1"/>
              <a:t>productive</a:t>
            </a:r>
            <a:r>
              <a:rPr lang="it-IT" sz="1400" dirty="0"/>
              <a:t> </a:t>
            </a:r>
            <a:r>
              <a:rPr lang="it-IT" sz="1400" dirty="0" err="1"/>
              <a:t>cell</a:t>
            </a:r>
            <a:r>
              <a:rPr lang="it-IT" sz="1400" dirty="0"/>
              <a:t> </a:t>
            </a:r>
            <a:r>
              <a:rPr lang="it-IT" sz="1400" dirty="0" err="1"/>
              <a:t>division</a:t>
            </a:r>
            <a:r>
              <a:rPr lang="it-IT" sz="1400" dirty="0"/>
              <a:t>. </a:t>
            </a:r>
            <a:r>
              <a:rPr lang="it-IT" sz="1400" dirty="0" err="1"/>
              <a:t>Activation</a:t>
            </a:r>
            <a:r>
              <a:rPr lang="it-IT" sz="1400" dirty="0"/>
              <a:t> of the FEAR and MEN </a:t>
            </a:r>
            <a:r>
              <a:rPr lang="it-IT" sz="1400" dirty="0" err="1"/>
              <a:t>systems</a:t>
            </a:r>
            <a:r>
              <a:rPr lang="it-IT" sz="1400" dirty="0"/>
              <a:t> </a:t>
            </a:r>
            <a:r>
              <a:rPr lang="it-IT" sz="1400" dirty="0" err="1"/>
              <a:t>convert</a:t>
            </a:r>
            <a:r>
              <a:rPr lang="it-IT" sz="1400" dirty="0"/>
              <a:t> the APC/C to a </a:t>
            </a:r>
            <a:r>
              <a:rPr lang="it-IT" sz="1400" dirty="0" err="1"/>
              <a:t>different</a:t>
            </a:r>
            <a:r>
              <a:rPr lang="it-IT" sz="1400" dirty="0"/>
              <a:t> </a:t>
            </a:r>
            <a:r>
              <a:rPr lang="it-IT" sz="1400" dirty="0" err="1"/>
              <a:t>form</a:t>
            </a:r>
            <a:r>
              <a:rPr lang="it-IT" sz="1400" dirty="0"/>
              <a:t>, a </a:t>
            </a:r>
            <a:r>
              <a:rPr lang="it-IT" sz="1400" dirty="0" err="1"/>
              <a:t>complex</a:t>
            </a:r>
            <a:r>
              <a:rPr lang="it-IT" sz="1400" dirty="0"/>
              <a:t> with the </a:t>
            </a:r>
            <a:r>
              <a:rPr lang="it-IT" sz="1400" dirty="0" err="1"/>
              <a:t>protein</a:t>
            </a:r>
            <a:r>
              <a:rPr lang="it-IT" sz="1400" dirty="0"/>
              <a:t> Cdh1;</a:t>
            </a:r>
          </a:p>
          <a:p>
            <a:pPr marL="285750" indent="-285750" algn="just">
              <a:buFont typeface="Arial"/>
              <a:buChar char="•"/>
            </a:pPr>
            <a:r>
              <a:rPr lang="it-IT" sz="1400" dirty="0"/>
              <a:t>A </a:t>
            </a:r>
            <a:r>
              <a:rPr lang="it-IT" sz="1400" dirty="0" err="1"/>
              <a:t>fourth</a:t>
            </a:r>
            <a:r>
              <a:rPr lang="it-IT" sz="1400" dirty="0"/>
              <a:t> </a:t>
            </a:r>
            <a:r>
              <a:rPr lang="it-IT" sz="1400" dirty="0" err="1"/>
              <a:t>pathway</a:t>
            </a:r>
            <a:r>
              <a:rPr lang="it-IT" sz="1400" dirty="0"/>
              <a:t> </a:t>
            </a:r>
            <a:r>
              <a:rPr lang="it-IT" sz="1400" dirty="0" err="1"/>
              <a:t>acts</a:t>
            </a:r>
            <a:r>
              <a:rPr lang="it-IT" sz="1400" dirty="0"/>
              <a:t> </a:t>
            </a:r>
            <a:r>
              <a:rPr lang="it-IT" sz="1400" dirty="0" err="1"/>
              <a:t>later</a:t>
            </a:r>
            <a:r>
              <a:rPr lang="it-IT" sz="1400" dirty="0"/>
              <a:t> by </a:t>
            </a:r>
            <a:r>
              <a:rPr lang="it-IT" sz="1400" dirty="0" err="1"/>
              <a:t>driving</a:t>
            </a:r>
            <a:r>
              <a:rPr lang="it-IT" sz="1400" dirty="0"/>
              <a:t> </a:t>
            </a:r>
            <a:r>
              <a:rPr lang="it-IT" sz="1400" dirty="0" err="1"/>
              <a:t>localization</a:t>
            </a:r>
            <a:r>
              <a:rPr lang="it-IT" sz="1400" dirty="0"/>
              <a:t> and </a:t>
            </a:r>
            <a:r>
              <a:rPr lang="it-IT" sz="1400" dirty="0" err="1"/>
              <a:t>activation</a:t>
            </a:r>
            <a:r>
              <a:rPr lang="it-IT" sz="1400" dirty="0"/>
              <a:t> of the </a:t>
            </a:r>
            <a:r>
              <a:rPr lang="it-IT" sz="1400" dirty="0" err="1"/>
              <a:t>transcription</a:t>
            </a:r>
            <a:r>
              <a:rPr lang="it-IT" sz="1400" dirty="0"/>
              <a:t> </a:t>
            </a:r>
            <a:r>
              <a:rPr lang="it-IT" sz="1400" dirty="0" err="1"/>
              <a:t>factor</a:t>
            </a:r>
            <a:r>
              <a:rPr lang="it-IT" sz="1400" dirty="0"/>
              <a:t> Ace2, </a:t>
            </a:r>
            <a:r>
              <a:rPr lang="it-IT" sz="1400" dirty="0" err="1"/>
              <a:t>which</a:t>
            </a:r>
            <a:r>
              <a:rPr lang="it-IT" sz="1400" dirty="0"/>
              <a:t> </a:t>
            </a:r>
            <a:r>
              <a:rPr lang="it-IT" sz="1400" dirty="0" err="1"/>
              <a:t>turns</a:t>
            </a:r>
            <a:r>
              <a:rPr lang="it-IT" sz="1400" dirty="0"/>
              <a:t> on </a:t>
            </a:r>
            <a:r>
              <a:rPr lang="it-IT" sz="1400" dirty="0" err="1"/>
              <a:t>expression</a:t>
            </a:r>
            <a:r>
              <a:rPr lang="it-IT" sz="1400" dirty="0"/>
              <a:t> of </a:t>
            </a:r>
            <a:r>
              <a:rPr lang="it-IT" sz="1400" dirty="0" err="1"/>
              <a:t>separation</a:t>
            </a:r>
            <a:r>
              <a:rPr lang="it-IT" sz="1400" dirty="0"/>
              <a:t> </a:t>
            </a:r>
            <a:r>
              <a:rPr lang="it-IT" sz="1400" dirty="0" err="1"/>
              <a:t>genes</a:t>
            </a:r>
            <a:r>
              <a:rPr lang="it-IT" sz="1400" dirty="0"/>
              <a:t>, </a:t>
            </a:r>
            <a:r>
              <a:rPr lang="it-IT" sz="1400" dirty="0" err="1"/>
              <a:t>as</a:t>
            </a:r>
            <a:r>
              <a:rPr lang="it-IT" sz="1400" dirty="0"/>
              <a:t> </a:t>
            </a:r>
            <a:r>
              <a:rPr lang="it-IT" sz="1400" dirty="0" err="1"/>
              <a:t>well</a:t>
            </a:r>
            <a:r>
              <a:rPr lang="it-IT" sz="1400" dirty="0"/>
              <a:t> </a:t>
            </a:r>
            <a:r>
              <a:rPr lang="it-IT" sz="1400" dirty="0" err="1"/>
              <a:t>as</a:t>
            </a:r>
            <a:r>
              <a:rPr lang="it-IT" sz="1400" dirty="0"/>
              <a:t> </a:t>
            </a:r>
            <a:r>
              <a:rPr lang="it-IT" sz="1400" dirty="0" err="1"/>
              <a:t>other</a:t>
            </a:r>
            <a:r>
              <a:rPr lang="it-IT" sz="1400" dirty="0"/>
              <a:t> </a:t>
            </a:r>
            <a:r>
              <a:rPr lang="it-IT" sz="1400" dirty="0" err="1"/>
              <a:t>mechanisms</a:t>
            </a:r>
            <a:r>
              <a:rPr lang="it-IT" sz="1400" dirty="0"/>
              <a:t> </a:t>
            </a:r>
            <a:r>
              <a:rPr lang="it-IT" sz="1400" dirty="0" err="1"/>
              <a:t>that</a:t>
            </a:r>
            <a:r>
              <a:rPr lang="it-IT" sz="1400" dirty="0"/>
              <a:t> </a:t>
            </a:r>
            <a:r>
              <a:rPr lang="it-IT" sz="1400" dirty="0" err="1"/>
              <a:t>promote</a:t>
            </a:r>
            <a:r>
              <a:rPr lang="it-IT" sz="1400" dirty="0"/>
              <a:t> </a:t>
            </a:r>
            <a:r>
              <a:rPr lang="it-IT" sz="1400" dirty="0" err="1"/>
              <a:t>septum</a:t>
            </a:r>
            <a:r>
              <a:rPr lang="it-IT" sz="1400" dirty="0"/>
              <a:t> </a:t>
            </a:r>
            <a:r>
              <a:rPr lang="it-IT" sz="1400" dirty="0" err="1"/>
              <a:t>destruction</a:t>
            </a:r>
            <a:r>
              <a:rPr lang="it-IT" sz="1400" dirty="0"/>
              <a:t>. </a:t>
            </a:r>
            <a:r>
              <a:rPr lang="it-IT" sz="1400" dirty="0" err="1"/>
              <a:t>This</a:t>
            </a:r>
            <a:r>
              <a:rPr lang="it-IT" sz="1400" dirty="0"/>
              <a:t> </a:t>
            </a:r>
            <a:r>
              <a:rPr lang="it-IT" sz="1400" dirty="0" err="1"/>
              <a:t>system</a:t>
            </a:r>
            <a:r>
              <a:rPr lang="it-IT" sz="1400" dirty="0"/>
              <a:t> </a:t>
            </a:r>
            <a:r>
              <a:rPr lang="it-IT" sz="1400" dirty="0" err="1"/>
              <a:t>also</a:t>
            </a:r>
            <a:r>
              <a:rPr lang="it-IT" sz="1400" dirty="0"/>
              <a:t> </a:t>
            </a:r>
            <a:r>
              <a:rPr lang="it-IT" sz="1400" dirty="0" err="1"/>
              <a:t>functions</a:t>
            </a:r>
            <a:r>
              <a:rPr lang="it-IT" sz="1400" dirty="0"/>
              <a:t> in </a:t>
            </a:r>
            <a:r>
              <a:rPr lang="it-IT" sz="1400" dirty="0" err="1"/>
              <a:t>cell</a:t>
            </a:r>
            <a:r>
              <a:rPr lang="it-IT" sz="1400" dirty="0"/>
              <a:t> </a:t>
            </a:r>
            <a:r>
              <a:rPr lang="it-IT" sz="1400" dirty="0" err="1"/>
              <a:t>morphogenesis</a:t>
            </a:r>
            <a:r>
              <a:rPr lang="it-IT" sz="1400" dirty="0"/>
              <a:t> control and </a:t>
            </a:r>
            <a:r>
              <a:rPr lang="it-IT" sz="1400" dirty="0" err="1"/>
              <a:t>is</a:t>
            </a:r>
            <a:r>
              <a:rPr lang="it-IT" sz="1400" dirty="0"/>
              <a:t> </a:t>
            </a:r>
            <a:r>
              <a:rPr lang="it-IT" sz="1400" dirty="0" err="1"/>
              <a:t>thus</a:t>
            </a:r>
            <a:r>
              <a:rPr lang="it-IT" sz="1400" dirty="0"/>
              <a:t> </a:t>
            </a:r>
            <a:r>
              <a:rPr lang="it-IT" sz="1400" dirty="0" err="1"/>
              <a:t>referred</a:t>
            </a:r>
            <a:r>
              <a:rPr lang="it-IT" sz="1400" dirty="0"/>
              <a:t> to </a:t>
            </a:r>
            <a:r>
              <a:rPr lang="it-IT" sz="1400" dirty="0" err="1"/>
              <a:t>as</a:t>
            </a:r>
            <a:r>
              <a:rPr lang="it-IT" sz="1400" dirty="0"/>
              <a:t> the </a:t>
            </a:r>
            <a:r>
              <a:rPr lang="it-IT" sz="1400" dirty="0" err="1"/>
              <a:t>regulation</a:t>
            </a:r>
            <a:r>
              <a:rPr lang="it-IT" sz="1400" dirty="0"/>
              <a:t> of Ace2 and </a:t>
            </a:r>
            <a:r>
              <a:rPr lang="it-IT" sz="1400" dirty="0" err="1"/>
              <a:t>morphogenesis</a:t>
            </a:r>
            <a:r>
              <a:rPr lang="it-IT" sz="1400" dirty="0"/>
              <a:t> (RAM) network.</a:t>
            </a:r>
          </a:p>
          <a:p>
            <a:pPr algn="just"/>
            <a:endParaRPr lang="it-IT" sz="14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A72C-5EC6-DD44-84B3-ED5017DC81B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9891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A72C-5EC6-DD44-84B3-ED5017DC81B8}" type="slidenum">
              <a:rPr lang="it-IT" smtClean="0"/>
              <a:t>5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912075" y="5075515"/>
            <a:ext cx="84398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err="1"/>
              <a:t>Two</a:t>
            </a:r>
            <a:r>
              <a:rPr lang="it-IT" sz="2000" dirty="0"/>
              <a:t> </a:t>
            </a:r>
            <a:r>
              <a:rPr lang="it-IT" sz="2000" dirty="0" err="1"/>
              <a:t>regulatory</a:t>
            </a:r>
            <a:r>
              <a:rPr lang="it-IT" sz="2000" dirty="0"/>
              <a:t> networks — the Cdc14 </a:t>
            </a:r>
            <a:r>
              <a:rPr lang="it-IT" sz="2000" dirty="0" err="1"/>
              <a:t>early</a:t>
            </a:r>
            <a:r>
              <a:rPr lang="it-IT" sz="2000" dirty="0"/>
              <a:t> </a:t>
            </a:r>
            <a:r>
              <a:rPr lang="it-IT" sz="2000" dirty="0" err="1"/>
              <a:t>anaphase</a:t>
            </a:r>
            <a:r>
              <a:rPr lang="it-IT" sz="2000" dirty="0"/>
              <a:t> release (FEAR) network and the </a:t>
            </a:r>
            <a:r>
              <a:rPr lang="it-IT" sz="2000" dirty="0" err="1"/>
              <a:t>mitotic</a:t>
            </a:r>
            <a:r>
              <a:rPr lang="it-IT" sz="2000" dirty="0"/>
              <a:t> exit network (MEN) — </a:t>
            </a:r>
            <a:r>
              <a:rPr lang="it-IT" sz="2000" dirty="0" err="1"/>
              <a:t>function</a:t>
            </a:r>
            <a:r>
              <a:rPr lang="it-IT" sz="2000" dirty="0"/>
              <a:t> </a:t>
            </a:r>
            <a:r>
              <a:rPr lang="it-IT" sz="2000" dirty="0" err="1"/>
              <a:t>sequentially</a:t>
            </a:r>
            <a:r>
              <a:rPr lang="it-IT" sz="2000" dirty="0"/>
              <a:t> </a:t>
            </a:r>
            <a:r>
              <a:rPr lang="it-IT" sz="2000" dirty="0" err="1"/>
              <a:t>during</a:t>
            </a:r>
            <a:r>
              <a:rPr lang="it-IT" sz="2000" dirty="0"/>
              <a:t> </a:t>
            </a:r>
            <a:r>
              <a:rPr lang="it-IT" sz="2000" dirty="0" err="1"/>
              <a:t>anaphase</a:t>
            </a:r>
            <a:r>
              <a:rPr lang="it-IT" sz="2000" dirty="0"/>
              <a:t> to control the </a:t>
            </a:r>
            <a:r>
              <a:rPr lang="it-IT" sz="2000" dirty="0" err="1"/>
              <a:t>activity</a:t>
            </a:r>
            <a:r>
              <a:rPr lang="it-IT" sz="2000" dirty="0"/>
              <a:t> of Cdc14 in </a:t>
            </a:r>
            <a:r>
              <a:rPr lang="it-IT" sz="2000" dirty="0" err="1"/>
              <a:t>budding</a:t>
            </a:r>
            <a:r>
              <a:rPr lang="it-IT" sz="2000" dirty="0"/>
              <a:t> </a:t>
            </a:r>
            <a:r>
              <a:rPr lang="it-IT" sz="2000" dirty="0" err="1"/>
              <a:t>yeast</a:t>
            </a:r>
            <a:r>
              <a:rPr lang="it-IT" sz="2000" dirty="0"/>
              <a:t>. </a:t>
            </a:r>
            <a:r>
              <a:rPr lang="it-IT" sz="2000" dirty="0" err="1"/>
              <a:t>Both</a:t>
            </a:r>
            <a:r>
              <a:rPr lang="it-IT" sz="2000" dirty="0"/>
              <a:t> networks </a:t>
            </a:r>
            <a:r>
              <a:rPr lang="it-IT" sz="2000" dirty="0" err="1"/>
              <a:t>regulate</a:t>
            </a:r>
            <a:r>
              <a:rPr lang="it-IT" sz="2000" dirty="0"/>
              <a:t> Cdc14 </a:t>
            </a:r>
            <a:r>
              <a:rPr lang="it-IT" sz="2000" dirty="0" err="1"/>
              <a:t>through</a:t>
            </a:r>
            <a:r>
              <a:rPr lang="it-IT" sz="2000" dirty="0"/>
              <a:t> </a:t>
            </a:r>
            <a:r>
              <a:rPr lang="it-IT" sz="2000" dirty="0" err="1"/>
              <a:t>its</a:t>
            </a:r>
            <a:r>
              <a:rPr lang="it-IT" sz="2000" dirty="0"/>
              <a:t> </a:t>
            </a:r>
            <a:r>
              <a:rPr lang="it-IT" sz="2000" dirty="0" err="1"/>
              <a:t>cell</a:t>
            </a:r>
            <a:r>
              <a:rPr lang="it-IT" sz="2000" dirty="0"/>
              <a:t> </a:t>
            </a:r>
            <a:r>
              <a:rPr lang="it-IT" sz="2000" dirty="0" err="1"/>
              <a:t>cycle</a:t>
            </a:r>
            <a:r>
              <a:rPr lang="it-IT" sz="2000" dirty="0"/>
              <a:t>­ </a:t>
            </a:r>
            <a:r>
              <a:rPr lang="it-IT" sz="2000" dirty="0" err="1"/>
              <a:t>dependent</a:t>
            </a:r>
            <a:r>
              <a:rPr lang="it-IT" sz="2000" dirty="0"/>
              <a:t> </a:t>
            </a:r>
            <a:r>
              <a:rPr lang="it-IT" sz="2000" dirty="0" err="1"/>
              <a:t>association</a:t>
            </a:r>
            <a:r>
              <a:rPr lang="it-IT" sz="2000" dirty="0"/>
              <a:t> with the </a:t>
            </a:r>
            <a:r>
              <a:rPr lang="it-IT" sz="2000" dirty="0" err="1"/>
              <a:t>inhibitor</a:t>
            </a:r>
            <a:r>
              <a:rPr lang="it-IT" sz="2000" dirty="0"/>
              <a:t> Net1 (Cfi1), </a:t>
            </a:r>
            <a:r>
              <a:rPr lang="it-IT" sz="2000" dirty="0" err="1"/>
              <a:t>which</a:t>
            </a:r>
            <a:r>
              <a:rPr lang="it-IT" sz="2000" dirty="0"/>
              <a:t> </a:t>
            </a:r>
            <a:r>
              <a:rPr lang="it-IT" sz="2000" dirty="0" err="1"/>
              <a:t>sequesters</a:t>
            </a:r>
            <a:r>
              <a:rPr lang="it-IT" sz="2000" dirty="0"/>
              <a:t> Cdc14 in the </a:t>
            </a:r>
            <a:r>
              <a:rPr lang="it-IT" sz="2000" dirty="0" err="1"/>
              <a:t>nucleolus</a:t>
            </a:r>
            <a:r>
              <a:rPr lang="it-IT" sz="2000" dirty="0"/>
              <a:t>.</a:t>
            </a:r>
          </a:p>
        </p:txBody>
      </p:sp>
      <p:pic>
        <p:nvPicPr>
          <p:cNvPr id="6" name="Immagine 5" descr="Schermata 2014-12-11 alle 16.01.3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" t="7561"/>
          <a:stretch/>
        </p:blipFill>
        <p:spPr>
          <a:xfrm>
            <a:off x="3129218" y="723287"/>
            <a:ext cx="6114264" cy="4073678"/>
          </a:xfrm>
          <a:prstGeom prst="rect">
            <a:avLst/>
          </a:prstGeom>
        </p:spPr>
      </p:pic>
      <p:sp>
        <p:nvSpPr>
          <p:cNvPr id="7" name="Text Box 1054"/>
          <p:cNvSpPr txBox="1">
            <a:spLocks noChangeArrowheads="1"/>
          </p:cNvSpPr>
          <p:nvPr/>
        </p:nvSpPr>
        <p:spPr bwMode="auto">
          <a:xfrm>
            <a:off x="1796030" y="143492"/>
            <a:ext cx="8802752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it-IT" b="1" dirty="0">
                <a:solidFill>
                  <a:srgbClr val="0000FF"/>
                </a:solidFill>
              </a:rPr>
              <a:t>FEAR and MEN networks </a:t>
            </a:r>
          </a:p>
        </p:txBody>
      </p:sp>
    </p:spTree>
    <p:extLst>
      <p:ext uri="{BB962C8B-B14F-4D97-AF65-F5344CB8AC3E}">
        <p14:creationId xmlns:p14="http://schemas.microsoft.com/office/powerpoint/2010/main" val="1262012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981" y="890782"/>
            <a:ext cx="4347105" cy="31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 Box 1054"/>
          <p:cNvSpPr txBox="1">
            <a:spLocks noChangeArrowheads="1"/>
          </p:cNvSpPr>
          <p:nvPr/>
        </p:nvSpPr>
        <p:spPr bwMode="auto">
          <a:xfrm>
            <a:off x="1796030" y="143492"/>
            <a:ext cx="8802752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it-IT" b="1" dirty="0">
                <a:solidFill>
                  <a:srgbClr val="0000FF"/>
                </a:solidFill>
              </a:rPr>
              <a:t>MEN </a:t>
            </a:r>
            <a:r>
              <a:rPr lang="it-IT" b="1" dirty="0" err="1">
                <a:solidFill>
                  <a:srgbClr val="0000FF"/>
                </a:solidFill>
              </a:rPr>
              <a:t>pathway</a:t>
            </a:r>
            <a:r>
              <a:rPr lang="it-IT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" name="Rettangolo 1"/>
          <p:cNvSpPr/>
          <p:nvPr/>
        </p:nvSpPr>
        <p:spPr>
          <a:xfrm>
            <a:off x="1676401" y="4204768"/>
            <a:ext cx="87883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it-IT" dirty="0"/>
              <a:t>A </a:t>
            </a:r>
            <a:r>
              <a:rPr lang="it-IT" dirty="0" err="1"/>
              <a:t>key</a:t>
            </a:r>
            <a:r>
              <a:rPr lang="it-IT" dirty="0"/>
              <a:t> component of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pathway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Ras-</a:t>
            </a:r>
            <a:r>
              <a:rPr lang="it-IT" dirty="0" err="1"/>
              <a:t>­like</a:t>
            </a:r>
            <a:r>
              <a:rPr lang="it-IT" dirty="0"/>
              <a:t> small </a:t>
            </a:r>
            <a:r>
              <a:rPr lang="it-IT" dirty="0" err="1"/>
              <a:t>GTPase</a:t>
            </a:r>
            <a:r>
              <a:rPr lang="it-IT" dirty="0"/>
              <a:t> Tem1,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positively</a:t>
            </a:r>
            <a:r>
              <a:rPr lang="it-IT" dirty="0"/>
              <a:t> and </a:t>
            </a:r>
            <a:r>
              <a:rPr lang="it-IT" dirty="0" err="1"/>
              <a:t>negatively</a:t>
            </a:r>
            <a:r>
              <a:rPr lang="it-IT" dirty="0"/>
              <a:t> </a:t>
            </a:r>
            <a:r>
              <a:rPr lang="it-IT" dirty="0" err="1"/>
              <a:t>regulated</a:t>
            </a:r>
            <a:r>
              <a:rPr lang="it-IT" dirty="0"/>
              <a:t> by the guanine nucleotide </a:t>
            </a:r>
            <a:r>
              <a:rPr lang="it-IT" dirty="0" err="1"/>
              <a:t>exchange</a:t>
            </a:r>
            <a:r>
              <a:rPr lang="it-IT" dirty="0"/>
              <a:t> </a:t>
            </a:r>
            <a:r>
              <a:rPr lang="it-IT" dirty="0" err="1"/>
              <a:t>factor</a:t>
            </a:r>
            <a:r>
              <a:rPr lang="it-IT" dirty="0"/>
              <a:t> (GEF) Lte1 and the bipartite GAP Bfa1–Bub2, </a:t>
            </a:r>
            <a:r>
              <a:rPr lang="it-IT" dirty="0" err="1"/>
              <a:t>respectively</a:t>
            </a:r>
            <a:endParaRPr lang="it-IT" dirty="0"/>
          </a:p>
          <a:p>
            <a:pPr marL="285750" indent="-285750" algn="just">
              <a:buFont typeface="Arial"/>
              <a:buChar char="•"/>
            </a:pPr>
            <a:r>
              <a:rPr lang="it-IT" dirty="0"/>
              <a:t>MEN </a:t>
            </a:r>
            <a:r>
              <a:rPr lang="it-IT" dirty="0" err="1"/>
              <a:t>components</a:t>
            </a:r>
            <a:r>
              <a:rPr lang="it-IT" dirty="0"/>
              <a:t> concentrate </a:t>
            </a:r>
            <a:r>
              <a:rPr lang="it-IT" dirty="0" err="1"/>
              <a:t>at</a:t>
            </a:r>
            <a:r>
              <a:rPr lang="it-IT" dirty="0"/>
              <a:t> the </a:t>
            </a:r>
            <a:r>
              <a:rPr lang="it-IT" dirty="0" err="1"/>
              <a:t>spindle</a:t>
            </a:r>
            <a:r>
              <a:rPr lang="it-IT" dirty="0"/>
              <a:t> pole body (SPB), the </a:t>
            </a:r>
            <a:r>
              <a:rPr lang="it-IT" dirty="0" err="1"/>
              <a:t>budding</a:t>
            </a:r>
            <a:r>
              <a:rPr lang="it-IT" dirty="0"/>
              <a:t> </a:t>
            </a:r>
            <a:r>
              <a:rPr lang="it-IT" dirty="0" err="1"/>
              <a:t>yeast</a:t>
            </a:r>
            <a:r>
              <a:rPr lang="it-IT" dirty="0"/>
              <a:t> </a:t>
            </a:r>
            <a:r>
              <a:rPr lang="it-IT" dirty="0" err="1"/>
              <a:t>centrosome</a:t>
            </a:r>
            <a:r>
              <a:rPr lang="it-IT" dirty="0"/>
              <a:t> </a:t>
            </a:r>
            <a:r>
              <a:rPr lang="it-IT" dirty="0" err="1"/>
              <a:t>equivalent</a:t>
            </a:r>
            <a:r>
              <a:rPr lang="it-IT" dirty="0"/>
              <a:t>; the </a:t>
            </a:r>
            <a:r>
              <a:rPr lang="it-IT" dirty="0" err="1"/>
              <a:t>localization</a:t>
            </a:r>
            <a:r>
              <a:rPr lang="it-IT" dirty="0"/>
              <a:t> of Tem1, Cdc15 and Mob1-Dbf2 to the SBP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critical</a:t>
            </a:r>
            <a:r>
              <a:rPr lang="it-IT" dirty="0"/>
              <a:t> for the </a:t>
            </a:r>
            <a:r>
              <a:rPr lang="it-IT" dirty="0" err="1"/>
              <a:t>system’s</a:t>
            </a:r>
            <a:r>
              <a:rPr lang="it-IT" dirty="0"/>
              <a:t> </a:t>
            </a:r>
            <a:r>
              <a:rPr lang="it-IT" dirty="0" err="1"/>
              <a:t>activation</a:t>
            </a:r>
            <a:r>
              <a:rPr lang="it-IT" dirty="0"/>
              <a:t> in </a:t>
            </a:r>
            <a:r>
              <a:rPr lang="it-IT" dirty="0" err="1"/>
              <a:t>response</a:t>
            </a:r>
            <a:r>
              <a:rPr lang="it-IT" dirty="0"/>
              <a:t> to </a:t>
            </a:r>
            <a:r>
              <a:rPr lang="it-IT" dirty="0" err="1"/>
              <a:t>proper</a:t>
            </a:r>
            <a:r>
              <a:rPr lang="it-IT" dirty="0"/>
              <a:t> </a:t>
            </a:r>
            <a:r>
              <a:rPr lang="it-IT" dirty="0" err="1"/>
              <a:t>spindle</a:t>
            </a:r>
            <a:r>
              <a:rPr lang="it-IT" dirty="0"/>
              <a:t> position</a:t>
            </a:r>
          </a:p>
          <a:p>
            <a:pPr marL="285750" indent="-285750" algn="just">
              <a:buFont typeface="Arial"/>
              <a:buChar char="•"/>
            </a:pPr>
            <a:r>
              <a:rPr lang="it-IT" dirty="0"/>
              <a:t>Tem1 </a:t>
            </a:r>
            <a:r>
              <a:rPr lang="it-IT" dirty="0" err="1"/>
              <a:t>activation</a:t>
            </a:r>
            <a:r>
              <a:rPr lang="it-IT" dirty="0"/>
              <a:t> </a:t>
            </a:r>
            <a:r>
              <a:rPr lang="it-IT" dirty="0" err="1"/>
              <a:t>depends</a:t>
            </a:r>
            <a:r>
              <a:rPr lang="it-IT" dirty="0"/>
              <a:t> on </a:t>
            </a:r>
            <a:r>
              <a:rPr lang="it-IT" dirty="0" err="1"/>
              <a:t>correct</a:t>
            </a:r>
            <a:r>
              <a:rPr lang="it-IT" dirty="0"/>
              <a:t> </a:t>
            </a:r>
            <a:r>
              <a:rPr lang="it-IT" dirty="0" err="1"/>
              <a:t>spindle</a:t>
            </a:r>
            <a:r>
              <a:rPr lang="it-IT" dirty="0"/>
              <a:t> </a:t>
            </a:r>
            <a:r>
              <a:rPr lang="it-IT" dirty="0" err="1"/>
              <a:t>orientation</a:t>
            </a:r>
            <a:r>
              <a:rPr lang="it-IT" dirty="0"/>
              <a:t> and </a:t>
            </a:r>
            <a:r>
              <a:rPr lang="it-IT" dirty="0" err="1"/>
              <a:t>elongation</a:t>
            </a:r>
            <a:r>
              <a:rPr lang="it-IT" dirty="0"/>
              <a:t>,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brings</a:t>
            </a:r>
            <a:r>
              <a:rPr lang="it-IT" dirty="0"/>
              <a:t> </a:t>
            </a:r>
            <a:r>
              <a:rPr lang="it-IT" dirty="0" err="1"/>
              <a:t>spindle</a:t>
            </a:r>
            <a:r>
              <a:rPr lang="it-IT" dirty="0"/>
              <a:t> pole ­</a:t>
            </a:r>
            <a:r>
              <a:rPr lang="it-IT" dirty="0" err="1"/>
              <a:t>localized</a:t>
            </a:r>
            <a:r>
              <a:rPr lang="it-IT" dirty="0"/>
              <a:t> Tem1 in </a:t>
            </a:r>
            <a:r>
              <a:rPr lang="it-IT" dirty="0" err="1"/>
              <a:t>proximity</a:t>
            </a:r>
            <a:r>
              <a:rPr lang="it-IT" dirty="0"/>
              <a:t> to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activator</a:t>
            </a:r>
            <a:r>
              <a:rPr lang="it-IT" dirty="0"/>
              <a:t>, Lte1,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concentrates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the </a:t>
            </a:r>
            <a:r>
              <a:rPr lang="it-IT" dirty="0" err="1"/>
              <a:t>bud</a:t>
            </a:r>
            <a:r>
              <a:rPr lang="it-IT" dirty="0"/>
              <a:t>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cortex</a:t>
            </a:r>
            <a:endParaRPr lang="it-IT" dirty="0"/>
          </a:p>
        </p:txBody>
      </p:sp>
      <p:pic>
        <p:nvPicPr>
          <p:cNvPr id="4" name="Immagine 3" descr="Schermata 2014-12-14 alle 12.21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545" y="1151471"/>
            <a:ext cx="3075722" cy="188806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620935" y="3158943"/>
            <a:ext cx="37253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 err="1"/>
              <a:t>Movement</a:t>
            </a:r>
            <a:r>
              <a:rPr lang="it-IT" sz="1400" dirty="0"/>
              <a:t> of </a:t>
            </a:r>
            <a:r>
              <a:rPr lang="it-IT" sz="1400" dirty="0" err="1"/>
              <a:t>one</a:t>
            </a:r>
            <a:r>
              <a:rPr lang="it-IT" sz="1400" dirty="0"/>
              <a:t> of the </a:t>
            </a:r>
            <a:r>
              <a:rPr lang="it-IT" sz="1400" dirty="0" err="1"/>
              <a:t>SPBs</a:t>
            </a:r>
            <a:r>
              <a:rPr lang="it-IT" sz="1400" dirty="0"/>
              <a:t> </a:t>
            </a:r>
            <a:r>
              <a:rPr lang="it-IT" sz="1400" dirty="0" err="1"/>
              <a:t>into</a:t>
            </a:r>
            <a:r>
              <a:rPr lang="it-IT" sz="1400" dirty="0"/>
              <a:t> the </a:t>
            </a:r>
            <a:r>
              <a:rPr lang="it-IT" sz="1400" dirty="0" err="1"/>
              <a:t>daughter</a:t>
            </a:r>
            <a:r>
              <a:rPr lang="it-IT" sz="1400" dirty="0"/>
              <a:t> </a:t>
            </a:r>
            <a:r>
              <a:rPr lang="it-IT" sz="1400" dirty="0" err="1"/>
              <a:t>is</a:t>
            </a:r>
            <a:r>
              <a:rPr lang="it-IT" sz="1400" dirty="0"/>
              <a:t> permissive for MEN </a:t>
            </a:r>
            <a:r>
              <a:rPr lang="it-IT" sz="1400" dirty="0" err="1"/>
              <a:t>activation</a:t>
            </a:r>
            <a:endParaRPr lang="it-IT" sz="14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A72C-5EC6-DD44-84B3-ED5017DC81B8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8271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A72C-5EC6-DD44-84B3-ED5017DC81B8}" type="slidenum">
              <a:rPr lang="it-IT" smtClean="0"/>
              <a:t>7</a:t>
            </a:fld>
            <a:endParaRPr lang="it-IT"/>
          </a:p>
        </p:txBody>
      </p:sp>
      <p:sp>
        <p:nvSpPr>
          <p:cNvPr id="6" name="Text Box 1054"/>
          <p:cNvSpPr txBox="1">
            <a:spLocks noChangeArrowheads="1"/>
          </p:cNvSpPr>
          <p:nvPr/>
        </p:nvSpPr>
        <p:spPr bwMode="auto">
          <a:xfrm>
            <a:off x="1796030" y="143492"/>
            <a:ext cx="8802752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it-IT" b="1" dirty="0">
                <a:solidFill>
                  <a:srgbClr val="0000FF"/>
                </a:solidFill>
              </a:rPr>
              <a:t>MEN </a:t>
            </a:r>
            <a:r>
              <a:rPr lang="it-IT" b="1" dirty="0" err="1">
                <a:solidFill>
                  <a:srgbClr val="0000FF"/>
                </a:solidFill>
              </a:rPr>
              <a:t>pathway</a:t>
            </a:r>
            <a:r>
              <a:rPr lang="it-IT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7" name="Rettangolo 6"/>
          <p:cNvSpPr/>
          <p:nvPr/>
        </p:nvSpPr>
        <p:spPr>
          <a:xfrm>
            <a:off x="5960224" y="1642519"/>
            <a:ext cx="470777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Cdc14 </a:t>
            </a:r>
            <a:r>
              <a:rPr lang="it-IT" dirty="0" err="1"/>
              <a:t>activation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 </a:t>
            </a:r>
            <a:r>
              <a:rPr lang="it-IT" dirty="0" err="1"/>
              <a:t>sustained</a:t>
            </a:r>
            <a:r>
              <a:rPr lang="it-IT" dirty="0"/>
              <a:t> by the MEN </a:t>
            </a:r>
            <a:r>
              <a:rPr lang="it-IT" dirty="0" err="1"/>
              <a:t>pathway</a:t>
            </a:r>
            <a:r>
              <a:rPr lang="it-IT" dirty="0"/>
              <a:t>. </a:t>
            </a:r>
          </a:p>
          <a:p>
            <a:pPr algn="just"/>
            <a:r>
              <a:rPr lang="it-IT" dirty="0"/>
              <a:t>Tem1 </a:t>
            </a:r>
            <a:r>
              <a:rPr lang="it-IT" dirty="0" err="1"/>
              <a:t>then</a:t>
            </a:r>
            <a:r>
              <a:rPr lang="it-IT" dirty="0"/>
              <a:t> </a:t>
            </a:r>
            <a:r>
              <a:rPr lang="it-IT" dirty="0" err="1"/>
              <a:t>activates</a:t>
            </a:r>
            <a:r>
              <a:rPr lang="it-IT" dirty="0"/>
              <a:t>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kinases</a:t>
            </a:r>
            <a:r>
              <a:rPr lang="it-IT" dirty="0"/>
              <a:t>, Cdc15 and  (Mob1)–Dbf2,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either</a:t>
            </a:r>
            <a:r>
              <a:rPr lang="it-IT" dirty="0"/>
              <a:t> </a:t>
            </a:r>
            <a:r>
              <a:rPr lang="it-IT" dirty="0" err="1"/>
              <a:t>directly</a:t>
            </a:r>
            <a:r>
              <a:rPr lang="it-IT" dirty="0"/>
              <a:t> or </a:t>
            </a:r>
            <a:r>
              <a:rPr lang="it-IT" dirty="0" err="1"/>
              <a:t>indirectly</a:t>
            </a:r>
            <a:r>
              <a:rPr lang="it-IT" dirty="0"/>
              <a:t> </a:t>
            </a:r>
            <a:r>
              <a:rPr lang="it-IT" dirty="0" err="1"/>
              <a:t>increase</a:t>
            </a:r>
            <a:r>
              <a:rPr lang="it-IT" dirty="0"/>
              <a:t> Net1 </a:t>
            </a:r>
            <a:r>
              <a:rPr lang="it-IT" dirty="0" err="1"/>
              <a:t>phosphorylation</a:t>
            </a:r>
            <a:r>
              <a:rPr lang="it-IT" dirty="0"/>
              <a:t>, </a:t>
            </a:r>
            <a:r>
              <a:rPr lang="it-IT" dirty="0" err="1"/>
              <a:t>leading</a:t>
            </a:r>
            <a:r>
              <a:rPr lang="it-IT" dirty="0"/>
              <a:t> to </a:t>
            </a:r>
            <a:r>
              <a:rPr lang="it-IT" dirty="0" err="1"/>
              <a:t>sustained</a:t>
            </a:r>
            <a:r>
              <a:rPr lang="it-IT" dirty="0"/>
              <a:t> </a:t>
            </a:r>
            <a:r>
              <a:rPr lang="it-IT" dirty="0" err="1"/>
              <a:t>activation</a:t>
            </a:r>
            <a:r>
              <a:rPr lang="it-IT" dirty="0"/>
              <a:t> of Cdc14 and complete </a:t>
            </a:r>
            <a:r>
              <a:rPr lang="it-IT" dirty="0" err="1"/>
              <a:t>reversal</a:t>
            </a:r>
            <a:r>
              <a:rPr lang="it-IT" dirty="0"/>
              <a:t> of </a:t>
            </a:r>
            <a:r>
              <a:rPr lang="it-IT" dirty="0" err="1"/>
              <a:t>mitotic</a:t>
            </a:r>
            <a:r>
              <a:rPr lang="it-IT" dirty="0"/>
              <a:t> Cdk1 </a:t>
            </a:r>
            <a:r>
              <a:rPr lang="it-IT" dirty="0" err="1"/>
              <a:t>substrate</a:t>
            </a:r>
            <a:r>
              <a:rPr lang="it-IT" dirty="0"/>
              <a:t> </a:t>
            </a:r>
            <a:r>
              <a:rPr lang="it-IT" dirty="0" err="1"/>
              <a:t>phosphorylation</a:t>
            </a:r>
            <a:r>
              <a:rPr lang="it-IT" dirty="0"/>
              <a:t>. </a:t>
            </a:r>
          </a:p>
          <a:p>
            <a:pPr algn="just"/>
            <a:r>
              <a:rPr lang="it-IT" dirty="0"/>
              <a:t>The MEN </a:t>
            </a:r>
            <a:r>
              <a:rPr lang="it-IT" dirty="0" err="1"/>
              <a:t>pathway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induces</a:t>
            </a:r>
            <a:r>
              <a:rPr lang="it-IT" dirty="0"/>
              <a:t> the release of Cdc14 to the </a:t>
            </a:r>
            <a:r>
              <a:rPr lang="it-IT" dirty="0" err="1"/>
              <a:t>cytoplasm</a:t>
            </a:r>
            <a:r>
              <a:rPr lang="it-IT" dirty="0"/>
              <a:t> </a:t>
            </a:r>
            <a:r>
              <a:rPr lang="it-IT" dirty="0" err="1"/>
              <a:t>through</a:t>
            </a:r>
            <a:r>
              <a:rPr lang="it-IT" dirty="0"/>
              <a:t> </a:t>
            </a:r>
            <a:r>
              <a:rPr lang="it-IT" dirty="0" err="1"/>
              <a:t>phosphorylation</a:t>
            </a:r>
            <a:r>
              <a:rPr lang="it-IT" dirty="0"/>
              <a:t> of a </a:t>
            </a:r>
            <a:r>
              <a:rPr lang="it-IT" dirty="0" err="1"/>
              <a:t>nuclear</a:t>
            </a:r>
            <a:r>
              <a:rPr lang="it-IT" dirty="0"/>
              <a:t> </a:t>
            </a:r>
            <a:r>
              <a:rPr lang="it-IT" dirty="0" err="1"/>
              <a:t>localization</a:t>
            </a:r>
            <a:r>
              <a:rPr lang="it-IT" dirty="0"/>
              <a:t> </a:t>
            </a:r>
            <a:r>
              <a:rPr lang="it-IT" dirty="0" err="1"/>
              <a:t>signal</a:t>
            </a:r>
            <a:r>
              <a:rPr lang="it-IT" dirty="0"/>
              <a:t> on Cdc14, </a:t>
            </a:r>
            <a:r>
              <a:rPr lang="it-IT" dirty="0" err="1"/>
              <a:t>thereby</a:t>
            </a:r>
            <a:r>
              <a:rPr lang="it-IT" dirty="0"/>
              <a:t> </a:t>
            </a:r>
            <a:r>
              <a:rPr lang="it-IT" dirty="0" err="1"/>
              <a:t>allowing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to </a:t>
            </a:r>
            <a:r>
              <a:rPr lang="it-IT" dirty="0" err="1"/>
              <a:t>remove</a:t>
            </a:r>
            <a:r>
              <a:rPr lang="it-IT" dirty="0"/>
              <a:t> Cdk1 </a:t>
            </a:r>
            <a:r>
              <a:rPr lang="it-IT" dirty="0" err="1"/>
              <a:t>phosphorylations</a:t>
            </a:r>
            <a:r>
              <a:rPr lang="it-IT" dirty="0"/>
              <a:t> on  Sic1 and Cdh1.</a:t>
            </a:r>
          </a:p>
          <a:p>
            <a:pPr algn="just"/>
            <a:endParaRPr lang="it-IT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631" y="1392326"/>
            <a:ext cx="4164193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828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A72C-5EC6-DD44-84B3-ED5017DC81B8}" type="slidenum">
              <a:rPr lang="it-IT" smtClean="0"/>
              <a:t>8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659468" y="1202499"/>
            <a:ext cx="8802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it-IT" dirty="0"/>
              <a:t>The </a:t>
            </a:r>
            <a:r>
              <a:rPr lang="it-IT" dirty="0" err="1"/>
              <a:t>highly</a:t>
            </a:r>
            <a:r>
              <a:rPr lang="it-IT" dirty="0"/>
              <a:t> </a:t>
            </a:r>
            <a:r>
              <a:rPr lang="it-IT" dirty="0" err="1"/>
              <a:t>conserved</a:t>
            </a:r>
            <a:r>
              <a:rPr lang="it-IT" dirty="0"/>
              <a:t> polo-</a:t>
            </a:r>
            <a:r>
              <a:rPr lang="it-IT" dirty="0" err="1"/>
              <a:t>like</a:t>
            </a:r>
            <a:r>
              <a:rPr lang="it-IT" dirty="0"/>
              <a:t> </a:t>
            </a:r>
            <a:r>
              <a:rPr lang="it-IT" dirty="0" err="1"/>
              <a:t>kinase</a:t>
            </a:r>
            <a:r>
              <a:rPr lang="it-IT" dirty="0"/>
              <a:t> Cdc5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critical</a:t>
            </a:r>
            <a:r>
              <a:rPr lang="it-IT" dirty="0"/>
              <a:t> for </a:t>
            </a:r>
            <a:r>
              <a:rPr lang="it-IT" dirty="0" err="1"/>
              <a:t>mitotic</a:t>
            </a:r>
            <a:r>
              <a:rPr lang="it-IT" dirty="0"/>
              <a:t> exit, and </a:t>
            </a:r>
            <a:r>
              <a:rPr lang="it-IT" dirty="0" err="1"/>
              <a:t>thus</a:t>
            </a:r>
            <a:r>
              <a:rPr lang="it-IT" dirty="0"/>
              <a:t> for the </a:t>
            </a:r>
            <a:r>
              <a:rPr lang="it-IT" dirty="0" err="1"/>
              <a:t>initiation</a:t>
            </a:r>
            <a:r>
              <a:rPr lang="it-IT" dirty="0"/>
              <a:t> of </a:t>
            </a:r>
            <a:r>
              <a:rPr lang="it-IT" dirty="0" err="1"/>
              <a:t>mother</a:t>
            </a:r>
            <a:r>
              <a:rPr lang="it-IT" dirty="0"/>
              <a:t>/</a:t>
            </a:r>
            <a:r>
              <a:rPr lang="it-IT" dirty="0" err="1"/>
              <a:t>daughter</a:t>
            </a:r>
            <a:r>
              <a:rPr lang="it-IT" dirty="0"/>
              <a:t> </a:t>
            </a:r>
            <a:r>
              <a:rPr lang="it-IT" dirty="0" err="1"/>
              <a:t>separation</a:t>
            </a:r>
            <a:endParaRPr lang="it-IT" dirty="0"/>
          </a:p>
          <a:p>
            <a:pPr marL="285750" indent="-285750" algn="just">
              <a:buFont typeface="Arial"/>
              <a:buChar char="•"/>
            </a:pPr>
            <a:r>
              <a:rPr lang="it-IT" dirty="0"/>
              <a:t>The </a:t>
            </a:r>
            <a:r>
              <a:rPr lang="it-IT" dirty="0" err="1"/>
              <a:t>amount</a:t>
            </a:r>
            <a:r>
              <a:rPr lang="it-IT" dirty="0"/>
              <a:t> of Cdc5 </a:t>
            </a:r>
            <a:r>
              <a:rPr lang="it-IT" dirty="0" err="1"/>
              <a:t>present</a:t>
            </a:r>
            <a:r>
              <a:rPr lang="it-IT" dirty="0"/>
              <a:t> in </a:t>
            </a:r>
            <a:r>
              <a:rPr lang="it-IT" dirty="0" err="1"/>
              <a:t>cells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strongly</a:t>
            </a:r>
            <a:r>
              <a:rPr lang="it-IT" dirty="0"/>
              <a:t> </a:t>
            </a:r>
            <a:r>
              <a:rPr lang="it-IT" dirty="0" err="1"/>
              <a:t>linked</a:t>
            </a:r>
            <a:r>
              <a:rPr lang="it-IT" dirty="0"/>
              <a:t> with </a:t>
            </a:r>
            <a:r>
              <a:rPr lang="it-IT" dirty="0" err="1"/>
              <a:t>mitotic</a:t>
            </a:r>
            <a:r>
              <a:rPr lang="it-IT" dirty="0"/>
              <a:t> progress: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accumulates</a:t>
            </a:r>
            <a:r>
              <a:rPr lang="it-IT" dirty="0"/>
              <a:t> in </a:t>
            </a:r>
            <a:r>
              <a:rPr lang="it-IT" dirty="0" err="1"/>
              <a:t>S</a:t>
            </a:r>
            <a:r>
              <a:rPr lang="it-IT" dirty="0"/>
              <a:t> </a:t>
            </a:r>
            <a:r>
              <a:rPr lang="it-IT" dirty="0" err="1"/>
              <a:t>phase</a:t>
            </a:r>
            <a:r>
              <a:rPr lang="it-IT" dirty="0"/>
              <a:t>, </a:t>
            </a:r>
            <a:r>
              <a:rPr lang="it-IT" dirty="0" err="1"/>
              <a:t>reaches</a:t>
            </a:r>
            <a:r>
              <a:rPr lang="it-IT" dirty="0"/>
              <a:t> maximum </a:t>
            </a:r>
            <a:r>
              <a:rPr lang="it-IT" dirty="0" err="1"/>
              <a:t>levels</a:t>
            </a:r>
            <a:r>
              <a:rPr lang="it-IT" dirty="0"/>
              <a:t> in late M </a:t>
            </a:r>
            <a:r>
              <a:rPr lang="it-IT" dirty="0" err="1"/>
              <a:t>phase</a:t>
            </a:r>
            <a:r>
              <a:rPr lang="it-IT" dirty="0"/>
              <a:t>, and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rapidly</a:t>
            </a:r>
            <a:r>
              <a:rPr lang="it-IT" dirty="0"/>
              <a:t> de-</a:t>
            </a:r>
            <a:r>
              <a:rPr lang="it-IT" dirty="0" err="1"/>
              <a:t>graded</a:t>
            </a:r>
            <a:r>
              <a:rPr lang="it-IT" dirty="0"/>
              <a:t> in G1. Like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kinases</a:t>
            </a:r>
            <a:r>
              <a:rPr lang="it-IT" dirty="0"/>
              <a:t> of </a:t>
            </a:r>
            <a:r>
              <a:rPr lang="it-IT" dirty="0" err="1"/>
              <a:t>this</a:t>
            </a:r>
            <a:r>
              <a:rPr lang="it-IT" dirty="0"/>
              <a:t> family, Cdc5 </a:t>
            </a:r>
            <a:r>
              <a:rPr lang="it-IT" dirty="0" err="1"/>
              <a:t>has</a:t>
            </a:r>
            <a:r>
              <a:rPr lang="it-IT" dirty="0"/>
              <a:t> an </a:t>
            </a:r>
            <a:r>
              <a:rPr lang="it-IT" dirty="0" err="1"/>
              <a:t>essential</a:t>
            </a:r>
            <a:r>
              <a:rPr lang="it-IT" dirty="0"/>
              <a:t> C-terminal domain </a:t>
            </a:r>
            <a:r>
              <a:rPr lang="it-IT" dirty="0" err="1"/>
              <a:t>known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the polo box domain (PBD),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mediates</a:t>
            </a:r>
            <a:r>
              <a:rPr lang="it-IT" dirty="0"/>
              <a:t> </a:t>
            </a:r>
            <a:r>
              <a:rPr lang="it-IT" dirty="0" err="1"/>
              <a:t>association</a:t>
            </a:r>
            <a:r>
              <a:rPr lang="it-IT" dirty="0"/>
              <a:t> with </a:t>
            </a:r>
            <a:r>
              <a:rPr lang="it-IT" dirty="0" err="1"/>
              <a:t>S</a:t>
            </a:r>
            <a:r>
              <a:rPr lang="it-IT" dirty="0"/>
              <a:t>-(</a:t>
            </a:r>
            <a:r>
              <a:rPr lang="it-IT" dirty="0" err="1"/>
              <a:t>pS</a:t>
            </a:r>
            <a:r>
              <a:rPr lang="it-IT" dirty="0"/>
              <a:t>/</a:t>
            </a:r>
            <a:r>
              <a:rPr lang="it-IT" dirty="0" err="1"/>
              <a:t>pT</a:t>
            </a:r>
            <a:r>
              <a:rPr lang="it-IT" dirty="0"/>
              <a:t>)-(</a:t>
            </a:r>
            <a:r>
              <a:rPr lang="it-IT" dirty="0" err="1"/>
              <a:t>P</a:t>
            </a:r>
            <a:r>
              <a:rPr lang="it-IT" dirty="0"/>
              <a:t>/X) </a:t>
            </a:r>
            <a:r>
              <a:rPr lang="it-IT" dirty="0" err="1"/>
              <a:t>motifs</a:t>
            </a:r>
            <a:r>
              <a:rPr lang="it-IT" dirty="0"/>
              <a:t> in </a:t>
            </a:r>
            <a:r>
              <a:rPr lang="it-IT" dirty="0" err="1"/>
              <a:t>which</a:t>
            </a:r>
            <a:r>
              <a:rPr lang="it-IT" dirty="0"/>
              <a:t> the </a:t>
            </a:r>
            <a:r>
              <a:rPr lang="it-IT" dirty="0" err="1"/>
              <a:t>central</a:t>
            </a:r>
            <a:r>
              <a:rPr lang="it-IT" dirty="0"/>
              <a:t> residue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phosphorylated</a:t>
            </a:r>
            <a:r>
              <a:rPr lang="it-IT" dirty="0"/>
              <a:t> </a:t>
            </a:r>
          </a:p>
          <a:p>
            <a:pPr marL="285750" indent="-285750" algn="just">
              <a:buFont typeface="Arial"/>
              <a:buChar char="•"/>
            </a:pPr>
            <a:r>
              <a:rPr lang="it-IT" dirty="0"/>
              <a:t>Cdc5 </a:t>
            </a:r>
            <a:r>
              <a:rPr lang="it-IT" dirty="0" err="1"/>
              <a:t>controls</a:t>
            </a:r>
            <a:r>
              <a:rPr lang="it-IT" dirty="0"/>
              <a:t> </a:t>
            </a:r>
            <a:r>
              <a:rPr lang="it-IT" dirty="0" err="1"/>
              <a:t>both</a:t>
            </a:r>
            <a:r>
              <a:rPr lang="it-IT" dirty="0"/>
              <a:t> the FEAR </a:t>
            </a:r>
            <a:r>
              <a:rPr lang="it-IT" dirty="0" err="1"/>
              <a:t>pathway</a:t>
            </a:r>
            <a:r>
              <a:rPr lang="it-IT" dirty="0"/>
              <a:t> and the MEN</a:t>
            </a:r>
          </a:p>
        </p:txBody>
      </p:sp>
      <p:pic>
        <p:nvPicPr>
          <p:cNvPr id="7" name="Immagine 6" descr="Schermata 2014-12-12 alle 00.28.2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2" t="8272" r="10136"/>
          <a:stretch/>
        </p:blipFill>
        <p:spPr>
          <a:xfrm>
            <a:off x="4759747" y="3769629"/>
            <a:ext cx="2944920" cy="2951847"/>
          </a:xfrm>
          <a:prstGeom prst="rect">
            <a:avLst/>
          </a:prstGeom>
        </p:spPr>
      </p:pic>
      <p:sp>
        <p:nvSpPr>
          <p:cNvPr id="8" name="Text Box 1054"/>
          <p:cNvSpPr txBox="1">
            <a:spLocks noChangeArrowheads="1"/>
          </p:cNvSpPr>
          <p:nvPr/>
        </p:nvSpPr>
        <p:spPr bwMode="auto">
          <a:xfrm>
            <a:off x="1659467" y="100569"/>
            <a:ext cx="880275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it-IT" b="1" dirty="0">
                <a:solidFill>
                  <a:srgbClr val="0000FF"/>
                </a:solidFill>
              </a:rPr>
              <a:t>The polo-</a:t>
            </a:r>
            <a:r>
              <a:rPr lang="it-IT" b="1" dirty="0" err="1">
                <a:solidFill>
                  <a:srgbClr val="0000FF"/>
                </a:solidFill>
              </a:rPr>
              <a:t>like</a:t>
            </a:r>
            <a:r>
              <a:rPr lang="it-IT" b="1" dirty="0">
                <a:solidFill>
                  <a:srgbClr val="0000FF"/>
                </a:solidFill>
              </a:rPr>
              <a:t> </a:t>
            </a:r>
            <a:r>
              <a:rPr lang="it-IT" b="1" dirty="0" err="1">
                <a:solidFill>
                  <a:srgbClr val="0000FF"/>
                </a:solidFill>
              </a:rPr>
              <a:t>kinase</a:t>
            </a:r>
            <a:r>
              <a:rPr lang="it-IT" b="1" dirty="0">
                <a:solidFill>
                  <a:srgbClr val="0000FF"/>
                </a:solidFill>
              </a:rPr>
              <a:t> Cdc5: a </a:t>
            </a:r>
            <a:r>
              <a:rPr lang="it-IT" b="1" dirty="0" err="1">
                <a:solidFill>
                  <a:srgbClr val="0000FF"/>
                </a:solidFill>
              </a:rPr>
              <a:t>regulator</a:t>
            </a:r>
            <a:r>
              <a:rPr lang="it-IT" b="1" dirty="0">
                <a:solidFill>
                  <a:srgbClr val="0000FF"/>
                </a:solidFill>
              </a:rPr>
              <a:t> of </a:t>
            </a:r>
            <a:r>
              <a:rPr lang="it-IT" b="1" dirty="0" err="1">
                <a:solidFill>
                  <a:srgbClr val="0000FF"/>
                </a:solidFill>
              </a:rPr>
              <a:t>both</a:t>
            </a:r>
            <a:r>
              <a:rPr lang="it-IT" b="1" dirty="0">
                <a:solidFill>
                  <a:srgbClr val="0000FF"/>
                </a:solidFill>
              </a:rPr>
              <a:t> FEAR and MEN </a:t>
            </a:r>
          </a:p>
        </p:txBody>
      </p:sp>
    </p:spTree>
    <p:extLst>
      <p:ext uri="{BB962C8B-B14F-4D97-AF65-F5344CB8AC3E}">
        <p14:creationId xmlns:p14="http://schemas.microsoft.com/office/powerpoint/2010/main" val="1552884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696454" y="519333"/>
            <a:ext cx="879517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The APC/C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is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inactive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from late G1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phase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until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early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mitosis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which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allows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its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main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substrates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to accumulate (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securin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, polo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kinase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S-phase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mitotic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cyclins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After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cells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have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entered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mitosis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, the APC/C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is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activated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by cyclin-Cdk1-dependent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phosphorylation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enhancing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the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ability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of Cdc20 to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bind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the APC/C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complex</a:t>
            </a:r>
            <a:endParaRPr lang="it-IT" sz="20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 algn="just">
              <a:buFont typeface="Arial"/>
              <a:buChar char="•"/>
            </a:pP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APC</a:t>
            </a:r>
            <a:r>
              <a:rPr lang="it-IT" sz="2000" baseline="30000" dirty="0">
                <a:solidFill>
                  <a:schemeClr val="bg1">
                    <a:lumMod val="65000"/>
                  </a:schemeClr>
                </a:solidFill>
              </a:rPr>
              <a:t>Cdc20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begins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the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destruction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of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mitotic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cyclins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their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complete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degradation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persistent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instability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in the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subsequent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G1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phase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requires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the APC/C to associate with the Cdh1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subunit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.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This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complex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known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at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APC</a:t>
            </a:r>
            <a:r>
              <a:rPr lang="it-IT" sz="2000" baseline="30000" dirty="0">
                <a:solidFill>
                  <a:schemeClr val="bg1">
                    <a:lumMod val="65000"/>
                  </a:schemeClr>
                </a:solidFill>
              </a:rPr>
              <a:t>Cdh1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completes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the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inactivation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of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mitotic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cyclin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–CDK 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Cdh1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binds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APC/C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as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cells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exit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mitosis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and in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interphase</a:t>
            </a:r>
            <a:endParaRPr lang="it-IT" sz="20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 algn="just">
              <a:buFont typeface="Arial"/>
              <a:buChar char="•"/>
            </a:pP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One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mechanistic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reason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for the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transition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between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APC</a:t>
            </a:r>
            <a:r>
              <a:rPr lang="it-IT" sz="2000" baseline="30000" dirty="0">
                <a:solidFill>
                  <a:schemeClr val="bg1">
                    <a:lumMod val="65000"/>
                  </a:schemeClr>
                </a:solidFill>
              </a:rPr>
              <a:t>Cdc20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and APC</a:t>
            </a:r>
            <a:r>
              <a:rPr lang="it-IT" sz="2000" baseline="30000" dirty="0">
                <a:solidFill>
                  <a:schemeClr val="bg1">
                    <a:lumMod val="65000"/>
                  </a:schemeClr>
                </a:solidFill>
              </a:rPr>
              <a:t>Cdh1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is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that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activity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of APC</a:t>
            </a:r>
            <a:r>
              <a:rPr lang="it-IT" sz="2000" baseline="30000" dirty="0">
                <a:solidFill>
                  <a:schemeClr val="bg1">
                    <a:lumMod val="65000"/>
                  </a:schemeClr>
                </a:solidFill>
              </a:rPr>
              <a:t>Cdc20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is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optimally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maintained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when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cyclin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–CDK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levels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are high,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while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APC</a:t>
            </a:r>
            <a:r>
              <a:rPr lang="it-IT" sz="2000" baseline="30000" dirty="0">
                <a:solidFill>
                  <a:schemeClr val="bg1">
                    <a:lumMod val="65000"/>
                  </a:schemeClr>
                </a:solidFill>
              </a:rPr>
              <a:t>Cdh1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function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is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actually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antagonized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by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mitotic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CDK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phosphorylation</a:t>
            </a:r>
            <a:endParaRPr lang="it-IT" sz="20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 algn="just">
              <a:buFont typeface="Arial"/>
              <a:buChar char="•"/>
            </a:pPr>
            <a:r>
              <a:rPr lang="it-IT" sz="2000" dirty="0"/>
              <a:t>Once </a:t>
            </a:r>
            <a:r>
              <a:rPr lang="it-IT" sz="2000" dirty="0" err="1"/>
              <a:t>mitosis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complete, APC</a:t>
            </a:r>
            <a:r>
              <a:rPr lang="it-IT" sz="2000" baseline="30000" dirty="0"/>
              <a:t>Cdh1</a:t>
            </a:r>
            <a:r>
              <a:rPr lang="it-IT" sz="2000" dirty="0"/>
              <a:t> </a:t>
            </a:r>
            <a:r>
              <a:rPr lang="it-IT" sz="2000" dirty="0" err="1"/>
              <a:t>helps</a:t>
            </a:r>
            <a:r>
              <a:rPr lang="it-IT" sz="2000" dirty="0"/>
              <a:t> </a:t>
            </a:r>
            <a:r>
              <a:rPr lang="it-IT" sz="2000" dirty="0" err="1"/>
              <a:t>define</a:t>
            </a:r>
            <a:r>
              <a:rPr lang="it-IT" sz="2000" dirty="0"/>
              <a:t> the G1 state: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turns</a:t>
            </a:r>
            <a:r>
              <a:rPr lang="it-IT" sz="2000" dirty="0"/>
              <a:t> off </a:t>
            </a:r>
            <a:r>
              <a:rPr lang="it-IT" sz="2000" dirty="0" err="1"/>
              <a:t>mitotic</a:t>
            </a:r>
            <a:r>
              <a:rPr lang="it-IT" sz="2000" dirty="0"/>
              <a:t> exit by </a:t>
            </a:r>
            <a:r>
              <a:rPr lang="it-IT" sz="2000" dirty="0" err="1"/>
              <a:t>targeting</a:t>
            </a:r>
            <a:r>
              <a:rPr lang="it-IT" sz="2000" dirty="0"/>
              <a:t> the polo-family </a:t>
            </a:r>
            <a:r>
              <a:rPr lang="it-IT" sz="2000" dirty="0" err="1"/>
              <a:t>protein</a:t>
            </a:r>
            <a:r>
              <a:rPr lang="it-IT" sz="2000" dirty="0"/>
              <a:t> </a:t>
            </a:r>
            <a:r>
              <a:rPr lang="it-IT" sz="2000" dirty="0" err="1"/>
              <a:t>kinase</a:t>
            </a:r>
            <a:r>
              <a:rPr lang="it-IT" sz="2000" dirty="0"/>
              <a:t> Cdc5 for </a:t>
            </a:r>
            <a:r>
              <a:rPr lang="it-IT" sz="2000" dirty="0" err="1"/>
              <a:t>destruction</a:t>
            </a:r>
            <a:r>
              <a:rPr lang="it-IT" sz="2000" dirty="0"/>
              <a:t> in late M or </a:t>
            </a:r>
            <a:r>
              <a:rPr lang="it-IT" sz="2000" dirty="0" err="1"/>
              <a:t>early</a:t>
            </a:r>
            <a:r>
              <a:rPr lang="it-IT" sz="2000" dirty="0"/>
              <a:t> G1 and </a:t>
            </a:r>
            <a:r>
              <a:rPr lang="it-IT" sz="2000" dirty="0" err="1"/>
              <a:t>destabilizes</a:t>
            </a:r>
            <a:r>
              <a:rPr lang="it-IT" sz="2000" dirty="0"/>
              <a:t> </a:t>
            </a:r>
            <a:r>
              <a:rPr lang="it-IT" sz="2000" dirty="0" err="1"/>
              <a:t>mitotic</a:t>
            </a:r>
            <a:r>
              <a:rPr lang="it-IT" sz="2000" dirty="0"/>
              <a:t> </a:t>
            </a:r>
            <a:r>
              <a:rPr lang="it-IT" sz="2000" dirty="0" err="1"/>
              <a:t>cyclins</a:t>
            </a:r>
            <a:r>
              <a:rPr lang="it-IT" sz="2000" dirty="0"/>
              <a:t> </a:t>
            </a:r>
            <a:r>
              <a:rPr lang="it-IT" sz="2000" dirty="0" err="1"/>
              <a:t>throughout</a:t>
            </a:r>
            <a:r>
              <a:rPr lang="it-IT" sz="2000" dirty="0"/>
              <a:t> G1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000" dirty="0" err="1"/>
              <a:t>When</a:t>
            </a:r>
            <a:r>
              <a:rPr lang="it-IT" sz="2000" dirty="0"/>
              <a:t> APC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active</a:t>
            </a:r>
            <a:r>
              <a:rPr lang="it-IT" sz="2000" dirty="0"/>
              <a:t>,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imperative </a:t>
            </a:r>
            <a:r>
              <a:rPr lang="it-IT" sz="2000" dirty="0" err="1"/>
              <a:t>that</a:t>
            </a:r>
            <a:r>
              <a:rPr lang="it-IT" sz="2000" dirty="0"/>
              <a:t>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should</a:t>
            </a:r>
            <a:r>
              <a:rPr lang="it-IT" sz="2000" dirty="0"/>
              <a:t> </a:t>
            </a:r>
            <a:r>
              <a:rPr lang="it-IT" sz="2000" dirty="0" err="1"/>
              <a:t>not</a:t>
            </a:r>
            <a:r>
              <a:rPr lang="it-IT" sz="2000" dirty="0"/>
              <a:t> target </a:t>
            </a:r>
            <a:r>
              <a:rPr lang="it-IT" sz="2000" dirty="0" err="1"/>
              <a:t>securin</a:t>
            </a:r>
            <a:r>
              <a:rPr lang="it-IT" sz="2000" dirty="0"/>
              <a:t> and </a:t>
            </a:r>
            <a:r>
              <a:rPr lang="it-IT" sz="2000" dirty="0" err="1"/>
              <a:t>mitotic</a:t>
            </a:r>
            <a:r>
              <a:rPr lang="it-IT" sz="2000" dirty="0"/>
              <a:t> </a:t>
            </a:r>
            <a:r>
              <a:rPr lang="it-IT" sz="2000" dirty="0" err="1"/>
              <a:t>cyclins</a:t>
            </a:r>
            <a:r>
              <a:rPr lang="it-IT" sz="2000" dirty="0"/>
              <a:t> for </a:t>
            </a:r>
            <a:r>
              <a:rPr lang="it-IT" sz="2000" dirty="0" err="1"/>
              <a:t>destruction</a:t>
            </a:r>
            <a:r>
              <a:rPr lang="it-IT" sz="2000" dirty="0"/>
              <a:t> </a:t>
            </a:r>
            <a:r>
              <a:rPr lang="it-IT" sz="2000" dirty="0" err="1"/>
              <a:t>until</a:t>
            </a:r>
            <a:r>
              <a:rPr lang="it-IT" sz="2000" dirty="0"/>
              <a:t> </a:t>
            </a:r>
            <a:r>
              <a:rPr lang="it-IT" sz="2000" dirty="0" err="1"/>
              <a:t>all</a:t>
            </a:r>
            <a:r>
              <a:rPr lang="it-IT" sz="2000" dirty="0"/>
              <a:t> the </a:t>
            </a:r>
            <a:r>
              <a:rPr lang="it-IT" sz="2000" dirty="0" err="1"/>
              <a:t>chromosomes</a:t>
            </a:r>
            <a:r>
              <a:rPr lang="it-IT" sz="2000" dirty="0"/>
              <a:t> are </a:t>
            </a:r>
            <a:r>
              <a:rPr lang="it-IT" sz="2000" dirty="0" err="1"/>
              <a:t>attached</a:t>
            </a:r>
            <a:r>
              <a:rPr lang="it-IT" sz="2000" dirty="0"/>
              <a:t> to the </a:t>
            </a:r>
            <a:r>
              <a:rPr lang="it-IT" sz="2000" dirty="0" err="1"/>
              <a:t>mitotic</a:t>
            </a:r>
            <a:r>
              <a:rPr lang="it-IT" sz="2000" dirty="0"/>
              <a:t> </a:t>
            </a:r>
            <a:r>
              <a:rPr lang="it-IT" sz="2000" dirty="0" err="1"/>
              <a:t>apparatus</a:t>
            </a:r>
            <a:r>
              <a:rPr lang="it-IT" sz="2000" dirty="0"/>
              <a:t> (SAC, </a:t>
            </a:r>
            <a:r>
              <a:rPr lang="it-IT" sz="2000" dirty="0" err="1"/>
              <a:t>spindle</a:t>
            </a:r>
            <a:r>
              <a:rPr lang="it-IT" sz="2000" dirty="0"/>
              <a:t> </a:t>
            </a:r>
            <a:r>
              <a:rPr lang="it-IT" sz="2000" dirty="0" err="1"/>
              <a:t>assembly</a:t>
            </a:r>
            <a:r>
              <a:rPr lang="it-IT" sz="2000" dirty="0"/>
              <a:t> </a:t>
            </a:r>
            <a:r>
              <a:rPr lang="it-IT" sz="2000" dirty="0" err="1"/>
              <a:t>checkpopint</a:t>
            </a:r>
            <a:r>
              <a:rPr lang="it-IT" sz="2000" dirty="0"/>
              <a:t>)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A72C-5EC6-DD44-84B3-ED5017DC81B8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27781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1747</Words>
  <Application>Microsoft Macintosh PowerPoint</Application>
  <PresentationFormat>Widescreen</PresentationFormat>
  <Paragraphs>118</Paragraphs>
  <Slides>17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2" baseType="lpstr">
      <vt:lpstr>ＭＳ Ｐゴシック</vt:lpstr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Cellular reorganization during mitotic progression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Microsoft Office User</cp:lastModifiedBy>
  <cp:revision>1</cp:revision>
  <dcterms:created xsi:type="dcterms:W3CDTF">2022-11-24T16:33:32Z</dcterms:created>
  <dcterms:modified xsi:type="dcterms:W3CDTF">2022-11-24T16:34:02Z</dcterms:modified>
</cp:coreProperties>
</file>