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332" r:id="rId2"/>
    <p:sldId id="257" r:id="rId3"/>
    <p:sldId id="261" r:id="rId4"/>
    <p:sldId id="275" r:id="rId5"/>
    <p:sldId id="263" r:id="rId6"/>
    <p:sldId id="281" r:id="rId7"/>
    <p:sldId id="308"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405"/>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6749FA-10A6-7347-AE29-0F964493DEA3}" type="datetimeFigureOut">
              <a:rPr lang="it-IT" smtClean="0"/>
              <a:t>24/11/22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E802D2-B8D8-9C4A-9413-2A07B9262184}" type="slidenum">
              <a:rPr lang="it-IT" smtClean="0"/>
              <a:t>‹N›</a:t>
            </a:fld>
            <a:endParaRPr lang="it-IT"/>
          </a:p>
        </p:txBody>
      </p:sp>
    </p:spTree>
    <p:extLst>
      <p:ext uri="{BB962C8B-B14F-4D97-AF65-F5344CB8AC3E}">
        <p14:creationId xmlns:p14="http://schemas.microsoft.com/office/powerpoint/2010/main" val="1743725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32F6B525-4B34-E44E-9EA8-6D30DC390D50}"/>
              </a:ext>
            </a:extLst>
          </p:cNvPr>
          <p:cNvSpPr>
            <a:spLocks noGrp="1" noRot="1" noChangeAspect="1" noChangeArrowheads="1" noTextEdit="1"/>
          </p:cNvSpPr>
          <p:nvPr>
            <p:ph type="sldImg"/>
          </p:nvPr>
        </p:nvSpPr>
        <p:spPr>
          <a:ln/>
        </p:spPr>
      </p:sp>
      <p:sp>
        <p:nvSpPr>
          <p:cNvPr id="16386" name="Rectangle 3">
            <a:extLst>
              <a:ext uri="{FF2B5EF4-FFF2-40B4-BE49-F238E27FC236}">
                <a16:creationId xmlns:a16="http://schemas.microsoft.com/office/drawing/2014/main" id="{EA129CE0-82F0-CC47-997E-E908DC47E97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936925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31CA3DA8-5A61-4F42-AC98-B1BB48EA9DC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0292147-DFC1-6549-B8A5-B591CC127E54}" type="slidenum">
              <a:rPr lang="it-IT" altLang="it-IT" sz="1200" smtClean="0"/>
              <a:pPr/>
              <a:t>2</a:t>
            </a:fld>
            <a:endParaRPr lang="it-IT" altLang="it-IT" sz="1200"/>
          </a:p>
        </p:txBody>
      </p:sp>
      <p:sp>
        <p:nvSpPr>
          <p:cNvPr id="18434" name="Rectangle 2">
            <a:extLst>
              <a:ext uri="{FF2B5EF4-FFF2-40B4-BE49-F238E27FC236}">
                <a16:creationId xmlns:a16="http://schemas.microsoft.com/office/drawing/2014/main" id="{B37788B3-7F84-4647-8831-CE4ECC453A8A}"/>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A2027D94-5C9D-9C49-8468-0C4419CBB21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130589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a:extLst>
              <a:ext uri="{FF2B5EF4-FFF2-40B4-BE49-F238E27FC236}">
                <a16:creationId xmlns:a16="http://schemas.microsoft.com/office/drawing/2014/main" id="{0E31F430-32AF-8947-A812-9129B447E1F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B05DDA8-B1D3-DC48-BCC7-43160BEB792B}" type="slidenum">
              <a:rPr lang="it-IT" altLang="it-IT" sz="1200" smtClean="0"/>
              <a:pPr/>
              <a:t>3</a:t>
            </a:fld>
            <a:endParaRPr lang="it-IT" altLang="it-IT" sz="1200"/>
          </a:p>
        </p:txBody>
      </p:sp>
      <p:sp>
        <p:nvSpPr>
          <p:cNvPr id="20482" name="Rectangle 2">
            <a:extLst>
              <a:ext uri="{FF2B5EF4-FFF2-40B4-BE49-F238E27FC236}">
                <a16:creationId xmlns:a16="http://schemas.microsoft.com/office/drawing/2014/main" id="{4B8FB8AC-A737-DA4A-9FAD-CAE9EE94E606}"/>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FE93567E-3C6A-E146-AD38-6D77A7A4582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077772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a:extLst>
              <a:ext uri="{FF2B5EF4-FFF2-40B4-BE49-F238E27FC236}">
                <a16:creationId xmlns:a16="http://schemas.microsoft.com/office/drawing/2014/main" id="{2597E0DC-97BF-E14C-B7F1-C1F32A7B705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11EA1C3-5334-1047-B8B8-F955FA78FE1F}" type="slidenum">
              <a:rPr lang="it-IT" altLang="it-IT" sz="1200" smtClean="0"/>
              <a:pPr/>
              <a:t>5</a:t>
            </a:fld>
            <a:endParaRPr lang="it-IT" altLang="it-IT" sz="1200"/>
          </a:p>
        </p:txBody>
      </p:sp>
      <p:sp>
        <p:nvSpPr>
          <p:cNvPr id="23554" name="Rectangle 2">
            <a:extLst>
              <a:ext uri="{FF2B5EF4-FFF2-40B4-BE49-F238E27FC236}">
                <a16:creationId xmlns:a16="http://schemas.microsoft.com/office/drawing/2014/main" id="{BB495129-726F-9D4A-A36E-5F269F5E7CAC}"/>
              </a:ext>
            </a:extLst>
          </p:cNvPr>
          <p:cNvSpPr>
            <a:spLocks noGrp="1" noRot="1" noChangeAspect="1" noChangeArrowheads="1" noTextEdit="1"/>
          </p:cNvSpPr>
          <p:nvPr>
            <p:ph type="sldImg"/>
          </p:nvPr>
        </p:nvSpPr>
        <p:spPr>
          <a:solidFill>
            <a:srgbClr val="FFFFFF"/>
          </a:solidFill>
          <a:ln/>
        </p:spPr>
      </p:sp>
      <p:sp>
        <p:nvSpPr>
          <p:cNvPr id="23555" name="Rectangle 3">
            <a:extLst>
              <a:ext uri="{FF2B5EF4-FFF2-40B4-BE49-F238E27FC236}">
                <a16:creationId xmlns:a16="http://schemas.microsoft.com/office/drawing/2014/main" id="{35C75F5B-C9BF-3642-935D-FF5D06933BB4}"/>
              </a:ext>
            </a:extLst>
          </p:cNvPr>
          <p:cNvSpPr>
            <a:spLocks noChangeArrowheads="1"/>
          </p:cNvSpPr>
          <p:nvPr>
            <p:ph type="body" idx="1"/>
          </p:nvPr>
        </p:nvSpPr>
        <p:spPr>
          <a:xfrm>
            <a:off x="685800" y="4343400"/>
            <a:ext cx="5486400" cy="4114800"/>
          </a:xfrm>
          <a:solidFill>
            <a:srgbClr val="FFFFFF"/>
          </a:solidFill>
          <a:ln>
            <a:solidFill>
              <a:srgbClr val="000000"/>
            </a:solidFill>
            <a:miter lim="800000"/>
            <a:headEnd/>
            <a:tailEnd/>
          </a:ln>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169139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a:extLst>
              <a:ext uri="{FF2B5EF4-FFF2-40B4-BE49-F238E27FC236}">
                <a16:creationId xmlns:a16="http://schemas.microsoft.com/office/drawing/2014/main" id="{FBCB3C0E-CC59-DD41-9AD2-6CEDBD92B29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E4EEBFC-5685-2348-8DF4-56C47BA0EA50}" type="slidenum">
              <a:rPr lang="it-IT" altLang="it-IT" sz="1200" smtClean="0"/>
              <a:pPr/>
              <a:t>7</a:t>
            </a:fld>
            <a:endParaRPr lang="it-IT" altLang="it-IT" sz="1200"/>
          </a:p>
        </p:txBody>
      </p:sp>
      <p:sp>
        <p:nvSpPr>
          <p:cNvPr id="26626" name="Rectangle 2">
            <a:extLst>
              <a:ext uri="{FF2B5EF4-FFF2-40B4-BE49-F238E27FC236}">
                <a16:creationId xmlns:a16="http://schemas.microsoft.com/office/drawing/2014/main" id="{CE100A8C-1B3A-1646-92D6-4E8813623CB5}"/>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689C6158-7396-A947-97A0-CD29D75B6F7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538132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45B79D-D7B2-0546-A261-E906472D3E2A}"/>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687B359C-62A1-6144-A037-286911E6C7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5A919FB-98DC-2F4F-A82D-E927F4387287}"/>
              </a:ext>
            </a:extLst>
          </p:cNvPr>
          <p:cNvSpPr>
            <a:spLocks noGrp="1"/>
          </p:cNvSpPr>
          <p:nvPr>
            <p:ph type="dt" sz="half" idx="10"/>
          </p:nvPr>
        </p:nvSpPr>
        <p:spPr/>
        <p:txBody>
          <a:bodyPr/>
          <a:lstStyle/>
          <a:p>
            <a:fld id="{7CDFDB9A-0B40-8045-9CCD-F46655C5E140}" type="datetimeFigureOut">
              <a:rPr lang="it-IT" smtClean="0"/>
              <a:t>24/11/22</a:t>
            </a:fld>
            <a:endParaRPr lang="it-IT"/>
          </a:p>
        </p:txBody>
      </p:sp>
      <p:sp>
        <p:nvSpPr>
          <p:cNvPr id="5" name="Segnaposto piè di pagina 4">
            <a:extLst>
              <a:ext uri="{FF2B5EF4-FFF2-40B4-BE49-F238E27FC236}">
                <a16:creationId xmlns:a16="http://schemas.microsoft.com/office/drawing/2014/main" id="{64691C02-7762-6A4C-9EC6-1E7F0EFF78B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1DA9D15-100E-674A-8EDE-CDD220247098}"/>
              </a:ext>
            </a:extLst>
          </p:cNvPr>
          <p:cNvSpPr>
            <a:spLocks noGrp="1"/>
          </p:cNvSpPr>
          <p:nvPr>
            <p:ph type="sldNum" sz="quarter" idx="12"/>
          </p:nvPr>
        </p:nvSpPr>
        <p:spPr/>
        <p:txBody>
          <a:bodyPr/>
          <a:lstStyle/>
          <a:p>
            <a:fld id="{29F7EED4-657C-324D-AA98-CEF32A572104}" type="slidenum">
              <a:rPr lang="it-IT" smtClean="0"/>
              <a:t>‹N›</a:t>
            </a:fld>
            <a:endParaRPr lang="it-IT"/>
          </a:p>
        </p:txBody>
      </p:sp>
    </p:spTree>
    <p:extLst>
      <p:ext uri="{BB962C8B-B14F-4D97-AF65-F5344CB8AC3E}">
        <p14:creationId xmlns:p14="http://schemas.microsoft.com/office/powerpoint/2010/main" val="2565345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6ADBFA-62C9-FD44-A8F4-8FC0C693228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1462237-2476-C048-A443-B5DB009B816F}"/>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B9160A00-87DC-DC44-AF2F-326F35BBF5B2}"/>
              </a:ext>
            </a:extLst>
          </p:cNvPr>
          <p:cNvSpPr>
            <a:spLocks noGrp="1"/>
          </p:cNvSpPr>
          <p:nvPr>
            <p:ph type="dt" sz="half" idx="10"/>
          </p:nvPr>
        </p:nvSpPr>
        <p:spPr/>
        <p:txBody>
          <a:bodyPr/>
          <a:lstStyle/>
          <a:p>
            <a:fld id="{7CDFDB9A-0B40-8045-9CCD-F46655C5E140}" type="datetimeFigureOut">
              <a:rPr lang="it-IT" smtClean="0"/>
              <a:t>24/11/22</a:t>
            </a:fld>
            <a:endParaRPr lang="it-IT"/>
          </a:p>
        </p:txBody>
      </p:sp>
      <p:sp>
        <p:nvSpPr>
          <p:cNvPr id="5" name="Segnaposto piè di pagina 4">
            <a:extLst>
              <a:ext uri="{FF2B5EF4-FFF2-40B4-BE49-F238E27FC236}">
                <a16:creationId xmlns:a16="http://schemas.microsoft.com/office/drawing/2014/main" id="{3F64EA8E-1F05-6949-B4B4-25433AC9E81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630224B-53D7-D94D-BEB6-99F0E198C26A}"/>
              </a:ext>
            </a:extLst>
          </p:cNvPr>
          <p:cNvSpPr>
            <a:spLocks noGrp="1"/>
          </p:cNvSpPr>
          <p:nvPr>
            <p:ph type="sldNum" sz="quarter" idx="12"/>
          </p:nvPr>
        </p:nvSpPr>
        <p:spPr/>
        <p:txBody>
          <a:bodyPr/>
          <a:lstStyle/>
          <a:p>
            <a:fld id="{29F7EED4-657C-324D-AA98-CEF32A572104}" type="slidenum">
              <a:rPr lang="it-IT" smtClean="0"/>
              <a:t>‹N›</a:t>
            </a:fld>
            <a:endParaRPr lang="it-IT"/>
          </a:p>
        </p:txBody>
      </p:sp>
    </p:spTree>
    <p:extLst>
      <p:ext uri="{BB962C8B-B14F-4D97-AF65-F5344CB8AC3E}">
        <p14:creationId xmlns:p14="http://schemas.microsoft.com/office/powerpoint/2010/main" val="1392347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F9D30BB-F7AA-4348-9C53-04ABE22BFCD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B606021-92F6-4A49-B805-D0763B5F9C70}"/>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6F691813-7EC5-794C-BB45-FC1156BEEE85}"/>
              </a:ext>
            </a:extLst>
          </p:cNvPr>
          <p:cNvSpPr>
            <a:spLocks noGrp="1"/>
          </p:cNvSpPr>
          <p:nvPr>
            <p:ph type="dt" sz="half" idx="10"/>
          </p:nvPr>
        </p:nvSpPr>
        <p:spPr/>
        <p:txBody>
          <a:bodyPr/>
          <a:lstStyle/>
          <a:p>
            <a:fld id="{7CDFDB9A-0B40-8045-9CCD-F46655C5E140}" type="datetimeFigureOut">
              <a:rPr lang="it-IT" smtClean="0"/>
              <a:t>24/11/22</a:t>
            </a:fld>
            <a:endParaRPr lang="it-IT"/>
          </a:p>
        </p:txBody>
      </p:sp>
      <p:sp>
        <p:nvSpPr>
          <p:cNvPr id="5" name="Segnaposto piè di pagina 4">
            <a:extLst>
              <a:ext uri="{FF2B5EF4-FFF2-40B4-BE49-F238E27FC236}">
                <a16:creationId xmlns:a16="http://schemas.microsoft.com/office/drawing/2014/main" id="{9990B768-3C1C-F446-9D2A-962C55CF831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2EFBE4-F054-5B4E-9A2D-BE74C6EA5AA1}"/>
              </a:ext>
            </a:extLst>
          </p:cNvPr>
          <p:cNvSpPr>
            <a:spLocks noGrp="1"/>
          </p:cNvSpPr>
          <p:nvPr>
            <p:ph type="sldNum" sz="quarter" idx="12"/>
          </p:nvPr>
        </p:nvSpPr>
        <p:spPr/>
        <p:txBody>
          <a:bodyPr/>
          <a:lstStyle/>
          <a:p>
            <a:fld id="{29F7EED4-657C-324D-AA98-CEF32A572104}" type="slidenum">
              <a:rPr lang="it-IT" smtClean="0"/>
              <a:t>‹N›</a:t>
            </a:fld>
            <a:endParaRPr lang="it-IT"/>
          </a:p>
        </p:txBody>
      </p:sp>
    </p:spTree>
    <p:extLst>
      <p:ext uri="{BB962C8B-B14F-4D97-AF65-F5344CB8AC3E}">
        <p14:creationId xmlns:p14="http://schemas.microsoft.com/office/powerpoint/2010/main" val="3090729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3226D6-8A3D-B64E-8394-05CCA35EE4A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D8006DD-FACF-904A-B3BE-AEB593D0A341}"/>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F1BFDDFC-CC44-304E-9AE7-15C3257A0E8F}"/>
              </a:ext>
            </a:extLst>
          </p:cNvPr>
          <p:cNvSpPr>
            <a:spLocks noGrp="1"/>
          </p:cNvSpPr>
          <p:nvPr>
            <p:ph type="dt" sz="half" idx="10"/>
          </p:nvPr>
        </p:nvSpPr>
        <p:spPr/>
        <p:txBody>
          <a:bodyPr/>
          <a:lstStyle/>
          <a:p>
            <a:fld id="{7CDFDB9A-0B40-8045-9CCD-F46655C5E140}" type="datetimeFigureOut">
              <a:rPr lang="it-IT" smtClean="0"/>
              <a:t>24/11/22</a:t>
            </a:fld>
            <a:endParaRPr lang="it-IT"/>
          </a:p>
        </p:txBody>
      </p:sp>
      <p:sp>
        <p:nvSpPr>
          <p:cNvPr id="5" name="Segnaposto piè di pagina 4">
            <a:extLst>
              <a:ext uri="{FF2B5EF4-FFF2-40B4-BE49-F238E27FC236}">
                <a16:creationId xmlns:a16="http://schemas.microsoft.com/office/drawing/2014/main" id="{BF92E520-E2E2-9541-9648-1F4EC5932E3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5B81659-B3F6-CF4B-BB22-71884CF2ED23}"/>
              </a:ext>
            </a:extLst>
          </p:cNvPr>
          <p:cNvSpPr>
            <a:spLocks noGrp="1"/>
          </p:cNvSpPr>
          <p:nvPr>
            <p:ph type="sldNum" sz="quarter" idx="12"/>
          </p:nvPr>
        </p:nvSpPr>
        <p:spPr/>
        <p:txBody>
          <a:bodyPr/>
          <a:lstStyle/>
          <a:p>
            <a:fld id="{29F7EED4-657C-324D-AA98-CEF32A572104}" type="slidenum">
              <a:rPr lang="it-IT" smtClean="0"/>
              <a:t>‹N›</a:t>
            </a:fld>
            <a:endParaRPr lang="it-IT"/>
          </a:p>
        </p:txBody>
      </p:sp>
    </p:spTree>
    <p:extLst>
      <p:ext uri="{BB962C8B-B14F-4D97-AF65-F5344CB8AC3E}">
        <p14:creationId xmlns:p14="http://schemas.microsoft.com/office/powerpoint/2010/main" val="1406810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E33E93-092E-5749-9B9D-ED01135040A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2294439-5958-DE4D-8C49-68F50CDFFF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07D858CD-98D9-BF40-893B-B59D5270848C}"/>
              </a:ext>
            </a:extLst>
          </p:cNvPr>
          <p:cNvSpPr>
            <a:spLocks noGrp="1"/>
          </p:cNvSpPr>
          <p:nvPr>
            <p:ph type="dt" sz="half" idx="10"/>
          </p:nvPr>
        </p:nvSpPr>
        <p:spPr/>
        <p:txBody>
          <a:bodyPr/>
          <a:lstStyle/>
          <a:p>
            <a:fld id="{7CDFDB9A-0B40-8045-9CCD-F46655C5E140}" type="datetimeFigureOut">
              <a:rPr lang="it-IT" smtClean="0"/>
              <a:t>24/11/22</a:t>
            </a:fld>
            <a:endParaRPr lang="it-IT"/>
          </a:p>
        </p:txBody>
      </p:sp>
      <p:sp>
        <p:nvSpPr>
          <p:cNvPr id="5" name="Segnaposto piè di pagina 4">
            <a:extLst>
              <a:ext uri="{FF2B5EF4-FFF2-40B4-BE49-F238E27FC236}">
                <a16:creationId xmlns:a16="http://schemas.microsoft.com/office/drawing/2014/main" id="{08875AB8-0002-7F48-AF01-BD994890F94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9D03B39-77C8-F84B-B74F-0F8954C77DD4}"/>
              </a:ext>
            </a:extLst>
          </p:cNvPr>
          <p:cNvSpPr>
            <a:spLocks noGrp="1"/>
          </p:cNvSpPr>
          <p:nvPr>
            <p:ph type="sldNum" sz="quarter" idx="12"/>
          </p:nvPr>
        </p:nvSpPr>
        <p:spPr/>
        <p:txBody>
          <a:bodyPr/>
          <a:lstStyle/>
          <a:p>
            <a:fld id="{29F7EED4-657C-324D-AA98-CEF32A572104}" type="slidenum">
              <a:rPr lang="it-IT" smtClean="0"/>
              <a:t>‹N›</a:t>
            </a:fld>
            <a:endParaRPr lang="it-IT"/>
          </a:p>
        </p:txBody>
      </p:sp>
    </p:spTree>
    <p:extLst>
      <p:ext uri="{BB962C8B-B14F-4D97-AF65-F5344CB8AC3E}">
        <p14:creationId xmlns:p14="http://schemas.microsoft.com/office/powerpoint/2010/main" val="941430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028A05-3460-ED42-B4C1-C527B1DD45B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97DB54E-2798-BF4D-B5D5-ADBF73CD1E6E}"/>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3565F91F-394F-E640-8218-FA32D070E6A1}"/>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F3D46D35-57BF-F24F-B393-38DEDF95B411}"/>
              </a:ext>
            </a:extLst>
          </p:cNvPr>
          <p:cNvSpPr>
            <a:spLocks noGrp="1"/>
          </p:cNvSpPr>
          <p:nvPr>
            <p:ph type="dt" sz="half" idx="10"/>
          </p:nvPr>
        </p:nvSpPr>
        <p:spPr/>
        <p:txBody>
          <a:bodyPr/>
          <a:lstStyle/>
          <a:p>
            <a:fld id="{7CDFDB9A-0B40-8045-9CCD-F46655C5E140}" type="datetimeFigureOut">
              <a:rPr lang="it-IT" smtClean="0"/>
              <a:t>24/11/22</a:t>
            </a:fld>
            <a:endParaRPr lang="it-IT"/>
          </a:p>
        </p:txBody>
      </p:sp>
      <p:sp>
        <p:nvSpPr>
          <p:cNvPr id="6" name="Segnaposto piè di pagina 5">
            <a:extLst>
              <a:ext uri="{FF2B5EF4-FFF2-40B4-BE49-F238E27FC236}">
                <a16:creationId xmlns:a16="http://schemas.microsoft.com/office/drawing/2014/main" id="{51F23070-EEDA-3F43-AEAF-D503B9E6264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5FF1773-431F-6E49-BAB5-E6CCF35AA5D5}"/>
              </a:ext>
            </a:extLst>
          </p:cNvPr>
          <p:cNvSpPr>
            <a:spLocks noGrp="1"/>
          </p:cNvSpPr>
          <p:nvPr>
            <p:ph type="sldNum" sz="quarter" idx="12"/>
          </p:nvPr>
        </p:nvSpPr>
        <p:spPr/>
        <p:txBody>
          <a:bodyPr/>
          <a:lstStyle/>
          <a:p>
            <a:fld id="{29F7EED4-657C-324D-AA98-CEF32A572104}" type="slidenum">
              <a:rPr lang="it-IT" smtClean="0"/>
              <a:t>‹N›</a:t>
            </a:fld>
            <a:endParaRPr lang="it-IT"/>
          </a:p>
        </p:txBody>
      </p:sp>
    </p:spTree>
    <p:extLst>
      <p:ext uri="{BB962C8B-B14F-4D97-AF65-F5344CB8AC3E}">
        <p14:creationId xmlns:p14="http://schemas.microsoft.com/office/powerpoint/2010/main" val="3391164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956A4B-5D27-8446-B3F5-55923B53A28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15310FD-A7B8-7A4E-A08F-6BA11DA71C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BF6D6387-54E5-3D42-A0DC-CE059FB4814F}"/>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16DAFC81-A488-D448-BE98-9FBF08EF56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ADE6FD09-F0F2-EF43-83B4-E8F71AE30388}"/>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0A489BB0-486E-1840-BAFD-8E05229DC760}"/>
              </a:ext>
            </a:extLst>
          </p:cNvPr>
          <p:cNvSpPr>
            <a:spLocks noGrp="1"/>
          </p:cNvSpPr>
          <p:nvPr>
            <p:ph type="dt" sz="half" idx="10"/>
          </p:nvPr>
        </p:nvSpPr>
        <p:spPr/>
        <p:txBody>
          <a:bodyPr/>
          <a:lstStyle/>
          <a:p>
            <a:fld id="{7CDFDB9A-0B40-8045-9CCD-F46655C5E140}" type="datetimeFigureOut">
              <a:rPr lang="it-IT" smtClean="0"/>
              <a:t>24/11/22</a:t>
            </a:fld>
            <a:endParaRPr lang="it-IT"/>
          </a:p>
        </p:txBody>
      </p:sp>
      <p:sp>
        <p:nvSpPr>
          <p:cNvPr id="8" name="Segnaposto piè di pagina 7">
            <a:extLst>
              <a:ext uri="{FF2B5EF4-FFF2-40B4-BE49-F238E27FC236}">
                <a16:creationId xmlns:a16="http://schemas.microsoft.com/office/drawing/2014/main" id="{6A62CA78-F13B-CF4E-8E82-1B3634C7253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412DF41E-3EA6-E942-B6E7-F4F4A02A8B28}"/>
              </a:ext>
            </a:extLst>
          </p:cNvPr>
          <p:cNvSpPr>
            <a:spLocks noGrp="1"/>
          </p:cNvSpPr>
          <p:nvPr>
            <p:ph type="sldNum" sz="quarter" idx="12"/>
          </p:nvPr>
        </p:nvSpPr>
        <p:spPr/>
        <p:txBody>
          <a:bodyPr/>
          <a:lstStyle/>
          <a:p>
            <a:fld id="{29F7EED4-657C-324D-AA98-CEF32A572104}" type="slidenum">
              <a:rPr lang="it-IT" smtClean="0"/>
              <a:t>‹N›</a:t>
            </a:fld>
            <a:endParaRPr lang="it-IT"/>
          </a:p>
        </p:txBody>
      </p:sp>
    </p:spTree>
    <p:extLst>
      <p:ext uri="{BB962C8B-B14F-4D97-AF65-F5344CB8AC3E}">
        <p14:creationId xmlns:p14="http://schemas.microsoft.com/office/powerpoint/2010/main" val="3461613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C8F476-054E-7849-A2BD-83F0DD754B9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BD44F7C-BB3D-1F4C-A4C9-E2431C93546E}"/>
              </a:ext>
            </a:extLst>
          </p:cNvPr>
          <p:cNvSpPr>
            <a:spLocks noGrp="1"/>
          </p:cNvSpPr>
          <p:nvPr>
            <p:ph type="dt" sz="half" idx="10"/>
          </p:nvPr>
        </p:nvSpPr>
        <p:spPr/>
        <p:txBody>
          <a:bodyPr/>
          <a:lstStyle/>
          <a:p>
            <a:fld id="{7CDFDB9A-0B40-8045-9CCD-F46655C5E140}" type="datetimeFigureOut">
              <a:rPr lang="it-IT" smtClean="0"/>
              <a:t>24/11/22</a:t>
            </a:fld>
            <a:endParaRPr lang="it-IT"/>
          </a:p>
        </p:txBody>
      </p:sp>
      <p:sp>
        <p:nvSpPr>
          <p:cNvPr id="4" name="Segnaposto piè di pagina 3">
            <a:extLst>
              <a:ext uri="{FF2B5EF4-FFF2-40B4-BE49-F238E27FC236}">
                <a16:creationId xmlns:a16="http://schemas.microsoft.com/office/drawing/2014/main" id="{8A37B6EE-782B-E449-A4DF-CB7D3936447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2B3A6AA8-662E-2548-93A0-49A1B92055DD}"/>
              </a:ext>
            </a:extLst>
          </p:cNvPr>
          <p:cNvSpPr>
            <a:spLocks noGrp="1"/>
          </p:cNvSpPr>
          <p:nvPr>
            <p:ph type="sldNum" sz="quarter" idx="12"/>
          </p:nvPr>
        </p:nvSpPr>
        <p:spPr/>
        <p:txBody>
          <a:bodyPr/>
          <a:lstStyle/>
          <a:p>
            <a:fld id="{29F7EED4-657C-324D-AA98-CEF32A572104}" type="slidenum">
              <a:rPr lang="it-IT" smtClean="0"/>
              <a:t>‹N›</a:t>
            </a:fld>
            <a:endParaRPr lang="it-IT"/>
          </a:p>
        </p:txBody>
      </p:sp>
    </p:spTree>
    <p:extLst>
      <p:ext uri="{BB962C8B-B14F-4D97-AF65-F5344CB8AC3E}">
        <p14:creationId xmlns:p14="http://schemas.microsoft.com/office/powerpoint/2010/main" val="4146191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9981BA43-F3D0-7D48-88FE-04BA64C26650}"/>
              </a:ext>
            </a:extLst>
          </p:cNvPr>
          <p:cNvSpPr>
            <a:spLocks noGrp="1"/>
          </p:cNvSpPr>
          <p:nvPr>
            <p:ph type="dt" sz="half" idx="10"/>
          </p:nvPr>
        </p:nvSpPr>
        <p:spPr/>
        <p:txBody>
          <a:bodyPr/>
          <a:lstStyle/>
          <a:p>
            <a:fld id="{7CDFDB9A-0B40-8045-9CCD-F46655C5E140}" type="datetimeFigureOut">
              <a:rPr lang="it-IT" smtClean="0"/>
              <a:t>24/11/22</a:t>
            </a:fld>
            <a:endParaRPr lang="it-IT"/>
          </a:p>
        </p:txBody>
      </p:sp>
      <p:sp>
        <p:nvSpPr>
          <p:cNvPr id="3" name="Segnaposto piè di pagina 2">
            <a:extLst>
              <a:ext uri="{FF2B5EF4-FFF2-40B4-BE49-F238E27FC236}">
                <a16:creationId xmlns:a16="http://schemas.microsoft.com/office/drawing/2014/main" id="{F24B2A86-2652-984E-921D-00F7C22E1FFF}"/>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C1D8648-5D0F-FC4C-9302-153F940BF6C1}"/>
              </a:ext>
            </a:extLst>
          </p:cNvPr>
          <p:cNvSpPr>
            <a:spLocks noGrp="1"/>
          </p:cNvSpPr>
          <p:nvPr>
            <p:ph type="sldNum" sz="quarter" idx="12"/>
          </p:nvPr>
        </p:nvSpPr>
        <p:spPr/>
        <p:txBody>
          <a:bodyPr/>
          <a:lstStyle/>
          <a:p>
            <a:fld id="{29F7EED4-657C-324D-AA98-CEF32A572104}" type="slidenum">
              <a:rPr lang="it-IT" smtClean="0"/>
              <a:t>‹N›</a:t>
            </a:fld>
            <a:endParaRPr lang="it-IT"/>
          </a:p>
        </p:txBody>
      </p:sp>
    </p:spTree>
    <p:extLst>
      <p:ext uri="{BB962C8B-B14F-4D97-AF65-F5344CB8AC3E}">
        <p14:creationId xmlns:p14="http://schemas.microsoft.com/office/powerpoint/2010/main" val="409097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DDC53C-5DEC-6643-869D-8C541FEBAA3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796E116-68C6-9047-BD4C-4CABF9AFE8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AFF3185A-C154-9B40-AB3C-952E1A6C34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37D8537D-7D0D-714F-A42E-66FE67FFCDF1}"/>
              </a:ext>
            </a:extLst>
          </p:cNvPr>
          <p:cNvSpPr>
            <a:spLocks noGrp="1"/>
          </p:cNvSpPr>
          <p:nvPr>
            <p:ph type="dt" sz="half" idx="10"/>
          </p:nvPr>
        </p:nvSpPr>
        <p:spPr/>
        <p:txBody>
          <a:bodyPr/>
          <a:lstStyle/>
          <a:p>
            <a:fld id="{7CDFDB9A-0B40-8045-9CCD-F46655C5E140}" type="datetimeFigureOut">
              <a:rPr lang="it-IT" smtClean="0"/>
              <a:t>24/11/22</a:t>
            </a:fld>
            <a:endParaRPr lang="it-IT"/>
          </a:p>
        </p:txBody>
      </p:sp>
      <p:sp>
        <p:nvSpPr>
          <p:cNvPr id="6" name="Segnaposto piè di pagina 5">
            <a:extLst>
              <a:ext uri="{FF2B5EF4-FFF2-40B4-BE49-F238E27FC236}">
                <a16:creationId xmlns:a16="http://schemas.microsoft.com/office/drawing/2014/main" id="{0A94D287-434E-964E-8C6C-8FAF94BCC37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4383C17-8D3D-C245-B20F-D3A5AA57EFF9}"/>
              </a:ext>
            </a:extLst>
          </p:cNvPr>
          <p:cNvSpPr>
            <a:spLocks noGrp="1"/>
          </p:cNvSpPr>
          <p:nvPr>
            <p:ph type="sldNum" sz="quarter" idx="12"/>
          </p:nvPr>
        </p:nvSpPr>
        <p:spPr/>
        <p:txBody>
          <a:bodyPr/>
          <a:lstStyle/>
          <a:p>
            <a:fld id="{29F7EED4-657C-324D-AA98-CEF32A572104}" type="slidenum">
              <a:rPr lang="it-IT" smtClean="0"/>
              <a:t>‹N›</a:t>
            </a:fld>
            <a:endParaRPr lang="it-IT"/>
          </a:p>
        </p:txBody>
      </p:sp>
    </p:spTree>
    <p:extLst>
      <p:ext uri="{BB962C8B-B14F-4D97-AF65-F5344CB8AC3E}">
        <p14:creationId xmlns:p14="http://schemas.microsoft.com/office/powerpoint/2010/main" val="183957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B448D0-02B4-1748-A766-35A4B181569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A238291-0475-3945-93EA-7574AEDDA9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39E3070-DED7-CD40-BE5E-BD2B61D91D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0B055DE0-0F1C-3644-BDF7-D28DADE1943F}"/>
              </a:ext>
            </a:extLst>
          </p:cNvPr>
          <p:cNvSpPr>
            <a:spLocks noGrp="1"/>
          </p:cNvSpPr>
          <p:nvPr>
            <p:ph type="dt" sz="half" idx="10"/>
          </p:nvPr>
        </p:nvSpPr>
        <p:spPr/>
        <p:txBody>
          <a:bodyPr/>
          <a:lstStyle/>
          <a:p>
            <a:fld id="{7CDFDB9A-0B40-8045-9CCD-F46655C5E140}" type="datetimeFigureOut">
              <a:rPr lang="it-IT" smtClean="0"/>
              <a:t>24/11/22</a:t>
            </a:fld>
            <a:endParaRPr lang="it-IT"/>
          </a:p>
        </p:txBody>
      </p:sp>
      <p:sp>
        <p:nvSpPr>
          <p:cNvPr id="6" name="Segnaposto piè di pagina 5">
            <a:extLst>
              <a:ext uri="{FF2B5EF4-FFF2-40B4-BE49-F238E27FC236}">
                <a16:creationId xmlns:a16="http://schemas.microsoft.com/office/drawing/2014/main" id="{24D364A0-A80F-4C44-B46E-28B9C370223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EC204A7-E4F6-0C46-A555-0344B2932D94}"/>
              </a:ext>
            </a:extLst>
          </p:cNvPr>
          <p:cNvSpPr>
            <a:spLocks noGrp="1"/>
          </p:cNvSpPr>
          <p:nvPr>
            <p:ph type="sldNum" sz="quarter" idx="12"/>
          </p:nvPr>
        </p:nvSpPr>
        <p:spPr/>
        <p:txBody>
          <a:bodyPr/>
          <a:lstStyle/>
          <a:p>
            <a:fld id="{29F7EED4-657C-324D-AA98-CEF32A572104}" type="slidenum">
              <a:rPr lang="it-IT" smtClean="0"/>
              <a:t>‹N›</a:t>
            </a:fld>
            <a:endParaRPr lang="it-IT"/>
          </a:p>
        </p:txBody>
      </p:sp>
    </p:spTree>
    <p:extLst>
      <p:ext uri="{BB962C8B-B14F-4D97-AF65-F5344CB8AC3E}">
        <p14:creationId xmlns:p14="http://schemas.microsoft.com/office/powerpoint/2010/main" val="525976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2EB16CB-B7D5-0F4F-AC1F-56120C33F7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89889FC-2959-DA41-91D0-E9230DCC6F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78861331-CE13-3248-8BB0-DC29160CA9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FDB9A-0B40-8045-9CCD-F46655C5E140}" type="datetimeFigureOut">
              <a:rPr lang="it-IT" smtClean="0"/>
              <a:t>24/11/22</a:t>
            </a:fld>
            <a:endParaRPr lang="it-IT"/>
          </a:p>
        </p:txBody>
      </p:sp>
      <p:sp>
        <p:nvSpPr>
          <p:cNvPr id="5" name="Segnaposto piè di pagina 4">
            <a:extLst>
              <a:ext uri="{FF2B5EF4-FFF2-40B4-BE49-F238E27FC236}">
                <a16:creationId xmlns:a16="http://schemas.microsoft.com/office/drawing/2014/main" id="{EAAB7657-9A13-864F-8260-5C448D2F10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0B1C6CC8-17A8-1F49-B14F-0CD4BCD8C6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F7EED4-657C-324D-AA98-CEF32A572104}" type="slidenum">
              <a:rPr lang="it-IT" smtClean="0"/>
              <a:t>‹N›</a:t>
            </a:fld>
            <a:endParaRPr lang="it-IT"/>
          </a:p>
        </p:txBody>
      </p:sp>
    </p:spTree>
    <p:extLst>
      <p:ext uri="{BB962C8B-B14F-4D97-AF65-F5344CB8AC3E}">
        <p14:creationId xmlns:p14="http://schemas.microsoft.com/office/powerpoint/2010/main" val="960837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1" name="Group 28">
            <a:extLst>
              <a:ext uri="{FF2B5EF4-FFF2-40B4-BE49-F238E27FC236}">
                <a16:creationId xmlns:a16="http://schemas.microsoft.com/office/drawing/2014/main" id="{961FCB75-6FF0-0044-9570-1D01A9D264AF}"/>
              </a:ext>
            </a:extLst>
          </p:cNvPr>
          <p:cNvGrpSpPr>
            <a:grpSpLocks/>
          </p:cNvGrpSpPr>
          <p:nvPr/>
        </p:nvGrpSpPr>
        <p:grpSpPr bwMode="auto">
          <a:xfrm>
            <a:off x="3373439" y="1152526"/>
            <a:ext cx="5513387" cy="2378075"/>
            <a:chOff x="1292" y="426"/>
            <a:chExt cx="2790" cy="1256"/>
          </a:xfrm>
        </p:grpSpPr>
        <p:sp>
          <p:nvSpPr>
            <p:cNvPr id="15365" name="Text Box 6">
              <a:extLst>
                <a:ext uri="{FF2B5EF4-FFF2-40B4-BE49-F238E27FC236}">
                  <a16:creationId xmlns:a16="http://schemas.microsoft.com/office/drawing/2014/main" id="{D6CE4EF7-70F9-F74C-9297-6BDEFE9F72D7}"/>
                </a:ext>
              </a:extLst>
            </p:cNvPr>
            <p:cNvSpPr txBox="1">
              <a:spLocks noChangeArrowheads="1"/>
            </p:cNvSpPr>
            <p:nvPr/>
          </p:nvSpPr>
          <p:spPr bwMode="auto">
            <a:xfrm>
              <a:off x="1429" y="426"/>
              <a:ext cx="2494"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50000"/>
                </a:spcBef>
                <a:buFontTx/>
                <a:buNone/>
              </a:pPr>
              <a:r>
                <a:rPr lang="it-IT" altLang="it-IT" sz="2200" b="1">
                  <a:solidFill>
                    <a:srgbClr val="000090"/>
                  </a:solidFill>
                  <a:latin typeface="Georgia" panose="02040502050405020303" pitchFamily="18" charset="0"/>
                </a:rPr>
                <a:t>Nutrient</a:t>
              </a:r>
            </a:p>
          </p:txBody>
        </p:sp>
        <p:sp>
          <p:nvSpPr>
            <p:cNvPr id="2055" name="Oval 7">
              <a:extLst>
                <a:ext uri="{FF2B5EF4-FFF2-40B4-BE49-F238E27FC236}">
                  <a16:creationId xmlns:a16="http://schemas.microsoft.com/office/drawing/2014/main" id="{129B5605-3420-D44F-A508-A60F50BDCF28}"/>
                </a:ext>
              </a:extLst>
            </p:cNvPr>
            <p:cNvSpPr>
              <a:spLocks noChangeArrowheads="1"/>
            </p:cNvSpPr>
            <p:nvPr/>
          </p:nvSpPr>
          <p:spPr bwMode="auto">
            <a:xfrm>
              <a:off x="1292" y="799"/>
              <a:ext cx="998" cy="534"/>
            </a:xfrm>
            <a:prstGeom prst="ellipse">
              <a:avLst/>
            </a:prstGeom>
            <a:solidFill>
              <a:srgbClr val="FF8000"/>
            </a:solidFill>
            <a:ln w="9525">
              <a:solidFill>
                <a:schemeClr val="tx1"/>
              </a:solidFill>
              <a:round/>
              <a:headEnd/>
              <a:tailEnd/>
            </a:ln>
            <a:effectLst>
              <a:outerShdw blurRad="63500" dist="38099" dir="2700000" algn="ctr" rotWithShape="0">
                <a:schemeClr val="bg2">
                  <a:alpha val="74998"/>
                </a:schemeClr>
              </a:outerShdw>
            </a:effectLst>
          </p:spPr>
          <p:txBody>
            <a:bodyPr wrap="none" anchor="ctr"/>
            <a:lstStyle/>
            <a:p>
              <a:pPr algn="ctr">
                <a:defRPr/>
              </a:pPr>
              <a:r>
                <a:rPr lang="it-IT" sz="2000" b="1" dirty="0" err="1">
                  <a:latin typeface="Georgia"/>
                  <a:ea typeface="ＭＳ Ｐゴシック" charset="0"/>
                  <a:cs typeface="Georgia"/>
                </a:rPr>
                <a:t>Metabolism</a:t>
              </a:r>
              <a:endParaRPr lang="it-IT" sz="2000" b="1" dirty="0">
                <a:latin typeface="Georgia"/>
                <a:ea typeface="ＭＳ Ｐゴシック" charset="0"/>
                <a:cs typeface="Georgia"/>
              </a:endParaRPr>
            </a:p>
          </p:txBody>
        </p:sp>
        <p:sp>
          <p:nvSpPr>
            <p:cNvPr id="2056" name="Oval 8">
              <a:extLst>
                <a:ext uri="{FF2B5EF4-FFF2-40B4-BE49-F238E27FC236}">
                  <a16:creationId xmlns:a16="http://schemas.microsoft.com/office/drawing/2014/main" id="{85025064-6BBC-8F49-86F0-30BF033974DA}"/>
                </a:ext>
              </a:extLst>
            </p:cNvPr>
            <p:cNvSpPr>
              <a:spLocks noChangeArrowheads="1"/>
            </p:cNvSpPr>
            <p:nvPr/>
          </p:nvSpPr>
          <p:spPr bwMode="auto">
            <a:xfrm>
              <a:off x="3062" y="799"/>
              <a:ext cx="1020" cy="534"/>
            </a:xfrm>
            <a:prstGeom prst="ellipse">
              <a:avLst/>
            </a:prstGeom>
            <a:solidFill>
              <a:srgbClr val="FF2E1A"/>
            </a:solidFill>
            <a:ln w="9525">
              <a:solidFill>
                <a:schemeClr val="tx1"/>
              </a:solidFill>
              <a:round/>
              <a:headEnd/>
              <a:tailEnd/>
            </a:ln>
            <a:effectLst>
              <a:outerShdw blurRad="63500" dist="38099" dir="2700000" algn="ctr" rotWithShape="0">
                <a:schemeClr val="bg2">
                  <a:alpha val="74998"/>
                </a:schemeClr>
              </a:outerShdw>
            </a:effectLst>
          </p:spPr>
          <p:txBody>
            <a:bodyPr wrap="none" anchor="ctr"/>
            <a:lstStyle/>
            <a:p>
              <a:pPr algn="ctr">
                <a:defRPr/>
              </a:pPr>
              <a:r>
                <a:rPr lang="it-IT" sz="2000" b="1" dirty="0">
                  <a:latin typeface="Georgia"/>
                  <a:ea typeface="ＭＳ Ｐゴシック" charset="0"/>
                  <a:cs typeface="Georgia"/>
                </a:rPr>
                <a:t>Gene </a:t>
              </a:r>
            </a:p>
            <a:p>
              <a:pPr algn="ctr">
                <a:defRPr/>
              </a:pPr>
              <a:r>
                <a:rPr lang="it-IT" sz="2000" b="1" dirty="0" err="1">
                  <a:latin typeface="Georgia"/>
                  <a:ea typeface="ＭＳ Ｐゴシック" charset="0"/>
                  <a:cs typeface="Georgia"/>
                </a:rPr>
                <a:t>Expression</a:t>
              </a:r>
              <a:endParaRPr lang="it-IT" sz="2000" b="1" dirty="0">
                <a:latin typeface="Georgia"/>
                <a:ea typeface="ＭＳ Ｐゴシック" charset="0"/>
                <a:cs typeface="Georgia"/>
              </a:endParaRPr>
            </a:p>
          </p:txBody>
        </p:sp>
        <p:sp>
          <p:nvSpPr>
            <p:cNvPr id="2057" name="Text Box 9">
              <a:extLst>
                <a:ext uri="{FF2B5EF4-FFF2-40B4-BE49-F238E27FC236}">
                  <a16:creationId xmlns:a16="http://schemas.microsoft.com/office/drawing/2014/main" id="{5FEBE819-514E-C74B-8933-81406845D1E6}"/>
                </a:ext>
              </a:extLst>
            </p:cNvPr>
            <p:cNvSpPr txBox="1">
              <a:spLocks noChangeArrowheads="1"/>
            </p:cNvSpPr>
            <p:nvPr/>
          </p:nvSpPr>
          <p:spPr bwMode="auto">
            <a:xfrm>
              <a:off x="1350" y="1469"/>
              <a:ext cx="2586" cy="213"/>
            </a:xfrm>
            <a:prstGeom prst="rect">
              <a:avLst/>
            </a:prstGeom>
            <a:solidFill>
              <a:srgbClr val="3366FF"/>
            </a:solidFill>
            <a:ln>
              <a:noFill/>
            </a:ln>
            <a:effectLst>
              <a:outerShdw blurRad="63500" dist="38099" dir="2700000" algn="ctr" rotWithShape="0">
                <a:schemeClr val="bg2">
                  <a:alpha val="74998"/>
                </a:schemeClr>
              </a:outerShdw>
            </a:effectLst>
            <a:extLst>
              <a:ext uri="{91240B29-F687-4f45-9708-019B960494DF}"/>
            </a:extLst>
          </p:spPr>
          <p:txBody>
            <a:bodyPr>
              <a:spAutoFit/>
            </a:bodyPr>
            <a:lstStyle/>
            <a:p>
              <a:pPr algn="ctr">
                <a:spcBef>
                  <a:spcPct val="50000"/>
                </a:spcBef>
                <a:defRPr/>
              </a:pPr>
              <a:r>
                <a:rPr lang="it-IT" sz="2000" b="1" dirty="0">
                  <a:latin typeface="Georgia"/>
                  <a:ea typeface="ＭＳ Ｐゴシック" charset="0"/>
                  <a:cs typeface="Georgia"/>
                </a:rPr>
                <a:t>Cell </a:t>
              </a:r>
              <a:r>
                <a:rPr lang="it-IT" sz="2000" b="1" dirty="0" err="1">
                  <a:latin typeface="Georgia"/>
                  <a:ea typeface="ＭＳ Ｐゴシック" charset="0"/>
                  <a:cs typeface="Georgia"/>
                </a:rPr>
                <a:t>Growth</a:t>
              </a:r>
              <a:r>
                <a:rPr lang="it-IT" sz="2000" b="1" dirty="0">
                  <a:latin typeface="Georgia"/>
                  <a:ea typeface="ＭＳ Ｐゴシック" charset="0"/>
                  <a:cs typeface="Georgia"/>
                </a:rPr>
                <a:t> and </a:t>
              </a:r>
              <a:r>
                <a:rPr lang="it-IT" sz="2000" b="1" dirty="0" err="1">
                  <a:latin typeface="Georgia"/>
                  <a:ea typeface="ＭＳ Ｐゴシック" charset="0"/>
                  <a:cs typeface="Georgia"/>
                </a:rPr>
                <a:t>Proliferation</a:t>
              </a:r>
              <a:endParaRPr lang="it-IT" sz="2000" b="1" dirty="0">
                <a:latin typeface="Georgia"/>
                <a:ea typeface="ＭＳ Ｐゴシック" charset="0"/>
                <a:cs typeface="Georgia"/>
              </a:endParaRPr>
            </a:p>
          </p:txBody>
        </p:sp>
        <p:sp>
          <p:nvSpPr>
            <p:cNvPr id="15369" name="Line 12">
              <a:extLst>
                <a:ext uri="{FF2B5EF4-FFF2-40B4-BE49-F238E27FC236}">
                  <a16:creationId xmlns:a16="http://schemas.microsoft.com/office/drawing/2014/main" id="{B0F3B18C-1FD7-144E-B574-DF2E415A43BD}"/>
                </a:ext>
              </a:extLst>
            </p:cNvPr>
            <p:cNvSpPr>
              <a:spLocks noChangeShapeType="1"/>
            </p:cNvSpPr>
            <p:nvPr/>
          </p:nvSpPr>
          <p:spPr bwMode="auto">
            <a:xfrm>
              <a:off x="2291" y="1242"/>
              <a:ext cx="181" cy="227"/>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5370" name="Line 13">
              <a:extLst>
                <a:ext uri="{FF2B5EF4-FFF2-40B4-BE49-F238E27FC236}">
                  <a16:creationId xmlns:a16="http://schemas.microsoft.com/office/drawing/2014/main" id="{D3904C2E-9F6A-904E-A66A-C2A0044D806B}"/>
                </a:ext>
              </a:extLst>
            </p:cNvPr>
            <p:cNvSpPr>
              <a:spLocks noChangeShapeType="1"/>
            </p:cNvSpPr>
            <p:nvPr/>
          </p:nvSpPr>
          <p:spPr bwMode="auto">
            <a:xfrm flipH="1">
              <a:off x="2925" y="1242"/>
              <a:ext cx="182" cy="227"/>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5371" name="Line 14">
              <a:extLst>
                <a:ext uri="{FF2B5EF4-FFF2-40B4-BE49-F238E27FC236}">
                  <a16:creationId xmlns:a16="http://schemas.microsoft.com/office/drawing/2014/main" id="{8473DEEB-F167-2946-8F99-B329AC679E64}"/>
                </a:ext>
              </a:extLst>
            </p:cNvPr>
            <p:cNvSpPr>
              <a:spLocks noChangeShapeType="1"/>
            </p:cNvSpPr>
            <p:nvPr/>
          </p:nvSpPr>
          <p:spPr bwMode="auto">
            <a:xfrm>
              <a:off x="2517" y="653"/>
              <a:ext cx="0" cy="27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5372" name="Line 15">
              <a:extLst>
                <a:ext uri="{FF2B5EF4-FFF2-40B4-BE49-F238E27FC236}">
                  <a16:creationId xmlns:a16="http://schemas.microsoft.com/office/drawing/2014/main" id="{D0C5A7B5-7774-DB41-A525-DE15F6E657B9}"/>
                </a:ext>
              </a:extLst>
            </p:cNvPr>
            <p:cNvSpPr>
              <a:spLocks noChangeShapeType="1"/>
            </p:cNvSpPr>
            <p:nvPr/>
          </p:nvSpPr>
          <p:spPr bwMode="auto">
            <a:xfrm>
              <a:off x="2835" y="653"/>
              <a:ext cx="0" cy="27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5373" name="Line 16">
              <a:extLst>
                <a:ext uri="{FF2B5EF4-FFF2-40B4-BE49-F238E27FC236}">
                  <a16:creationId xmlns:a16="http://schemas.microsoft.com/office/drawing/2014/main" id="{6A6C336D-4E17-114F-B4D7-86E53C595704}"/>
                </a:ext>
              </a:extLst>
            </p:cNvPr>
            <p:cNvSpPr>
              <a:spLocks noChangeShapeType="1"/>
            </p:cNvSpPr>
            <p:nvPr/>
          </p:nvSpPr>
          <p:spPr bwMode="auto">
            <a:xfrm flipH="1">
              <a:off x="2290" y="925"/>
              <a:ext cx="227"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5374" name="Line 17">
              <a:extLst>
                <a:ext uri="{FF2B5EF4-FFF2-40B4-BE49-F238E27FC236}">
                  <a16:creationId xmlns:a16="http://schemas.microsoft.com/office/drawing/2014/main" id="{C22C2192-CA75-AE4C-A62E-AE5425AFCEB2}"/>
                </a:ext>
              </a:extLst>
            </p:cNvPr>
            <p:cNvSpPr>
              <a:spLocks noChangeShapeType="1"/>
            </p:cNvSpPr>
            <p:nvPr/>
          </p:nvSpPr>
          <p:spPr bwMode="auto">
            <a:xfrm>
              <a:off x="2835" y="925"/>
              <a:ext cx="227"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5375" name="Line 18">
              <a:extLst>
                <a:ext uri="{FF2B5EF4-FFF2-40B4-BE49-F238E27FC236}">
                  <a16:creationId xmlns:a16="http://schemas.microsoft.com/office/drawing/2014/main" id="{E656EB9F-5F7B-884D-A4EF-8DC8929CB8DD}"/>
                </a:ext>
              </a:extLst>
            </p:cNvPr>
            <p:cNvSpPr>
              <a:spLocks noChangeShapeType="1"/>
            </p:cNvSpPr>
            <p:nvPr/>
          </p:nvSpPr>
          <p:spPr bwMode="auto">
            <a:xfrm>
              <a:off x="2336" y="1106"/>
              <a:ext cx="680"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it-IT"/>
            </a:p>
          </p:txBody>
        </p:sp>
      </p:grpSp>
      <p:sp>
        <p:nvSpPr>
          <p:cNvPr id="17" name="Rettangolo 16">
            <a:extLst>
              <a:ext uri="{FF2B5EF4-FFF2-40B4-BE49-F238E27FC236}">
                <a16:creationId xmlns:a16="http://schemas.microsoft.com/office/drawing/2014/main" id="{111DC8AD-87FF-1845-A5A9-EED5F484C327}"/>
              </a:ext>
            </a:extLst>
          </p:cNvPr>
          <p:cNvSpPr/>
          <p:nvPr/>
        </p:nvSpPr>
        <p:spPr>
          <a:xfrm>
            <a:off x="4264220" y="216973"/>
            <a:ext cx="3775393" cy="553998"/>
          </a:xfrm>
          <a:prstGeom prst="rect">
            <a:avLst/>
          </a:prstGeom>
          <a:noFill/>
          <a:effectLst/>
        </p:spPr>
        <p:txBody>
          <a:bodyPr wrap="none">
            <a:spAutoFit/>
          </a:bodyPr>
          <a:lstStyle/>
          <a:p>
            <a:pPr algn="ctr">
              <a:defRPr/>
            </a:pPr>
            <a:r>
              <a:rPr lang="it-IT" sz="3000" b="1" dirty="0" err="1">
                <a:ln w="12700">
                  <a:solidFill>
                    <a:schemeClr val="tx2">
                      <a:satMod val="155000"/>
                    </a:schemeClr>
                  </a:solidFill>
                  <a:prstDash val="solid"/>
                </a:ln>
                <a:solidFill>
                  <a:srgbClr val="000090"/>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Nutrient</a:t>
            </a:r>
            <a:r>
              <a:rPr lang="it-IT" sz="3000" b="1" dirty="0">
                <a:ln w="12700">
                  <a:solidFill>
                    <a:schemeClr val="tx2">
                      <a:satMod val="155000"/>
                    </a:schemeClr>
                  </a:solidFill>
                  <a:prstDash val="solid"/>
                </a:ln>
                <a:solidFill>
                  <a:srgbClr val="000090"/>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 </a:t>
            </a:r>
            <a:r>
              <a:rPr lang="it-IT" sz="3000" b="1" dirty="0" err="1">
                <a:ln w="12700">
                  <a:solidFill>
                    <a:schemeClr val="tx2">
                      <a:satMod val="155000"/>
                    </a:schemeClr>
                  </a:solidFill>
                  <a:prstDash val="solid"/>
                </a:ln>
                <a:solidFill>
                  <a:srgbClr val="000090"/>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rPr>
              <a:t>sensing</a:t>
            </a:r>
            <a:endParaRPr lang="it-IT" sz="3000" b="1" dirty="0">
              <a:ln w="12700">
                <a:solidFill>
                  <a:schemeClr val="tx2">
                    <a:satMod val="155000"/>
                  </a:schemeClr>
                </a:solidFill>
                <a:prstDash val="solid"/>
              </a:ln>
              <a:solidFill>
                <a:srgbClr val="000090"/>
              </a:solidFill>
              <a:effectLst>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Verdana" panose="020B0604030504040204" pitchFamily="34" charset="0"/>
            </a:endParaRPr>
          </a:p>
        </p:txBody>
      </p:sp>
      <p:pic>
        <p:nvPicPr>
          <p:cNvPr id="15363" name="Immagine 18" descr="le-mani-della-gente-tengono-gli-ingranaggi-variopinti-sistema-del-meccanismo-cogwheels-67779261.jpg">
            <a:extLst>
              <a:ext uri="{FF2B5EF4-FFF2-40B4-BE49-F238E27FC236}">
                <a16:creationId xmlns:a16="http://schemas.microsoft.com/office/drawing/2014/main" id="{C25DA1FB-A65E-8D42-84ED-AC120C0B715D}"/>
              </a:ext>
            </a:extLst>
          </p:cNvPr>
          <p:cNvPicPr>
            <a:picLocks noChangeAspect="1"/>
          </p:cNvPicPr>
          <p:nvPr/>
        </p:nvPicPr>
        <p:blipFill>
          <a:blip r:embed="rId3">
            <a:extLst>
              <a:ext uri="{28A0092B-C50C-407E-A947-70E740481C1C}">
                <a14:useLocalDpi xmlns:a14="http://schemas.microsoft.com/office/drawing/2010/main" val="0"/>
              </a:ext>
            </a:extLst>
          </a:blip>
          <a:srcRect t="3935" b="8101"/>
          <a:stretch>
            <a:fillRect/>
          </a:stretch>
        </p:blipFill>
        <p:spPr bwMode="auto">
          <a:xfrm>
            <a:off x="4637089" y="3843338"/>
            <a:ext cx="3081337" cy="270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Segnaposto numero diapositiva 1">
            <a:extLst>
              <a:ext uri="{FF2B5EF4-FFF2-40B4-BE49-F238E27FC236}">
                <a16:creationId xmlns:a16="http://schemas.microsoft.com/office/drawing/2014/main" id="{EAAAE9AB-DB03-5D41-B989-28C86DA59AC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3F12E996-D140-3743-9D32-B78EB9D2D020}" type="slidenum">
              <a:rPr lang="it-IT" altLang="it-IT" sz="1400"/>
              <a:pPr>
                <a:spcBef>
                  <a:spcPct val="0"/>
                </a:spcBef>
                <a:buFontTx/>
                <a:buNone/>
              </a:pPr>
              <a:t>1</a:t>
            </a:fld>
            <a:endParaRPr lang="it-IT" altLang="it-IT" sz="1400"/>
          </a:p>
        </p:txBody>
      </p:sp>
    </p:spTree>
    <p:extLst>
      <p:ext uri="{BB962C8B-B14F-4D97-AF65-F5344CB8AC3E}">
        <p14:creationId xmlns:p14="http://schemas.microsoft.com/office/powerpoint/2010/main" val="2847274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D596A2FA-BD28-0E4E-B530-E63202E17F23}"/>
              </a:ext>
            </a:extLst>
          </p:cNvPr>
          <p:cNvSpPr>
            <a:spLocks noGrp="1" noChangeArrowheads="1"/>
          </p:cNvSpPr>
          <p:nvPr>
            <p:ph type="title"/>
          </p:nvPr>
        </p:nvSpPr>
        <p:spPr>
          <a:xfrm>
            <a:off x="2135188" y="333375"/>
            <a:ext cx="7772400" cy="1143000"/>
          </a:xfrm>
        </p:spPr>
        <p:txBody>
          <a:bodyPr/>
          <a:lstStyle/>
          <a:p>
            <a:pPr eaLnBrk="1" hangingPunct="1"/>
            <a:r>
              <a:rPr lang="it-IT" altLang="it-IT" sz="2800" b="1">
                <a:solidFill>
                  <a:srgbClr val="0000FF"/>
                </a:solidFill>
                <a:latin typeface="Verdana" panose="020B0604030504040204" pitchFamily="34" charset="0"/>
              </a:rPr>
              <a:t>GLUCOSE SENSING </a:t>
            </a:r>
            <a:endParaRPr lang="it-IT" altLang="it-IT" sz="2800">
              <a:solidFill>
                <a:srgbClr val="0000FF"/>
              </a:solidFill>
              <a:latin typeface="Verdana" panose="020B0604030504040204" pitchFamily="34" charset="0"/>
            </a:endParaRPr>
          </a:p>
        </p:txBody>
      </p:sp>
      <p:pic>
        <p:nvPicPr>
          <p:cNvPr id="17410" name="Segnaposto contenuto 3" descr="Schermata 2013-11-07 alle 22.01.46.png">
            <a:extLst>
              <a:ext uri="{FF2B5EF4-FFF2-40B4-BE49-F238E27FC236}">
                <a16:creationId xmlns:a16="http://schemas.microsoft.com/office/drawing/2014/main" id="{66796CF1-68A2-CC46-A9BC-2DAC6E66912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l="8832" r="8832"/>
          <a:stretch>
            <a:fillRect/>
          </a:stretch>
        </p:blipFill>
        <p:spPr>
          <a:xfrm>
            <a:off x="2711450" y="1268414"/>
            <a:ext cx="5545138" cy="2935287"/>
          </a:xfrm>
        </p:spPr>
      </p:pic>
      <p:sp>
        <p:nvSpPr>
          <p:cNvPr id="17411" name="CasellaDiTesto 1">
            <a:extLst>
              <a:ext uri="{FF2B5EF4-FFF2-40B4-BE49-F238E27FC236}">
                <a16:creationId xmlns:a16="http://schemas.microsoft.com/office/drawing/2014/main" id="{D7C69FD4-4B58-DF43-AC76-CCBBED1F3473}"/>
              </a:ext>
            </a:extLst>
          </p:cNvPr>
          <p:cNvSpPr txBox="1">
            <a:spLocks noChangeArrowheads="1"/>
          </p:cNvSpPr>
          <p:nvPr/>
        </p:nvSpPr>
        <p:spPr bwMode="auto">
          <a:xfrm>
            <a:off x="2119314" y="3897314"/>
            <a:ext cx="7920037"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just">
              <a:spcBef>
                <a:spcPct val="0"/>
              </a:spcBef>
              <a:buFontTx/>
              <a:buNone/>
            </a:pPr>
            <a:r>
              <a:rPr lang="en-GB" altLang="it-IT" sz="2000" b="1" baseline="30000">
                <a:latin typeface="Verdana" panose="020B0604030504040204" pitchFamily="34" charset="0"/>
              </a:rPr>
              <a:t>Growth phases of </a:t>
            </a:r>
            <a:r>
              <a:rPr lang="en-GB" altLang="it-IT" sz="2000" b="1" i="1" baseline="30000">
                <a:latin typeface="Verdana" panose="020B0604030504040204" pitchFamily="34" charset="0"/>
              </a:rPr>
              <a:t>S. cerevisiae </a:t>
            </a:r>
            <a:r>
              <a:rPr lang="en-GB" altLang="it-IT" sz="2000" b="1" baseline="30000">
                <a:latin typeface="Verdana" panose="020B0604030504040204" pitchFamily="34" charset="0"/>
              </a:rPr>
              <a:t>cultivated in rich medium supplemented with glucose</a:t>
            </a:r>
            <a:r>
              <a:rPr lang="en-GB" altLang="it-IT" sz="2000" baseline="30000">
                <a:latin typeface="Verdana" panose="020B0604030504040204" pitchFamily="34" charset="0"/>
              </a:rPr>
              <a:t>.</a:t>
            </a:r>
          </a:p>
          <a:p>
            <a:pPr algn="just">
              <a:spcBef>
                <a:spcPct val="0"/>
              </a:spcBef>
              <a:buFontTx/>
              <a:buNone/>
            </a:pPr>
            <a:endParaRPr lang="en-GB" altLang="it-IT" sz="2000" baseline="30000">
              <a:latin typeface="Verdana" panose="020B0604030504040204" pitchFamily="34" charset="0"/>
            </a:endParaRPr>
          </a:p>
          <a:p>
            <a:pPr algn="just">
              <a:spcBef>
                <a:spcPct val="0"/>
              </a:spcBef>
              <a:buFontTx/>
              <a:buNone/>
            </a:pPr>
            <a:r>
              <a:rPr lang="en-GB" altLang="it-IT" sz="2000" baseline="30000">
                <a:latin typeface="Verdana" panose="020B0604030504040204" pitchFamily="34" charset="0"/>
              </a:rPr>
              <a:t>When quiescent, stationary phase cells are inoculated in fresh medium, they exhibit an initial lag phase of variable length. During the subsequent exponential phase cells proliferate rapidly by fermenting glucose to ethanol. When glucose becomes limiting, cells transiently arrest growth to adjust their metabolism from fermentative to the respiratory mode (diauxic shift): after the switch to respiration, cells restart growing at a reduced rate by slowly consuming the ethanol accumulated in the medium. When ethanol is also exhausted, cells cease dividing and enter into a quiescent state known as stationary phase that becomes deeper and deeper as cells spend more time in this state. </a:t>
            </a:r>
          </a:p>
          <a:p>
            <a:pPr algn="just">
              <a:spcBef>
                <a:spcPct val="0"/>
              </a:spcBef>
              <a:buFontTx/>
              <a:buNone/>
            </a:pPr>
            <a:r>
              <a:rPr lang="en-GB" altLang="it-IT" sz="2000" baseline="30000">
                <a:latin typeface="Verdana" panose="020B0604030504040204" pitchFamily="34" charset="0"/>
              </a:rPr>
              <a:t>Solid colors indicate steady states, diagonal stripes transient states.</a:t>
            </a:r>
            <a:endParaRPr lang="en-GB" altLang="it-IT" sz="2000">
              <a:latin typeface="Verdana" panose="020B0604030504040204" pitchFamily="34" charset="0"/>
            </a:endParaRPr>
          </a:p>
        </p:txBody>
      </p:sp>
      <p:sp>
        <p:nvSpPr>
          <p:cNvPr id="17412" name="Segnaposto numero diapositiva 1">
            <a:extLst>
              <a:ext uri="{FF2B5EF4-FFF2-40B4-BE49-F238E27FC236}">
                <a16:creationId xmlns:a16="http://schemas.microsoft.com/office/drawing/2014/main" id="{E97D6C12-633C-A749-A835-A259394726A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A08ACA15-CF1D-AE40-84AE-4BE6A9C942A7}" type="slidenum">
              <a:rPr lang="it-IT" altLang="it-IT" sz="1400"/>
              <a:pPr>
                <a:spcBef>
                  <a:spcPct val="0"/>
                </a:spcBef>
                <a:buFontTx/>
                <a:buNone/>
              </a:pPr>
              <a:t>2</a:t>
            </a:fld>
            <a:endParaRPr lang="it-IT" altLang="it-IT" sz="1400"/>
          </a:p>
        </p:txBody>
      </p:sp>
    </p:spTree>
    <p:extLst>
      <p:ext uri="{BB962C8B-B14F-4D97-AF65-F5344CB8AC3E}">
        <p14:creationId xmlns:p14="http://schemas.microsoft.com/office/powerpoint/2010/main" val="4237374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a:extLst>
              <a:ext uri="{FF2B5EF4-FFF2-40B4-BE49-F238E27FC236}">
                <a16:creationId xmlns:a16="http://schemas.microsoft.com/office/drawing/2014/main" id="{E463CFED-1144-FE4E-8928-9C3B62466AB7}"/>
              </a:ext>
            </a:extLst>
          </p:cNvPr>
          <p:cNvSpPr>
            <a:spLocks noGrp="1" noChangeArrowheads="1"/>
          </p:cNvSpPr>
          <p:nvPr>
            <p:ph type="body" idx="1"/>
          </p:nvPr>
        </p:nvSpPr>
        <p:spPr>
          <a:xfrm>
            <a:off x="1905000" y="344488"/>
            <a:ext cx="8382000" cy="6324600"/>
          </a:xfrm>
        </p:spPr>
        <p:txBody>
          <a:bodyPr>
            <a:normAutofit fontScale="85000" lnSpcReduction="20000"/>
          </a:bodyPr>
          <a:lstStyle/>
          <a:p>
            <a:pPr marL="660400" indent="-660400" algn="just">
              <a:buNone/>
            </a:pPr>
            <a:r>
              <a:rPr lang="it-IT" altLang="it-IT" sz="1800">
                <a:latin typeface="Verdana" panose="020B0604030504040204" pitchFamily="34" charset="0"/>
              </a:rPr>
              <a:t>A nutrient is sensed by the signalling network:</a:t>
            </a:r>
          </a:p>
          <a:p>
            <a:pPr marL="660400" indent="-660400" algn="just">
              <a:buNone/>
            </a:pPr>
            <a:endParaRPr lang="it-IT" altLang="it-IT" sz="1800">
              <a:latin typeface="Verdana" panose="020B0604030504040204" pitchFamily="34" charset="0"/>
            </a:endParaRPr>
          </a:p>
          <a:p>
            <a:pPr marL="660400" indent="-660400" algn="just">
              <a:buFontTx/>
              <a:buAutoNum type="arabicPeriod"/>
            </a:pPr>
            <a:r>
              <a:rPr lang="it-IT" altLang="it-IT" sz="1800">
                <a:latin typeface="Verdana" panose="020B0604030504040204" pitchFamily="34" charset="0"/>
              </a:rPr>
              <a:t>externally, via a receptor protein in the plasma membrane which after binding of the nutrient adopts a new conformation that activates a downstream signalling cascade</a:t>
            </a:r>
          </a:p>
          <a:p>
            <a:pPr marL="660400" indent="-660400" algn="just">
              <a:buFontTx/>
              <a:buAutoNum type="arabicPeriod"/>
            </a:pPr>
            <a:r>
              <a:rPr lang="it-IT" altLang="it-IT" sz="1800">
                <a:latin typeface="Verdana" panose="020B0604030504040204" pitchFamily="34" charset="0"/>
              </a:rPr>
              <a:t>internally, after uptake of the nutrient, followed by its metabolism, thereby causing a change in its intracellular concentration which, in turn, modulates downstream signalling</a:t>
            </a:r>
          </a:p>
          <a:p>
            <a:pPr marL="660400" indent="-660400" algn="just">
              <a:buNone/>
            </a:pPr>
            <a:endParaRPr lang="it-IT" altLang="it-IT" sz="1800">
              <a:latin typeface="Verdana" panose="020B0604030504040204" pitchFamily="34" charset="0"/>
            </a:endParaRPr>
          </a:p>
          <a:p>
            <a:pPr marL="660400" indent="-660400" algn="just">
              <a:buNone/>
            </a:pPr>
            <a:r>
              <a:rPr lang="it-IT" altLang="it-IT" sz="1800" i="1">
                <a:latin typeface="Verdana" panose="020B0604030504040204" pitchFamily="34" charset="0"/>
              </a:rPr>
              <a:t>       </a:t>
            </a:r>
            <a:r>
              <a:rPr lang="it-IT" altLang="it-IT" sz="1800">
                <a:latin typeface="Verdana" panose="020B0604030504040204" pitchFamily="34" charset="0"/>
              </a:rPr>
              <a:t>Yeast cells preferably ferment glucose and other rapidly fermentable sugars to ethanol and acetate, although respiration would be energetically more favourable (Crabtree effect).</a:t>
            </a:r>
          </a:p>
          <a:p>
            <a:pPr marL="660400" indent="-660400" algn="just">
              <a:buNone/>
            </a:pPr>
            <a:endParaRPr lang="it-IT" altLang="it-IT" sz="1800">
              <a:latin typeface="Verdana" panose="020B0604030504040204" pitchFamily="34" charset="0"/>
            </a:endParaRPr>
          </a:p>
          <a:p>
            <a:pPr marL="660400" indent="-660400" algn="just">
              <a:buNone/>
            </a:pPr>
            <a:r>
              <a:rPr lang="it-IT" altLang="it-IT" sz="1800">
                <a:latin typeface="Verdana" panose="020B0604030504040204" pitchFamily="34" charset="0"/>
              </a:rPr>
              <a:t>	Competitive advantage: </a:t>
            </a:r>
          </a:p>
          <a:p>
            <a:pPr marL="660400" indent="-660400" algn="just">
              <a:buNone/>
            </a:pPr>
            <a:r>
              <a:rPr lang="it-IT" altLang="it-IT" sz="1800">
                <a:latin typeface="Verdana" panose="020B0604030504040204" pitchFamily="34" charset="0"/>
              </a:rPr>
              <a:t>	1) the ethanol produced during fermentation inhibits growth of other micro-organisms; </a:t>
            </a:r>
          </a:p>
          <a:p>
            <a:pPr marL="660400" indent="-660400" algn="just">
              <a:buNone/>
            </a:pPr>
            <a:r>
              <a:rPr lang="it-IT" altLang="it-IT" sz="1800">
                <a:latin typeface="Verdana" panose="020B0604030504040204" pitchFamily="34" charset="0"/>
              </a:rPr>
              <a:t>	2) when glucose becomes limiting yeast will enter the diauxic shift during which metabolism shifts from fermentation to respiration to allow usage of ethanol and acetate </a:t>
            </a:r>
          </a:p>
          <a:p>
            <a:pPr marL="660400" indent="-660400" algn="just">
              <a:buNone/>
            </a:pPr>
            <a:r>
              <a:rPr lang="it-IT" altLang="it-IT" sz="1800">
                <a:latin typeface="Verdana" panose="020B0604030504040204" pitchFamily="34" charset="0"/>
              </a:rPr>
              <a:t>							          </a:t>
            </a:r>
          </a:p>
          <a:p>
            <a:pPr marL="660400" indent="-660400" algn="just">
              <a:buNone/>
            </a:pPr>
            <a:r>
              <a:rPr lang="it-IT" altLang="it-IT" sz="1800">
                <a:latin typeface="Verdana" panose="020B0604030504040204" pitchFamily="34" charset="0"/>
              </a:rPr>
              <a:t>	(Smerts</a:t>
            </a:r>
            <a:r>
              <a:rPr lang="it-IT" altLang="it-IT" sz="1800" i="1">
                <a:latin typeface="Verdana" panose="020B0604030504040204" pitchFamily="34" charset="0"/>
              </a:rPr>
              <a:t> et al </a:t>
            </a:r>
            <a:r>
              <a:rPr lang="it-IT" altLang="it-IT" sz="1800">
                <a:latin typeface="Verdana" panose="020B0604030504040204" pitchFamily="34" charset="0"/>
              </a:rPr>
              <a:t>2010)</a:t>
            </a:r>
          </a:p>
          <a:p>
            <a:pPr marL="660400" indent="-660400" algn="just">
              <a:buNone/>
            </a:pPr>
            <a:endParaRPr lang="it-IT" altLang="it-IT" sz="1800">
              <a:latin typeface="Verdana" panose="020B0604030504040204" pitchFamily="34" charset="0"/>
            </a:endParaRPr>
          </a:p>
          <a:p>
            <a:pPr marL="660400" indent="-660400" algn="just">
              <a:buNone/>
            </a:pPr>
            <a:endParaRPr lang="it-IT" altLang="it-IT" sz="1800">
              <a:latin typeface="Verdana" panose="020B0604030504040204" pitchFamily="34" charset="0"/>
            </a:endParaRPr>
          </a:p>
          <a:p>
            <a:pPr marL="660400" indent="-660400" algn="just">
              <a:buNone/>
            </a:pPr>
            <a:endParaRPr lang="it-IT" altLang="it-IT" sz="1800">
              <a:latin typeface="Verdana" panose="020B0604030504040204" pitchFamily="34" charset="0"/>
            </a:endParaRPr>
          </a:p>
          <a:p>
            <a:pPr marL="660400" indent="-660400" algn="just">
              <a:buNone/>
            </a:pPr>
            <a:r>
              <a:rPr lang="it-IT" altLang="it-IT" sz="1800">
                <a:latin typeface="Verdana" panose="020B0604030504040204" pitchFamily="34" charset="0"/>
              </a:rPr>
              <a:t>							</a:t>
            </a:r>
          </a:p>
        </p:txBody>
      </p:sp>
      <p:sp>
        <p:nvSpPr>
          <p:cNvPr id="19458" name="Segnaposto numero diapositiva 1">
            <a:extLst>
              <a:ext uri="{FF2B5EF4-FFF2-40B4-BE49-F238E27FC236}">
                <a16:creationId xmlns:a16="http://schemas.microsoft.com/office/drawing/2014/main" id="{3E71D39F-941D-3B4F-A347-018AA1988DE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6705703-EF82-C541-8D89-6CED9C4EF6A3}" type="slidenum">
              <a:rPr lang="it-IT" altLang="it-IT" sz="1400"/>
              <a:pPr>
                <a:spcBef>
                  <a:spcPct val="0"/>
                </a:spcBef>
                <a:buFontTx/>
                <a:buNone/>
              </a:pPr>
              <a:t>3</a:t>
            </a:fld>
            <a:endParaRPr lang="it-IT" altLang="it-IT" sz="1400"/>
          </a:p>
        </p:txBody>
      </p:sp>
    </p:spTree>
    <p:extLst>
      <p:ext uri="{BB962C8B-B14F-4D97-AF65-F5344CB8AC3E}">
        <p14:creationId xmlns:p14="http://schemas.microsoft.com/office/powerpoint/2010/main" val="3721688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egnaposto contenuto 4">
            <a:extLst>
              <a:ext uri="{FF2B5EF4-FFF2-40B4-BE49-F238E27FC236}">
                <a16:creationId xmlns:a16="http://schemas.microsoft.com/office/drawing/2014/main" id="{DEA168EB-8956-B04B-95DF-1706F39FB7FA}"/>
              </a:ext>
            </a:extLst>
          </p:cNvPr>
          <p:cNvSpPr>
            <a:spLocks noGrp="1" noChangeArrowheads="1"/>
          </p:cNvSpPr>
          <p:nvPr>
            <p:ph idx="1"/>
          </p:nvPr>
        </p:nvSpPr>
        <p:spPr>
          <a:xfrm>
            <a:off x="1524001" y="115888"/>
            <a:ext cx="8964613" cy="7993062"/>
          </a:xfrm>
        </p:spPr>
        <p:txBody>
          <a:bodyPr/>
          <a:lstStyle/>
          <a:p>
            <a:pPr algn="just" eaLnBrk="1" hangingPunct="1">
              <a:defRPr/>
            </a:pPr>
            <a:r>
              <a:rPr lang="it-IT" altLang="it-IT" sz="1600" dirty="0" err="1">
                <a:latin typeface="Verdana" panose="020B0604030504040204" pitchFamily="34" charset="0"/>
              </a:rPr>
              <a:t>Yeast</a:t>
            </a:r>
            <a:r>
              <a:rPr lang="it-IT" altLang="it-IT" sz="1600" dirty="0">
                <a:latin typeface="Verdana" panose="020B0604030504040204" pitchFamily="34" charset="0"/>
              </a:rPr>
              <a:t> </a:t>
            </a:r>
            <a:r>
              <a:rPr lang="it-IT" altLang="it-IT" sz="1600" dirty="0" err="1">
                <a:latin typeface="Verdana" panose="020B0604030504040204" pitchFamily="34" charset="0"/>
              </a:rPr>
              <a:t>cells</a:t>
            </a:r>
            <a:r>
              <a:rPr lang="it-IT" altLang="it-IT" sz="1600" dirty="0">
                <a:latin typeface="Verdana" panose="020B0604030504040204" pitchFamily="34" charset="0"/>
              </a:rPr>
              <a:t> </a:t>
            </a:r>
            <a:r>
              <a:rPr lang="it-IT" altLang="it-IT" sz="1600" dirty="0" err="1">
                <a:latin typeface="Verdana" panose="020B0604030504040204" pitchFamily="34" charset="0"/>
              </a:rPr>
              <a:t>obtain</a:t>
            </a:r>
            <a:r>
              <a:rPr lang="it-IT" altLang="it-IT" sz="1600" dirty="0">
                <a:latin typeface="Verdana" panose="020B0604030504040204" pitchFamily="34" charset="0"/>
              </a:rPr>
              <a:t> </a:t>
            </a:r>
            <a:r>
              <a:rPr lang="it-IT" altLang="it-IT" sz="1600" dirty="0" err="1">
                <a:latin typeface="Verdana" panose="020B0604030504040204" pitchFamily="34" charset="0"/>
              </a:rPr>
              <a:t>energy</a:t>
            </a:r>
            <a:r>
              <a:rPr lang="it-IT" altLang="it-IT" sz="1600" dirty="0">
                <a:latin typeface="Verdana" panose="020B0604030504040204" pitchFamily="34" charset="0"/>
              </a:rPr>
              <a:t> </a:t>
            </a:r>
            <a:r>
              <a:rPr lang="it-IT" altLang="it-IT" sz="1600" dirty="0" err="1">
                <a:latin typeface="Verdana" panose="020B0604030504040204" pitchFamily="34" charset="0"/>
              </a:rPr>
              <a:t>through</a:t>
            </a:r>
            <a:r>
              <a:rPr lang="it-IT" altLang="it-IT" sz="1600" dirty="0">
                <a:latin typeface="Verdana" panose="020B0604030504040204" pitchFamily="34" charset="0"/>
              </a:rPr>
              <a:t> </a:t>
            </a:r>
            <a:r>
              <a:rPr lang="it-IT" altLang="it-IT" sz="1600" dirty="0" err="1">
                <a:latin typeface="Verdana" panose="020B0604030504040204" pitchFamily="34" charset="0"/>
              </a:rPr>
              <a:t>fermentation</a:t>
            </a:r>
            <a:r>
              <a:rPr lang="it-IT" altLang="it-IT" sz="1600" dirty="0">
                <a:latin typeface="Verdana" panose="020B0604030504040204" pitchFamily="34" charset="0"/>
              </a:rPr>
              <a:t> of </a:t>
            </a:r>
            <a:r>
              <a:rPr lang="it-IT" altLang="it-IT" sz="1600" dirty="0" err="1">
                <a:latin typeface="Verdana" panose="020B0604030504040204" pitchFamily="34" charset="0"/>
              </a:rPr>
              <a:t>sugars</a:t>
            </a:r>
            <a:r>
              <a:rPr lang="it-IT" altLang="it-IT" sz="1600" dirty="0">
                <a:latin typeface="Verdana" panose="020B0604030504040204" pitchFamily="34" charset="0"/>
              </a:rPr>
              <a:t> (</a:t>
            </a:r>
            <a:r>
              <a:rPr lang="it-IT" altLang="it-IT" sz="1600" dirty="0" err="1">
                <a:latin typeface="Verdana" panose="020B0604030504040204" pitchFamily="34" charset="0"/>
              </a:rPr>
              <a:t>glucose</a:t>
            </a:r>
            <a:r>
              <a:rPr lang="it-IT" altLang="it-IT" sz="1600" dirty="0">
                <a:latin typeface="Verdana" panose="020B0604030504040204" pitchFamily="34" charset="0"/>
              </a:rPr>
              <a:t>, </a:t>
            </a:r>
            <a:r>
              <a:rPr lang="it-IT" altLang="it-IT" sz="1600" dirty="0" err="1">
                <a:latin typeface="Verdana" panose="020B0604030504040204" pitchFamily="34" charset="0"/>
              </a:rPr>
              <a:t>fructose</a:t>
            </a:r>
            <a:r>
              <a:rPr lang="it-IT" altLang="it-IT" sz="1600" dirty="0">
                <a:latin typeface="Verdana" panose="020B0604030504040204" pitchFamily="34" charset="0"/>
              </a:rPr>
              <a:t>, </a:t>
            </a:r>
            <a:r>
              <a:rPr lang="it-IT" altLang="it-IT" sz="1600" dirty="0" err="1">
                <a:latin typeface="Verdana" panose="020B0604030504040204" pitchFamily="34" charset="0"/>
              </a:rPr>
              <a:t>sucrose</a:t>
            </a:r>
            <a:r>
              <a:rPr lang="it-IT" altLang="it-IT" sz="1600" dirty="0">
                <a:latin typeface="Verdana" panose="020B0604030504040204" pitchFamily="34" charset="0"/>
              </a:rPr>
              <a:t>, </a:t>
            </a:r>
            <a:r>
              <a:rPr lang="it-IT" altLang="it-IT" sz="1600" dirty="0" err="1">
                <a:latin typeface="Verdana" panose="020B0604030504040204" pitchFamily="34" charset="0"/>
              </a:rPr>
              <a:t>galactose</a:t>
            </a:r>
            <a:r>
              <a:rPr lang="it-IT" altLang="it-IT" sz="1600" dirty="0">
                <a:latin typeface="Verdana" panose="020B0604030504040204" pitchFamily="34" charset="0"/>
              </a:rPr>
              <a:t> </a:t>
            </a:r>
            <a:r>
              <a:rPr lang="it-IT" altLang="it-IT" sz="1600" dirty="0" err="1">
                <a:latin typeface="Verdana" panose="020B0604030504040204" pitchFamily="34" charset="0"/>
              </a:rPr>
              <a:t>etc</a:t>
            </a:r>
            <a:r>
              <a:rPr lang="it-IT" altLang="it-IT" sz="1600" dirty="0">
                <a:latin typeface="Verdana" panose="020B0604030504040204" pitchFamily="34" charset="0"/>
              </a:rPr>
              <a:t>) or </a:t>
            </a:r>
            <a:r>
              <a:rPr lang="it-IT" altLang="it-IT" sz="1600" dirty="0" err="1">
                <a:latin typeface="Verdana" panose="020B0604030504040204" pitchFamily="34" charset="0"/>
              </a:rPr>
              <a:t>through</a:t>
            </a:r>
            <a:r>
              <a:rPr lang="it-IT" altLang="it-IT" sz="1600" dirty="0">
                <a:latin typeface="Verdana" panose="020B0604030504040204" pitchFamily="34" charset="0"/>
              </a:rPr>
              <a:t> </a:t>
            </a:r>
            <a:r>
              <a:rPr lang="it-IT" altLang="it-IT" sz="1600" dirty="0" err="1">
                <a:latin typeface="Verdana" panose="020B0604030504040204" pitchFamily="34" charset="0"/>
              </a:rPr>
              <a:t>oxidation</a:t>
            </a:r>
            <a:r>
              <a:rPr lang="it-IT" altLang="it-IT" sz="1600" dirty="0">
                <a:latin typeface="Verdana" panose="020B0604030504040204" pitchFamily="34" charset="0"/>
              </a:rPr>
              <a:t> of a </a:t>
            </a:r>
            <a:r>
              <a:rPr lang="it-IT" altLang="it-IT" sz="1600" dirty="0" err="1">
                <a:latin typeface="Verdana" panose="020B0604030504040204" pitchFamily="34" charset="0"/>
              </a:rPr>
              <a:t>variety</a:t>
            </a:r>
            <a:r>
              <a:rPr lang="it-IT" altLang="it-IT" sz="1600" dirty="0">
                <a:latin typeface="Verdana" panose="020B0604030504040204" pitchFamily="34" charset="0"/>
              </a:rPr>
              <a:t> of </a:t>
            </a:r>
            <a:r>
              <a:rPr lang="it-IT" altLang="it-IT" sz="1600" dirty="0" err="1">
                <a:latin typeface="Verdana" panose="020B0604030504040204" pitchFamily="34" charset="0"/>
              </a:rPr>
              <a:t>fermentation</a:t>
            </a:r>
            <a:r>
              <a:rPr lang="it-IT" altLang="it-IT" sz="1600" dirty="0">
                <a:latin typeface="Verdana" panose="020B0604030504040204" pitchFamily="34" charset="0"/>
              </a:rPr>
              <a:t> </a:t>
            </a:r>
            <a:r>
              <a:rPr lang="it-IT" altLang="it-IT" sz="1600" dirty="0" err="1">
                <a:latin typeface="Verdana" panose="020B0604030504040204" pitchFamily="34" charset="0"/>
              </a:rPr>
              <a:t>products</a:t>
            </a:r>
            <a:r>
              <a:rPr lang="it-IT" altLang="it-IT" sz="1600" dirty="0">
                <a:latin typeface="Verdana" panose="020B0604030504040204" pitchFamily="34" charset="0"/>
              </a:rPr>
              <a:t>, </a:t>
            </a:r>
            <a:r>
              <a:rPr lang="it-IT" altLang="it-IT" sz="1600" dirty="0" err="1">
                <a:latin typeface="Verdana" panose="020B0604030504040204" pitchFamily="34" charset="0"/>
              </a:rPr>
              <a:t>such</a:t>
            </a:r>
            <a:r>
              <a:rPr lang="it-IT" altLang="it-IT" sz="1600" dirty="0">
                <a:latin typeface="Verdana" panose="020B0604030504040204" pitchFamily="34" charset="0"/>
              </a:rPr>
              <a:t> </a:t>
            </a:r>
            <a:r>
              <a:rPr lang="it-IT" altLang="it-IT" sz="1600" dirty="0" err="1">
                <a:latin typeface="Verdana" panose="020B0604030504040204" pitchFamily="34" charset="0"/>
              </a:rPr>
              <a:t>as</a:t>
            </a:r>
            <a:r>
              <a:rPr lang="it-IT" altLang="it-IT" sz="1600" dirty="0">
                <a:latin typeface="Verdana" panose="020B0604030504040204" pitchFamily="34" charset="0"/>
              </a:rPr>
              <a:t> </a:t>
            </a:r>
            <a:r>
              <a:rPr lang="it-IT" altLang="it-IT" sz="1600" dirty="0" err="1">
                <a:latin typeface="Verdana" panose="020B0604030504040204" pitchFamily="34" charset="0"/>
              </a:rPr>
              <a:t>ethanol</a:t>
            </a:r>
            <a:r>
              <a:rPr lang="it-IT" altLang="it-IT" sz="1600" dirty="0">
                <a:latin typeface="Verdana" panose="020B0604030504040204" pitchFamily="34" charset="0"/>
              </a:rPr>
              <a:t> and </a:t>
            </a:r>
            <a:r>
              <a:rPr lang="it-IT" altLang="it-IT" sz="1600" dirty="0" err="1">
                <a:latin typeface="Verdana" panose="020B0604030504040204" pitchFamily="34" charset="0"/>
              </a:rPr>
              <a:t>glycerol</a:t>
            </a:r>
            <a:endParaRPr lang="it-IT" altLang="it-IT" sz="1600" dirty="0">
              <a:latin typeface="Verdana" panose="020B0604030504040204" pitchFamily="34" charset="0"/>
            </a:endParaRPr>
          </a:p>
          <a:p>
            <a:pPr marL="0" indent="0" algn="just">
              <a:buNone/>
              <a:defRPr/>
            </a:pPr>
            <a:endParaRPr lang="it-IT" altLang="it-IT" sz="1600" dirty="0">
              <a:latin typeface="Verdana" panose="020B0604030504040204" pitchFamily="34" charset="0"/>
            </a:endParaRPr>
          </a:p>
          <a:p>
            <a:pPr algn="just" eaLnBrk="1" hangingPunct="1">
              <a:defRPr/>
            </a:pPr>
            <a:r>
              <a:rPr lang="it-IT" altLang="it-IT" sz="1600" dirty="0">
                <a:latin typeface="Verdana" panose="020B0604030504040204" pitchFamily="34" charset="0"/>
              </a:rPr>
              <a:t>The </a:t>
            </a:r>
            <a:r>
              <a:rPr lang="it-IT" altLang="it-IT" sz="1600" dirty="0" err="1">
                <a:latin typeface="Verdana" panose="020B0604030504040204" pitchFamily="34" charset="0"/>
              </a:rPr>
              <a:t>rapid</a:t>
            </a:r>
            <a:r>
              <a:rPr lang="it-IT" altLang="it-IT" sz="1600" dirty="0">
                <a:latin typeface="Verdana" panose="020B0604030504040204" pitchFamily="34" charset="0"/>
              </a:rPr>
              <a:t> </a:t>
            </a:r>
            <a:r>
              <a:rPr lang="it-IT" altLang="it-IT" sz="1600" dirty="0" err="1">
                <a:latin typeface="Verdana" panose="020B0604030504040204" pitchFamily="34" charset="0"/>
              </a:rPr>
              <a:t>depletion</a:t>
            </a:r>
            <a:r>
              <a:rPr lang="it-IT" altLang="it-IT" sz="1600" dirty="0">
                <a:latin typeface="Verdana" panose="020B0604030504040204" pitchFamily="34" charset="0"/>
              </a:rPr>
              <a:t> of the sugar and the </a:t>
            </a:r>
            <a:r>
              <a:rPr lang="it-IT" altLang="it-IT" sz="1600" dirty="0" err="1">
                <a:latin typeface="Verdana" panose="020B0604030504040204" pitchFamily="34" charset="0"/>
              </a:rPr>
              <a:t>accumulation</a:t>
            </a:r>
            <a:r>
              <a:rPr lang="it-IT" altLang="it-IT" sz="1600" dirty="0">
                <a:latin typeface="Verdana" panose="020B0604030504040204" pitchFamily="34" charset="0"/>
              </a:rPr>
              <a:t> of large </a:t>
            </a:r>
            <a:r>
              <a:rPr lang="it-IT" altLang="it-IT" sz="1600" dirty="0" err="1">
                <a:latin typeface="Verdana" panose="020B0604030504040204" pitchFamily="34" charset="0"/>
              </a:rPr>
              <a:t>amounts</a:t>
            </a:r>
            <a:r>
              <a:rPr lang="it-IT" altLang="it-IT" sz="1600" dirty="0">
                <a:latin typeface="Verdana" panose="020B0604030504040204" pitchFamily="34" charset="0"/>
              </a:rPr>
              <a:t> of </a:t>
            </a:r>
            <a:r>
              <a:rPr lang="it-IT" altLang="it-IT" sz="1600" dirty="0" err="1">
                <a:latin typeface="Verdana" panose="020B0604030504040204" pitchFamily="34" charset="0"/>
              </a:rPr>
              <a:t>ethanol</a:t>
            </a:r>
            <a:r>
              <a:rPr lang="it-IT" altLang="it-IT" sz="1600" dirty="0">
                <a:latin typeface="Verdana" panose="020B0604030504040204" pitchFamily="34" charset="0"/>
              </a:rPr>
              <a:t> </a:t>
            </a:r>
            <a:r>
              <a:rPr lang="it-IT" altLang="it-IT" sz="1600" dirty="0" err="1">
                <a:latin typeface="Verdana" panose="020B0604030504040204" pitchFamily="34" charset="0"/>
              </a:rPr>
              <a:t>produced</a:t>
            </a:r>
            <a:r>
              <a:rPr lang="it-IT" altLang="it-IT" sz="1600" dirty="0">
                <a:latin typeface="Verdana" panose="020B0604030504040204" pitchFamily="34" charset="0"/>
              </a:rPr>
              <a:t> </a:t>
            </a:r>
            <a:r>
              <a:rPr lang="it-IT" altLang="it-IT" sz="1600" dirty="0" err="1">
                <a:latin typeface="Verdana" panose="020B0604030504040204" pitchFamily="34" charset="0"/>
              </a:rPr>
              <a:t>during</a:t>
            </a:r>
            <a:r>
              <a:rPr lang="it-IT" altLang="it-IT" sz="1600" dirty="0">
                <a:latin typeface="Verdana" panose="020B0604030504040204" pitchFamily="34" charset="0"/>
              </a:rPr>
              <a:t> </a:t>
            </a:r>
            <a:r>
              <a:rPr lang="it-IT" altLang="it-IT" sz="1600" dirty="0" err="1">
                <a:latin typeface="Verdana" panose="020B0604030504040204" pitchFamily="34" charset="0"/>
              </a:rPr>
              <a:t>fermentation</a:t>
            </a:r>
            <a:r>
              <a:rPr lang="it-IT" altLang="it-IT" sz="1600" dirty="0">
                <a:latin typeface="Verdana" panose="020B0604030504040204" pitchFamily="34" charset="0"/>
              </a:rPr>
              <a:t> (</a:t>
            </a:r>
            <a:r>
              <a:rPr lang="it-IT" altLang="it-IT" sz="1600" dirty="0" err="1">
                <a:latin typeface="Verdana" panose="020B0604030504040204" pitchFamily="34" charset="0"/>
              </a:rPr>
              <a:t>which</a:t>
            </a:r>
            <a:r>
              <a:rPr lang="it-IT" altLang="it-IT" sz="1600" dirty="0">
                <a:latin typeface="Verdana" panose="020B0604030504040204" pitchFamily="34" charset="0"/>
              </a:rPr>
              <a:t> </a:t>
            </a:r>
            <a:r>
              <a:rPr lang="it-IT" altLang="it-IT" sz="1600" dirty="0" err="1">
                <a:latin typeface="Verdana" panose="020B0604030504040204" pitchFamily="34" charset="0"/>
              </a:rPr>
              <a:t>is</a:t>
            </a:r>
            <a:r>
              <a:rPr lang="it-IT" altLang="it-IT" sz="1600" dirty="0">
                <a:latin typeface="Verdana" panose="020B0604030504040204" pitchFamily="34" charset="0"/>
              </a:rPr>
              <a:t> </a:t>
            </a:r>
            <a:r>
              <a:rPr lang="it-IT" altLang="it-IT" sz="1600" dirty="0" err="1">
                <a:latin typeface="Verdana" panose="020B0604030504040204" pitchFamily="34" charset="0"/>
              </a:rPr>
              <a:t>toxic</a:t>
            </a:r>
            <a:r>
              <a:rPr lang="it-IT" altLang="it-IT" sz="1600" dirty="0">
                <a:latin typeface="Verdana" panose="020B0604030504040204" pitchFamily="34" charset="0"/>
              </a:rPr>
              <a:t> for </a:t>
            </a:r>
            <a:r>
              <a:rPr lang="it-IT" altLang="it-IT" sz="1600" dirty="0" err="1">
                <a:latin typeface="Verdana" panose="020B0604030504040204" pitchFamily="34" charset="0"/>
              </a:rPr>
              <a:t>most</a:t>
            </a:r>
            <a:r>
              <a:rPr lang="it-IT" altLang="it-IT" sz="1600" dirty="0">
                <a:latin typeface="Verdana" panose="020B0604030504040204" pitchFamily="34" charset="0"/>
              </a:rPr>
              <a:t> </a:t>
            </a:r>
            <a:r>
              <a:rPr lang="it-IT" altLang="it-IT" sz="1600" dirty="0" err="1">
                <a:latin typeface="Verdana" panose="020B0604030504040204" pitchFamily="34" charset="0"/>
              </a:rPr>
              <a:t>competing</a:t>
            </a:r>
            <a:r>
              <a:rPr lang="it-IT" altLang="it-IT" sz="1600" dirty="0">
                <a:latin typeface="Verdana" panose="020B0604030504040204" pitchFamily="34" charset="0"/>
              </a:rPr>
              <a:t> </a:t>
            </a:r>
            <a:r>
              <a:rPr lang="it-IT" altLang="it-IT" sz="1600" dirty="0" err="1">
                <a:latin typeface="Verdana" panose="020B0604030504040204" pitchFamily="34" charset="0"/>
              </a:rPr>
              <a:t>microorganisms</a:t>
            </a:r>
            <a:r>
              <a:rPr lang="it-IT" altLang="it-IT" sz="1600" dirty="0">
                <a:latin typeface="Verdana" panose="020B0604030504040204" pitchFamily="34" charset="0"/>
              </a:rPr>
              <a:t>) </a:t>
            </a:r>
            <a:r>
              <a:rPr lang="it-IT" altLang="it-IT" sz="1600" dirty="0" err="1">
                <a:latin typeface="Verdana" panose="020B0604030504040204" pitchFamily="34" charset="0"/>
              </a:rPr>
              <a:t>enable</a:t>
            </a:r>
            <a:r>
              <a:rPr lang="it-IT" altLang="it-IT" sz="1600" dirty="0">
                <a:latin typeface="Verdana" panose="020B0604030504040204" pitchFamily="34" charset="0"/>
              </a:rPr>
              <a:t> </a:t>
            </a:r>
            <a:r>
              <a:rPr lang="it-IT" altLang="it-IT" sz="1600" dirty="0" err="1">
                <a:latin typeface="Verdana" panose="020B0604030504040204" pitchFamily="34" charset="0"/>
              </a:rPr>
              <a:t>yeast</a:t>
            </a:r>
            <a:r>
              <a:rPr lang="it-IT" altLang="it-IT" sz="1600" dirty="0">
                <a:latin typeface="Verdana" panose="020B0604030504040204" pitchFamily="34" charset="0"/>
              </a:rPr>
              <a:t> </a:t>
            </a:r>
            <a:r>
              <a:rPr lang="it-IT" altLang="it-IT" sz="1600" dirty="0" err="1">
                <a:latin typeface="Verdana" panose="020B0604030504040204" pitchFamily="34" charset="0"/>
              </a:rPr>
              <a:t>cells</a:t>
            </a:r>
            <a:r>
              <a:rPr lang="it-IT" altLang="it-IT" sz="1600" dirty="0">
                <a:latin typeface="Verdana" panose="020B0604030504040204" pitchFamily="34" charset="0"/>
              </a:rPr>
              <a:t> to </a:t>
            </a:r>
            <a:r>
              <a:rPr lang="it-IT" altLang="it-IT" sz="1600" dirty="0" err="1">
                <a:latin typeface="Verdana" panose="020B0604030504040204" pitchFamily="34" charset="0"/>
              </a:rPr>
              <a:t>successfully</a:t>
            </a:r>
            <a:r>
              <a:rPr lang="it-IT" altLang="it-IT" sz="1600" dirty="0">
                <a:latin typeface="Verdana" panose="020B0604030504040204" pitchFamily="34" charset="0"/>
              </a:rPr>
              <a:t> compete for </a:t>
            </a:r>
            <a:r>
              <a:rPr lang="it-IT" altLang="it-IT" sz="1600" dirty="0" err="1">
                <a:latin typeface="Verdana" panose="020B0604030504040204" pitchFamily="34" charset="0"/>
              </a:rPr>
              <a:t>survival</a:t>
            </a:r>
            <a:endParaRPr lang="it-IT" altLang="it-IT" sz="1600" dirty="0">
              <a:latin typeface="Verdana" panose="020B0604030504040204" pitchFamily="34" charset="0"/>
            </a:endParaRPr>
          </a:p>
          <a:p>
            <a:pPr algn="just" eaLnBrk="1" hangingPunct="1">
              <a:defRPr/>
            </a:pPr>
            <a:endParaRPr lang="it-IT" altLang="it-IT" sz="1600" dirty="0">
              <a:latin typeface="Verdana" panose="020B0604030504040204" pitchFamily="34" charset="0"/>
            </a:endParaRPr>
          </a:p>
          <a:p>
            <a:pPr algn="just" eaLnBrk="1" hangingPunct="1">
              <a:defRPr/>
            </a:pPr>
            <a:r>
              <a:rPr lang="it-IT" altLang="it-IT" sz="1600" dirty="0" err="1">
                <a:latin typeface="Verdana" panose="020B0604030504040204" pitchFamily="34" charset="0"/>
              </a:rPr>
              <a:t>Since</a:t>
            </a:r>
            <a:r>
              <a:rPr lang="it-IT" altLang="it-IT" sz="1600" dirty="0">
                <a:latin typeface="Verdana" panose="020B0604030504040204" pitchFamily="34" charset="0"/>
              </a:rPr>
              <a:t> </a:t>
            </a:r>
            <a:r>
              <a:rPr lang="it-IT" altLang="it-IT" sz="1600" dirty="0" err="1">
                <a:latin typeface="Verdana" panose="020B0604030504040204" pitchFamily="34" charset="0"/>
              </a:rPr>
              <a:t>yeast</a:t>
            </a:r>
            <a:r>
              <a:rPr lang="it-IT" altLang="it-IT" sz="1600" dirty="0">
                <a:latin typeface="Verdana" panose="020B0604030504040204" pitchFamily="34" charset="0"/>
              </a:rPr>
              <a:t> </a:t>
            </a:r>
            <a:r>
              <a:rPr lang="it-IT" altLang="it-IT" sz="1600" dirty="0" err="1">
                <a:latin typeface="Verdana" panose="020B0604030504040204" pitchFamily="34" charset="0"/>
              </a:rPr>
              <a:t>readily</a:t>
            </a:r>
            <a:r>
              <a:rPr lang="it-IT" altLang="it-IT" sz="1600" dirty="0">
                <a:latin typeface="Verdana" panose="020B0604030504040204" pitchFamily="34" charset="0"/>
              </a:rPr>
              <a:t> </a:t>
            </a:r>
            <a:r>
              <a:rPr lang="it-IT" altLang="it-IT" sz="1600" dirty="0" err="1">
                <a:latin typeface="Verdana" panose="020B0604030504040204" pitchFamily="34" charset="0"/>
              </a:rPr>
              <a:t>ferment</a:t>
            </a:r>
            <a:r>
              <a:rPr lang="it-IT" altLang="it-IT" sz="1600" dirty="0">
                <a:latin typeface="Verdana" panose="020B0604030504040204" pitchFamily="34" charset="0"/>
              </a:rPr>
              <a:t> </a:t>
            </a:r>
            <a:r>
              <a:rPr lang="it-IT" altLang="it-IT" sz="1600" dirty="0" err="1">
                <a:latin typeface="Verdana" panose="020B0604030504040204" pitchFamily="34" charset="0"/>
              </a:rPr>
              <a:t>glucose</a:t>
            </a:r>
            <a:r>
              <a:rPr lang="it-IT" altLang="it-IT" sz="1600" dirty="0">
                <a:latin typeface="Verdana" panose="020B0604030504040204" pitchFamily="34" charset="0"/>
              </a:rPr>
              <a:t>, </a:t>
            </a:r>
            <a:r>
              <a:rPr lang="it-IT" altLang="it-IT" sz="1600" dirty="0" err="1">
                <a:latin typeface="Verdana" panose="020B0604030504040204" pitchFamily="34" charset="0"/>
              </a:rPr>
              <a:t>both</a:t>
            </a:r>
            <a:r>
              <a:rPr lang="it-IT" altLang="it-IT" sz="1600" dirty="0">
                <a:latin typeface="Verdana" panose="020B0604030504040204" pitchFamily="34" charset="0"/>
              </a:rPr>
              <a:t> to </a:t>
            </a:r>
            <a:r>
              <a:rPr lang="it-IT" altLang="it-IT" sz="1600" dirty="0" err="1">
                <a:latin typeface="Verdana" panose="020B0604030504040204" pitchFamily="34" charset="0"/>
              </a:rPr>
              <a:t>extract</a:t>
            </a:r>
            <a:r>
              <a:rPr lang="it-IT" altLang="it-IT" sz="1600" dirty="0">
                <a:latin typeface="Verdana" panose="020B0604030504040204" pitchFamily="34" charset="0"/>
              </a:rPr>
              <a:t> </a:t>
            </a:r>
            <a:r>
              <a:rPr lang="it-IT" altLang="it-IT" sz="1600" dirty="0" err="1">
                <a:latin typeface="Verdana" panose="020B0604030504040204" pitchFamily="34" charset="0"/>
              </a:rPr>
              <a:t>energy</a:t>
            </a:r>
            <a:r>
              <a:rPr lang="it-IT" altLang="it-IT" sz="1600" dirty="0">
                <a:latin typeface="Verdana" panose="020B0604030504040204" pitchFamily="34" charset="0"/>
              </a:rPr>
              <a:t> </a:t>
            </a:r>
            <a:r>
              <a:rPr lang="it-IT" altLang="it-IT" sz="1600" dirty="0" err="1">
                <a:latin typeface="Verdana" panose="020B0604030504040204" pitchFamily="34" charset="0"/>
              </a:rPr>
              <a:t>rapidly</a:t>
            </a:r>
            <a:r>
              <a:rPr lang="it-IT" altLang="it-IT" sz="1600" dirty="0">
                <a:latin typeface="Verdana" panose="020B0604030504040204" pitchFamily="34" charset="0"/>
              </a:rPr>
              <a:t> and to generate </a:t>
            </a:r>
            <a:r>
              <a:rPr lang="it-IT" altLang="it-IT" sz="1600" dirty="0" err="1">
                <a:latin typeface="Verdana" panose="020B0604030504040204" pitchFamily="34" charset="0"/>
              </a:rPr>
              <a:t>precursors</a:t>
            </a:r>
            <a:r>
              <a:rPr lang="it-IT" altLang="it-IT" sz="1600" dirty="0">
                <a:latin typeface="Verdana" panose="020B0604030504040204" pitchFamily="34" charset="0"/>
              </a:rPr>
              <a:t> for </a:t>
            </a:r>
            <a:r>
              <a:rPr lang="it-IT" altLang="it-IT" sz="1600" dirty="0" err="1">
                <a:latin typeface="Verdana" panose="020B0604030504040204" pitchFamily="34" charset="0"/>
              </a:rPr>
              <a:t>all</a:t>
            </a:r>
            <a:r>
              <a:rPr lang="it-IT" altLang="it-IT" sz="1600" dirty="0">
                <a:latin typeface="Verdana" panose="020B0604030504040204" pitchFamily="34" charset="0"/>
              </a:rPr>
              <a:t> </a:t>
            </a:r>
            <a:r>
              <a:rPr lang="it-IT" altLang="it-IT" sz="1600" dirty="0" err="1">
                <a:latin typeface="Verdana" panose="020B0604030504040204" pitchFamily="34" charset="0"/>
              </a:rPr>
              <a:t>anabolic</a:t>
            </a:r>
            <a:r>
              <a:rPr lang="it-IT" altLang="it-IT" sz="1600" dirty="0">
                <a:latin typeface="Verdana" panose="020B0604030504040204" pitchFamily="34" charset="0"/>
              </a:rPr>
              <a:t> </a:t>
            </a:r>
            <a:r>
              <a:rPr lang="it-IT" altLang="it-IT" sz="1600" dirty="0" err="1">
                <a:latin typeface="Verdana" panose="020B0604030504040204" pitchFamily="34" charset="0"/>
              </a:rPr>
              <a:t>processes</a:t>
            </a:r>
            <a:r>
              <a:rPr lang="it-IT" altLang="it-IT" sz="1600" dirty="0">
                <a:latin typeface="Verdana" panose="020B0604030504040204" pitchFamily="34" charset="0"/>
              </a:rPr>
              <a:t>, the </a:t>
            </a:r>
            <a:r>
              <a:rPr lang="it-IT" altLang="it-IT" sz="1600" dirty="0" err="1">
                <a:latin typeface="Verdana" panose="020B0604030504040204" pitchFamily="34" charset="0"/>
              </a:rPr>
              <a:t>availability</a:t>
            </a:r>
            <a:r>
              <a:rPr lang="it-IT" altLang="it-IT" sz="1600" dirty="0">
                <a:latin typeface="Verdana" panose="020B0604030504040204" pitchFamily="34" charset="0"/>
              </a:rPr>
              <a:t> of </a:t>
            </a:r>
            <a:r>
              <a:rPr lang="it-IT" altLang="it-IT" sz="1600" dirty="0" err="1">
                <a:latin typeface="Verdana" panose="020B0604030504040204" pitchFamily="34" charset="0"/>
              </a:rPr>
              <a:t>glucose</a:t>
            </a:r>
            <a:r>
              <a:rPr lang="it-IT" altLang="it-IT" sz="1600" dirty="0">
                <a:latin typeface="Verdana" panose="020B0604030504040204" pitchFamily="34" charset="0"/>
              </a:rPr>
              <a:t> </a:t>
            </a:r>
            <a:r>
              <a:rPr lang="it-IT" altLang="it-IT" sz="1600" dirty="0" err="1">
                <a:latin typeface="Verdana" panose="020B0604030504040204" pitchFamily="34" charset="0"/>
              </a:rPr>
              <a:t>presents</a:t>
            </a:r>
            <a:r>
              <a:rPr lang="it-IT" altLang="it-IT" sz="1600" dirty="0">
                <a:latin typeface="Verdana" panose="020B0604030504040204" pitchFamily="34" charset="0"/>
              </a:rPr>
              <a:t> an </a:t>
            </a:r>
            <a:r>
              <a:rPr lang="it-IT" altLang="it-IT" sz="1600" dirty="0" err="1">
                <a:latin typeface="Verdana" panose="020B0604030504040204" pitchFamily="34" charset="0"/>
              </a:rPr>
              <a:t>opportunity</a:t>
            </a:r>
            <a:r>
              <a:rPr lang="it-IT" altLang="it-IT" sz="1600" dirty="0">
                <a:latin typeface="Verdana" panose="020B0604030504040204" pitchFamily="34" charset="0"/>
              </a:rPr>
              <a:t> for </a:t>
            </a:r>
            <a:r>
              <a:rPr lang="it-IT" altLang="it-IT" sz="1600" dirty="0" err="1">
                <a:latin typeface="Verdana" panose="020B0604030504040204" pitchFamily="34" charset="0"/>
              </a:rPr>
              <a:t>increased</a:t>
            </a:r>
            <a:r>
              <a:rPr lang="it-IT" altLang="it-IT" sz="1600" dirty="0">
                <a:latin typeface="Verdana" panose="020B0604030504040204" pitchFamily="34" charset="0"/>
              </a:rPr>
              <a:t> mass </a:t>
            </a:r>
            <a:r>
              <a:rPr lang="it-IT" altLang="it-IT" sz="1600" dirty="0" err="1">
                <a:latin typeface="Verdana" panose="020B0604030504040204" pitchFamily="34" charset="0"/>
              </a:rPr>
              <a:t>accumulation</a:t>
            </a:r>
            <a:r>
              <a:rPr lang="it-IT" altLang="it-IT" sz="1600" dirty="0">
                <a:latin typeface="Verdana" panose="020B0604030504040204" pitchFamily="34" charset="0"/>
              </a:rPr>
              <a:t>, </a:t>
            </a:r>
            <a:r>
              <a:rPr lang="it-IT" altLang="it-IT" sz="1600" dirty="0" err="1">
                <a:latin typeface="Verdana" panose="020B0604030504040204" pitchFamily="34" charset="0"/>
              </a:rPr>
              <a:t>which</a:t>
            </a:r>
            <a:r>
              <a:rPr lang="it-IT" altLang="it-IT" sz="1600" dirty="0">
                <a:latin typeface="Verdana" panose="020B0604030504040204" pitchFamily="34" charset="0"/>
              </a:rPr>
              <a:t> </a:t>
            </a:r>
            <a:r>
              <a:rPr lang="it-IT" altLang="it-IT" sz="1600" dirty="0" err="1">
                <a:latin typeface="Verdana" panose="020B0604030504040204" pitchFamily="34" charset="0"/>
              </a:rPr>
              <a:t>is</a:t>
            </a:r>
            <a:r>
              <a:rPr lang="it-IT" altLang="it-IT" sz="1600" dirty="0">
                <a:latin typeface="Verdana" panose="020B0604030504040204" pitchFamily="34" charset="0"/>
              </a:rPr>
              <a:t> </a:t>
            </a:r>
            <a:r>
              <a:rPr lang="it-IT" altLang="it-IT" sz="1600" dirty="0" err="1">
                <a:latin typeface="Verdana" panose="020B0604030504040204" pitchFamily="34" charset="0"/>
              </a:rPr>
              <a:t>realized</a:t>
            </a:r>
            <a:r>
              <a:rPr lang="it-IT" altLang="it-IT" sz="1600" dirty="0">
                <a:latin typeface="Verdana" panose="020B0604030504040204" pitchFamily="34" charset="0"/>
              </a:rPr>
              <a:t> by </a:t>
            </a:r>
            <a:r>
              <a:rPr lang="it-IT" altLang="it-IT" sz="1600" dirty="0" err="1">
                <a:latin typeface="Verdana" panose="020B0604030504040204" pitchFamily="34" charset="0"/>
              </a:rPr>
              <a:t>increased</a:t>
            </a:r>
            <a:r>
              <a:rPr lang="it-IT" altLang="it-IT" sz="1600" dirty="0">
                <a:latin typeface="Verdana" panose="020B0604030504040204" pitchFamily="34" charset="0"/>
              </a:rPr>
              <a:t> </a:t>
            </a:r>
            <a:r>
              <a:rPr lang="it-IT" altLang="it-IT" sz="1600" dirty="0" err="1">
                <a:latin typeface="Verdana" panose="020B0604030504040204" pitchFamily="34" charset="0"/>
              </a:rPr>
              <a:t>ribosome</a:t>
            </a:r>
            <a:r>
              <a:rPr lang="it-IT" altLang="it-IT" sz="1600" dirty="0">
                <a:latin typeface="Verdana" panose="020B0604030504040204" pitchFamily="34" charset="0"/>
              </a:rPr>
              <a:t> production</a:t>
            </a:r>
          </a:p>
          <a:p>
            <a:pPr algn="just" eaLnBrk="1" hangingPunct="1">
              <a:defRPr/>
            </a:pPr>
            <a:endParaRPr lang="it-IT" altLang="it-IT" sz="1600" dirty="0">
              <a:latin typeface="Verdana" panose="020B0604030504040204" pitchFamily="34" charset="0"/>
            </a:endParaRPr>
          </a:p>
          <a:p>
            <a:pPr algn="just" eaLnBrk="1" hangingPunct="1">
              <a:defRPr/>
            </a:pPr>
            <a:r>
              <a:rPr lang="it-IT" altLang="it-IT" sz="1600" dirty="0">
                <a:latin typeface="Verdana" panose="020B0604030504040204" pitchFamily="34" charset="0"/>
              </a:rPr>
              <a:t>More </a:t>
            </a:r>
            <a:r>
              <a:rPr lang="it-IT" altLang="it-IT" sz="1600" dirty="0" err="1">
                <a:latin typeface="Verdana" panose="020B0604030504040204" pitchFamily="34" charset="0"/>
              </a:rPr>
              <a:t>than</a:t>
            </a:r>
            <a:r>
              <a:rPr lang="it-IT" altLang="it-IT" sz="1600" dirty="0">
                <a:latin typeface="Verdana" panose="020B0604030504040204" pitchFamily="34" charset="0"/>
              </a:rPr>
              <a:t> 40% of the </a:t>
            </a:r>
            <a:r>
              <a:rPr lang="it-IT" altLang="it-IT" sz="1600" dirty="0" err="1">
                <a:latin typeface="Verdana" panose="020B0604030504040204" pitchFamily="34" charset="0"/>
              </a:rPr>
              <a:t>genes</a:t>
            </a:r>
            <a:r>
              <a:rPr lang="it-IT" altLang="it-IT" sz="1600" dirty="0">
                <a:latin typeface="Verdana" panose="020B0604030504040204" pitchFamily="34" charset="0"/>
              </a:rPr>
              <a:t> in </a:t>
            </a:r>
            <a:r>
              <a:rPr lang="it-IT" altLang="it-IT" sz="1600" dirty="0" err="1">
                <a:latin typeface="Verdana" panose="020B0604030504040204" pitchFamily="34" charset="0"/>
              </a:rPr>
              <a:t>yeast</a:t>
            </a:r>
            <a:r>
              <a:rPr lang="it-IT" altLang="it-IT" sz="1600" dirty="0">
                <a:latin typeface="Verdana" panose="020B0604030504040204" pitchFamily="34" charset="0"/>
              </a:rPr>
              <a:t> alter </a:t>
            </a:r>
            <a:r>
              <a:rPr lang="it-IT" altLang="it-IT" sz="1600" dirty="0" err="1">
                <a:latin typeface="Verdana" panose="020B0604030504040204" pitchFamily="34" charset="0"/>
              </a:rPr>
              <a:t>their</a:t>
            </a:r>
            <a:r>
              <a:rPr lang="it-IT" altLang="it-IT" sz="1600" dirty="0">
                <a:latin typeface="Verdana" panose="020B0604030504040204" pitchFamily="34" charset="0"/>
              </a:rPr>
              <a:t> </a:t>
            </a:r>
            <a:r>
              <a:rPr lang="it-IT" altLang="it-IT" sz="1600" dirty="0" err="1">
                <a:latin typeface="Verdana" panose="020B0604030504040204" pitchFamily="34" charset="0"/>
              </a:rPr>
              <a:t>expression</a:t>
            </a:r>
            <a:r>
              <a:rPr lang="it-IT" altLang="it-IT" sz="1600" dirty="0">
                <a:latin typeface="Verdana" panose="020B0604030504040204" pitchFamily="34" charset="0"/>
              </a:rPr>
              <a:t> by more </a:t>
            </a:r>
            <a:r>
              <a:rPr lang="it-IT" altLang="it-IT" sz="1600" dirty="0" err="1">
                <a:latin typeface="Verdana" panose="020B0604030504040204" pitchFamily="34" charset="0"/>
              </a:rPr>
              <a:t>than</a:t>
            </a:r>
            <a:r>
              <a:rPr lang="it-IT" altLang="it-IT" sz="1600" dirty="0">
                <a:latin typeface="Verdana" panose="020B0604030504040204" pitchFamily="34" charset="0"/>
              </a:rPr>
              <a:t> </a:t>
            </a:r>
            <a:r>
              <a:rPr lang="it-IT" altLang="it-IT" sz="1600" dirty="0" err="1">
                <a:latin typeface="Verdana" panose="020B0604030504040204" pitchFamily="34" charset="0"/>
              </a:rPr>
              <a:t>twofold</a:t>
            </a:r>
            <a:r>
              <a:rPr lang="it-IT" altLang="it-IT" sz="1600" dirty="0">
                <a:latin typeface="Verdana" panose="020B0604030504040204" pitchFamily="34" charset="0"/>
              </a:rPr>
              <a:t> </a:t>
            </a:r>
            <a:r>
              <a:rPr lang="it-IT" altLang="it-IT" sz="1600" dirty="0" err="1">
                <a:latin typeface="Verdana" panose="020B0604030504040204" pitchFamily="34" charset="0"/>
              </a:rPr>
              <a:t>within</a:t>
            </a:r>
            <a:r>
              <a:rPr lang="it-IT" altLang="it-IT" sz="1600" dirty="0">
                <a:latin typeface="Verdana" panose="020B0604030504040204" pitchFamily="34" charset="0"/>
              </a:rPr>
              <a:t> minutes </a:t>
            </a:r>
            <a:r>
              <a:rPr lang="it-IT" altLang="it-IT" sz="1600" dirty="0" err="1">
                <a:latin typeface="Verdana" panose="020B0604030504040204" pitchFamily="34" charset="0"/>
              </a:rPr>
              <a:t>following</a:t>
            </a:r>
            <a:r>
              <a:rPr lang="it-IT" altLang="it-IT" sz="1600" dirty="0">
                <a:latin typeface="Verdana" panose="020B0604030504040204" pitchFamily="34" charset="0"/>
              </a:rPr>
              <a:t> </a:t>
            </a:r>
            <a:r>
              <a:rPr lang="it-IT" altLang="it-IT" sz="1600" dirty="0" err="1">
                <a:latin typeface="Verdana" panose="020B0604030504040204" pitchFamily="34" charset="0"/>
              </a:rPr>
              <a:t>addition</a:t>
            </a:r>
            <a:r>
              <a:rPr lang="it-IT" altLang="it-IT" sz="1600" dirty="0">
                <a:latin typeface="Verdana" panose="020B0604030504040204" pitchFamily="34" charset="0"/>
              </a:rPr>
              <a:t> of </a:t>
            </a:r>
            <a:r>
              <a:rPr lang="it-IT" altLang="it-IT" sz="1600" dirty="0" err="1">
                <a:latin typeface="Verdana" panose="020B0604030504040204" pitchFamily="34" charset="0"/>
              </a:rPr>
              <a:t>glucose</a:t>
            </a:r>
            <a:r>
              <a:rPr lang="it-IT" altLang="it-IT" sz="1600" dirty="0">
                <a:latin typeface="Verdana" panose="020B0604030504040204" pitchFamily="34" charset="0"/>
              </a:rPr>
              <a:t> to </a:t>
            </a:r>
            <a:r>
              <a:rPr lang="it-IT" altLang="it-IT" sz="1600" dirty="0" err="1">
                <a:latin typeface="Verdana" panose="020B0604030504040204" pitchFamily="34" charset="0"/>
              </a:rPr>
              <a:t>cells</a:t>
            </a:r>
            <a:r>
              <a:rPr lang="it-IT" altLang="it-IT" sz="1600" dirty="0">
                <a:latin typeface="Verdana" panose="020B0604030504040204" pitchFamily="34" charset="0"/>
              </a:rPr>
              <a:t> </a:t>
            </a:r>
            <a:r>
              <a:rPr lang="it-IT" altLang="it-IT" sz="1600" dirty="0" err="1">
                <a:latin typeface="Verdana" panose="020B0604030504040204" pitchFamily="34" charset="0"/>
              </a:rPr>
              <a:t>growing</a:t>
            </a:r>
            <a:r>
              <a:rPr lang="it-IT" altLang="it-IT" sz="1600" dirty="0">
                <a:latin typeface="Verdana" panose="020B0604030504040204" pitchFamily="34" charset="0"/>
              </a:rPr>
              <a:t> on </a:t>
            </a:r>
            <a:r>
              <a:rPr lang="it-IT" altLang="it-IT" sz="1600" dirty="0" err="1">
                <a:latin typeface="Verdana" panose="020B0604030504040204" pitchFamily="34" charset="0"/>
              </a:rPr>
              <a:t>glycerol</a:t>
            </a:r>
            <a:r>
              <a:rPr lang="it-IT" altLang="it-IT" sz="1600" dirty="0">
                <a:latin typeface="Verdana" panose="020B0604030504040204" pitchFamily="34" charset="0"/>
              </a:rPr>
              <a:t>:</a:t>
            </a:r>
          </a:p>
          <a:p>
            <a:pPr algn="just" eaLnBrk="1" hangingPunct="1">
              <a:defRPr/>
            </a:pPr>
            <a:endParaRPr lang="it-IT" altLang="it-IT" sz="1600" dirty="0">
              <a:latin typeface="Verdana" panose="020B0604030504040204" pitchFamily="34" charset="0"/>
            </a:endParaRPr>
          </a:p>
          <a:p>
            <a:pPr marL="0" indent="0" algn="just">
              <a:buNone/>
              <a:defRPr/>
            </a:pPr>
            <a:endParaRPr lang="it-IT" altLang="it-IT" sz="1600" dirty="0">
              <a:latin typeface="Verdana" panose="020B0604030504040204" pitchFamily="34" charset="0"/>
            </a:endParaRPr>
          </a:p>
          <a:p>
            <a:pPr algn="just" eaLnBrk="1" hangingPunct="1">
              <a:buFont typeface="+mj-lt"/>
              <a:buAutoNum type="arabicPeriod"/>
              <a:defRPr/>
            </a:pPr>
            <a:r>
              <a:rPr lang="it-IT" altLang="it-IT" sz="1600" b="1" dirty="0">
                <a:solidFill>
                  <a:srgbClr val="FF0000"/>
                </a:solidFill>
                <a:latin typeface="Verdana" panose="020B0604030504040204" pitchFamily="34" charset="0"/>
              </a:rPr>
              <a:t>	</a:t>
            </a:r>
            <a:r>
              <a:rPr lang="it-IT" altLang="it-IT" sz="1600" b="1" dirty="0" err="1">
                <a:solidFill>
                  <a:srgbClr val="FF0000"/>
                </a:solidFill>
                <a:latin typeface="Verdana" panose="020B0604030504040204" pitchFamily="34" charset="0"/>
              </a:rPr>
              <a:t>increased</a:t>
            </a:r>
            <a:r>
              <a:rPr lang="it-IT" altLang="it-IT" sz="1600" b="1" dirty="0">
                <a:solidFill>
                  <a:srgbClr val="FF0000"/>
                </a:solidFill>
                <a:latin typeface="Verdana" panose="020B0604030504040204" pitchFamily="34" charset="0"/>
              </a:rPr>
              <a:t> </a:t>
            </a:r>
            <a:r>
              <a:rPr lang="it-IT" altLang="it-IT" sz="1600" b="1" dirty="0" err="1">
                <a:solidFill>
                  <a:srgbClr val="FF0000"/>
                </a:solidFill>
                <a:latin typeface="Verdana" panose="020B0604030504040204" pitchFamily="34" charset="0"/>
              </a:rPr>
              <a:t>expression</a:t>
            </a:r>
            <a:r>
              <a:rPr lang="it-IT" altLang="it-IT" sz="1600" b="1" dirty="0">
                <a:solidFill>
                  <a:srgbClr val="FF0000"/>
                </a:solidFill>
                <a:latin typeface="Verdana" panose="020B0604030504040204" pitchFamily="34" charset="0"/>
              </a:rPr>
              <a:t> of </a:t>
            </a:r>
            <a:r>
              <a:rPr lang="it-IT" altLang="it-IT" sz="1600" b="1" dirty="0" err="1">
                <a:solidFill>
                  <a:srgbClr val="FF0000"/>
                </a:solidFill>
                <a:latin typeface="Verdana" panose="020B0604030504040204" pitchFamily="34" charset="0"/>
              </a:rPr>
              <a:t>genes</a:t>
            </a:r>
            <a:r>
              <a:rPr lang="it-IT" altLang="it-IT" sz="1600" b="1" dirty="0">
                <a:solidFill>
                  <a:srgbClr val="FF0000"/>
                </a:solidFill>
                <a:latin typeface="Verdana" panose="020B0604030504040204" pitchFamily="34" charset="0"/>
              </a:rPr>
              <a:t> </a:t>
            </a:r>
            <a:r>
              <a:rPr lang="it-IT" altLang="it-IT" sz="1600" b="1" dirty="0" err="1">
                <a:solidFill>
                  <a:srgbClr val="FF0000"/>
                </a:solidFill>
                <a:latin typeface="Verdana" panose="020B0604030504040204" pitchFamily="34" charset="0"/>
              </a:rPr>
              <a:t>involved</a:t>
            </a:r>
            <a:r>
              <a:rPr lang="it-IT" altLang="it-IT" sz="1600" b="1" dirty="0">
                <a:solidFill>
                  <a:srgbClr val="FF0000"/>
                </a:solidFill>
                <a:latin typeface="Verdana" panose="020B0604030504040204" pitchFamily="34" charset="0"/>
              </a:rPr>
              <a:t> in </a:t>
            </a:r>
            <a:r>
              <a:rPr lang="it-IT" altLang="it-IT" sz="1600" b="1" dirty="0" err="1">
                <a:solidFill>
                  <a:srgbClr val="FF0000"/>
                </a:solidFill>
                <a:latin typeface="Verdana" panose="020B0604030504040204" pitchFamily="34" charset="0"/>
              </a:rPr>
              <a:t>ribosome</a:t>
            </a:r>
            <a:r>
              <a:rPr lang="it-IT" altLang="it-IT" sz="1600" b="1" dirty="0">
                <a:solidFill>
                  <a:srgbClr val="FF0000"/>
                </a:solidFill>
                <a:latin typeface="Verdana" panose="020B0604030504040204" pitchFamily="34" charset="0"/>
              </a:rPr>
              <a:t> </a:t>
            </a:r>
            <a:r>
              <a:rPr lang="it-IT" altLang="it-IT" sz="1600" b="1" dirty="0" err="1">
                <a:solidFill>
                  <a:srgbClr val="FF0000"/>
                </a:solidFill>
                <a:latin typeface="Verdana" panose="020B0604030504040204" pitchFamily="34" charset="0"/>
              </a:rPr>
              <a:t>biogenesis</a:t>
            </a:r>
            <a:r>
              <a:rPr lang="it-IT" altLang="it-IT" sz="1600" b="1" dirty="0">
                <a:solidFill>
                  <a:srgbClr val="FF0000"/>
                </a:solidFill>
                <a:latin typeface="Verdana" panose="020B0604030504040204" pitchFamily="34" charset="0"/>
              </a:rPr>
              <a:t> </a:t>
            </a:r>
          </a:p>
          <a:p>
            <a:pPr algn="just" eaLnBrk="1" hangingPunct="1">
              <a:buFont typeface="+mj-lt"/>
              <a:buAutoNum type="arabicPeriod"/>
              <a:defRPr/>
            </a:pPr>
            <a:r>
              <a:rPr lang="it-IT" altLang="it-IT" sz="1600" b="1" dirty="0">
                <a:solidFill>
                  <a:srgbClr val="FF0000"/>
                </a:solidFill>
                <a:latin typeface="Verdana" panose="020B0604030504040204" pitchFamily="34" charset="0"/>
              </a:rPr>
              <a:t>	</a:t>
            </a:r>
            <a:r>
              <a:rPr lang="it-IT" altLang="it-IT" sz="1600" b="1" dirty="0" err="1">
                <a:solidFill>
                  <a:srgbClr val="FF0000"/>
                </a:solidFill>
                <a:latin typeface="Verdana" panose="020B0604030504040204" pitchFamily="34" charset="0"/>
              </a:rPr>
              <a:t>repression</a:t>
            </a:r>
            <a:r>
              <a:rPr lang="it-IT" altLang="it-IT" sz="1600" b="1" dirty="0">
                <a:solidFill>
                  <a:srgbClr val="FF0000"/>
                </a:solidFill>
                <a:latin typeface="Verdana" panose="020B0604030504040204" pitchFamily="34" charset="0"/>
              </a:rPr>
              <a:t> of </a:t>
            </a:r>
            <a:r>
              <a:rPr lang="it-IT" altLang="it-IT" sz="1600" b="1" dirty="0" err="1">
                <a:solidFill>
                  <a:srgbClr val="FF0000"/>
                </a:solidFill>
                <a:latin typeface="Verdana" panose="020B0604030504040204" pitchFamily="34" charset="0"/>
              </a:rPr>
              <a:t>genes</a:t>
            </a:r>
            <a:r>
              <a:rPr lang="it-IT" altLang="it-IT" sz="1600" b="1" dirty="0">
                <a:solidFill>
                  <a:srgbClr val="FF0000"/>
                </a:solidFill>
                <a:latin typeface="Verdana" panose="020B0604030504040204" pitchFamily="34" charset="0"/>
              </a:rPr>
              <a:t> </a:t>
            </a:r>
            <a:r>
              <a:rPr lang="it-IT" altLang="it-IT" sz="1600" b="1" dirty="0" err="1">
                <a:solidFill>
                  <a:srgbClr val="FF0000"/>
                </a:solidFill>
                <a:latin typeface="Verdana" panose="020B0604030504040204" pitchFamily="34" charset="0"/>
              </a:rPr>
              <a:t>required</a:t>
            </a:r>
            <a:r>
              <a:rPr lang="it-IT" altLang="it-IT" sz="1600" b="1" dirty="0">
                <a:solidFill>
                  <a:srgbClr val="FF0000"/>
                </a:solidFill>
                <a:latin typeface="Verdana" panose="020B0604030504040204" pitchFamily="34" charset="0"/>
              </a:rPr>
              <a:t>  for </a:t>
            </a:r>
            <a:r>
              <a:rPr lang="it-IT" altLang="it-IT" sz="1600" b="1" dirty="0" err="1">
                <a:solidFill>
                  <a:srgbClr val="FF0000"/>
                </a:solidFill>
                <a:latin typeface="Verdana" panose="020B0604030504040204" pitchFamily="34" charset="0"/>
              </a:rPr>
              <a:t>oxidative</a:t>
            </a:r>
            <a:r>
              <a:rPr lang="it-IT" altLang="it-IT" sz="1600" b="1" dirty="0">
                <a:solidFill>
                  <a:srgbClr val="FF0000"/>
                </a:solidFill>
                <a:latin typeface="Verdana" panose="020B0604030504040204" pitchFamily="34" charset="0"/>
              </a:rPr>
              <a:t> </a:t>
            </a:r>
            <a:r>
              <a:rPr lang="it-IT" altLang="it-IT" sz="1600" b="1" dirty="0" err="1">
                <a:solidFill>
                  <a:srgbClr val="FF0000"/>
                </a:solidFill>
                <a:latin typeface="Verdana" panose="020B0604030504040204" pitchFamily="34" charset="0"/>
              </a:rPr>
              <a:t>phosphorylation</a:t>
            </a:r>
            <a:endParaRPr lang="it-IT" altLang="it-IT" sz="1600" b="1" dirty="0">
              <a:solidFill>
                <a:srgbClr val="FF0000"/>
              </a:solidFill>
              <a:latin typeface="Verdana" panose="020B0604030504040204" pitchFamily="34" charset="0"/>
            </a:endParaRPr>
          </a:p>
          <a:p>
            <a:pPr algn="just" eaLnBrk="1" hangingPunct="1">
              <a:buFont typeface="+mj-lt"/>
              <a:buAutoNum type="arabicPeriod"/>
              <a:defRPr/>
            </a:pPr>
            <a:r>
              <a:rPr lang="it-IT" altLang="it-IT" sz="1600" b="1" dirty="0">
                <a:solidFill>
                  <a:srgbClr val="FF0000"/>
                </a:solidFill>
                <a:latin typeface="Verdana" panose="020B0604030504040204" pitchFamily="34" charset="0"/>
              </a:rPr>
              <a:t> 	</a:t>
            </a:r>
            <a:r>
              <a:rPr lang="it-IT" altLang="it-IT" sz="1600" b="1" dirty="0" err="1">
                <a:solidFill>
                  <a:srgbClr val="FF0000"/>
                </a:solidFill>
                <a:latin typeface="Verdana" panose="020B0604030504040204" pitchFamily="34" charset="0"/>
              </a:rPr>
              <a:t>repression</a:t>
            </a:r>
            <a:r>
              <a:rPr lang="it-IT" altLang="it-IT" sz="1600" b="1" dirty="0">
                <a:solidFill>
                  <a:srgbClr val="FF0000"/>
                </a:solidFill>
                <a:latin typeface="Verdana" panose="020B0604030504040204" pitchFamily="34" charset="0"/>
              </a:rPr>
              <a:t> of </a:t>
            </a:r>
            <a:r>
              <a:rPr lang="it-IT" altLang="it-IT" sz="1600" b="1" dirty="0" err="1">
                <a:solidFill>
                  <a:srgbClr val="FF0000"/>
                </a:solidFill>
                <a:latin typeface="Verdana" panose="020B0604030504040204" pitchFamily="34" charset="0"/>
              </a:rPr>
              <a:t>genes</a:t>
            </a:r>
            <a:r>
              <a:rPr lang="it-IT" altLang="it-IT" sz="1600" b="1" dirty="0">
                <a:solidFill>
                  <a:srgbClr val="FF0000"/>
                </a:solidFill>
                <a:latin typeface="Verdana" panose="020B0604030504040204" pitchFamily="34" charset="0"/>
              </a:rPr>
              <a:t> </a:t>
            </a:r>
            <a:r>
              <a:rPr lang="it-IT" altLang="it-IT" sz="1600" b="1" dirty="0" err="1">
                <a:solidFill>
                  <a:srgbClr val="FF0000"/>
                </a:solidFill>
                <a:latin typeface="Verdana" panose="020B0604030504040204" pitchFamily="34" charset="0"/>
              </a:rPr>
              <a:t>required</a:t>
            </a:r>
            <a:r>
              <a:rPr lang="it-IT" altLang="it-IT" sz="1600" b="1" dirty="0">
                <a:solidFill>
                  <a:srgbClr val="FF0000"/>
                </a:solidFill>
                <a:latin typeface="Verdana" panose="020B0604030504040204" pitchFamily="34" charset="0"/>
              </a:rPr>
              <a:t> for </a:t>
            </a:r>
            <a:r>
              <a:rPr lang="it-IT" altLang="it-IT" sz="1600" b="1" dirty="0" err="1">
                <a:solidFill>
                  <a:srgbClr val="FF0000"/>
                </a:solidFill>
                <a:latin typeface="Verdana" panose="020B0604030504040204" pitchFamily="34" charset="0"/>
              </a:rPr>
              <a:t>metabolism</a:t>
            </a:r>
            <a:r>
              <a:rPr lang="it-IT" altLang="it-IT" sz="1600" b="1" dirty="0">
                <a:solidFill>
                  <a:srgbClr val="FF0000"/>
                </a:solidFill>
                <a:latin typeface="Verdana" panose="020B0604030504040204" pitchFamily="34" charset="0"/>
              </a:rPr>
              <a:t> of </a:t>
            </a:r>
            <a:r>
              <a:rPr lang="it-IT" altLang="it-IT" sz="1600" b="1" dirty="0" err="1">
                <a:solidFill>
                  <a:srgbClr val="FF0000"/>
                </a:solidFill>
                <a:latin typeface="Verdana" panose="020B0604030504040204" pitchFamily="34" charset="0"/>
              </a:rPr>
              <a:t>sugars</a:t>
            </a:r>
            <a:r>
              <a:rPr lang="it-IT" altLang="it-IT" sz="1600" b="1" dirty="0">
                <a:solidFill>
                  <a:srgbClr val="FF0000"/>
                </a:solidFill>
                <a:latin typeface="Verdana" panose="020B0604030504040204" pitchFamily="34" charset="0"/>
              </a:rPr>
              <a:t> </a:t>
            </a:r>
            <a:r>
              <a:rPr lang="it-IT" altLang="it-IT" sz="1600" b="1" dirty="0" err="1">
                <a:solidFill>
                  <a:srgbClr val="FF0000"/>
                </a:solidFill>
                <a:latin typeface="Verdana" panose="020B0604030504040204" pitchFamily="34" charset="0"/>
              </a:rPr>
              <a:t>other</a:t>
            </a:r>
            <a:r>
              <a:rPr lang="it-IT" altLang="it-IT" sz="1600" b="1" dirty="0">
                <a:solidFill>
                  <a:srgbClr val="FF0000"/>
                </a:solidFill>
                <a:latin typeface="Verdana" panose="020B0604030504040204" pitchFamily="34" charset="0"/>
              </a:rPr>
              <a:t> </a:t>
            </a:r>
            <a:r>
              <a:rPr lang="it-IT" altLang="it-IT" sz="1600" b="1" dirty="0" err="1">
                <a:solidFill>
                  <a:srgbClr val="FF0000"/>
                </a:solidFill>
                <a:latin typeface="Verdana" panose="020B0604030504040204" pitchFamily="34" charset="0"/>
              </a:rPr>
              <a:t>than</a:t>
            </a:r>
            <a:r>
              <a:rPr lang="it-IT" altLang="it-IT" sz="1600" b="1" dirty="0">
                <a:solidFill>
                  <a:srgbClr val="FF0000"/>
                </a:solidFill>
                <a:latin typeface="Verdana" panose="020B0604030504040204" pitchFamily="34" charset="0"/>
              </a:rPr>
              <a:t> 	</a:t>
            </a:r>
            <a:r>
              <a:rPr lang="it-IT" altLang="it-IT" sz="1600" b="1" dirty="0" err="1">
                <a:solidFill>
                  <a:srgbClr val="FF0000"/>
                </a:solidFill>
                <a:latin typeface="Verdana" panose="020B0604030504040204" pitchFamily="34" charset="0"/>
              </a:rPr>
              <a:t>glucose</a:t>
            </a:r>
            <a:endParaRPr lang="it-IT" altLang="it-IT" sz="1600" b="1" dirty="0">
              <a:solidFill>
                <a:srgbClr val="FF0000"/>
              </a:solidFill>
              <a:latin typeface="Verdana" panose="020B0604030504040204" pitchFamily="34" charset="0"/>
            </a:endParaRPr>
          </a:p>
          <a:p>
            <a:pPr algn="just" eaLnBrk="1" hangingPunct="1">
              <a:buFontTx/>
              <a:buNone/>
              <a:defRPr/>
            </a:pPr>
            <a:endParaRPr lang="it-IT" altLang="it-IT" sz="1600" dirty="0">
              <a:latin typeface="Verdana" panose="020B0604030504040204" pitchFamily="34" charset="0"/>
            </a:endParaRPr>
          </a:p>
          <a:p>
            <a:pPr algn="just" eaLnBrk="1" hangingPunct="1">
              <a:buFontTx/>
              <a:buNone/>
              <a:defRPr/>
            </a:pPr>
            <a:endParaRPr lang="it-IT" altLang="it-IT" sz="1600" dirty="0">
              <a:latin typeface="Verdana" panose="020B0604030504040204" pitchFamily="34" charset="0"/>
            </a:endParaRPr>
          </a:p>
          <a:p>
            <a:pPr algn="just" eaLnBrk="1" hangingPunct="1">
              <a:buFontTx/>
              <a:buNone/>
              <a:defRPr/>
            </a:pPr>
            <a:endParaRPr lang="it-IT" altLang="it-IT" sz="1800" dirty="0"/>
          </a:p>
        </p:txBody>
      </p:sp>
      <p:sp>
        <p:nvSpPr>
          <p:cNvPr id="21506" name="Segnaposto numero diapositiva 1">
            <a:extLst>
              <a:ext uri="{FF2B5EF4-FFF2-40B4-BE49-F238E27FC236}">
                <a16:creationId xmlns:a16="http://schemas.microsoft.com/office/drawing/2014/main" id="{6A419494-1B9E-A249-BBE7-F5B5530E98CF}"/>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101875CE-9E21-EE46-9A65-C45BAA40F477}" type="slidenum">
              <a:rPr lang="it-IT" altLang="it-IT" sz="1400"/>
              <a:pPr>
                <a:spcBef>
                  <a:spcPct val="0"/>
                </a:spcBef>
                <a:buFontTx/>
                <a:buNone/>
              </a:pPr>
              <a:t>4</a:t>
            </a:fld>
            <a:endParaRPr lang="it-IT" altLang="it-IT" sz="1400"/>
          </a:p>
        </p:txBody>
      </p:sp>
    </p:spTree>
    <p:extLst>
      <p:ext uri="{BB962C8B-B14F-4D97-AF65-F5344CB8AC3E}">
        <p14:creationId xmlns:p14="http://schemas.microsoft.com/office/powerpoint/2010/main" val="2645879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2">
            <a:extLst>
              <a:ext uri="{FF2B5EF4-FFF2-40B4-BE49-F238E27FC236}">
                <a16:creationId xmlns:a16="http://schemas.microsoft.com/office/drawing/2014/main" id="{BFB928B7-6FB7-A846-A079-180A3A646076}"/>
              </a:ext>
            </a:extLst>
          </p:cNvPr>
          <p:cNvSpPr txBox="1">
            <a:spLocks noChangeArrowheads="1"/>
          </p:cNvSpPr>
          <p:nvPr/>
        </p:nvSpPr>
        <p:spPr bwMode="auto">
          <a:xfrm>
            <a:off x="1774826" y="115888"/>
            <a:ext cx="8569325"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FontTx/>
              <a:buNone/>
            </a:pPr>
            <a:r>
              <a:rPr lang="it-IT" altLang="it-IT" sz="1600" b="1">
                <a:solidFill>
                  <a:srgbClr val="0000FF"/>
                </a:solidFill>
                <a:latin typeface="Verdana" panose="020B0604030504040204" pitchFamily="34" charset="0"/>
              </a:rPr>
              <a:t>Ras and Gpr1/Gpa2 pathways</a:t>
            </a:r>
          </a:p>
          <a:p>
            <a:pPr algn="just" eaLnBrk="1" hangingPunct="1">
              <a:spcBef>
                <a:spcPct val="50000"/>
              </a:spcBef>
              <a:buFontTx/>
              <a:buNone/>
            </a:pPr>
            <a:r>
              <a:rPr lang="it-IT" altLang="it-IT" sz="1600">
                <a:latin typeface="Verdana" panose="020B0604030504040204" pitchFamily="34" charset="0"/>
              </a:rPr>
              <a:t>L</a:t>
            </a:r>
            <a:r>
              <a:rPr lang="ja-JP" altLang="it-IT" sz="1600">
                <a:latin typeface="Verdana" panose="020B0604030504040204" pitchFamily="34" charset="0"/>
              </a:rPr>
              <a:t>’</a:t>
            </a:r>
            <a:r>
              <a:rPr lang="it-IT" altLang="ja-JP" sz="1600">
                <a:latin typeface="Verdana" panose="020B0604030504040204" pitchFamily="34" charset="0"/>
              </a:rPr>
              <a:t>aggiunta di glucosio a cellule in fase stazionaria o in crescita su terreni non fermentabili induce l</a:t>
            </a:r>
            <a:r>
              <a:rPr lang="it-IT" altLang="it-IT" sz="1600">
                <a:latin typeface="Verdana" panose="020B0604030504040204" pitchFamily="34" charset="0"/>
              </a:rPr>
              <a:t>’</a:t>
            </a:r>
            <a:r>
              <a:rPr lang="it-IT" altLang="ja-JP" sz="1600">
                <a:latin typeface="Verdana" panose="020B0604030504040204" pitchFamily="34" charset="0"/>
              </a:rPr>
              <a:t>attivazione di </a:t>
            </a:r>
            <a:r>
              <a:rPr lang="it-IT" altLang="ja-JP" sz="1600" b="1">
                <a:latin typeface="Verdana" panose="020B0604030504040204" pitchFamily="34" charset="0"/>
              </a:rPr>
              <a:t>due</a:t>
            </a:r>
            <a:r>
              <a:rPr lang="it-IT" altLang="ja-JP" sz="1600">
                <a:latin typeface="Verdana" panose="020B0604030504040204" pitchFamily="34" charset="0"/>
              </a:rPr>
              <a:t> vie di trasduzione del segnale: una mediata da </a:t>
            </a:r>
            <a:r>
              <a:rPr lang="it-IT" altLang="ja-JP" sz="1600" b="1">
                <a:latin typeface="Verdana" panose="020B0604030504040204" pitchFamily="34" charset="0"/>
              </a:rPr>
              <a:t>Ras/GTPasi</a:t>
            </a:r>
            <a:r>
              <a:rPr lang="it-IT" altLang="ja-JP" sz="1600">
                <a:latin typeface="Verdana" panose="020B0604030504040204" pitchFamily="34" charset="0"/>
              </a:rPr>
              <a:t> monomerica e la seconda dal complesso </a:t>
            </a:r>
            <a:r>
              <a:rPr lang="it-IT" altLang="ja-JP" sz="1600" b="1">
                <a:latin typeface="Verdana" panose="020B0604030504040204" pitchFamily="34" charset="0"/>
              </a:rPr>
              <a:t>Gpr1/Gpa2</a:t>
            </a:r>
            <a:r>
              <a:rPr lang="it-IT" altLang="ja-JP" sz="1600">
                <a:latin typeface="Verdana" panose="020B0604030504040204" pitchFamily="34" charset="0"/>
              </a:rPr>
              <a:t>. Entrambe portano all</a:t>
            </a:r>
            <a:r>
              <a:rPr lang="ja-JP" altLang="it-IT" sz="1600">
                <a:latin typeface="Verdana" panose="020B0604030504040204" pitchFamily="34" charset="0"/>
              </a:rPr>
              <a:t>’</a:t>
            </a:r>
            <a:r>
              <a:rPr lang="it-IT" altLang="ja-JP" sz="1600">
                <a:latin typeface="Verdana" panose="020B0604030504040204" pitchFamily="34" charset="0"/>
              </a:rPr>
              <a:t>attivazione della chinasi </a:t>
            </a:r>
            <a:r>
              <a:rPr lang="it-IT" altLang="ja-JP" sz="1600" b="1">
                <a:latin typeface="Verdana" panose="020B0604030504040204" pitchFamily="34" charset="0"/>
              </a:rPr>
              <a:t>PKA</a:t>
            </a:r>
            <a:endParaRPr lang="it-IT" altLang="it-IT" sz="1600">
              <a:latin typeface="Verdana" panose="020B0604030504040204" pitchFamily="34" charset="0"/>
            </a:endParaRPr>
          </a:p>
        </p:txBody>
      </p:sp>
      <p:pic>
        <p:nvPicPr>
          <p:cNvPr id="22530" name="Picture 3">
            <a:extLst>
              <a:ext uri="{FF2B5EF4-FFF2-40B4-BE49-F238E27FC236}">
                <a16:creationId xmlns:a16="http://schemas.microsoft.com/office/drawing/2014/main" id="{C4182CAD-DA18-264A-BDF7-67B189D56B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3250" y="1989139"/>
            <a:ext cx="5905500" cy="455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ext Box 4">
            <a:extLst>
              <a:ext uri="{FF2B5EF4-FFF2-40B4-BE49-F238E27FC236}">
                <a16:creationId xmlns:a16="http://schemas.microsoft.com/office/drawing/2014/main" id="{87237ECF-2993-394B-AEA1-77E4FCECB9B9}"/>
              </a:ext>
            </a:extLst>
          </p:cNvPr>
          <p:cNvSpPr txBox="1">
            <a:spLocks noChangeArrowheads="1"/>
          </p:cNvSpPr>
          <p:nvPr/>
        </p:nvSpPr>
        <p:spPr bwMode="auto">
          <a:xfrm>
            <a:off x="8893176" y="6608763"/>
            <a:ext cx="17637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it-IT" altLang="it-IT" sz="1000" b="1" i="1">
                <a:solidFill>
                  <a:srgbClr val="000000"/>
                </a:solidFill>
                <a:cs typeface="Arial" panose="020B0604020202020204" pitchFamily="34" charset="0"/>
              </a:rPr>
              <a:t>Zaman et al, 2008</a:t>
            </a:r>
            <a:r>
              <a:rPr lang="it-IT" altLang="it-IT" sz="1000" b="1" i="1">
                <a:cs typeface="Arial" panose="020B0604020202020204" pitchFamily="34" charset="0"/>
              </a:rPr>
              <a:t> </a:t>
            </a:r>
          </a:p>
        </p:txBody>
      </p:sp>
      <p:sp>
        <p:nvSpPr>
          <p:cNvPr id="22532" name="Segnaposto numero diapositiva 1">
            <a:extLst>
              <a:ext uri="{FF2B5EF4-FFF2-40B4-BE49-F238E27FC236}">
                <a16:creationId xmlns:a16="http://schemas.microsoft.com/office/drawing/2014/main" id="{65DC69F2-00EC-8E4C-A779-BBAE308DB54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AFFE3B68-6AD0-424A-91A3-F9EC05973BFD}" type="slidenum">
              <a:rPr lang="it-IT" altLang="it-IT" sz="1400"/>
              <a:pPr>
                <a:spcBef>
                  <a:spcPct val="0"/>
                </a:spcBef>
                <a:buFontTx/>
                <a:buNone/>
              </a:pPr>
              <a:t>5</a:t>
            </a:fld>
            <a:endParaRPr lang="it-IT" altLang="it-IT" sz="1400"/>
          </a:p>
        </p:txBody>
      </p:sp>
    </p:spTree>
    <p:extLst>
      <p:ext uri="{BB962C8B-B14F-4D97-AF65-F5344CB8AC3E}">
        <p14:creationId xmlns:p14="http://schemas.microsoft.com/office/powerpoint/2010/main" val="3801309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1">
            <a:extLst>
              <a:ext uri="{FF2B5EF4-FFF2-40B4-BE49-F238E27FC236}">
                <a16:creationId xmlns:a16="http://schemas.microsoft.com/office/drawing/2014/main" id="{C67CBF4B-96FC-404E-AF2E-7C8C569BF8C3}"/>
              </a:ext>
            </a:extLst>
          </p:cNvPr>
          <p:cNvSpPr>
            <a:spLocks noGrp="1" noChangeArrowheads="1"/>
          </p:cNvSpPr>
          <p:nvPr>
            <p:ph type="title"/>
          </p:nvPr>
        </p:nvSpPr>
        <p:spPr>
          <a:xfrm>
            <a:off x="2209800" y="161925"/>
            <a:ext cx="7772400" cy="1143000"/>
          </a:xfrm>
        </p:spPr>
        <p:txBody>
          <a:bodyPr/>
          <a:lstStyle/>
          <a:p>
            <a:r>
              <a:rPr lang="it-IT" altLang="it-IT" sz="2400" b="1">
                <a:solidFill>
                  <a:srgbClr val="0000FF"/>
                </a:solidFill>
                <a:latin typeface="Verdana" panose="020B0604030504040204" pitchFamily="34" charset="0"/>
              </a:rPr>
              <a:t>Glucose Induction Signal: the GPCR System </a:t>
            </a:r>
          </a:p>
        </p:txBody>
      </p:sp>
      <p:sp>
        <p:nvSpPr>
          <p:cNvPr id="26626" name="Segnaposto contenuto 2">
            <a:extLst>
              <a:ext uri="{FF2B5EF4-FFF2-40B4-BE49-F238E27FC236}">
                <a16:creationId xmlns:a16="http://schemas.microsoft.com/office/drawing/2014/main" id="{0D0DE8AE-B4F7-E348-9577-295A91D745DB}"/>
              </a:ext>
            </a:extLst>
          </p:cNvPr>
          <p:cNvSpPr>
            <a:spLocks noGrp="1" noChangeArrowheads="1"/>
          </p:cNvSpPr>
          <p:nvPr>
            <p:ph idx="1"/>
          </p:nvPr>
        </p:nvSpPr>
        <p:spPr>
          <a:xfrm>
            <a:off x="5632450" y="1376364"/>
            <a:ext cx="5003800" cy="5329237"/>
          </a:xfrm>
        </p:spPr>
        <p:txBody>
          <a:bodyPr/>
          <a:lstStyle/>
          <a:p>
            <a:pPr algn="just">
              <a:defRPr/>
            </a:pPr>
            <a:r>
              <a:rPr lang="it-IT" altLang="it-IT" sz="1750" dirty="0">
                <a:latin typeface="Verdana" panose="020B0604030504040204" pitchFamily="34" charset="0"/>
              </a:rPr>
              <a:t>The GPCR (G-</a:t>
            </a:r>
            <a:r>
              <a:rPr lang="it-IT" altLang="it-IT" sz="1750" dirty="0" err="1">
                <a:latin typeface="Verdana" panose="020B0604030504040204" pitchFamily="34" charset="0"/>
              </a:rPr>
              <a:t>protein</a:t>
            </a:r>
            <a:r>
              <a:rPr lang="it-IT" altLang="it-IT" sz="1750" dirty="0">
                <a:latin typeface="Verdana" panose="020B0604030504040204" pitchFamily="34" charset="0"/>
              </a:rPr>
              <a:t> </a:t>
            </a:r>
            <a:r>
              <a:rPr lang="it-IT" altLang="it-IT" sz="1750" dirty="0" err="1">
                <a:latin typeface="Verdana" panose="020B0604030504040204" pitchFamily="34" charset="0"/>
              </a:rPr>
              <a:t>coupled</a:t>
            </a:r>
            <a:r>
              <a:rPr lang="it-IT" altLang="it-IT" sz="1750" dirty="0">
                <a:latin typeface="Verdana" panose="020B0604030504040204" pitchFamily="34" charset="0"/>
              </a:rPr>
              <a:t> </a:t>
            </a:r>
            <a:r>
              <a:rPr lang="it-IT" altLang="it-IT" sz="1750" dirty="0" err="1">
                <a:latin typeface="Verdana" panose="020B0604030504040204" pitchFamily="34" charset="0"/>
              </a:rPr>
              <a:t>receptor</a:t>
            </a:r>
            <a:r>
              <a:rPr lang="it-IT" altLang="it-IT" sz="1750" dirty="0">
                <a:latin typeface="Verdana" panose="020B0604030504040204" pitchFamily="34" charset="0"/>
              </a:rPr>
              <a:t>) </a:t>
            </a:r>
            <a:r>
              <a:rPr lang="it-IT" altLang="it-IT" sz="1750" dirty="0" err="1">
                <a:latin typeface="Verdana" panose="020B0604030504040204" pitchFamily="34" charset="0"/>
              </a:rPr>
              <a:t>module</a:t>
            </a:r>
            <a:r>
              <a:rPr lang="it-IT" altLang="it-IT" sz="1750" dirty="0">
                <a:latin typeface="Verdana" panose="020B0604030504040204" pitchFamily="34" charset="0"/>
              </a:rPr>
              <a:t> </a:t>
            </a:r>
            <a:r>
              <a:rPr lang="it-IT" altLang="it-IT" sz="1750" dirty="0" err="1">
                <a:latin typeface="Verdana" panose="020B0604030504040204" pitchFamily="34" charset="0"/>
              </a:rPr>
              <a:t>composed</a:t>
            </a:r>
            <a:r>
              <a:rPr lang="it-IT" altLang="it-IT" sz="1750" dirty="0">
                <a:latin typeface="Verdana" panose="020B0604030504040204" pitchFamily="34" charset="0"/>
              </a:rPr>
              <a:t> by the Gpr1 </a:t>
            </a:r>
            <a:r>
              <a:rPr lang="it-IT" altLang="it-IT" sz="1750" dirty="0" err="1">
                <a:latin typeface="Verdana" panose="020B0604030504040204" pitchFamily="34" charset="0"/>
              </a:rPr>
              <a:t>receptor</a:t>
            </a:r>
            <a:r>
              <a:rPr lang="it-IT" altLang="it-IT" sz="1750" dirty="0">
                <a:latin typeface="Verdana" panose="020B0604030504040204" pitchFamily="34" charset="0"/>
              </a:rPr>
              <a:t> and </a:t>
            </a:r>
            <a:r>
              <a:rPr lang="it-IT" altLang="it-IT" sz="1750" dirty="0" err="1">
                <a:latin typeface="Verdana" panose="020B0604030504040204" pitchFamily="34" charset="0"/>
              </a:rPr>
              <a:t>its</a:t>
            </a:r>
            <a:r>
              <a:rPr lang="it-IT" altLang="it-IT" sz="1750" dirty="0">
                <a:latin typeface="Verdana" panose="020B0604030504040204" pitchFamily="34" charset="0"/>
              </a:rPr>
              <a:t> cognate G </a:t>
            </a:r>
            <a:r>
              <a:rPr lang="it-IT" altLang="it-IT" sz="1750" dirty="0" err="1">
                <a:latin typeface="Verdana" panose="020B0604030504040204" pitchFamily="34" charset="0"/>
              </a:rPr>
              <a:t>protein</a:t>
            </a:r>
            <a:r>
              <a:rPr lang="it-IT" altLang="it-IT" sz="1750" dirty="0">
                <a:latin typeface="Verdana" panose="020B0604030504040204" pitchFamily="34" charset="0"/>
              </a:rPr>
              <a:t> Gpa2 </a:t>
            </a:r>
            <a:r>
              <a:rPr lang="it-IT" altLang="it-IT" sz="1750" dirty="0" err="1">
                <a:latin typeface="Verdana" panose="020B0604030504040204" pitchFamily="34" charset="0"/>
              </a:rPr>
              <a:t>defines</a:t>
            </a:r>
            <a:r>
              <a:rPr lang="it-IT" altLang="it-IT" sz="1750" dirty="0">
                <a:latin typeface="Verdana" panose="020B0604030504040204" pitchFamily="34" charset="0"/>
              </a:rPr>
              <a:t> a </a:t>
            </a:r>
            <a:r>
              <a:rPr lang="it-IT" altLang="it-IT" sz="1750" dirty="0" err="1">
                <a:latin typeface="Verdana" panose="020B0604030504040204" pitchFamily="34" charset="0"/>
              </a:rPr>
              <a:t>glucose-sensing</a:t>
            </a:r>
            <a:r>
              <a:rPr lang="it-IT" altLang="it-IT" sz="1750" dirty="0">
                <a:latin typeface="Verdana" panose="020B0604030504040204" pitchFamily="34" charset="0"/>
              </a:rPr>
              <a:t> </a:t>
            </a:r>
            <a:r>
              <a:rPr lang="it-IT" altLang="it-IT" sz="1750" dirty="0" err="1">
                <a:latin typeface="Verdana" panose="020B0604030504040204" pitchFamily="34" charset="0"/>
              </a:rPr>
              <a:t>system</a:t>
            </a:r>
            <a:r>
              <a:rPr lang="it-IT" altLang="it-IT" sz="1750" dirty="0">
                <a:latin typeface="Verdana" panose="020B0604030504040204" pitchFamily="34" charset="0"/>
              </a:rPr>
              <a:t> </a:t>
            </a:r>
            <a:r>
              <a:rPr lang="it-IT" altLang="it-IT" sz="1750" dirty="0" err="1">
                <a:latin typeface="Verdana" panose="020B0604030504040204" pitchFamily="34" charset="0"/>
              </a:rPr>
              <a:t>that</a:t>
            </a:r>
            <a:r>
              <a:rPr lang="it-IT" altLang="it-IT" sz="1750" dirty="0">
                <a:latin typeface="Verdana" panose="020B0604030504040204" pitchFamily="34" charset="0"/>
              </a:rPr>
              <a:t> </a:t>
            </a:r>
            <a:r>
              <a:rPr lang="it-IT" altLang="it-IT" sz="1750" dirty="0" err="1">
                <a:latin typeface="Verdana" panose="020B0604030504040204" pitchFamily="34" charset="0"/>
              </a:rPr>
              <a:t>works</a:t>
            </a:r>
            <a:r>
              <a:rPr lang="it-IT" altLang="it-IT" sz="1750" dirty="0">
                <a:latin typeface="Verdana" panose="020B0604030504040204" pitchFamily="34" charset="0"/>
              </a:rPr>
              <a:t> in </a:t>
            </a:r>
            <a:r>
              <a:rPr lang="it-IT" altLang="it-IT" sz="1750" dirty="0" err="1">
                <a:latin typeface="Verdana" panose="020B0604030504040204" pitchFamily="34" charset="0"/>
              </a:rPr>
              <a:t>parallel</a:t>
            </a:r>
            <a:r>
              <a:rPr lang="it-IT" altLang="it-IT" sz="1750" dirty="0">
                <a:latin typeface="Verdana" panose="020B0604030504040204" pitchFamily="34" charset="0"/>
              </a:rPr>
              <a:t> with Ras to </a:t>
            </a:r>
            <a:r>
              <a:rPr lang="it-IT" altLang="it-IT" sz="1750" dirty="0" err="1">
                <a:latin typeface="Verdana" panose="020B0604030504040204" pitchFamily="34" charset="0"/>
              </a:rPr>
              <a:t>activate</a:t>
            </a:r>
            <a:r>
              <a:rPr lang="it-IT" altLang="it-IT" sz="1750" dirty="0">
                <a:latin typeface="Verdana" panose="020B0604030504040204" pitchFamily="34" charset="0"/>
              </a:rPr>
              <a:t> PKA. </a:t>
            </a:r>
          </a:p>
          <a:p>
            <a:pPr algn="just">
              <a:defRPr/>
            </a:pPr>
            <a:r>
              <a:rPr lang="it-IT" altLang="it-IT" sz="1750" i="1" dirty="0">
                <a:latin typeface="Verdana" panose="020B0604030504040204" pitchFamily="34" charset="0"/>
              </a:rPr>
              <a:t>GPR1 </a:t>
            </a:r>
            <a:r>
              <a:rPr lang="it-IT" altLang="it-IT" sz="1750" dirty="0" err="1">
                <a:latin typeface="Verdana" panose="020B0604030504040204" pitchFamily="34" charset="0"/>
              </a:rPr>
              <a:t>encodes</a:t>
            </a:r>
            <a:r>
              <a:rPr lang="it-IT" altLang="it-IT" sz="1750" dirty="0">
                <a:latin typeface="Verdana" panose="020B0604030504040204" pitchFamily="34" charset="0"/>
              </a:rPr>
              <a:t> a </a:t>
            </a:r>
            <a:r>
              <a:rPr lang="it-IT" altLang="it-IT" sz="1750" dirty="0" err="1">
                <a:latin typeface="Verdana" panose="020B0604030504040204" pitchFamily="34" charset="0"/>
              </a:rPr>
              <a:t>seven-transmembrane</a:t>
            </a:r>
            <a:r>
              <a:rPr lang="it-IT" altLang="it-IT" sz="1750" dirty="0">
                <a:latin typeface="Verdana" panose="020B0604030504040204" pitchFamily="34" charset="0"/>
              </a:rPr>
              <a:t> G </a:t>
            </a:r>
            <a:r>
              <a:rPr lang="it-IT" altLang="it-IT" sz="1750" dirty="0" err="1">
                <a:latin typeface="Verdana" panose="020B0604030504040204" pitchFamily="34" charset="0"/>
              </a:rPr>
              <a:t>protein</a:t>
            </a:r>
            <a:r>
              <a:rPr lang="it-IT" altLang="it-IT" sz="1750" dirty="0">
                <a:latin typeface="Verdana" panose="020B0604030504040204" pitchFamily="34" charset="0"/>
              </a:rPr>
              <a:t>–</a:t>
            </a:r>
            <a:r>
              <a:rPr lang="it-IT" altLang="it-IT" sz="1750" dirty="0" err="1">
                <a:latin typeface="Verdana" panose="020B0604030504040204" pitchFamily="34" charset="0"/>
              </a:rPr>
              <a:t>coupled</a:t>
            </a:r>
            <a:r>
              <a:rPr lang="it-IT" altLang="it-IT" sz="1750" dirty="0">
                <a:latin typeface="Verdana" panose="020B0604030504040204" pitchFamily="34" charset="0"/>
              </a:rPr>
              <a:t> </a:t>
            </a:r>
            <a:r>
              <a:rPr lang="it-IT" altLang="it-IT" sz="1750" dirty="0" err="1">
                <a:latin typeface="Verdana" panose="020B0604030504040204" pitchFamily="34" charset="0"/>
              </a:rPr>
              <a:t>receptor</a:t>
            </a:r>
            <a:r>
              <a:rPr lang="it-IT" altLang="it-IT" sz="1750" dirty="0">
                <a:latin typeface="Verdana" panose="020B0604030504040204" pitchFamily="34" charset="0"/>
              </a:rPr>
              <a:t> </a:t>
            </a:r>
            <a:r>
              <a:rPr lang="it-IT" altLang="it-IT" sz="1750" dirty="0" err="1">
                <a:latin typeface="Verdana" panose="020B0604030504040204" pitchFamily="34" charset="0"/>
              </a:rPr>
              <a:t>that</a:t>
            </a:r>
            <a:r>
              <a:rPr lang="it-IT" altLang="it-IT" sz="1750" dirty="0">
                <a:latin typeface="Verdana" panose="020B0604030504040204" pitchFamily="34" charset="0"/>
              </a:rPr>
              <a:t> </a:t>
            </a:r>
            <a:r>
              <a:rPr lang="it-IT" altLang="it-IT" sz="1750" dirty="0" err="1">
                <a:latin typeface="Verdana" panose="020B0604030504040204" pitchFamily="34" charset="0"/>
              </a:rPr>
              <a:t>physically</a:t>
            </a:r>
            <a:r>
              <a:rPr lang="it-IT" altLang="it-IT" sz="1750" dirty="0">
                <a:latin typeface="Verdana" panose="020B0604030504040204" pitchFamily="34" charset="0"/>
              </a:rPr>
              <a:t> </a:t>
            </a:r>
            <a:r>
              <a:rPr lang="it-IT" altLang="it-IT" sz="1750" dirty="0" err="1">
                <a:latin typeface="Verdana" panose="020B0604030504040204" pitchFamily="34" charset="0"/>
              </a:rPr>
              <a:t>interacts</a:t>
            </a:r>
            <a:r>
              <a:rPr lang="it-IT" altLang="it-IT" sz="1750" dirty="0">
                <a:latin typeface="Verdana" panose="020B0604030504040204" pitchFamily="34" charset="0"/>
              </a:rPr>
              <a:t> with Gpa2, a small GTP-</a:t>
            </a:r>
            <a:r>
              <a:rPr lang="it-IT" altLang="it-IT" sz="1750" dirty="0" err="1">
                <a:latin typeface="Verdana" panose="020B0604030504040204" pitchFamily="34" charset="0"/>
              </a:rPr>
              <a:t>binding</a:t>
            </a:r>
            <a:r>
              <a:rPr lang="it-IT" altLang="it-IT" sz="1750" dirty="0">
                <a:latin typeface="Verdana" panose="020B0604030504040204" pitchFamily="34" charset="0"/>
              </a:rPr>
              <a:t> </a:t>
            </a:r>
            <a:r>
              <a:rPr lang="it-IT" altLang="it-IT" sz="1750" dirty="0" err="1">
                <a:latin typeface="Verdana" panose="020B0604030504040204" pitchFamily="34" charset="0"/>
              </a:rPr>
              <a:t>protein</a:t>
            </a:r>
            <a:r>
              <a:rPr lang="it-IT" altLang="it-IT" sz="1750" dirty="0">
                <a:latin typeface="Verdana" panose="020B0604030504040204" pitchFamily="34" charset="0"/>
              </a:rPr>
              <a:t> </a:t>
            </a:r>
            <a:r>
              <a:rPr lang="it-IT" altLang="it-IT" sz="1750" dirty="0" err="1">
                <a:latin typeface="Verdana" panose="020B0604030504040204" pitchFamily="34" charset="0"/>
              </a:rPr>
              <a:t>homologous</a:t>
            </a:r>
            <a:r>
              <a:rPr lang="it-IT" altLang="it-IT" sz="1750" dirty="0">
                <a:latin typeface="Verdana" panose="020B0604030504040204" pitchFamily="34" charset="0"/>
              </a:rPr>
              <a:t> to the </a:t>
            </a:r>
            <a:r>
              <a:rPr lang="it-IT" altLang="it-IT" sz="1750" dirty="0" err="1">
                <a:latin typeface="Verdana" panose="020B0604030504040204" pitchFamily="34" charset="0"/>
              </a:rPr>
              <a:t>mammalian</a:t>
            </a:r>
            <a:r>
              <a:rPr lang="it-IT" altLang="it-IT" sz="1750" dirty="0">
                <a:latin typeface="Verdana" panose="020B0604030504040204" pitchFamily="34" charset="0"/>
              </a:rPr>
              <a:t> Gα </a:t>
            </a:r>
            <a:r>
              <a:rPr lang="it-IT" altLang="it-IT" sz="1750" dirty="0" err="1">
                <a:latin typeface="Verdana" panose="020B0604030504040204" pitchFamily="34" charset="0"/>
              </a:rPr>
              <a:t>subunit</a:t>
            </a:r>
            <a:r>
              <a:rPr lang="it-IT" altLang="it-IT" sz="1750" dirty="0">
                <a:latin typeface="Verdana" panose="020B0604030504040204" pitchFamily="34" charset="0"/>
              </a:rPr>
              <a:t> of the </a:t>
            </a:r>
            <a:r>
              <a:rPr lang="it-IT" altLang="it-IT" sz="1750" dirty="0" err="1">
                <a:latin typeface="Verdana" panose="020B0604030504040204" pitchFamily="34" charset="0"/>
              </a:rPr>
              <a:t>heterotrimeric</a:t>
            </a:r>
            <a:r>
              <a:rPr lang="it-IT" altLang="it-IT" sz="1750" dirty="0">
                <a:latin typeface="Verdana" panose="020B0604030504040204" pitchFamily="34" charset="0"/>
              </a:rPr>
              <a:t> G </a:t>
            </a:r>
            <a:r>
              <a:rPr lang="it-IT" altLang="it-IT" sz="1750" dirty="0" err="1">
                <a:latin typeface="Verdana" panose="020B0604030504040204" pitchFamily="34" charset="0"/>
              </a:rPr>
              <a:t>proteins</a:t>
            </a:r>
            <a:r>
              <a:rPr lang="it-IT" altLang="it-IT" sz="1750" dirty="0">
                <a:latin typeface="Verdana" panose="020B0604030504040204" pitchFamily="34" charset="0"/>
              </a:rPr>
              <a:t>. </a:t>
            </a:r>
            <a:r>
              <a:rPr lang="it-IT" altLang="it-IT" sz="1750" dirty="0" err="1">
                <a:latin typeface="Verdana" panose="020B0604030504040204" pitchFamily="34" charset="0"/>
              </a:rPr>
              <a:t>Binding</a:t>
            </a:r>
            <a:r>
              <a:rPr lang="it-IT" altLang="it-IT" sz="1750" dirty="0">
                <a:latin typeface="Verdana" panose="020B0604030504040204" pitchFamily="34" charset="0"/>
              </a:rPr>
              <a:t> of </a:t>
            </a:r>
            <a:r>
              <a:rPr lang="it-IT" altLang="it-IT" sz="1750" dirty="0" err="1">
                <a:latin typeface="Verdana" panose="020B0604030504040204" pitchFamily="34" charset="0"/>
              </a:rPr>
              <a:t>glucose</a:t>
            </a:r>
            <a:r>
              <a:rPr lang="it-IT" altLang="it-IT" sz="1750" dirty="0">
                <a:latin typeface="Verdana" panose="020B0604030504040204" pitchFamily="34" charset="0"/>
              </a:rPr>
              <a:t> to Gpr1 </a:t>
            </a:r>
            <a:r>
              <a:rPr lang="it-IT" altLang="it-IT" sz="1750" dirty="0" err="1">
                <a:latin typeface="Verdana" panose="020B0604030504040204" pitchFamily="34" charset="0"/>
              </a:rPr>
              <a:t>directs</a:t>
            </a:r>
            <a:r>
              <a:rPr lang="it-IT" altLang="it-IT" sz="1750" dirty="0">
                <a:latin typeface="Verdana" panose="020B0604030504040204" pitchFamily="34" charset="0"/>
              </a:rPr>
              <a:t> the </a:t>
            </a:r>
            <a:r>
              <a:rPr lang="it-IT" altLang="it-IT" sz="1750" dirty="0" err="1">
                <a:latin typeface="Verdana" panose="020B0604030504040204" pitchFamily="34" charset="0"/>
              </a:rPr>
              <a:t>formation</a:t>
            </a:r>
            <a:r>
              <a:rPr lang="it-IT" altLang="it-IT" sz="1750" dirty="0">
                <a:latin typeface="Verdana" panose="020B0604030504040204" pitchFamily="34" charset="0"/>
              </a:rPr>
              <a:t> of the GTP-</a:t>
            </a:r>
            <a:r>
              <a:rPr lang="it-IT" altLang="it-IT" sz="1750" dirty="0" err="1">
                <a:latin typeface="Verdana" panose="020B0604030504040204" pitchFamily="34" charset="0"/>
              </a:rPr>
              <a:t>bound</a:t>
            </a:r>
            <a:r>
              <a:rPr lang="it-IT" altLang="it-IT" sz="1750" dirty="0">
                <a:latin typeface="Verdana" panose="020B0604030504040204" pitchFamily="34" charset="0"/>
              </a:rPr>
              <a:t>, </a:t>
            </a:r>
            <a:r>
              <a:rPr lang="it-IT" altLang="it-IT" sz="1750" dirty="0" err="1">
                <a:latin typeface="Verdana" panose="020B0604030504040204" pitchFamily="34" charset="0"/>
              </a:rPr>
              <a:t>active</a:t>
            </a:r>
            <a:r>
              <a:rPr lang="it-IT" altLang="it-IT" sz="1750" dirty="0">
                <a:latin typeface="Verdana" panose="020B0604030504040204" pitchFamily="34" charset="0"/>
              </a:rPr>
              <a:t> </a:t>
            </a:r>
            <a:r>
              <a:rPr lang="it-IT" altLang="it-IT" sz="1750" dirty="0" err="1">
                <a:latin typeface="Verdana" panose="020B0604030504040204" pitchFamily="34" charset="0"/>
              </a:rPr>
              <a:t>form</a:t>
            </a:r>
            <a:r>
              <a:rPr lang="it-IT" altLang="it-IT" sz="1750" dirty="0">
                <a:latin typeface="Verdana" panose="020B0604030504040204" pitchFamily="34" charset="0"/>
              </a:rPr>
              <a:t> of Gpa2, </a:t>
            </a:r>
            <a:r>
              <a:rPr lang="it-IT" altLang="it-IT" sz="1750" dirty="0" err="1">
                <a:latin typeface="Verdana" panose="020B0604030504040204" pitchFamily="34" charset="0"/>
              </a:rPr>
              <a:t>which</a:t>
            </a:r>
            <a:r>
              <a:rPr lang="it-IT" altLang="it-IT" sz="1750" dirty="0">
                <a:latin typeface="Verdana" panose="020B0604030504040204" pitchFamily="34" charset="0"/>
              </a:rPr>
              <a:t> </a:t>
            </a:r>
            <a:r>
              <a:rPr lang="it-IT" altLang="it-IT" sz="1750" dirty="0" err="1">
                <a:latin typeface="Verdana" panose="020B0604030504040204" pitchFamily="34" charset="0"/>
              </a:rPr>
              <a:t>then</a:t>
            </a:r>
            <a:r>
              <a:rPr lang="it-IT" altLang="it-IT" sz="1750" dirty="0">
                <a:latin typeface="Verdana" panose="020B0604030504040204" pitchFamily="34" charset="0"/>
              </a:rPr>
              <a:t> </a:t>
            </a:r>
            <a:r>
              <a:rPr lang="it-IT" altLang="it-IT" sz="1750" dirty="0" err="1">
                <a:latin typeface="Verdana" panose="020B0604030504040204" pitchFamily="34" charset="0"/>
              </a:rPr>
              <a:t>stimulates</a:t>
            </a:r>
            <a:r>
              <a:rPr lang="it-IT" altLang="it-IT" sz="1750" dirty="0">
                <a:latin typeface="Verdana" panose="020B0604030504040204" pitchFamily="34" charset="0"/>
              </a:rPr>
              <a:t> </a:t>
            </a:r>
            <a:r>
              <a:rPr lang="it-IT" altLang="it-IT" sz="1750" dirty="0" err="1">
                <a:latin typeface="Verdana" panose="020B0604030504040204" pitchFamily="34" charset="0"/>
              </a:rPr>
              <a:t>adenylate</a:t>
            </a:r>
            <a:r>
              <a:rPr lang="it-IT" altLang="it-IT" sz="1750" dirty="0">
                <a:latin typeface="Verdana" panose="020B0604030504040204" pitchFamily="34" charset="0"/>
              </a:rPr>
              <a:t> </a:t>
            </a:r>
            <a:r>
              <a:rPr lang="it-IT" altLang="it-IT" sz="1750" dirty="0" err="1">
                <a:latin typeface="Verdana" panose="020B0604030504040204" pitchFamily="34" charset="0"/>
              </a:rPr>
              <a:t>cyclase</a:t>
            </a:r>
            <a:r>
              <a:rPr lang="it-IT" altLang="it-IT" sz="1750" dirty="0">
                <a:latin typeface="Verdana" panose="020B0604030504040204" pitchFamily="34" charset="0"/>
              </a:rPr>
              <a:t> to </a:t>
            </a:r>
            <a:r>
              <a:rPr lang="it-IT" altLang="it-IT" sz="1750" dirty="0" err="1">
                <a:latin typeface="Verdana" panose="020B0604030504040204" pitchFamily="34" charset="0"/>
              </a:rPr>
              <a:t>increase</a:t>
            </a:r>
            <a:r>
              <a:rPr lang="it-IT" altLang="it-IT" sz="1750" dirty="0">
                <a:latin typeface="Verdana" panose="020B0604030504040204" pitchFamily="34" charset="0"/>
              </a:rPr>
              <a:t> </a:t>
            </a:r>
            <a:r>
              <a:rPr lang="it-IT" altLang="it-IT" sz="1750" dirty="0" err="1">
                <a:latin typeface="Verdana" panose="020B0604030504040204" pitchFamily="34" charset="0"/>
              </a:rPr>
              <a:t>cAMP</a:t>
            </a:r>
            <a:r>
              <a:rPr lang="it-IT" altLang="it-IT" sz="1750" dirty="0">
                <a:latin typeface="Verdana" panose="020B0604030504040204" pitchFamily="34" charset="0"/>
              </a:rPr>
              <a:t> production.</a:t>
            </a:r>
          </a:p>
          <a:p>
            <a:pPr algn="just">
              <a:defRPr/>
            </a:pPr>
            <a:r>
              <a:rPr lang="it-IT" altLang="it-IT" sz="1750" dirty="0">
                <a:latin typeface="Verdana" panose="020B0604030504040204" pitchFamily="34" charset="0"/>
              </a:rPr>
              <a:t>Gpa2 </a:t>
            </a:r>
            <a:r>
              <a:rPr lang="it-IT" altLang="it-IT" sz="1750" dirty="0" err="1">
                <a:latin typeface="Verdana" panose="020B0604030504040204" pitchFamily="34" charset="0"/>
              </a:rPr>
              <a:t>is</a:t>
            </a:r>
            <a:r>
              <a:rPr lang="it-IT" altLang="it-IT" sz="1750" dirty="0">
                <a:latin typeface="Verdana" panose="020B0604030504040204" pitchFamily="34" charset="0"/>
              </a:rPr>
              <a:t> </a:t>
            </a:r>
            <a:r>
              <a:rPr lang="it-IT" altLang="it-IT" sz="1750" dirty="0" err="1">
                <a:latin typeface="Verdana" panose="020B0604030504040204" pitchFamily="34" charset="0"/>
              </a:rPr>
              <a:t>required</a:t>
            </a:r>
            <a:r>
              <a:rPr lang="it-IT" altLang="it-IT" sz="1750" dirty="0">
                <a:latin typeface="Verdana" panose="020B0604030504040204" pitchFamily="34" charset="0"/>
              </a:rPr>
              <a:t> for the </a:t>
            </a:r>
            <a:r>
              <a:rPr lang="it-IT" altLang="it-IT" sz="1750" dirty="0" err="1">
                <a:latin typeface="Verdana" panose="020B0604030504040204" pitchFamily="34" charset="0"/>
              </a:rPr>
              <a:t>recruitment</a:t>
            </a:r>
            <a:r>
              <a:rPr lang="it-IT" altLang="it-IT" sz="1750" dirty="0">
                <a:latin typeface="Verdana" panose="020B0604030504040204" pitchFamily="34" charset="0"/>
              </a:rPr>
              <a:t> of Ras-GTP </a:t>
            </a:r>
            <a:r>
              <a:rPr lang="it-IT" altLang="it-IT" sz="1750" dirty="0" err="1">
                <a:latin typeface="Verdana" panose="020B0604030504040204" pitchFamily="34" charset="0"/>
              </a:rPr>
              <a:t>at</a:t>
            </a:r>
            <a:r>
              <a:rPr lang="it-IT" altLang="it-IT" sz="1750" dirty="0">
                <a:latin typeface="Verdana" panose="020B0604030504040204" pitchFamily="34" charset="0"/>
              </a:rPr>
              <a:t> the plasma membrane.</a:t>
            </a:r>
          </a:p>
          <a:p>
            <a:pPr algn="just">
              <a:defRPr/>
            </a:pPr>
            <a:r>
              <a:rPr lang="it-IT" altLang="it-IT" sz="1750" dirty="0" err="1">
                <a:latin typeface="Verdana" panose="020B0604030504040204" pitchFamily="34" charset="0"/>
              </a:rPr>
              <a:t>Activation</a:t>
            </a:r>
            <a:r>
              <a:rPr lang="it-IT" altLang="it-IT" sz="1750" dirty="0">
                <a:latin typeface="Verdana" panose="020B0604030504040204" pitchFamily="34" charset="0"/>
              </a:rPr>
              <a:t> of </a:t>
            </a:r>
            <a:r>
              <a:rPr lang="it-IT" altLang="it-IT" sz="1750" dirty="0" err="1">
                <a:latin typeface="Verdana" panose="020B0604030504040204" pitchFamily="34" charset="0"/>
              </a:rPr>
              <a:t>cAMP</a:t>
            </a:r>
            <a:r>
              <a:rPr lang="it-IT" altLang="it-IT" sz="1750" dirty="0">
                <a:latin typeface="Verdana" panose="020B0604030504040204" pitchFamily="34" charset="0"/>
              </a:rPr>
              <a:t>/PKA </a:t>
            </a:r>
            <a:r>
              <a:rPr lang="it-IT" altLang="it-IT" sz="1750" dirty="0" err="1">
                <a:latin typeface="Verdana" panose="020B0604030504040204" pitchFamily="34" charset="0"/>
              </a:rPr>
              <a:t>pathway</a:t>
            </a:r>
            <a:r>
              <a:rPr lang="it-IT" altLang="it-IT" sz="1750" dirty="0">
                <a:latin typeface="Verdana" panose="020B0604030504040204" pitchFamily="34" charset="0"/>
              </a:rPr>
              <a:t>.</a:t>
            </a:r>
          </a:p>
          <a:p>
            <a:pPr algn="just">
              <a:defRPr/>
            </a:pPr>
            <a:endParaRPr lang="it-IT" altLang="it-IT" sz="1750" dirty="0">
              <a:latin typeface="Verdana" panose="020B0604030504040204" pitchFamily="34" charset="0"/>
            </a:endParaRPr>
          </a:p>
          <a:p>
            <a:pPr>
              <a:defRPr/>
            </a:pPr>
            <a:endParaRPr lang="it-IT" altLang="it-IT" sz="1750" dirty="0"/>
          </a:p>
        </p:txBody>
      </p:sp>
      <p:pic>
        <p:nvPicPr>
          <p:cNvPr id="24579" name="Immagine 1" descr="Schermata 2014-10-02 alle 14.17.51.png">
            <a:extLst>
              <a:ext uri="{FF2B5EF4-FFF2-40B4-BE49-F238E27FC236}">
                <a16:creationId xmlns:a16="http://schemas.microsoft.com/office/drawing/2014/main" id="{08292E2E-3CA0-5545-B1BB-9A172793BDAB}"/>
              </a:ext>
            </a:extLst>
          </p:cNvPr>
          <p:cNvPicPr>
            <a:picLocks noChangeAspect="1"/>
          </p:cNvPicPr>
          <p:nvPr/>
        </p:nvPicPr>
        <p:blipFill>
          <a:blip r:embed="rId2">
            <a:extLst>
              <a:ext uri="{28A0092B-C50C-407E-A947-70E740481C1C}">
                <a14:useLocalDpi xmlns:a14="http://schemas.microsoft.com/office/drawing/2010/main" val="0"/>
              </a:ext>
            </a:extLst>
          </a:blip>
          <a:srcRect l="4675" r="11624"/>
          <a:stretch>
            <a:fillRect/>
          </a:stretch>
        </p:blipFill>
        <p:spPr bwMode="auto">
          <a:xfrm>
            <a:off x="1898650" y="1330326"/>
            <a:ext cx="3384550" cy="417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Segnaposto numero diapositiva 1">
            <a:extLst>
              <a:ext uri="{FF2B5EF4-FFF2-40B4-BE49-F238E27FC236}">
                <a16:creationId xmlns:a16="http://schemas.microsoft.com/office/drawing/2014/main" id="{FC515193-DE6C-3545-8F34-69B64DCFC85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60172505-088F-5241-A2B2-1F5F36659E3D}" type="slidenum">
              <a:rPr lang="it-IT" altLang="it-IT" sz="1400"/>
              <a:pPr>
                <a:spcBef>
                  <a:spcPct val="0"/>
                </a:spcBef>
                <a:buFontTx/>
                <a:buNone/>
              </a:pPr>
              <a:t>6</a:t>
            </a:fld>
            <a:endParaRPr lang="it-IT" altLang="it-IT" sz="1400"/>
          </a:p>
        </p:txBody>
      </p:sp>
    </p:spTree>
    <p:extLst>
      <p:ext uri="{BB962C8B-B14F-4D97-AF65-F5344CB8AC3E}">
        <p14:creationId xmlns:p14="http://schemas.microsoft.com/office/powerpoint/2010/main" val="68538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4" descr="Immagine 6">
            <a:extLst>
              <a:ext uri="{FF2B5EF4-FFF2-40B4-BE49-F238E27FC236}">
                <a16:creationId xmlns:a16="http://schemas.microsoft.com/office/drawing/2014/main" id="{3DCA081B-40FF-734A-92D1-DA548D70DB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8926" y="266701"/>
            <a:ext cx="4943475" cy="561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ext Box 5">
            <a:extLst>
              <a:ext uri="{FF2B5EF4-FFF2-40B4-BE49-F238E27FC236}">
                <a16:creationId xmlns:a16="http://schemas.microsoft.com/office/drawing/2014/main" id="{AE098537-01FF-F84A-84EF-968B6C7C424C}"/>
              </a:ext>
            </a:extLst>
          </p:cNvPr>
          <p:cNvSpPr txBox="1">
            <a:spLocks noChangeArrowheads="1"/>
          </p:cNvSpPr>
          <p:nvPr/>
        </p:nvSpPr>
        <p:spPr bwMode="auto">
          <a:xfrm>
            <a:off x="6167438" y="968375"/>
            <a:ext cx="4500562" cy="5570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just">
              <a:spcBef>
                <a:spcPct val="0"/>
              </a:spcBef>
              <a:buFontTx/>
              <a:buNone/>
            </a:pPr>
            <a:r>
              <a:rPr lang="it-IT" altLang="it-IT" sz="1400">
                <a:latin typeface="Verdana" panose="020B0604030504040204" pitchFamily="34" charset="0"/>
              </a:rPr>
              <a:t>	cAMP-PKA plays a major role in the control of metabolism, stress resistance and proliferation. In response to a sudden availability of rapidly fermentable sugars, the pathway induces the synthesis of cAMP to activate PKA. The cAMP/protein kinase A pathway,  regulates many aspects of cellular physiology, including </a:t>
            </a:r>
            <a:r>
              <a:rPr lang="it-IT" altLang="it-IT" sz="1400" b="1">
                <a:latin typeface="Verdana" panose="020B0604030504040204" pitchFamily="34" charset="0"/>
              </a:rPr>
              <a:t>growth, proliferation, metabolism, stress resistance, aging</a:t>
            </a:r>
            <a:r>
              <a:rPr lang="it-IT" altLang="it-IT" sz="1400">
                <a:latin typeface="Verdana" panose="020B0604030504040204" pitchFamily="34" charset="0"/>
              </a:rPr>
              <a:t>, morphogenesis and development according to nutrients availability</a:t>
            </a:r>
          </a:p>
          <a:p>
            <a:pPr algn="just">
              <a:spcBef>
                <a:spcPct val="0"/>
              </a:spcBef>
              <a:buFontTx/>
              <a:buNone/>
            </a:pPr>
            <a:endParaRPr lang="it-IT" altLang="it-IT" sz="1400">
              <a:latin typeface="Verdana" panose="020B0604030504040204" pitchFamily="34" charset="0"/>
            </a:endParaRPr>
          </a:p>
          <a:p>
            <a:pPr algn="just">
              <a:spcBef>
                <a:spcPct val="0"/>
              </a:spcBef>
              <a:buFontTx/>
              <a:buAutoNum type="arabicParenR"/>
            </a:pPr>
            <a:r>
              <a:rPr lang="it-IT" altLang="it-IT" sz="1400" b="1">
                <a:solidFill>
                  <a:srgbClr val="002060"/>
                </a:solidFill>
                <a:latin typeface="Verdana" panose="020B0604030504040204" pitchFamily="34" charset="0"/>
              </a:rPr>
              <a:t>Glycolysis: Upregulation</a:t>
            </a:r>
          </a:p>
          <a:p>
            <a:pPr algn="just">
              <a:spcBef>
                <a:spcPct val="0"/>
              </a:spcBef>
              <a:buFontTx/>
              <a:buAutoNum type="arabicParenR"/>
            </a:pPr>
            <a:endParaRPr lang="it-IT" altLang="it-IT" sz="1400" b="1">
              <a:solidFill>
                <a:srgbClr val="002060"/>
              </a:solidFill>
              <a:latin typeface="Verdana" panose="020B0604030504040204" pitchFamily="34" charset="0"/>
            </a:endParaRPr>
          </a:p>
          <a:p>
            <a:pPr algn="just">
              <a:spcBef>
                <a:spcPct val="0"/>
              </a:spcBef>
              <a:buFontTx/>
              <a:buAutoNum type="arabicParenR"/>
            </a:pPr>
            <a:r>
              <a:rPr lang="it-IT" altLang="it-IT" sz="1400" b="1">
                <a:solidFill>
                  <a:srgbClr val="002060"/>
                </a:solidFill>
                <a:latin typeface="Verdana" panose="020B0604030504040204" pitchFamily="34" charset="0"/>
              </a:rPr>
              <a:t>Gluconeogenesis: downregulation </a:t>
            </a:r>
          </a:p>
          <a:p>
            <a:pPr algn="just">
              <a:spcBef>
                <a:spcPct val="0"/>
              </a:spcBef>
              <a:buFontTx/>
              <a:buAutoNum type="arabicParenR" startAt="2"/>
            </a:pPr>
            <a:endParaRPr lang="it-IT" altLang="it-IT" sz="1400" b="1">
              <a:solidFill>
                <a:srgbClr val="002060"/>
              </a:solidFill>
              <a:latin typeface="Verdana" panose="020B0604030504040204" pitchFamily="34" charset="0"/>
            </a:endParaRPr>
          </a:p>
          <a:p>
            <a:pPr algn="just">
              <a:spcBef>
                <a:spcPct val="0"/>
              </a:spcBef>
              <a:buFontTx/>
              <a:buAutoNum type="arabicParenR" startAt="2"/>
            </a:pPr>
            <a:r>
              <a:rPr lang="it-IT" altLang="it-IT" sz="1400" b="1">
                <a:solidFill>
                  <a:srgbClr val="002060"/>
                </a:solidFill>
                <a:latin typeface="Verdana" panose="020B0604030504040204" pitchFamily="34" charset="0"/>
              </a:rPr>
              <a:t>Stimulation of cell growth and cell cycle progression</a:t>
            </a:r>
          </a:p>
          <a:p>
            <a:pPr algn="just">
              <a:spcBef>
                <a:spcPct val="0"/>
              </a:spcBef>
              <a:buFontTx/>
              <a:buAutoNum type="arabicParenR" startAt="2"/>
            </a:pPr>
            <a:endParaRPr lang="it-IT" altLang="it-IT" sz="1400" b="1">
              <a:solidFill>
                <a:srgbClr val="002060"/>
              </a:solidFill>
              <a:latin typeface="Verdana" panose="020B0604030504040204" pitchFamily="34" charset="0"/>
            </a:endParaRPr>
          </a:p>
          <a:p>
            <a:pPr algn="just">
              <a:spcBef>
                <a:spcPct val="0"/>
              </a:spcBef>
              <a:buFontTx/>
              <a:buAutoNum type="arabicParenR" startAt="3"/>
            </a:pPr>
            <a:r>
              <a:rPr lang="it-IT" altLang="it-IT" sz="1400" b="1">
                <a:solidFill>
                  <a:srgbClr val="002060"/>
                </a:solidFill>
                <a:latin typeface="Verdana" panose="020B0604030504040204" pitchFamily="34" charset="0"/>
              </a:rPr>
              <a:t>Downregulation of stress resistance</a:t>
            </a:r>
          </a:p>
          <a:p>
            <a:pPr algn="just">
              <a:spcBef>
                <a:spcPct val="0"/>
              </a:spcBef>
              <a:buFontTx/>
              <a:buAutoNum type="arabicParenR" startAt="3"/>
            </a:pPr>
            <a:endParaRPr lang="it-IT" altLang="it-IT" sz="1400"/>
          </a:p>
          <a:p>
            <a:pPr algn="just">
              <a:spcBef>
                <a:spcPct val="0"/>
              </a:spcBef>
              <a:buFontTx/>
              <a:buAutoNum type="arabicParenR" startAt="3"/>
            </a:pPr>
            <a:endParaRPr lang="it-IT" altLang="it-IT" sz="1400"/>
          </a:p>
          <a:p>
            <a:pPr algn="just">
              <a:spcBef>
                <a:spcPct val="0"/>
              </a:spcBef>
              <a:buFontTx/>
              <a:buAutoNum type="arabicParenR"/>
            </a:pPr>
            <a:endParaRPr lang="it-IT" altLang="it-IT" sz="1400"/>
          </a:p>
          <a:p>
            <a:pPr algn="just">
              <a:spcBef>
                <a:spcPct val="0"/>
              </a:spcBef>
              <a:buFontTx/>
              <a:buNone/>
            </a:pPr>
            <a:r>
              <a:rPr lang="it-IT" altLang="it-IT" sz="2000"/>
              <a:t> </a:t>
            </a:r>
          </a:p>
        </p:txBody>
      </p:sp>
      <p:sp>
        <p:nvSpPr>
          <p:cNvPr id="25603" name="Titolo 1">
            <a:extLst>
              <a:ext uri="{FF2B5EF4-FFF2-40B4-BE49-F238E27FC236}">
                <a16:creationId xmlns:a16="http://schemas.microsoft.com/office/drawing/2014/main" id="{EDBCB9A8-F68C-5840-B48E-75A30E843348}"/>
              </a:ext>
            </a:extLst>
          </p:cNvPr>
          <p:cNvSpPr>
            <a:spLocks noGrp="1" noChangeArrowheads="1"/>
          </p:cNvSpPr>
          <p:nvPr>
            <p:ph type="title"/>
          </p:nvPr>
        </p:nvSpPr>
        <p:spPr>
          <a:xfrm>
            <a:off x="3071813" y="-100013"/>
            <a:ext cx="7772400" cy="1143001"/>
          </a:xfrm>
        </p:spPr>
        <p:txBody>
          <a:bodyPr/>
          <a:lstStyle/>
          <a:p>
            <a:r>
              <a:rPr lang="it-IT" altLang="it-IT" sz="2400" b="1">
                <a:solidFill>
                  <a:srgbClr val="0000FF"/>
                </a:solidFill>
                <a:latin typeface="Verdana" panose="020B0604030504040204" pitchFamily="34" charset="0"/>
              </a:rPr>
              <a:t>            </a:t>
            </a:r>
            <a:r>
              <a:rPr lang="it-IT" altLang="it-IT" sz="2800" b="1">
                <a:solidFill>
                  <a:srgbClr val="0000FF"/>
                </a:solidFill>
                <a:latin typeface="Verdana" panose="020B0604030504040204" pitchFamily="34" charset="0"/>
              </a:rPr>
              <a:t>The cAMP/PKA pathaway</a:t>
            </a:r>
          </a:p>
        </p:txBody>
      </p:sp>
      <p:sp>
        <p:nvSpPr>
          <p:cNvPr id="25604" name="Segnaposto numero diapositiva 1">
            <a:extLst>
              <a:ext uri="{FF2B5EF4-FFF2-40B4-BE49-F238E27FC236}">
                <a16:creationId xmlns:a16="http://schemas.microsoft.com/office/drawing/2014/main" id="{093CDF4B-ADD9-5E45-9B66-543289075F1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51155C65-8E22-0C4B-8AED-2B03D07C0991}" type="slidenum">
              <a:rPr lang="it-IT" altLang="it-IT" sz="1400"/>
              <a:pPr>
                <a:spcBef>
                  <a:spcPct val="0"/>
                </a:spcBef>
                <a:buFontTx/>
                <a:buNone/>
              </a:pPr>
              <a:t>7</a:t>
            </a:fld>
            <a:endParaRPr lang="it-IT" altLang="it-IT" sz="1400"/>
          </a:p>
        </p:txBody>
      </p:sp>
      <p:sp>
        <p:nvSpPr>
          <p:cNvPr id="25605" name="CasellaDiTesto 1">
            <a:extLst>
              <a:ext uri="{FF2B5EF4-FFF2-40B4-BE49-F238E27FC236}">
                <a16:creationId xmlns:a16="http://schemas.microsoft.com/office/drawing/2014/main" id="{ED1A055D-5271-8C4F-BDC7-441E5B958E4E}"/>
              </a:ext>
            </a:extLst>
          </p:cNvPr>
          <p:cNvSpPr txBox="1">
            <a:spLocks noChangeArrowheads="1"/>
          </p:cNvSpPr>
          <p:nvPr/>
        </p:nvSpPr>
        <p:spPr bwMode="auto">
          <a:xfrm>
            <a:off x="13247688" y="1744663"/>
            <a:ext cx="184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it-IT" altLang="it-IT" sz="2400"/>
          </a:p>
        </p:txBody>
      </p:sp>
    </p:spTree>
    <p:extLst>
      <p:ext uri="{BB962C8B-B14F-4D97-AF65-F5344CB8AC3E}">
        <p14:creationId xmlns:p14="http://schemas.microsoft.com/office/powerpoint/2010/main" val="91144283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765</Words>
  <Application>Microsoft Macintosh PowerPoint</Application>
  <PresentationFormat>Widescreen</PresentationFormat>
  <Paragraphs>73</Paragraphs>
  <Slides>7</Slides>
  <Notes>5</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7</vt:i4>
      </vt:variant>
    </vt:vector>
  </HeadingPairs>
  <TitlesOfParts>
    <vt:vector size="14" baseType="lpstr">
      <vt:lpstr>ＭＳ Ｐゴシック</vt:lpstr>
      <vt:lpstr>Arial</vt:lpstr>
      <vt:lpstr>Calibri</vt:lpstr>
      <vt:lpstr>Calibri Light</vt:lpstr>
      <vt:lpstr>Georgia</vt:lpstr>
      <vt:lpstr>Verdana</vt:lpstr>
      <vt:lpstr>Tema di Office</vt:lpstr>
      <vt:lpstr>Presentazione standard di PowerPoint</vt:lpstr>
      <vt:lpstr>GLUCOSE SENSING </vt:lpstr>
      <vt:lpstr>Presentazione standard di PowerPoint</vt:lpstr>
      <vt:lpstr>Presentazione standard di PowerPoint</vt:lpstr>
      <vt:lpstr>Presentazione standard di PowerPoint</vt:lpstr>
      <vt:lpstr>Glucose Induction Signal: the GPCR System </vt:lpstr>
      <vt:lpstr>            The cAMP/PKA pathaway</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Microsoft Office User</dc:creator>
  <cp:lastModifiedBy>Microsoft Office User</cp:lastModifiedBy>
  <cp:revision>1</cp:revision>
  <dcterms:created xsi:type="dcterms:W3CDTF">2022-11-24T16:38:21Z</dcterms:created>
  <dcterms:modified xsi:type="dcterms:W3CDTF">2022-11-24T16:39:00Z</dcterms:modified>
</cp:coreProperties>
</file>