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4" r:id="rId4"/>
    <p:sldId id="268" r:id="rId5"/>
    <p:sldId id="269" r:id="rId6"/>
    <p:sldId id="270" r:id="rId7"/>
    <p:sldId id="271" r:id="rId8"/>
    <p:sldId id="272" r:id="rId9"/>
    <p:sldId id="273" r:id="rId10"/>
    <p:sldId id="265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D1295A9-676C-412C-AA1D-DE69ED3595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Ulteriori Conoscenze Linguistiche - Francese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3BBE93-ABA8-4773-881E-6B0C1753D7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55BC2-FA94-48DE-900A-206510381089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DA4662-16E2-4904-8D5B-A5CEDF9CC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a.a. 2021-2022 Primo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05431C9-93A1-4F70-96D2-2410622DBB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408AD-0D0C-48C7-8570-A86151254C8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1745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Ulteriori Conoscenze Linguistiche - Francese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56792-854E-4F29-9A05-5694D907B839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a.a. 2021-2022 Primo semestre</a:t>
            </a:r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8D2C1-1481-4623-8635-D31E6A83046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030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84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98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44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19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37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50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76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8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26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60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Ulteriori conoscenze linguistiche - Francese a.a. 2022-2023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64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Disegno astratto che indica la connessione di rete su sfondo bianco">
            <a:extLst>
              <a:ext uri="{FF2B5EF4-FFF2-40B4-BE49-F238E27FC236}">
                <a16:creationId xmlns:a16="http://schemas.microsoft.com/office/drawing/2014/main" id="{AE0D214B-3697-4CEE-A590-24B68930B7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11302" y="3223053"/>
            <a:ext cx="3852041" cy="1834056"/>
          </a:xfrm>
        </p:spPr>
        <p:txBody>
          <a:bodyPr>
            <a:normAutofit/>
          </a:bodyPr>
          <a:lstStyle/>
          <a:p>
            <a:r>
              <a:rPr lang="it-IT" sz="5400">
                <a:solidFill>
                  <a:schemeClr val="bg2">
                    <a:lumMod val="75000"/>
                  </a:schemeClr>
                </a:solidFill>
              </a:rPr>
              <a:t>L’hypothèse</a:t>
            </a:r>
          </a:p>
        </p:txBody>
      </p:sp>
    </p:spTree>
    <p:extLst>
      <p:ext uri="{BB962C8B-B14F-4D97-AF65-F5344CB8AC3E}">
        <p14:creationId xmlns:p14="http://schemas.microsoft.com/office/powerpoint/2010/main" val="2309978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24977" cy="747683"/>
          </a:xfrm>
        </p:spPr>
        <p:txBody>
          <a:bodyPr/>
          <a:lstStyle/>
          <a:p>
            <a:r>
              <a:rPr lang="it-IT"/>
              <a:t>Exercice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11216"/>
            <a:ext cx="10462404" cy="4865748"/>
          </a:xfrm>
        </p:spPr>
        <p:txBody>
          <a:bodyPr>
            <a:normAutofit fontScale="70000" lnSpcReduction="20000"/>
          </a:bodyPr>
          <a:lstStyle/>
          <a:p>
            <a:r>
              <a:rPr lang="it-IT"/>
              <a:t>Complétez ces phrases hypothétiques en conjuguant les verbes entre parenthèses :</a:t>
            </a:r>
          </a:p>
          <a:p>
            <a:pPr marL="0" indent="0">
              <a:buNone/>
            </a:pPr>
            <a:endParaRPr lang="it-IT"/>
          </a:p>
          <a:p>
            <a:r>
              <a:rPr lang="it-IT" sz="2100"/>
              <a:t>Alice………………….. (aller) vivre au Canada si elle ………… (parler) mieux l’anglais</a:t>
            </a:r>
          </a:p>
          <a:p>
            <a:r>
              <a:rPr lang="it-IT" sz="2100"/>
              <a:t>	Alice </a:t>
            </a:r>
            <a:r>
              <a:rPr lang="it-IT" sz="2100" b="1"/>
              <a:t>irait</a:t>
            </a:r>
            <a:r>
              <a:rPr lang="it-IT" sz="2100"/>
              <a:t> vivre au Canada si elle </a:t>
            </a:r>
            <a:r>
              <a:rPr lang="it-IT" sz="2100" b="1"/>
              <a:t>parlait</a:t>
            </a:r>
            <a:r>
              <a:rPr lang="it-IT" sz="2100"/>
              <a:t> mieux l’anglais.</a:t>
            </a:r>
          </a:p>
          <a:p>
            <a:pPr marL="0" indent="0">
              <a:buNone/>
            </a:pPr>
            <a:endParaRPr lang="it-IT" sz="2100"/>
          </a:p>
          <a:p>
            <a:r>
              <a:rPr lang="it-IT" sz="2100"/>
              <a:t>S’il n’y ………….. (avoir) pas de grève des transports, il y …………….. (avoir) moins de circulation.</a:t>
            </a:r>
          </a:p>
          <a:p>
            <a:r>
              <a:rPr lang="it-IT" sz="2100"/>
              <a:t>	S’il n’y </a:t>
            </a:r>
            <a:r>
              <a:rPr lang="it-IT" sz="2100" b="1"/>
              <a:t>avait</a:t>
            </a:r>
            <a:r>
              <a:rPr lang="it-IT" sz="2100"/>
              <a:t> pas de grève des transports, il y </a:t>
            </a:r>
            <a:r>
              <a:rPr lang="it-IT" sz="2100" b="1"/>
              <a:t>aurait</a:t>
            </a:r>
            <a:r>
              <a:rPr lang="it-IT" sz="2100"/>
              <a:t> moins de circulation.</a:t>
            </a:r>
          </a:p>
          <a:p>
            <a:pPr marL="0" indent="0">
              <a:buNone/>
            </a:pPr>
            <a:endParaRPr lang="it-IT" sz="2100"/>
          </a:p>
          <a:p>
            <a:r>
              <a:rPr lang="it-IT" sz="2100"/>
              <a:t>Si elle ………….. (acheter) un lecteur DVD, l’image …………… (être) d’une qualité bien supérieure.</a:t>
            </a:r>
          </a:p>
          <a:p>
            <a:r>
              <a:rPr lang="it-IT" sz="2100"/>
              <a:t>	Si elle </a:t>
            </a:r>
            <a:r>
              <a:rPr lang="it-IT" sz="2100" b="1"/>
              <a:t>achetait</a:t>
            </a:r>
            <a:r>
              <a:rPr lang="it-IT" sz="2100"/>
              <a:t> un lecteur DVD, l’image </a:t>
            </a:r>
            <a:r>
              <a:rPr lang="it-IT" sz="2100" b="1"/>
              <a:t>serait</a:t>
            </a:r>
            <a:r>
              <a:rPr lang="it-IT" sz="2100"/>
              <a:t> d’une qualité bien supérieure.</a:t>
            </a:r>
          </a:p>
          <a:p>
            <a:pPr marL="0" indent="0">
              <a:buNone/>
            </a:pPr>
            <a:endParaRPr lang="it-IT" sz="2100"/>
          </a:p>
          <a:p>
            <a:r>
              <a:rPr lang="it-IT" sz="2100"/>
              <a:t>Si tu ……………….. (prendre) un appareil photo numérique, tu ………… (conserver) toutes tes photos dans ton ordinateur.</a:t>
            </a:r>
          </a:p>
          <a:p>
            <a:r>
              <a:rPr lang="it-IT" sz="2100"/>
              <a:t>	Si tu </a:t>
            </a:r>
            <a:r>
              <a:rPr lang="it-IT" sz="2100" b="1"/>
              <a:t>prenais</a:t>
            </a:r>
            <a:r>
              <a:rPr lang="it-IT" sz="2100"/>
              <a:t> un appareil photo numérique, tu </a:t>
            </a:r>
            <a:r>
              <a:rPr lang="it-IT" sz="2100" b="1"/>
              <a:t>conserverais</a:t>
            </a:r>
            <a:r>
              <a:rPr lang="it-IT" sz="2100"/>
              <a:t> toutes tes photos dans ton ordinateur.</a:t>
            </a:r>
          </a:p>
          <a:p>
            <a:pPr marL="0" indent="0">
              <a:buNone/>
            </a:pPr>
            <a:endParaRPr lang="it-IT" sz="2100"/>
          </a:p>
          <a:p>
            <a:r>
              <a:rPr lang="it-IT" sz="2100"/>
              <a:t>Si nous ………………………. (vivre) sur une île déserte, toutes ces technologies ne ……………………….. (servir) à rien.</a:t>
            </a:r>
          </a:p>
          <a:p>
            <a:r>
              <a:rPr lang="it-IT" sz="2100"/>
              <a:t>	Si nous </a:t>
            </a:r>
            <a:r>
              <a:rPr lang="it-IT" sz="2100" b="1"/>
              <a:t>vivions</a:t>
            </a:r>
            <a:r>
              <a:rPr lang="it-IT" sz="2100"/>
              <a:t> sur une île déserte, toutes ces technologies ne </a:t>
            </a:r>
            <a:r>
              <a:rPr lang="it-IT" sz="2100" b="1"/>
              <a:t>serviraient</a:t>
            </a:r>
            <a:r>
              <a:rPr lang="it-IT" sz="2100"/>
              <a:t> à rien.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C5D6875-2182-43E2-A902-8077B036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10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C8F1162B-7AD9-4578-BF35-AA16FC01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314221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74411" cy="747683"/>
          </a:xfrm>
        </p:spPr>
        <p:txBody>
          <a:bodyPr/>
          <a:lstStyle/>
          <a:p>
            <a:r>
              <a:rPr lang="it-IT"/>
              <a:t>Exercice</a:t>
            </a:r>
          </a:p>
        </p:txBody>
      </p:sp>
      <p:sp>
        <p:nvSpPr>
          <p:cNvPr id="13" name="Segnaposto contenuto 12"/>
          <p:cNvSpPr>
            <a:spLocks noGrp="1"/>
          </p:cNvSpPr>
          <p:nvPr>
            <p:ph idx="1"/>
          </p:nvPr>
        </p:nvSpPr>
        <p:spPr>
          <a:xfrm>
            <a:off x="838200" y="1337094"/>
            <a:ext cx="10515600" cy="48398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200" b="1"/>
              <a:t>Faites des hypothèses sur le passé comme dans l’exemple.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a. On n’a pas insisté. On n’a pas réussi à le convaincre ➝ Si on avait insisté, on aurait réussi à le convaincre.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b. On ne lui a pas proposé le marché. Il n’a pas regardé le dossier.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Si on lui avait proposé le marché, il aurait regardé le dossier.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c. On ne l’a pas laissé prendre les bonnes décisions. Il n’a pas pu sauver l’entreprise.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Si on l’avait laissé prendre les bonnes décisions, il aurait pu sauver l’entreprise.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d. On ne lui a pas adressé la bonne proposition. Il n’a pas accepté.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Si on lui avait adressé la bonne proposition, il aurait accepté.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e. On n’a pas su consentir quelques arrangements. Rien n’a pu s’arranger.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Si on avait su consentir quelques arrangements, tout aurait pu s’arranger.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f. On n’a pas avancé les bons arguments. On n’a pas emporté la décision.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Si on avait avancé les bons arguments, on aurait remporté la décision.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2811F0-4E2E-4EB5-99ED-A3CE1107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11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7D96C1-907B-4D87-8FE3-47148583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40135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823385" cy="661418"/>
          </a:xfrm>
        </p:spPr>
        <p:txBody>
          <a:bodyPr>
            <a:normAutofit fontScale="90000"/>
          </a:bodyPr>
          <a:lstStyle/>
          <a:p>
            <a:r>
              <a:rPr lang="it-IT"/>
              <a:t>Exercice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76709"/>
            <a:ext cx="10515600" cy="53138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3400"/>
              <a:t>Répondez librement.</a:t>
            </a:r>
          </a:p>
          <a:p>
            <a:pPr marL="0" indent="0">
              <a:buNone/>
            </a:pPr>
            <a:r>
              <a:rPr lang="fr-FR"/>
              <a:t>1. Que se passera-t-il si :</a:t>
            </a:r>
          </a:p>
          <a:p>
            <a:r>
              <a:rPr lang="fr-FR"/>
              <a:t>votre propriétaire double votre loyer ? - …………………………………………………………...</a:t>
            </a:r>
          </a:p>
          <a:p>
            <a:r>
              <a:rPr lang="fr-FR"/>
              <a:t>vous buvez trop d'alcool ? - …………………………………………………………………………</a:t>
            </a:r>
          </a:p>
          <a:p>
            <a:r>
              <a:rPr lang="fr-FR"/>
              <a:t>vous oubliez de recharger votre portable ? - ……………………………………………………..…</a:t>
            </a: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2. Que se passerait-il si :</a:t>
            </a:r>
          </a:p>
          <a:p>
            <a:r>
              <a:rPr lang="fr-FR"/>
              <a:t>le soleil s'éteignait ? - ………………………………………………………………………………..</a:t>
            </a:r>
          </a:p>
          <a:p>
            <a:r>
              <a:rPr lang="fr-FR"/>
              <a:t>on avait des ailes ? - …………………………………………………………………………..….….</a:t>
            </a:r>
          </a:p>
          <a:p>
            <a:r>
              <a:rPr lang="fr-FR"/>
              <a:t>les hommes devenaient végétariens ? - ……………………………………..……………………….</a:t>
            </a:r>
          </a:p>
          <a:p>
            <a:endParaRPr lang="fr-FR"/>
          </a:p>
          <a:p>
            <a:pPr marL="0" indent="0">
              <a:buNone/>
            </a:pPr>
            <a:r>
              <a:rPr lang="fr-FR"/>
              <a:t>3. Que se serait-il passé si :</a:t>
            </a:r>
          </a:p>
          <a:p>
            <a:r>
              <a:rPr lang="fr-FR"/>
              <a:t>le feu avait pris chez vous en votre absence ? - ……………………………………………………</a:t>
            </a:r>
          </a:p>
          <a:p>
            <a:r>
              <a:rPr lang="fr-FR"/>
              <a:t>votre père n'avait pas rencontré votre mère ? - ……………………………………………………..</a:t>
            </a:r>
          </a:p>
          <a:p>
            <a:r>
              <a:rPr lang="fr-FR"/>
              <a:t>Christophe Colomb avait été peintre (au lieu de navigateur) ? - ……………………………………………………………………………………………………………………………………………..</a:t>
            </a:r>
          </a:p>
          <a:p>
            <a:endParaRPr lang="fr-FR"/>
          </a:p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ED9AECB-31DC-4495-AFF6-46280B37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12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F4C297F1-D27E-4396-9F94-B48E759D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171632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2968F0-CD4E-4FB2-80CE-B98775BF5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Définition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5379E-08BD-4785-A307-DBBFA4FC9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60" y="2249424"/>
            <a:ext cx="6227064" cy="3803904"/>
          </a:xfrm>
        </p:spPr>
        <p:txBody>
          <a:bodyPr>
            <a:normAutofit lnSpcReduction="10000"/>
          </a:bodyPr>
          <a:lstStyle/>
          <a:p>
            <a:r>
              <a:rPr lang="it-IT" sz="2200"/>
              <a:t>L’hypothèse exprime une supposition, une possibilité, une éventualité.</a:t>
            </a:r>
          </a:p>
          <a:p>
            <a:r>
              <a:rPr lang="it-IT" sz="2200"/>
              <a:t>Elle s’exprime généralement par une proposition subordonnée introduite par </a:t>
            </a:r>
            <a:r>
              <a:rPr lang="it-IT" sz="2200" b="1">
                <a:solidFill>
                  <a:srgbClr val="FF0000"/>
                </a:solidFill>
              </a:rPr>
              <a:t>si</a:t>
            </a:r>
            <a:r>
              <a:rPr lang="it-IT" sz="2200"/>
              <a:t>.</a:t>
            </a:r>
          </a:p>
          <a:p>
            <a:pPr marL="0" indent="0">
              <a:buNone/>
            </a:pPr>
            <a:endParaRPr lang="it-IT" sz="2200" b="1"/>
          </a:p>
          <a:p>
            <a:pPr marL="0" indent="0">
              <a:buNone/>
            </a:pPr>
            <a:r>
              <a:rPr lang="it-IT" sz="2200" b="1"/>
              <a:t>Exemple</a:t>
            </a:r>
          </a:p>
          <a:p>
            <a:r>
              <a:rPr lang="it-IT" sz="2200"/>
              <a:t>S’il pleut, le match sera annulé.</a:t>
            </a:r>
          </a:p>
          <a:p>
            <a:endParaRPr lang="it-IT" sz="2200"/>
          </a:p>
          <a:p>
            <a:pPr marL="0" indent="0">
              <a:buNone/>
            </a:pPr>
            <a:r>
              <a:rPr lang="it-IT" sz="2200"/>
              <a:t>Remarque : </a:t>
            </a:r>
            <a:r>
              <a:rPr lang="it-IT" sz="2200">
                <a:solidFill>
                  <a:srgbClr val="FF0000"/>
                </a:solidFill>
              </a:rPr>
              <a:t>SI</a:t>
            </a:r>
            <a:r>
              <a:rPr lang="it-IT" sz="2200"/>
              <a:t> s’apostrophe </a:t>
            </a:r>
            <a:r>
              <a:rPr lang="it-IT" sz="2200" b="1"/>
              <a:t>obligatoirement</a:t>
            </a:r>
            <a:r>
              <a:rPr lang="it-IT" sz="2200"/>
              <a:t> devant </a:t>
            </a:r>
            <a:r>
              <a:rPr lang="it-IT" sz="2200">
                <a:solidFill>
                  <a:srgbClr val="FF0000"/>
                </a:solidFill>
              </a:rPr>
              <a:t>il</a:t>
            </a:r>
            <a:r>
              <a:rPr lang="it-IT" sz="2200"/>
              <a:t> et </a:t>
            </a:r>
            <a:r>
              <a:rPr lang="it-IT" sz="2200">
                <a:solidFill>
                  <a:srgbClr val="FF0000"/>
                </a:solidFill>
              </a:rPr>
              <a:t>ils</a:t>
            </a:r>
          </a:p>
          <a:p>
            <a:pPr marL="0" indent="0">
              <a:buNone/>
            </a:pPr>
            <a:endParaRPr lang="fr-FR" sz="22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3E0392-F071-45DE-A811-A86B31C3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2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E148285-C57D-421E-AC65-9410333C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20191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739" y="521932"/>
            <a:ext cx="3485225" cy="1315745"/>
          </a:xfrm>
        </p:spPr>
        <p:txBody>
          <a:bodyPr/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Attention</a:t>
            </a:r>
            <a:r>
              <a:rPr lang="it-IT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98709" y="1975560"/>
            <a:ext cx="5745795" cy="3395431"/>
          </a:xfrm>
        </p:spPr>
        <p:txBody>
          <a:bodyPr/>
          <a:lstStyle/>
          <a:p>
            <a:pPr marL="457200" lvl="1" indent="0">
              <a:buNone/>
            </a:pPr>
            <a:endParaRPr lang="it-IT"/>
          </a:p>
          <a:p>
            <a:pPr marL="457200" indent="-457200">
              <a:buAutoNum type="arabicParenR"/>
            </a:pPr>
            <a:r>
              <a:rPr lang="it-IT" sz="2200"/>
              <a:t>Après </a:t>
            </a:r>
            <a:r>
              <a:rPr lang="it-IT" sz="2200" b="1"/>
              <a:t>si</a:t>
            </a:r>
            <a:r>
              <a:rPr lang="it-IT" sz="2200"/>
              <a:t>, jamais de futur ni de conditionnel</a:t>
            </a:r>
          </a:p>
          <a:p>
            <a:pPr marL="457200" indent="-457200">
              <a:buAutoNum type="arabicParenR"/>
            </a:pPr>
            <a:r>
              <a:rPr lang="it-IT" sz="2200"/>
              <a:t>Après </a:t>
            </a:r>
            <a:r>
              <a:rPr lang="it-IT" sz="2200" b="1"/>
              <a:t>si</a:t>
            </a:r>
            <a:r>
              <a:rPr lang="it-IT" sz="2200"/>
              <a:t>, pas de subjonctif</a:t>
            </a:r>
          </a:p>
          <a:p>
            <a:pPr marL="457200" indent="-457200">
              <a:buAutoNum type="arabicParenR"/>
            </a:pPr>
            <a:r>
              <a:rPr lang="it-IT" sz="2200"/>
              <a:t>Après </a:t>
            </a:r>
            <a:r>
              <a:rPr lang="it-IT" sz="2200" b="1"/>
              <a:t>si</a:t>
            </a:r>
            <a:r>
              <a:rPr lang="it-IT" sz="2200"/>
              <a:t>, on emploie toujours l’indicatif présent, imparfait ou plus-que-parfait.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5823FD-48E8-419B-85E2-0E77B3AC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3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D6F5CD51-EF21-45BE-9B76-52E52BFC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171352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621F48-17D0-4FF3-A4E4-AF261988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Concordance des temps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359F1588-0539-4708-9B18-EC6779286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477" y="4083321"/>
            <a:ext cx="6308968" cy="206246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F8EE8A8-1E9E-406E-AE1C-1760C497C0D5}"/>
              </a:ext>
            </a:extLst>
          </p:cNvPr>
          <p:cNvSpPr txBox="1"/>
          <p:nvPr/>
        </p:nvSpPr>
        <p:spPr>
          <a:xfrm>
            <a:off x="896645" y="1908699"/>
            <a:ext cx="104135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>
                <a:latin typeface="+mj-lt"/>
              </a:rPr>
              <a:t>Régle : Le verbe de la proposition introduite par </a:t>
            </a:r>
            <a:r>
              <a:rPr lang="it-IT" sz="2400" b="1">
                <a:solidFill>
                  <a:srgbClr val="C00000"/>
                </a:solidFill>
                <a:latin typeface="+mj-lt"/>
              </a:rPr>
              <a:t>si</a:t>
            </a:r>
            <a:r>
              <a:rPr lang="it-IT" sz="2400" b="1">
                <a:latin typeface="+mj-lt"/>
              </a:rPr>
              <a:t> se conjugue toujours à </a:t>
            </a:r>
            <a:r>
              <a:rPr lang="it-IT" sz="2400" b="1">
                <a:solidFill>
                  <a:srgbClr val="C00000"/>
                </a:solidFill>
                <a:latin typeface="+mj-lt"/>
              </a:rPr>
              <a:t>l’indicatif</a:t>
            </a:r>
            <a:r>
              <a:rPr lang="it-IT" sz="2400" b="1">
                <a:latin typeface="+mj-lt"/>
              </a:rPr>
              <a:t>*.</a:t>
            </a:r>
          </a:p>
          <a:p>
            <a:endParaRPr lang="it-IT" b="1">
              <a:solidFill>
                <a:srgbClr val="FF0000"/>
              </a:solidFill>
            </a:endParaRPr>
          </a:p>
          <a:p>
            <a:r>
              <a:rPr lang="it-IT"/>
              <a:t>Quand l’hypothèse se trouve dans le futur, le verbe de la principale est à </a:t>
            </a:r>
            <a:r>
              <a:rPr lang="it-IT" b="1"/>
              <a:t>l’indicatif présent ou futur</a:t>
            </a:r>
            <a:r>
              <a:rPr lang="it-IT"/>
              <a:t>. On peut aussi employer l’impératif.</a:t>
            </a:r>
          </a:p>
          <a:p>
            <a:endParaRPr lang="it-IT"/>
          </a:p>
          <a:p>
            <a:r>
              <a:rPr lang="it-IT"/>
              <a:t>*</a:t>
            </a:r>
            <a:r>
              <a:rPr lang="it-IT" sz="1400"/>
              <a:t>mais jamais le futur</a:t>
            </a:r>
            <a:endParaRPr lang="fr-FR" sz="14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8CCC3EB-122F-4D30-81CD-04ECC19D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C05BC68-8AE9-43D7-8661-4B3F75D7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217505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C3976E-4C3F-4A62-869E-FD193E27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Irréel du présent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363D4664-2244-4E99-AE5C-10FBB42EDD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6787" y="3016704"/>
            <a:ext cx="7858425" cy="196917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4DFE1CB-CF61-4AC2-BD00-7A74633DEF8B}"/>
              </a:ext>
            </a:extLst>
          </p:cNvPr>
          <p:cNvSpPr txBox="1"/>
          <p:nvPr/>
        </p:nvSpPr>
        <p:spPr>
          <a:xfrm>
            <a:off x="834501" y="1908699"/>
            <a:ext cx="1061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L’hypothèse concerne le présent, mais elle ne peut pas se réaliser.</a:t>
            </a:r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9ACE2-EFDB-4928-9BA2-0FA0F671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C101FB-AF25-43DC-B447-8F8A1ECE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178469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C3976E-4C3F-4A62-869E-FD193E27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Irréel du passé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4DFE1CB-CF61-4AC2-BD00-7A74633DEF8B}"/>
              </a:ext>
            </a:extLst>
          </p:cNvPr>
          <p:cNvSpPr txBox="1"/>
          <p:nvPr/>
        </p:nvSpPr>
        <p:spPr>
          <a:xfrm>
            <a:off x="1003177" y="1908699"/>
            <a:ext cx="1042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L’hypothèse concerne le passé, et elle ne s’est pas réalisée. C’est souvent la manière d’exprimer un </a:t>
            </a:r>
            <a:r>
              <a:rPr lang="it-IT">
                <a:solidFill>
                  <a:srgbClr val="C00000"/>
                </a:solidFill>
              </a:rPr>
              <a:t>regret</a:t>
            </a:r>
            <a:r>
              <a:rPr lang="it-IT"/>
              <a:t>.</a:t>
            </a:r>
            <a:endParaRPr lang="fr-FR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4831813-BF90-4A13-B39C-10369B8E6876}"/>
              </a:ext>
            </a:extLst>
          </p:cNvPr>
          <p:cNvSpPr txBox="1"/>
          <p:nvPr/>
        </p:nvSpPr>
        <p:spPr>
          <a:xfrm>
            <a:off x="1047564" y="2938509"/>
            <a:ext cx="9490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C00000"/>
                </a:solidFill>
              </a:rPr>
              <a:t>Sur le passé </a:t>
            </a:r>
            <a:r>
              <a:rPr lang="it-IT"/>
              <a:t>:   </a:t>
            </a:r>
            <a:r>
              <a:rPr lang="it-IT" b="1"/>
              <a:t>SI</a:t>
            </a:r>
            <a:r>
              <a:rPr lang="it-IT"/>
              <a:t> + plus-que-parfait            //      conditionnel passé</a:t>
            </a:r>
          </a:p>
          <a:p>
            <a:r>
              <a:rPr lang="it-IT"/>
              <a:t>			S’</a:t>
            </a:r>
            <a:r>
              <a:rPr lang="it-IT" b="1"/>
              <a:t>il y avait eu </a:t>
            </a:r>
            <a:r>
              <a:rPr lang="it-IT"/>
              <a:t>du verglas, l’accident </a:t>
            </a:r>
            <a:r>
              <a:rPr lang="it-IT" b="1"/>
              <a:t>aurait été </a:t>
            </a:r>
            <a:r>
              <a:rPr lang="it-IT"/>
              <a:t>plus grave  = il n’y avait pas de verglas</a:t>
            </a:r>
          </a:p>
          <a:p>
            <a:r>
              <a:rPr lang="it-IT"/>
              <a:t>			Si tous les invités </a:t>
            </a:r>
            <a:r>
              <a:rPr lang="it-IT" b="1"/>
              <a:t>étaient venus </a:t>
            </a:r>
            <a:r>
              <a:rPr lang="it-IT"/>
              <a:t>à la cérémonie, </a:t>
            </a:r>
            <a:r>
              <a:rPr lang="it-IT" b="1"/>
              <a:t>il n’y aurait pas eu </a:t>
            </a:r>
            <a:r>
              <a:rPr lang="it-IT"/>
              <a:t>assez de chaises   			= les invités ne sont pas tous venus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C11A62-67F3-4E33-B967-12BFFCDA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6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87B6E776-1361-48FD-8225-784D2192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203433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E0A388-A743-401F-950D-7B4396E8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Autres combinaisons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710CE0-E393-471A-823F-C92D652A6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La subordonnée exprime </a:t>
            </a:r>
            <a:r>
              <a:rPr lang="it-IT" sz="2200">
                <a:solidFill>
                  <a:srgbClr val="FF0000"/>
                </a:solidFill>
              </a:rPr>
              <a:t>l’antériorité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/>
              <a:t>1) L’hypothèse est située dans le passé, la réalisation est au présent.</a:t>
            </a:r>
          </a:p>
          <a:p>
            <a:pPr marL="0" indent="0">
              <a:buNone/>
            </a:pPr>
            <a:r>
              <a:rPr lang="it-IT" sz="1800" b="1"/>
              <a:t>Exemple :</a:t>
            </a:r>
          </a:p>
          <a:p>
            <a:pPr marL="457200" lvl="1" indent="0">
              <a:buNone/>
            </a:pPr>
            <a:r>
              <a:rPr lang="it-IT" sz="1800"/>
              <a:t>Si vous </a:t>
            </a:r>
            <a:r>
              <a:rPr lang="it-IT" sz="1800" b="1"/>
              <a:t>avez</a:t>
            </a:r>
            <a:r>
              <a:rPr lang="it-IT" sz="1800"/>
              <a:t> déjà </a:t>
            </a:r>
            <a:r>
              <a:rPr lang="it-IT" sz="1800" b="1"/>
              <a:t>suivi</a:t>
            </a:r>
            <a:r>
              <a:rPr lang="it-IT" sz="1800"/>
              <a:t> ce cours, vous </a:t>
            </a:r>
            <a:r>
              <a:rPr lang="it-IT" sz="1800" b="1"/>
              <a:t>pouvez</a:t>
            </a:r>
            <a:r>
              <a:rPr lang="it-IT" sz="1800"/>
              <a:t> passer au suivant.</a:t>
            </a:r>
          </a:p>
          <a:p>
            <a:pPr marL="457200" lvl="1" indent="0">
              <a:buNone/>
            </a:pPr>
            <a:r>
              <a:rPr lang="it-IT" sz="1800"/>
              <a:t>Si tu ne m’</a:t>
            </a:r>
            <a:r>
              <a:rPr lang="it-IT" sz="1800" b="1"/>
              <a:t>avais</a:t>
            </a:r>
            <a:r>
              <a:rPr lang="it-IT" sz="1800"/>
              <a:t> jamais </a:t>
            </a:r>
            <a:r>
              <a:rPr lang="it-IT" sz="1800" b="1"/>
              <a:t>menti</a:t>
            </a:r>
            <a:r>
              <a:rPr lang="it-IT" sz="1800"/>
              <a:t> jusqu’à présent, je te </a:t>
            </a:r>
            <a:r>
              <a:rPr lang="it-IT" sz="1800" b="1"/>
              <a:t>croirais</a:t>
            </a:r>
            <a:r>
              <a:rPr lang="it-IT" sz="1800"/>
              <a:t>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/>
              <a:t>2) La subordonnée implique une hypothèse permanente</a:t>
            </a:r>
          </a:p>
          <a:p>
            <a:pPr marL="0" indent="0">
              <a:buNone/>
            </a:pPr>
            <a:r>
              <a:rPr lang="it-IT" sz="1800" b="1"/>
              <a:t>Exemple :</a:t>
            </a:r>
          </a:p>
          <a:p>
            <a:pPr marL="457200" lvl="1" indent="0">
              <a:buNone/>
            </a:pPr>
            <a:r>
              <a:rPr lang="it-IT" sz="1800"/>
              <a:t>Si je </a:t>
            </a:r>
            <a:r>
              <a:rPr lang="it-IT" sz="1800" b="1"/>
              <a:t>parlais</a:t>
            </a:r>
            <a:r>
              <a:rPr lang="it-IT" sz="1800"/>
              <a:t> anglais, j’</a:t>
            </a:r>
            <a:r>
              <a:rPr lang="it-IT" sz="1800" b="1"/>
              <a:t>aurais pu </a:t>
            </a:r>
            <a:r>
              <a:rPr lang="it-IT" sz="1800"/>
              <a:t>lui répondre.</a:t>
            </a:r>
            <a:endParaRPr lang="fr-FR" sz="18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BCF338E-5E34-4F04-BB4C-569C2422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7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0EDA9987-B5A9-4CE9-907D-EAE7DF84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189623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0A9330-5BE2-4C27-B484-1C416059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Remarques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E6BF15-62B9-4573-819C-C8AD4FC3D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200"/>
          </a:p>
          <a:p>
            <a:r>
              <a:rPr lang="it-IT" sz="2200"/>
              <a:t>Quand il y a deux subordonnées introduites par </a:t>
            </a:r>
            <a:r>
              <a:rPr lang="it-IT" sz="2200">
                <a:solidFill>
                  <a:srgbClr val="FF0000"/>
                </a:solidFill>
              </a:rPr>
              <a:t>si</a:t>
            </a:r>
            <a:r>
              <a:rPr lang="it-IT" sz="2200"/>
              <a:t>, on doit répéter la conjonction </a:t>
            </a:r>
            <a:r>
              <a:rPr lang="it-IT" sz="2200">
                <a:solidFill>
                  <a:srgbClr val="FF0000"/>
                </a:solidFill>
              </a:rPr>
              <a:t>si</a:t>
            </a:r>
            <a:r>
              <a:rPr lang="it-IT" sz="2200"/>
              <a:t>, ou employer </a:t>
            </a:r>
            <a:r>
              <a:rPr lang="it-IT" sz="2200">
                <a:solidFill>
                  <a:srgbClr val="FF0000"/>
                </a:solidFill>
              </a:rPr>
              <a:t>que</a:t>
            </a:r>
            <a:r>
              <a:rPr lang="it-IT" sz="2200"/>
              <a:t> pour introduire la seconde :</a:t>
            </a:r>
          </a:p>
          <a:p>
            <a:pPr lvl="1">
              <a:spcBef>
                <a:spcPts val="1200"/>
              </a:spcBef>
            </a:pPr>
            <a:r>
              <a:rPr lang="it-IT" sz="1800">
                <a:solidFill>
                  <a:srgbClr val="FF0000"/>
                </a:solidFill>
              </a:rPr>
              <a:t>S’</a:t>
            </a:r>
            <a:r>
              <a:rPr lang="it-IT" sz="1800"/>
              <a:t>il fait beau dimanche et </a:t>
            </a:r>
            <a:r>
              <a:rPr lang="it-IT" sz="1800">
                <a:solidFill>
                  <a:srgbClr val="FF0000"/>
                </a:solidFill>
              </a:rPr>
              <a:t>si</a:t>
            </a:r>
            <a:r>
              <a:rPr lang="it-IT" sz="1800"/>
              <a:t> tu en as envie, on va à la mer</a:t>
            </a:r>
          </a:p>
          <a:p>
            <a:pPr lvl="1"/>
            <a:r>
              <a:rPr lang="it-IT" sz="1800">
                <a:solidFill>
                  <a:srgbClr val="FF0000"/>
                </a:solidFill>
              </a:rPr>
              <a:t>S’</a:t>
            </a:r>
            <a:r>
              <a:rPr lang="it-IT" sz="1800"/>
              <a:t>il fait beau dimanche et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tu en as envie, on va à la mer.</a:t>
            </a:r>
          </a:p>
          <a:p>
            <a:pPr marL="457200" lvl="1" indent="0">
              <a:buNone/>
            </a:pPr>
            <a:endParaRPr lang="it-IT" sz="1800"/>
          </a:p>
          <a:p>
            <a:r>
              <a:rPr lang="it-IT" sz="2200"/>
              <a:t>Dans une langue soutenue, on peut alors employer le </a:t>
            </a:r>
            <a:r>
              <a:rPr lang="it-IT" sz="2200">
                <a:solidFill>
                  <a:srgbClr val="FF0000"/>
                </a:solidFill>
              </a:rPr>
              <a:t>subjonctif</a:t>
            </a:r>
            <a:r>
              <a:rPr lang="it-IT" sz="2200"/>
              <a:t> dans la seconde proposition introduite par </a:t>
            </a:r>
            <a:r>
              <a:rPr lang="it-IT" sz="2200">
                <a:solidFill>
                  <a:srgbClr val="FF0000"/>
                </a:solidFill>
              </a:rPr>
              <a:t>que</a:t>
            </a:r>
            <a:r>
              <a:rPr lang="it-IT" sz="2200"/>
              <a:t> :</a:t>
            </a:r>
          </a:p>
          <a:p>
            <a:pPr lvl="1">
              <a:spcBef>
                <a:spcPts val="1200"/>
              </a:spcBef>
            </a:pPr>
            <a:r>
              <a:rPr lang="it-IT" sz="1800"/>
              <a:t>S’il fait beau dimanche et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tu en </a:t>
            </a:r>
            <a:r>
              <a:rPr lang="it-IT" sz="1800">
                <a:solidFill>
                  <a:srgbClr val="FF0000"/>
                </a:solidFill>
              </a:rPr>
              <a:t>aies</a:t>
            </a:r>
            <a:r>
              <a:rPr lang="it-IT" sz="1800"/>
              <a:t> envie, on va à la mer.</a:t>
            </a:r>
            <a:endParaRPr lang="fr-FR" sz="18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3F35FD-55B3-4A09-ABE2-171938D9D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8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8747F802-B510-43EE-8009-11FA416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3235895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9D705-B6A4-4567-925F-AE6532A2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Même si, sauf si, comme si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3BC69F-AD7A-4A0C-A95A-F2877E8A3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56" y="1825625"/>
            <a:ext cx="10501544" cy="4157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Les propositions introduites par ces conjonctions formées avec </a:t>
            </a:r>
            <a:r>
              <a:rPr lang="it-IT" sz="2000">
                <a:solidFill>
                  <a:srgbClr val="FF0000"/>
                </a:solidFill>
              </a:rPr>
              <a:t>si </a:t>
            </a:r>
            <a:r>
              <a:rPr lang="it-IT" sz="2000"/>
              <a:t>se comportent comme des hypothèses en ce qui concerne mode et temps.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/>
              <a:t>1) </a:t>
            </a:r>
            <a:r>
              <a:rPr lang="it-IT" sz="2000" b="1"/>
              <a:t>même si </a:t>
            </a:r>
            <a:r>
              <a:rPr lang="it-IT" sz="2000"/>
              <a:t>exprime la concession.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it-IT" sz="1800">
                <a:solidFill>
                  <a:srgbClr val="FF0000"/>
                </a:solidFill>
              </a:rPr>
              <a:t>Même si </a:t>
            </a:r>
            <a:r>
              <a:rPr lang="it-IT" sz="1800"/>
              <a:t>je le relisais vingt fois, je n’y comprendrais rien.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2000"/>
              <a:t>2) </a:t>
            </a:r>
            <a:r>
              <a:rPr lang="it-IT" sz="2000" b="1"/>
              <a:t>sauf si</a:t>
            </a:r>
            <a:r>
              <a:rPr lang="it-IT" sz="2000"/>
              <a:t> exprime la restriction</a:t>
            </a:r>
          </a:p>
          <a:p>
            <a:pPr marL="457200" lvl="1" indent="0">
              <a:buNone/>
            </a:pPr>
            <a:r>
              <a:rPr lang="it-IT" sz="1800"/>
              <a:t>Le bureau est fermé au public </a:t>
            </a:r>
            <a:r>
              <a:rPr lang="it-IT" sz="1800">
                <a:solidFill>
                  <a:srgbClr val="FF0000"/>
                </a:solidFill>
              </a:rPr>
              <a:t>sauf si </a:t>
            </a:r>
            <a:r>
              <a:rPr lang="it-IT" sz="1800"/>
              <a:t>vous avez rendez-vous.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2000"/>
              <a:t>3) </a:t>
            </a:r>
            <a:r>
              <a:rPr lang="it-IT" sz="2000" b="1"/>
              <a:t>comme si</a:t>
            </a:r>
            <a:r>
              <a:rPr lang="it-IT" sz="2000"/>
              <a:t> exprime la comparaison</a:t>
            </a:r>
          </a:p>
          <a:p>
            <a:pPr marL="457200" lvl="1" indent="0">
              <a:buNone/>
            </a:pPr>
            <a:r>
              <a:rPr lang="it-IT" sz="1800"/>
              <a:t>Ils agissent </a:t>
            </a:r>
            <a:r>
              <a:rPr lang="it-IT" sz="1800">
                <a:solidFill>
                  <a:srgbClr val="FF0000"/>
                </a:solidFill>
              </a:rPr>
              <a:t>comme si </a:t>
            </a:r>
            <a:r>
              <a:rPr lang="it-IT" sz="1800"/>
              <a:t>de rien n’était.</a:t>
            </a:r>
            <a:endParaRPr lang="fr-FR" sz="18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5779FB-9EC8-43E1-B7DB-8696B5E44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9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B9D535C7-C318-490F-B830-4B38EC7B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2022-2023</a:t>
            </a:r>
          </a:p>
        </p:txBody>
      </p:sp>
    </p:spTree>
    <p:extLst>
      <p:ext uri="{BB962C8B-B14F-4D97-AF65-F5344CB8AC3E}">
        <p14:creationId xmlns:p14="http://schemas.microsoft.com/office/powerpoint/2010/main" val="480996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1879</TotalTime>
  <Words>1088</Words>
  <Application>Microsoft Office PowerPoint</Application>
  <PresentationFormat>Widescreen</PresentationFormat>
  <Paragraphs>131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L’hypothèse</vt:lpstr>
      <vt:lpstr>Définition</vt:lpstr>
      <vt:lpstr>Attention </vt:lpstr>
      <vt:lpstr>Concordance des temps</vt:lpstr>
      <vt:lpstr>Irréel du présent</vt:lpstr>
      <vt:lpstr>Irréel du passé</vt:lpstr>
      <vt:lpstr>Autres combinaisons</vt:lpstr>
      <vt:lpstr>Remarques</vt:lpstr>
      <vt:lpstr>Même si, sauf si, comme si</vt:lpstr>
      <vt:lpstr>Exercice</vt:lpstr>
      <vt:lpstr>Exercice</vt:lpstr>
      <vt:lpstr>Exercice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L’hypothèse</dc:title>
  <dc:creator>laura.kreyder</dc:creator>
  <cp:lastModifiedBy>laura.kreyder@unimib.it</cp:lastModifiedBy>
  <cp:revision>21</cp:revision>
  <dcterms:created xsi:type="dcterms:W3CDTF">2020-10-23T16:56:04Z</dcterms:created>
  <dcterms:modified xsi:type="dcterms:W3CDTF">2022-11-24T16:23:43Z</dcterms:modified>
</cp:coreProperties>
</file>