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1" r:id="rId3"/>
    <p:sldId id="332" r:id="rId4"/>
    <p:sldId id="333" r:id="rId5"/>
    <p:sldId id="341" r:id="rId6"/>
    <p:sldId id="339" r:id="rId7"/>
    <p:sldId id="340" r:id="rId8"/>
    <p:sldId id="273" r:id="rId9"/>
    <p:sldId id="342" r:id="rId10"/>
    <p:sldId id="276" r:id="rId11"/>
    <p:sldId id="277" r:id="rId12"/>
    <p:sldId id="360" r:id="rId13"/>
    <p:sldId id="361" r:id="rId14"/>
    <p:sldId id="275" r:id="rId15"/>
    <p:sldId id="278" r:id="rId16"/>
    <p:sldId id="363" r:id="rId17"/>
    <p:sldId id="258" r:id="rId18"/>
    <p:sldId id="259" r:id="rId19"/>
    <p:sldId id="260" r:id="rId20"/>
    <p:sldId id="279" r:id="rId21"/>
    <p:sldId id="281" r:id="rId22"/>
    <p:sldId id="282" r:id="rId23"/>
    <p:sldId id="280" r:id="rId24"/>
    <p:sldId id="261" r:id="rId25"/>
    <p:sldId id="348" r:id="rId26"/>
    <p:sldId id="349" r:id="rId27"/>
    <p:sldId id="350" r:id="rId28"/>
    <p:sldId id="351" r:id="rId29"/>
    <p:sldId id="346" r:id="rId30"/>
    <p:sldId id="356"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5853"/>
  </p:normalViewPr>
  <p:slideViewPr>
    <p:cSldViewPr snapToGrid="0" snapToObjects="1">
      <p:cViewPr varScale="1">
        <p:scale>
          <a:sx n="101" d="100"/>
          <a:sy n="101" d="100"/>
        </p:scale>
        <p:origin x="200"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51DD88-AAB4-4142-8BAB-B1305D5DD54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F4126FF-BF19-FD41-83BB-27D9460F0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714E6D8-1B0B-1346-A038-66F02AB3EBED}"/>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5" name="Segnaposto piè di pagina 4">
            <a:extLst>
              <a:ext uri="{FF2B5EF4-FFF2-40B4-BE49-F238E27FC236}">
                <a16:creationId xmlns:a16="http://schemas.microsoft.com/office/drawing/2014/main" id="{DF7BBE74-E016-B64D-97A4-AF20403918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340C9C-2212-FC41-AEF4-DDF88D748D73}"/>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9198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3AC3F-F6D7-EC45-B429-40519F41C64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C467F72-C853-BF48-A46E-A42A0CD93BF7}"/>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C45543C-112D-794E-9732-D0700BA03902}"/>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5" name="Segnaposto piè di pagina 4">
            <a:extLst>
              <a:ext uri="{FF2B5EF4-FFF2-40B4-BE49-F238E27FC236}">
                <a16:creationId xmlns:a16="http://schemas.microsoft.com/office/drawing/2014/main" id="{8AA32F0C-4DE8-694D-ADCF-A55B895A7F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839E7F-7604-2047-AED0-6EA114DD775B}"/>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267675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628C9A0-3DFE-9048-97D8-0CFE645CB17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E6744F2-9CFB-6C46-9C78-DD9EF26E1EEA}"/>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38E7813-AD7A-3E4A-B5D9-9F6717744E5D}"/>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5" name="Segnaposto piè di pagina 4">
            <a:extLst>
              <a:ext uri="{FF2B5EF4-FFF2-40B4-BE49-F238E27FC236}">
                <a16:creationId xmlns:a16="http://schemas.microsoft.com/office/drawing/2014/main" id="{086C5C33-9C21-9A45-8833-1324336E55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7E7968-B976-2A4E-A711-82BD16756123}"/>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35377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AD1705-918C-8347-AEF9-E9F9CEAA726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DD4E69-B3ED-E24A-9F58-2C6E9248DFD6}"/>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FBB8BAD-8215-0849-9E1F-BDC6EBC8F7EF}"/>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5" name="Segnaposto piè di pagina 4">
            <a:extLst>
              <a:ext uri="{FF2B5EF4-FFF2-40B4-BE49-F238E27FC236}">
                <a16:creationId xmlns:a16="http://schemas.microsoft.com/office/drawing/2014/main" id="{B1524CF2-76D6-F645-8935-C6B707733B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53DD79-8D97-6445-8E53-B36FDF036405}"/>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12613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83DF59-965E-DA46-A2A4-67A54C9C566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8A2E82B-8F94-FF45-8D29-FA9CC59468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541039B-A1E3-484A-B421-4B0E3135A560}"/>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5" name="Segnaposto piè di pagina 4">
            <a:extLst>
              <a:ext uri="{FF2B5EF4-FFF2-40B4-BE49-F238E27FC236}">
                <a16:creationId xmlns:a16="http://schemas.microsoft.com/office/drawing/2014/main" id="{F6F9885B-D6D8-0546-85F2-8488397CE9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874B39-14B1-D34B-8B64-C9D5F01E75F2}"/>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174344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815D9-0FFC-7C47-A24F-02AFA5EEB24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1E0636-D95A-F142-B031-9BD6987B8D14}"/>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31A17747-D18A-2746-96FF-3C7F86B6E0F9}"/>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E2D18B4F-A8C2-9E43-86BE-B1EDCE333C67}"/>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6" name="Segnaposto piè di pagina 5">
            <a:extLst>
              <a:ext uri="{FF2B5EF4-FFF2-40B4-BE49-F238E27FC236}">
                <a16:creationId xmlns:a16="http://schemas.microsoft.com/office/drawing/2014/main" id="{353E23E1-6A2C-064C-8DDD-604D2E3B3E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96C9FAB-41BF-CD43-B1FD-DEA38DD827D1}"/>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140736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6EF1CC-D3EC-BC40-A638-2BC537AAD7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DB679F9-7387-2543-AEF3-05F4735C03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56079975-2C5A-1846-B855-20418BD4072C}"/>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C4CC42A6-9D26-C647-8823-C79626720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F165ED09-5BC1-BD43-BA25-1F90DBF9597A}"/>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C9A539ED-98E3-E646-A609-AAAF9D03FFD9}"/>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8" name="Segnaposto piè di pagina 7">
            <a:extLst>
              <a:ext uri="{FF2B5EF4-FFF2-40B4-BE49-F238E27FC236}">
                <a16:creationId xmlns:a16="http://schemas.microsoft.com/office/drawing/2014/main" id="{9E380C58-77B0-7D4E-AC91-EB0F312ACBC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8586A8B-993D-6A44-8D15-55CE4DE77C03}"/>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37733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A533C8-0763-8547-8A00-E75BF332126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646077B-321A-9B49-A2B5-32BFB4989735}"/>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4" name="Segnaposto piè di pagina 3">
            <a:extLst>
              <a:ext uri="{FF2B5EF4-FFF2-40B4-BE49-F238E27FC236}">
                <a16:creationId xmlns:a16="http://schemas.microsoft.com/office/drawing/2014/main" id="{2BCBD834-6CD0-0A47-B824-7082F00DA2B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EEC9A85-1BBE-894A-9B3D-A2B1E681DDA9}"/>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305222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88A8D5F-C9F7-224D-9A2C-9C3219DC3497}"/>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3" name="Segnaposto piè di pagina 2">
            <a:extLst>
              <a:ext uri="{FF2B5EF4-FFF2-40B4-BE49-F238E27FC236}">
                <a16:creationId xmlns:a16="http://schemas.microsoft.com/office/drawing/2014/main" id="{82695971-7FA7-AE49-8EE3-AB94BD75B4C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0ABFCBB-8153-694D-8E29-60A400F35DD8}"/>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258609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58943-8ED2-214D-9E06-4F1F249CF5B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DE6D687-63CE-C94F-A200-B156CAEBD3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E5B7E142-EDE4-B34B-808C-83A339055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FCB40FB5-FC62-FE45-89CC-71D38FAF1FBD}"/>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6" name="Segnaposto piè di pagina 5">
            <a:extLst>
              <a:ext uri="{FF2B5EF4-FFF2-40B4-BE49-F238E27FC236}">
                <a16:creationId xmlns:a16="http://schemas.microsoft.com/office/drawing/2014/main" id="{75C59470-1BA3-9047-A12E-03F0FA6E92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7749838-5270-B148-8A01-2A929F8885BC}"/>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257137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4D4ACC-8D54-F44C-9558-41347637D3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DE5C8DE-0208-5D48-BDB6-85E4BEDE8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460AE8D-73A5-564E-B287-F241C3857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E854358-A0B7-B145-9F3E-F2A88C7D4D1B}"/>
              </a:ext>
            </a:extLst>
          </p:cNvPr>
          <p:cNvSpPr>
            <a:spLocks noGrp="1"/>
          </p:cNvSpPr>
          <p:nvPr>
            <p:ph type="dt" sz="half" idx="10"/>
          </p:nvPr>
        </p:nvSpPr>
        <p:spPr/>
        <p:txBody>
          <a:bodyPr/>
          <a:lstStyle/>
          <a:p>
            <a:fld id="{75781AAA-97B4-C148-8559-62767CE77A9D}" type="datetimeFigureOut">
              <a:rPr lang="it-IT" smtClean="0"/>
              <a:t>28/11/22</a:t>
            </a:fld>
            <a:endParaRPr lang="it-IT"/>
          </a:p>
        </p:txBody>
      </p:sp>
      <p:sp>
        <p:nvSpPr>
          <p:cNvPr id="6" name="Segnaposto piè di pagina 5">
            <a:extLst>
              <a:ext uri="{FF2B5EF4-FFF2-40B4-BE49-F238E27FC236}">
                <a16:creationId xmlns:a16="http://schemas.microsoft.com/office/drawing/2014/main" id="{3B052B66-278C-E541-9D26-E06313A6EF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49D8C9-B0F2-C24A-8AFE-8D4B6A6A6A6A}"/>
              </a:ext>
            </a:extLst>
          </p:cNvPr>
          <p:cNvSpPr>
            <a:spLocks noGrp="1"/>
          </p:cNvSpPr>
          <p:nvPr>
            <p:ph type="sldNum" sz="quarter" idx="12"/>
          </p:nvPr>
        </p:nvSpPr>
        <p:spPr/>
        <p:txBody>
          <a:bodyPr/>
          <a:lstStyle/>
          <a:p>
            <a:fld id="{E2B34BD8-7D39-1444-B118-21C5227F54C8}" type="slidenum">
              <a:rPr lang="it-IT" smtClean="0"/>
              <a:t>‹N›</a:t>
            </a:fld>
            <a:endParaRPr lang="it-IT"/>
          </a:p>
        </p:txBody>
      </p:sp>
    </p:spTree>
    <p:extLst>
      <p:ext uri="{BB962C8B-B14F-4D97-AF65-F5344CB8AC3E}">
        <p14:creationId xmlns:p14="http://schemas.microsoft.com/office/powerpoint/2010/main" val="295511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4D36D7A-49CA-1245-857F-9FE798450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707E9C1-71C0-6142-B157-44AF78003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653CC3D-812C-B842-96BF-800B75152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81AAA-97B4-C148-8559-62767CE77A9D}" type="datetimeFigureOut">
              <a:rPr lang="it-IT" smtClean="0"/>
              <a:t>28/11/22</a:t>
            </a:fld>
            <a:endParaRPr lang="it-IT"/>
          </a:p>
        </p:txBody>
      </p:sp>
      <p:sp>
        <p:nvSpPr>
          <p:cNvPr id="5" name="Segnaposto piè di pagina 4">
            <a:extLst>
              <a:ext uri="{FF2B5EF4-FFF2-40B4-BE49-F238E27FC236}">
                <a16:creationId xmlns:a16="http://schemas.microsoft.com/office/drawing/2014/main" id="{39C4E39B-CF38-4247-BE8B-B38390C36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518BC83-25CF-054C-B2DE-26C5EAADE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34BD8-7D39-1444-B118-21C5227F54C8}" type="slidenum">
              <a:rPr lang="it-IT" smtClean="0"/>
              <a:t>‹N›</a:t>
            </a:fld>
            <a:endParaRPr lang="it-IT"/>
          </a:p>
        </p:txBody>
      </p:sp>
    </p:spTree>
    <p:extLst>
      <p:ext uri="{BB962C8B-B14F-4D97-AF65-F5344CB8AC3E}">
        <p14:creationId xmlns:p14="http://schemas.microsoft.com/office/powerpoint/2010/main" val="398884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063237" y="116633"/>
            <a:ext cx="1734577" cy="584775"/>
          </a:xfrm>
          <a:prstGeom prst="rect">
            <a:avLst/>
          </a:prstGeom>
          <a:noFill/>
        </p:spPr>
        <p:txBody>
          <a:bodyPr wrap="none" rtlCol="0">
            <a:spAutoFit/>
          </a:bodyPr>
          <a:lstStyle/>
          <a:p>
            <a:pPr algn="ctr"/>
            <a:r>
              <a:rPr lang="it-IT" sz="3200" b="1" dirty="0" err="1">
                <a:solidFill>
                  <a:srgbClr val="7030A0"/>
                </a:solidFill>
                <a:cs typeface="Arial" panose="020B0604020202020204" pitchFamily="34" charset="0"/>
              </a:rPr>
              <a:t>Alkaloids</a:t>
            </a:r>
            <a:endParaRPr lang="it-IT" sz="3200" b="1" dirty="0">
              <a:solidFill>
                <a:srgbClr val="7030A0"/>
              </a:solidFill>
              <a:cs typeface="Arial" panose="020B0604020202020204" pitchFamily="34" charset="0"/>
            </a:endParaRPr>
          </a:p>
        </p:txBody>
      </p:sp>
      <p:sp>
        <p:nvSpPr>
          <p:cNvPr id="5" name="Rettangolo 4"/>
          <p:cNvSpPr/>
          <p:nvPr/>
        </p:nvSpPr>
        <p:spPr>
          <a:xfrm>
            <a:off x="2207569" y="3789041"/>
            <a:ext cx="8149843" cy="2554545"/>
          </a:xfrm>
          <a:prstGeom prst="rect">
            <a:avLst/>
          </a:prstGeom>
        </p:spPr>
        <p:txBody>
          <a:bodyPr wrap="square">
            <a:spAutoFit/>
          </a:bodyPr>
          <a:lstStyle/>
          <a:p>
            <a:pPr marL="457200" indent="-457200" algn="just">
              <a:buFont typeface="Wingdings" pitchFamily="2" charset="2"/>
              <a:buChar char="Ø"/>
            </a:pPr>
            <a:r>
              <a:rPr lang="en-US" sz="2000" dirty="0">
                <a:cs typeface="Arial" panose="020B0604020202020204" pitchFamily="34" charset="0"/>
              </a:rPr>
              <a:t>More than 27,000 alkaloids have been characterized, of which 21,000 of vegetable origin.</a:t>
            </a:r>
          </a:p>
          <a:p>
            <a:pPr marL="457200" indent="-457200" algn="just">
              <a:buFont typeface="Wingdings" pitchFamily="2" charset="2"/>
              <a:buChar char="Ø"/>
            </a:pPr>
            <a:r>
              <a:rPr lang="en-US" sz="2000" dirty="0">
                <a:cs typeface="Arial" panose="020B0604020202020204" pitchFamily="34" charset="0"/>
              </a:rPr>
              <a:t>Alkaloids are low molecular weight organic containing nitrogenous bases.</a:t>
            </a:r>
          </a:p>
          <a:p>
            <a:pPr marL="457200" indent="-457200" algn="just">
              <a:buFont typeface="Wingdings" pitchFamily="2" charset="2"/>
              <a:buChar char="Ø"/>
            </a:pPr>
            <a:r>
              <a:rPr lang="en-US" sz="2000" dirty="0">
                <a:cs typeface="Arial" panose="020B0604020202020204" pitchFamily="34" charset="0"/>
              </a:rPr>
              <a:t>These molecules contain one or more nitrogen atoms in the form of primary, secondary or tertiary amines. </a:t>
            </a:r>
          </a:p>
          <a:p>
            <a:pPr marL="457200" indent="-457200" algn="just">
              <a:buFont typeface="Wingdings" pitchFamily="2" charset="2"/>
              <a:buChar char="Ø"/>
            </a:pPr>
            <a:r>
              <a:rPr lang="en-US" sz="2000" dirty="0">
                <a:cs typeface="Arial" panose="020B0604020202020204" pitchFamily="34" charset="0"/>
              </a:rPr>
              <a:t>Alkaloids containing quaternary ammonium salts are also known, as well as amide groups.</a:t>
            </a:r>
          </a:p>
        </p:txBody>
      </p:sp>
      <p:pic>
        <p:nvPicPr>
          <p:cNvPr id="3" name="Immagine 2">
            <a:extLst>
              <a:ext uri="{FF2B5EF4-FFF2-40B4-BE49-F238E27FC236}">
                <a16:creationId xmlns:a16="http://schemas.microsoft.com/office/drawing/2014/main" id="{4636AA0B-8235-6446-8A39-49BF5E8C2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989" y="692696"/>
            <a:ext cx="3905069" cy="2664296"/>
          </a:xfrm>
          <a:prstGeom prst="rect">
            <a:avLst/>
          </a:prstGeom>
        </p:spPr>
      </p:pic>
      <p:sp>
        <p:nvSpPr>
          <p:cNvPr id="6" name="Segnaposto numero diapositiva 5">
            <a:extLst>
              <a:ext uri="{FF2B5EF4-FFF2-40B4-BE49-F238E27FC236}">
                <a16:creationId xmlns:a16="http://schemas.microsoft.com/office/drawing/2014/main" id="{F2D66946-0A47-3844-8D16-06E9C0029D35}"/>
              </a:ext>
            </a:extLst>
          </p:cNvPr>
          <p:cNvSpPr>
            <a:spLocks noGrp="1"/>
          </p:cNvSpPr>
          <p:nvPr>
            <p:ph type="sldNum" sz="quarter" idx="12"/>
          </p:nvPr>
        </p:nvSpPr>
        <p:spPr/>
        <p:txBody>
          <a:bodyPr/>
          <a:lstStyle/>
          <a:p>
            <a:fld id="{C63DA149-4D9E-4AC6-8FF9-D7E50BACF300}" type="slidenum">
              <a:rPr lang="it-IT" smtClean="0"/>
              <a:t>1</a:t>
            </a:fld>
            <a:endParaRPr lang="it-IT"/>
          </a:p>
        </p:txBody>
      </p:sp>
    </p:spTree>
    <p:extLst>
      <p:ext uri="{BB962C8B-B14F-4D97-AF65-F5344CB8AC3E}">
        <p14:creationId xmlns:p14="http://schemas.microsoft.com/office/powerpoint/2010/main" val="3238887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7BA5E6D-B7DE-F743-9C11-9F4443D1D84C}"/>
              </a:ext>
            </a:extLst>
          </p:cNvPr>
          <p:cNvSpPr>
            <a:spLocks noGrp="1"/>
          </p:cNvSpPr>
          <p:nvPr>
            <p:ph type="sldNum" sz="quarter" idx="12"/>
          </p:nvPr>
        </p:nvSpPr>
        <p:spPr/>
        <p:txBody>
          <a:bodyPr/>
          <a:lstStyle/>
          <a:p>
            <a:fld id="{C63DA149-4D9E-4AC6-8FF9-D7E50BACF300}" type="slidenum">
              <a:rPr lang="it-IT" smtClean="0"/>
              <a:t>10</a:t>
            </a:fld>
            <a:endParaRPr lang="it-IT"/>
          </a:p>
        </p:txBody>
      </p:sp>
      <p:pic>
        <p:nvPicPr>
          <p:cNvPr id="4" name="Immagine 3">
            <a:extLst>
              <a:ext uri="{FF2B5EF4-FFF2-40B4-BE49-F238E27FC236}">
                <a16:creationId xmlns:a16="http://schemas.microsoft.com/office/drawing/2014/main" id="{05900BF8-B101-8B45-922B-3DB53685295B}"/>
              </a:ext>
            </a:extLst>
          </p:cNvPr>
          <p:cNvPicPr>
            <a:picLocks noChangeAspect="1"/>
          </p:cNvPicPr>
          <p:nvPr/>
        </p:nvPicPr>
        <p:blipFill rotWithShape="1">
          <a:blip r:embed="rId2">
            <a:extLst>
              <a:ext uri="{28A0092B-C50C-407E-A947-70E740481C1C}">
                <a14:useLocalDpi xmlns:a14="http://schemas.microsoft.com/office/drawing/2010/main" val="0"/>
              </a:ext>
            </a:extLst>
          </a:blip>
          <a:srcRect b="53199"/>
          <a:stretch/>
        </p:blipFill>
        <p:spPr>
          <a:xfrm>
            <a:off x="2107092" y="1248798"/>
            <a:ext cx="8165372" cy="3476346"/>
          </a:xfrm>
          <a:prstGeom prst="rect">
            <a:avLst/>
          </a:prstGeom>
        </p:spPr>
      </p:pic>
    </p:spTree>
    <p:extLst>
      <p:ext uri="{BB962C8B-B14F-4D97-AF65-F5344CB8AC3E}">
        <p14:creationId xmlns:p14="http://schemas.microsoft.com/office/powerpoint/2010/main" val="243067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708DAEF-343C-764A-9178-139982D765AD}"/>
              </a:ext>
            </a:extLst>
          </p:cNvPr>
          <p:cNvSpPr>
            <a:spLocks noGrp="1"/>
          </p:cNvSpPr>
          <p:nvPr>
            <p:ph type="sldNum" sz="quarter" idx="12"/>
          </p:nvPr>
        </p:nvSpPr>
        <p:spPr/>
        <p:txBody>
          <a:bodyPr/>
          <a:lstStyle/>
          <a:p>
            <a:fld id="{C63DA149-4D9E-4AC6-8FF9-D7E50BACF300}" type="slidenum">
              <a:rPr lang="it-IT" smtClean="0"/>
              <a:t>11</a:t>
            </a:fld>
            <a:endParaRPr lang="it-IT"/>
          </a:p>
        </p:txBody>
      </p:sp>
      <p:pic>
        <p:nvPicPr>
          <p:cNvPr id="8" name="Immagine 7">
            <a:extLst>
              <a:ext uri="{FF2B5EF4-FFF2-40B4-BE49-F238E27FC236}">
                <a16:creationId xmlns:a16="http://schemas.microsoft.com/office/drawing/2014/main" id="{B713D3B3-1565-9343-A393-9FD50A089D41}"/>
              </a:ext>
            </a:extLst>
          </p:cNvPr>
          <p:cNvPicPr>
            <a:picLocks noChangeAspect="1"/>
          </p:cNvPicPr>
          <p:nvPr/>
        </p:nvPicPr>
        <p:blipFill rotWithShape="1">
          <a:blip r:embed="rId2">
            <a:extLst>
              <a:ext uri="{28A0092B-C50C-407E-A947-70E740481C1C}">
                <a14:useLocalDpi xmlns:a14="http://schemas.microsoft.com/office/drawing/2010/main" val="0"/>
              </a:ext>
            </a:extLst>
          </a:blip>
          <a:srcRect r="11429" b="10811"/>
          <a:stretch/>
        </p:blipFill>
        <p:spPr>
          <a:xfrm>
            <a:off x="1847528" y="666252"/>
            <a:ext cx="4464496" cy="5872660"/>
          </a:xfrm>
          <a:prstGeom prst="rect">
            <a:avLst/>
          </a:prstGeom>
        </p:spPr>
      </p:pic>
      <p:sp>
        <p:nvSpPr>
          <p:cNvPr id="2" name="Rettangolo 1">
            <a:extLst>
              <a:ext uri="{FF2B5EF4-FFF2-40B4-BE49-F238E27FC236}">
                <a16:creationId xmlns:a16="http://schemas.microsoft.com/office/drawing/2014/main" id="{C6DF4FD9-DF2F-B241-80B8-FF451E17554F}"/>
              </a:ext>
            </a:extLst>
          </p:cNvPr>
          <p:cNvSpPr/>
          <p:nvPr/>
        </p:nvSpPr>
        <p:spPr>
          <a:xfrm>
            <a:off x="1991544" y="5661248"/>
            <a:ext cx="3960440" cy="93882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91DCDC3F-288A-DF40-9410-1BE80AE696E8}"/>
              </a:ext>
            </a:extLst>
          </p:cNvPr>
          <p:cNvSpPr txBox="1"/>
          <p:nvPr/>
        </p:nvSpPr>
        <p:spPr>
          <a:xfrm>
            <a:off x="5984631" y="117694"/>
            <a:ext cx="4429000" cy="6740307"/>
          </a:xfrm>
          <a:prstGeom prst="rect">
            <a:avLst/>
          </a:prstGeom>
          <a:noFill/>
        </p:spPr>
        <p:txBody>
          <a:bodyPr wrap="square" rtlCol="0">
            <a:spAutoFit/>
          </a:bodyPr>
          <a:lstStyle/>
          <a:p>
            <a:pPr marL="285750" indent="-285750">
              <a:buFont typeface="Wingdings" pitchFamily="2" charset="2"/>
              <a:buChar char="Ø"/>
            </a:pPr>
            <a:r>
              <a:rPr lang="it-IT" dirty="0"/>
              <a:t>Putrescine </a:t>
            </a:r>
            <a:r>
              <a:rPr lang="it-IT" dirty="0" err="1"/>
              <a:t>is</a:t>
            </a:r>
            <a:r>
              <a:rPr lang="it-IT" dirty="0"/>
              <a:t> </a:t>
            </a:r>
            <a:r>
              <a:rPr lang="it-IT" dirty="0" err="1"/>
              <a:t>produced</a:t>
            </a:r>
            <a:r>
              <a:rPr lang="it-IT" dirty="0"/>
              <a:t> by the </a:t>
            </a:r>
            <a:r>
              <a:rPr lang="it-IT" dirty="0" err="1"/>
              <a:t>decarboxylation</a:t>
            </a:r>
            <a:r>
              <a:rPr lang="it-IT" dirty="0"/>
              <a:t> of </a:t>
            </a:r>
            <a:r>
              <a:rPr lang="it-IT" dirty="0" err="1"/>
              <a:t>either</a:t>
            </a:r>
            <a:r>
              <a:rPr lang="it-IT" dirty="0"/>
              <a:t> </a:t>
            </a:r>
            <a:r>
              <a:rPr lang="it-IT" dirty="0" err="1"/>
              <a:t>ornithine</a:t>
            </a:r>
            <a:r>
              <a:rPr lang="it-IT" dirty="0"/>
              <a:t> or arginine, </a:t>
            </a:r>
            <a:r>
              <a:rPr lang="it-IT" dirty="0" err="1"/>
              <a:t>as</a:t>
            </a:r>
            <a:r>
              <a:rPr lang="it-IT" dirty="0"/>
              <a:t> a </a:t>
            </a:r>
            <a:r>
              <a:rPr lang="it-IT" dirty="0" err="1"/>
              <a:t>result</a:t>
            </a:r>
            <a:r>
              <a:rPr lang="it-IT" dirty="0"/>
              <a:t> of the </a:t>
            </a:r>
            <a:r>
              <a:rPr lang="it-IT" dirty="0" err="1"/>
              <a:t>activities</a:t>
            </a:r>
            <a:r>
              <a:rPr lang="it-IT" dirty="0"/>
              <a:t> of </a:t>
            </a:r>
            <a:r>
              <a:rPr lang="it-IT" dirty="0" err="1"/>
              <a:t>either</a:t>
            </a:r>
            <a:r>
              <a:rPr lang="it-IT" dirty="0"/>
              <a:t> </a:t>
            </a:r>
            <a:r>
              <a:rPr lang="it-IT" dirty="0" err="1"/>
              <a:t>ornithine</a:t>
            </a:r>
            <a:r>
              <a:rPr lang="it-IT" dirty="0"/>
              <a:t> (ODC) or arginine </a:t>
            </a:r>
            <a:r>
              <a:rPr lang="it-IT" dirty="0" err="1"/>
              <a:t>decarboxylase</a:t>
            </a:r>
            <a:r>
              <a:rPr lang="it-IT" dirty="0"/>
              <a:t> (ADC).</a:t>
            </a:r>
          </a:p>
          <a:p>
            <a:pPr marL="285750" indent="-285750">
              <a:buFont typeface="Wingdings" pitchFamily="2" charset="2"/>
              <a:buChar char="Ø"/>
            </a:pPr>
            <a:r>
              <a:rPr lang="it-IT" dirty="0"/>
              <a:t>Putrescine </a:t>
            </a:r>
            <a:r>
              <a:rPr lang="it-IT" dirty="0" err="1"/>
              <a:t>is</a:t>
            </a:r>
            <a:r>
              <a:rPr lang="it-IT" dirty="0"/>
              <a:t> </a:t>
            </a:r>
            <a:r>
              <a:rPr lang="it-IT" dirty="0" err="1"/>
              <a:t>used</a:t>
            </a:r>
            <a:r>
              <a:rPr lang="it-IT" dirty="0"/>
              <a:t> in the </a:t>
            </a:r>
            <a:r>
              <a:rPr lang="it-IT" dirty="0" err="1"/>
              <a:t>biosynthesis</a:t>
            </a:r>
            <a:r>
              <a:rPr lang="it-IT" dirty="0"/>
              <a:t> of the </a:t>
            </a:r>
            <a:r>
              <a:rPr lang="it-IT" dirty="0" err="1"/>
              <a:t>polyamines</a:t>
            </a:r>
            <a:r>
              <a:rPr lang="it-IT" dirty="0"/>
              <a:t>, spermine and </a:t>
            </a:r>
            <a:r>
              <a:rPr lang="it-IT" dirty="0" err="1"/>
              <a:t>spermidine</a:t>
            </a:r>
            <a:r>
              <a:rPr lang="it-IT" dirty="0"/>
              <a:t>.</a:t>
            </a:r>
          </a:p>
          <a:p>
            <a:pPr marL="285750" indent="-285750">
              <a:buFont typeface="Wingdings" pitchFamily="2" charset="2"/>
              <a:buChar char="Ø"/>
            </a:pPr>
            <a:r>
              <a:rPr lang="it-IT" dirty="0"/>
              <a:t>The </a:t>
            </a:r>
            <a:r>
              <a:rPr lang="it-IT" dirty="0" err="1"/>
              <a:t>conversion</a:t>
            </a:r>
            <a:r>
              <a:rPr lang="it-IT" dirty="0"/>
              <a:t> of putrescine to </a:t>
            </a:r>
            <a:r>
              <a:rPr lang="it-IT" dirty="0" err="1"/>
              <a:t>N-methylputrescine</a:t>
            </a:r>
            <a:r>
              <a:rPr lang="it-IT" dirty="0"/>
              <a:t> </a:t>
            </a:r>
            <a:r>
              <a:rPr lang="it-IT" dirty="0" err="1"/>
              <a:t>is</a:t>
            </a:r>
            <a:r>
              <a:rPr lang="it-IT" dirty="0"/>
              <a:t> the first </a:t>
            </a:r>
            <a:r>
              <a:rPr lang="it-IT" dirty="0" err="1"/>
              <a:t>step</a:t>
            </a:r>
            <a:r>
              <a:rPr lang="it-IT" dirty="0"/>
              <a:t> for the </a:t>
            </a:r>
            <a:r>
              <a:rPr lang="it-IT" dirty="0" err="1"/>
              <a:t>synthesis</a:t>
            </a:r>
            <a:r>
              <a:rPr lang="it-IT" dirty="0"/>
              <a:t> of </a:t>
            </a:r>
            <a:r>
              <a:rPr lang="it-IT" dirty="0" err="1"/>
              <a:t>alkaloids</a:t>
            </a:r>
            <a:r>
              <a:rPr lang="it-IT" dirty="0"/>
              <a:t> </a:t>
            </a:r>
            <a:r>
              <a:rPr lang="it-IT" dirty="0" err="1"/>
              <a:t>containning</a:t>
            </a:r>
            <a:r>
              <a:rPr lang="it-IT" dirty="0"/>
              <a:t> </a:t>
            </a:r>
            <a:r>
              <a:rPr lang="it-IT" b="1" dirty="0"/>
              <a:t>pirrolidine and </a:t>
            </a:r>
            <a:r>
              <a:rPr lang="it-IT" b="1" dirty="0" err="1"/>
              <a:t>tropane</a:t>
            </a:r>
            <a:r>
              <a:rPr lang="it-IT" b="1" dirty="0"/>
              <a:t> </a:t>
            </a:r>
            <a:r>
              <a:rPr lang="it-IT" b="1" dirty="0" err="1"/>
              <a:t>cycle</a:t>
            </a:r>
            <a:r>
              <a:rPr lang="it-IT" dirty="0"/>
              <a:t>.</a:t>
            </a:r>
          </a:p>
          <a:p>
            <a:pPr marL="285750" indent="-285750">
              <a:buFont typeface="Wingdings" pitchFamily="2" charset="2"/>
              <a:buChar char="Ø"/>
            </a:pPr>
            <a:r>
              <a:rPr lang="it-IT" dirty="0" err="1"/>
              <a:t>N-methyl-pyrrolium</a:t>
            </a:r>
            <a:r>
              <a:rPr lang="it-IT" dirty="0"/>
              <a:t> </a:t>
            </a:r>
            <a:r>
              <a:rPr lang="it-IT" dirty="0" err="1"/>
              <a:t>is</a:t>
            </a:r>
            <a:r>
              <a:rPr lang="it-IT" dirty="0"/>
              <a:t> </a:t>
            </a:r>
            <a:r>
              <a:rPr lang="it-IT" dirty="0" err="1"/>
              <a:t>formed</a:t>
            </a:r>
            <a:r>
              <a:rPr lang="it-IT" dirty="0"/>
              <a:t> </a:t>
            </a:r>
            <a:r>
              <a:rPr lang="it-IT" dirty="0" err="1"/>
              <a:t>spontaneously</a:t>
            </a:r>
            <a:r>
              <a:rPr lang="it-IT" dirty="0"/>
              <a:t>  </a:t>
            </a:r>
            <a:r>
              <a:rPr lang="it-IT" dirty="0" err="1"/>
              <a:t>after</a:t>
            </a:r>
            <a:r>
              <a:rPr lang="it-IT" dirty="0"/>
              <a:t> the </a:t>
            </a:r>
            <a:r>
              <a:rPr lang="it-IT" dirty="0" err="1"/>
              <a:t>oxidative</a:t>
            </a:r>
            <a:r>
              <a:rPr lang="it-IT" dirty="0"/>
              <a:t> </a:t>
            </a:r>
            <a:r>
              <a:rPr lang="it-IT" dirty="0" err="1"/>
              <a:t>deamination</a:t>
            </a:r>
            <a:r>
              <a:rPr lang="it-IT" dirty="0"/>
              <a:t> of </a:t>
            </a:r>
            <a:r>
              <a:rPr lang="it-IT" dirty="0" err="1"/>
              <a:t>N-methylputrescine</a:t>
            </a:r>
            <a:r>
              <a:rPr lang="it-IT" dirty="0"/>
              <a:t> to </a:t>
            </a:r>
            <a:r>
              <a:rPr lang="it-IT" dirty="0" err="1"/>
              <a:t>N-methylamino-butanal</a:t>
            </a:r>
            <a:r>
              <a:rPr lang="it-IT" dirty="0"/>
              <a:t>.</a:t>
            </a:r>
          </a:p>
          <a:p>
            <a:pPr marL="285750" indent="-285750">
              <a:buFont typeface="Wingdings" pitchFamily="2" charset="2"/>
              <a:buChar char="Ø"/>
            </a:pPr>
            <a:r>
              <a:rPr lang="it-IT" dirty="0" err="1"/>
              <a:t>N-methyl-pyrrolium</a:t>
            </a:r>
            <a:r>
              <a:rPr lang="it-IT" dirty="0"/>
              <a:t> </a:t>
            </a:r>
            <a:r>
              <a:rPr lang="it-IT" dirty="0" err="1"/>
              <a:t>is</a:t>
            </a:r>
            <a:r>
              <a:rPr lang="it-IT" dirty="0"/>
              <a:t> </a:t>
            </a:r>
            <a:r>
              <a:rPr lang="it-IT" dirty="0" err="1"/>
              <a:t>condensed</a:t>
            </a:r>
            <a:r>
              <a:rPr lang="it-IT" dirty="0"/>
              <a:t> with an intermediate </a:t>
            </a:r>
            <a:r>
              <a:rPr lang="it-IT" dirty="0" err="1"/>
              <a:t>derived</a:t>
            </a:r>
            <a:r>
              <a:rPr lang="it-IT" dirty="0"/>
              <a:t> by the </a:t>
            </a:r>
            <a:r>
              <a:rPr lang="it-IT" dirty="0" err="1"/>
              <a:t>decarboxylation</a:t>
            </a:r>
            <a:r>
              <a:rPr lang="it-IT" dirty="0"/>
              <a:t> of </a:t>
            </a:r>
            <a:r>
              <a:rPr lang="it-IT" dirty="0" err="1"/>
              <a:t>nicotinic</a:t>
            </a:r>
            <a:r>
              <a:rPr lang="it-IT" dirty="0"/>
              <a:t> acid.</a:t>
            </a:r>
          </a:p>
          <a:p>
            <a:pPr marL="285750" indent="-285750">
              <a:buFont typeface="Wingdings" pitchFamily="2" charset="2"/>
              <a:buChar char="Ø"/>
            </a:pPr>
            <a:r>
              <a:rPr lang="it-IT" dirty="0"/>
              <a:t>The </a:t>
            </a:r>
            <a:r>
              <a:rPr lang="it-IT" dirty="0" err="1"/>
              <a:t>enzymes</a:t>
            </a:r>
            <a:r>
              <a:rPr lang="it-IT" dirty="0"/>
              <a:t> </a:t>
            </a:r>
            <a:r>
              <a:rPr lang="it-IT" dirty="0" err="1"/>
              <a:t>involved</a:t>
            </a:r>
            <a:r>
              <a:rPr lang="it-IT" dirty="0"/>
              <a:t> are: </a:t>
            </a:r>
          </a:p>
          <a:p>
            <a:r>
              <a:rPr lang="it-IT" i="1" dirty="0"/>
              <a:t>      (i)</a:t>
            </a:r>
            <a:r>
              <a:rPr lang="it-IT" dirty="0"/>
              <a:t> </a:t>
            </a:r>
            <a:r>
              <a:rPr lang="it-IT" b="1" dirty="0" err="1"/>
              <a:t>N-methyltransferase</a:t>
            </a:r>
            <a:r>
              <a:rPr lang="it-IT" dirty="0"/>
              <a:t> (</a:t>
            </a:r>
            <a:r>
              <a:rPr lang="it-IT" b="1" dirty="0"/>
              <a:t>PMT</a:t>
            </a:r>
            <a:r>
              <a:rPr lang="it-IT" dirty="0"/>
              <a:t>); </a:t>
            </a:r>
          </a:p>
          <a:p>
            <a:r>
              <a:rPr lang="it-IT" dirty="0"/>
              <a:t>      </a:t>
            </a:r>
            <a:r>
              <a:rPr lang="it-IT" i="1" dirty="0"/>
              <a:t>(ii) </a:t>
            </a:r>
            <a:r>
              <a:rPr lang="it-IT" b="1" dirty="0" err="1"/>
              <a:t>N-methylputrescine</a:t>
            </a:r>
            <a:r>
              <a:rPr lang="it-IT" b="1" dirty="0"/>
              <a:t> </a:t>
            </a:r>
            <a:r>
              <a:rPr lang="it-IT" b="1" dirty="0" err="1"/>
              <a:t>oxidase</a:t>
            </a:r>
            <a:r>
              <a:rPr lang="it-IT" b="1" dirty="0"/>
              <a:t> </a:t>
            </a:r>
            <a:r>
              <a:rPr lang="it-IT" dirty="0"/>
              <a:t>(</a:t>
            </a:r>
            <a:r>
              <a:rPr lang="it-IT" b="1" dirty="0"/>
              <a:t>MPO</a:t>
            </a:r>
            <a:r>
              <a:rPr lang="it-IT" dirty="0"/>
              <a:t>);</a:t>
            </a:r>
          </a:p>
          <a:p>
            <a:r>
              <a:rPr lang="it-IT" i="1" dirty="0"/>
              <a:t>      (iii) </a:t>
            </a:r>
            <a:r>
              <a:rPr lang="it-IT" b="1" dirty="0"/>
              <a:t>nicotine </a:t>
            </a:r>
            <a:r>
              <a:rPr lang="it-IT" b="1" dirty="0" err="1"/>
              <a:t>synthase</a:t>
            </a:r>
            <a:r>
              <a:rPr lang="it-IT" dirty="0"/>
              <a:t>.</a:t>
            </a:r>
          </a:p>
          <a:p>
            <a:pPr marL="285750" indent="-285750">
              <a:buFont typeface="Wingdings" pitchFamily="2" charset="2"/>
              <a:buChar char="Ø"/>
            </a:pPr>
            <a:endParaRPr lang="it-IT" dirty="0"/>
          </a:p>
        </p:txBody>
      </p:sp>
    </p:spTree>
    <p:extLst>
      <p:ext uri="{BB962C8B-B14F-4D97-AF65-F5344CB8AC3E}">
        <p14:creationId xmlns:p14="http://schemas.microsoft.com/office/powerpoint/2010/main" val="421643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42995" y="239558"/>
            <a:ext cx="5166799" cy="523220"/>
          </a:xfrm>
          <a:prstGeom prst="rect">
            <a:avLst/>
          </a:prstGeom>
          <a:noFill/>
        </p:spPr>
        <p:txBody>
          <a:bodyPr wrap="none" rtlCol="0">
            <a:spAutoFit/>
          </a:bodyPr>
          <a:lstStyle/>
          <a:p>
            <a:r>
              <a:rPr lang="it-IT" sz="2800" b="1" dirty="0" err="1">
                <a:solidFill>
                  <a:srgbClr val="7030A0"/>
                </a:solidFill>
                <a:cs typeface="Arial" panose="020B0604020202020204" pitchFamily="34" charset="0"/>
              </a:rPr>
              <a:t>Pyrrolidine</a:t>
            </a:r>
            <a:r>
              <a:rPr lang="it-IT" sz="2800" b="1" dirty="0">
                <a:solidFill>
                  <a:srgbClr val="7030A0"/>
                </a:solidFill>
                <a:cs typeface="Arial" panose="020B0604020202020204" pitchFamily="34" charset="0"/>
              </a:rPr>
              <a:t> and </a:t>
            </a:r>
            <a:r>
              <a:rPr lang="it-IT" sz="2800" b="1" dirty="0" err="1">
                <a:solidFill>
                  <a:srgbClr val="7030A0"/>
                </a:solidFill>
                <a:cs typeface="Arial" panose="020B0604020202020204" pitchFamily="34" charset="0"/>
              </a:rPr>
              <a:t>Tropane</a:t>
            </a:r>
            <a:r>
              <a:rPr lang="it-IT" sz="2800" b="1" dirty="0">
                <a:solidFill>
                  <a:srgbClr val="7030A0"/>
                </a:solidFill>
                <a:cs typeface="Arial" panose="020B0604020202020204" pitchFamily="34" charset="0"/>
              </a:rPr>
              <a:t> </a:t>
            </a:r>
            <a:r>
              <a:rPr lang="it-IT" sz="2800" b="1" dirty="0" err="1">
                <a:solidFill>
                  <a:srgbClr val="7030A0"/>
                </a:solidFill>
                <a:cs typeface="Arial" panose="020B0604020202020204" pitchFamily="34" charset="0"/>
              </a:rPr>
              <a:t>alkaloids</a:t>
            </a:r>
            <a:endParaRPr lang="it-IT" sz="2800" b="1" dirty="0">
              <a:solidFill>
                <a:srgbClr val="7030A0"/>
              </a:solidFill>
              <a:cs typeface="Arial" panose="020B0604020202020204" pitchFamily="34" charset="0"/>
            </a:endParaRPr>
          </a:p>
        </p:txBody>
      </p:sp>
      <p:sp>
        <p:nvSpPr>
          <p:cNvPr id="6" name="Rettangolo 5"/>
          <p:cNvSpPr/>
          <p:nvPr/>
        </p:nvSpPr>
        <p:spPr>
          <a:xfrm>
            <a:off x="1919537" y="948385"/>
            <a:ext cx="8168809" cy="1938992"/>
          </a:xfrm>
          <a:prstGeom prst="rect">
            <a:avLst/>
          </a:prstGeom>
        </p:spPr>
        <p:txBody>
          <a:bodyPr wrap="square">
            <a:spAutoFit/>
          </a:bodyPr>
          <a:lstStyle/>
          <a:p>
            <a:pPr marL="342900" indent="-342900" algn="just">
              <a:buFont typeface="Wingdings" pitchFamily="2" charset="2"/>
              <a:buChar char="Ø"/>
            </a:pPr>
            <a:r>
              <a:rPr lang="it-IT" sz="2400" dirty="0">
                <a:cs typeface="Arial" panose="020B0604020202020204" pitchFamily="34" charset="0"/>
              </a:rPr>
              <a:t>The </a:t>
            </a:r>
            <a:r>
              <a:rPr lang="it-IT" sz="2400" dirty="0" err="1">
                <a:cs typeface="Arial" panose="020B0604020202020204" pitchFamily="34" charset="0"/>
              </a:rPr>
              <a:t>pyrrolidine</a:t>
            </a:r>
            <a:r>
              <a:rPr lang="it-IT" sz="2400" dirty="0">
                <a:cs typeface="Arial" panose="020B0604020202020204" pitchFamily="34" charset="0"/>
              </a:rPr>
              <a:t> </a:t>
            </a:r>
            <a:r>
              <a:rPr lang="it-IT" sz="2400" dirty="0" err="1">
                <a:cs typeface="Arial" panose="020B0604020202020204" pitchFamily="34" charset="0"/>
              </a:rPr>
              <a:t>cycle</a:t>
            </a:r>
            <a:r>
              <a:rPr lang="it-IT" sz="2400" dirty="0">
                <a:cs typeface="Arial" panose="020B0604020202020204" pitchFamily="34" charset="0"/>
              </a:rPr>
              <a:t> </a:t>
            </a:r>
            <a:r>
              <a:rPr lang="it-IT" sz="2400" dirty="0" err="1">
                <a:cs typeface="Arial" panose="020B0604020202020204" pitchFamily="34" charset="0"/>
              </a:rPr>
              <a:t>is</a:t>
            </a:r>
            <a:r>
              <a:rPr lang="it-IT" sz="2400" dirty="0">
                <a:cs typeface="Arial" panose="020B0604020202020204" pitchFamily="34" charset="0"/>
              </a:rPr>
              <a:t> </a:t>
            </a:r>
            <a:r>
              <a:rPr lang="it-IT" sz="2400" dirty="0" err="1">
                <a:cs typeface="Arial" panose="020B0604020202020204" pitchFamily="34" charset="0"/>
              </a:rPr>
              <a:t>initially</a:t>
            </a:r>
            <a:r>
              <a:rPr lang="it-IT" sz="2400" dirty="0">
                <a:cs typeface="Arial" panose="020B0604020202020204" pitchFamily="34" charset="0"/>
              </a:rPr>
              <a:t> </a:t>
            </a:r>
            <a:r>
              <a:rPr lang="it-IT" sz="2400" dirty="0" err="1">
                <a:cs typeface="Arial" panose="020B0604020202020204" pitchFamily="34" charset="0"/>
              </a:rPr>
              <a:t>formed</a:t>
            </a:r>
            <a:r>
              <a:rPr lang="it-IT" sz="2400" dirty="0">
                <a:cs typeface="Arial" panose="020B0604020202020204" pitchFamily="34" charset="0"/>
              </a:rPr>
              <a:t> </a:t>
            </a:r>
            <a:r>
              <a:rPr lang="it-IT" sz="2400" dirty="0" err="1">
                <a:cs typeface="Arial" panose="020B0604020202020204" pitchFamily="34" charset="0"/>
              </a:rPr>
              <a:t>as</a:t>
            </a:r>
            <a:r>
              <a:rPr lang="it-IT" sz="2400" dirty="0">
                <a:cs typeface="Arial" panose="020B0604020202020204" pitchFamily="34" charset="0"/>
              </a:rPr>
              <a:t> a</a:t>
            </a:r>
            <a:r>
              <a:rPr lang="it-IT" sz="2400" b="1" dirty="0">
                <a:cs typeface="Arial" panose="020B0604020202020204" pitchFamily="34" charset="0"/>
              </a:rPr>
              <a:t> </a:t>
            </a:r>
            <a:r>
              <a:rPr lang="it-IT" sz="2400" b="1" dirty="0">
                <a:latin typeface="Symbol" pitchFamily="2" charset="2"/>
                <a:cs typeface="Arial" panose="020B0604020202020204" pitchFamily="34" charset="0"/>
              </a:rPr>
              <a:t>D</a:t>
            </a:r>
            <a:r>
              <a:rPr lang="it-IT" sz="2400" b="1" dirty="0">
                <a:cs typeface="Arial" panose="020B0604020202020204" pitchFamily="34" charset="0"/>
              </a:rPr>
              <a:t>1-pyrroline </a:t>
            </a:r>
            <a:r>
              <a:rPr lang="it-IT" sz="2400" dirty="0" err="1">
                <a:cs typeface="Arial" panose="020B0604020202020204" pitchFamily="34" charset="0"/>
              </a:rPr>
              <a:t>cation</a:t>
            </a:r>
            <a:r>
              <a:rPr lang="it-IT" sz="2400" dirty="0">
                <a:cs typeface="Arial" panose="020B0604020202020204" pitchFamily="34" charset="0"/>
              </a:rPr>
              <a:t>. </a:t>
            </a:r>
          </a:p>
          <a:p>
            <a:pPr marL="342900" indent="-342900" algn="just">
              <a:buFont typeface="Wingdings" pitchFamily="2" charset="2"/>
              <a:buChar char="Ø"/>
            </a:pPr>
            <a:r>
              <a:rPr lang="it-IT" sz="2400" dirty="0">
                <a:cs typeface="Arial" panose="020B0604020202020204" pitchFamily="34" charset="0"/>
              </a:rPr>
              <a:t>Putrescine </a:t>
            </a:r>
            <a:r>
              <a:rPr lang="it-IT" sz="2400" dirty="0" err="1">
                <a:cs typeface="Arial" panose="020B0604020202020204" pitchFamily="34" charset="0"/>
              </a:rPr>
              <a:t>is</a:t>
            </a:r>
            <a:r>
              <a:rPr lang="it-IT" sz="2400" dirty="0">
                <a:cs typeface="Arial" panose="020B0604020202020204" pitchFamily="34" charset="0"/>
              </a:rPr>
              <a:t> </a:t>
            </a:r>
            <a:r>
              <a:rPr lang="it-IT" sz="2400" dirty="0" err="1">
                <a:cs typeface="Arial" panose="020B0604020202020204" pitchFamily="34" charset="0"/>
              </a:rPr>
              <a:t>methylated</a:t>
            </a:r>
            <a:r>
              <a:rPr lang="it-IT" sz="2400" dirty="0">
                <a:cs typeface="Arial" panose="020B0604020202020204" pitchFamily="34" charset="0"/>
              </a:rPr>
              <a:t> to </a:t>
            </a:r>
            <a:r>
              <a:rPr lang="it-IT" sz="2400" dirty="0" err="1">
                <a:cs typeface="Arial" panose="020B0604020202020204" pitchFamily="34" charset="0"/>
              </a:rPr>
              <a:t>N-methylputrescine</a:t>
            </a:r>
            <a:r>
              <a:rPr lang="it-IT" sz="2400" dirty="0">
                <a:cs typeface="Arial" panose="020B0604020202020204" pitchFamily="34" charset="0"/>
              </a:rPr>
              <a:t> </a:t>
            </a:r>
            <a:r>
              <a:rPr lang="it-IT" sz="2400" dirty="0" err="1">
                <a:cs typeface="Arial" panose="020B0604020202020204" pitchFamily="34" charset="0"/>
              </a:rPr>
              <a:t>which</a:t>
            </a:r>
            <a:r>
              <a:rPr lang="it-IT" sz="2400" dirty="0">
                <a:cs typeface="Arial" panose="020B0604020202020204" pitchFamily="34" charset="0"/>
              </a:rPr>
              <a:t> by an </a:t>
            </a:r>
            <a:r>
              <a:rPr lang="it-IT" sz="2400" dirty="0" err="1">
                <a:cs typeface="Arial" panose="020B0604020202020204" pitchFamily="34" charset="0"/>
              </a:rPr>
              <a:t>oxidative</a:t>
            </a:r>
            <a:r>
              <a:rPr lang="it-IT" sz="2400" dirty="0">
                <a:cs typeface="Arial" panose="020B0604020202020204" pitchFamily="34" charset="0"/>
              </a:rPr>
              <a:t> </a:t>
            </a:r>
            <a:r>
              <a:rPr lang="it-IT" sz="2400" dirty="0" err="1">
                <a:cs typeface="Arial" panose="020B0604020202020204" pitchFamily="34" charset="0"/>
              </a:rPr>
              <a:t>deamination</a:t>
            </a:r>
            <a:r>
              <a:rPr lang="it-IT" sz="2400" dirty="0">
                <a:cs typeface="Arial" panose="020B0604020202020204" pitchFamily="34" charset="0"/>
              </a:rPr>
              <a:t> </a:t>
            </a:r>
            <a:r>
              <a:rPr lang="it-IT" sz="2400" dirty="0" err="1">
                <a:cs typeface="Arial" panose="020B0604020202020204" pitchFamily="34" charset="0"/>
              </a:rPr>
              <a:t>gives</a:t>
            </a:r>
            <a:r>
              <a:rPr lang="it-IT" sz="2400" dirty="0">
                <a:cs typeface="Arial" panose="020B0604020202020204" pitchFamily="34" charset="0"/>
              </a:rPr>
              <a:t> the </a:t>
            </a:r>
            <a:r>
              <a:rPr lang="it-IT" sz="2400" dirty="0" err="1">
                <a:cs typeface="Arial" panose="020B0604020202020204" pitchFamily="34" charset="0"/>
              </a:rPr>
              <a:t>aldehyde</a:t>
            </a:r>
            <a:r>
              <a:rPr lang="it-IT" sz="2400" dirty="0">
                <a:cs typeface="Arial" panose="020B0604020202020204" pitchFamily="34" charset="0"/>
              </a:rPr>
              <a:t>. </a:t>
            </a:r>
            <a:r>
              <a:rPr lang="it-IT" sz="2400" dirty="0" err="1">
                <a:cs typeface="Arial" panose="020B0604020202020204" pitchFamily="34" charset="0"/>
              </a:rPr>
              <a:t>Then</a:t>
            </a:r>
            <a:r>
              <a:rPr lang="it-IT" sz="2400" dirty="0">
                <a:cs typeface="Arial" panose="020B0604020202020204" pitchFamily="34" charset="0"/>
              </a:rPr>
              <a:t>, the </a:t>
            </a:r>
            <a:r>
              <a:rPr lang="it-IT" sz="2400" dirty="0" err="1">
                <a:cs typeface="Arial" panose="020B0604020202020204" pitchFamily="34" charset="0"/>
              </a:rPr>
              <a:t>intramolecular</a:t>
            </a:r>
            <a:r>
              <a:rPr lang="it-IT" sz="2400" dirty="0">
                <a:cs typeface="Arial" panose="020B0604020202020204" pitchFamily="34" charset="0"/>
              </a:rPr>
              <a:t> </a:t>
            </a:r>
            <a:r>
              <a:rPr lang="it-IT" sz="2400" dirty="0" err="1">
                <a:cs typeface="Arial" panose="020B0604020202020204" pitchFamily="34" charset="0"/>
              </a:rPr>
              <a:t>imine</a:t>
            </a:r>
            <a:r>
              <a:rPr lang="it-IT" sz="2400" dirty="0">
                <a:cs typeface="Arial" panose="020B0604020202020204" pitchFamily="34" charset="0"/>
              </a:rPr>
              <a:t> </a:t>
            </a:r>
            <a:r>
              <a:rPr lang="it-IT" sz="2400" dirty="0" err="1">
                <a:cs typeface="Arial" panose="020B0604020202020204" pitchFamily="34" charset="0"/>
              </a:rPr>
              <a:t>is</a:t>
            </a:r>
            <a:r>
              <a:rPr lang="it-IT" sz="2400" dirty="0">
                <a:cs typeface="Arial" panose="020B0604020202020204" pitchFamily="34" charset="0"/>
              </a:rPr>
              <a:t> </a:t>
            </a:r>
            <a:r>
              <a:rPr lang="it-IT" sz="2400" dirty="0" err="1">
                <a:cs typeface="Arial" panose="020B0604020202020204" pitchFamily="34" charset="0"/>
              </a:rPr>
              <a:t>formed</a:t>
            </a:r>
            <a:r>
              <a:rPr lang="it-IT" sz="2400" dirty="0">
                <a:cs typeface="Arial" panose="020B0604020202020204" pitchFamily="34" charset="0"/>
              </a:rPr>
              <a:t> </a:t>
            </a:r>
            <a:r>
              <a:rPr lang="it-IT" sz="2400" dirty="0" err="1">
                <a:cs typeface="Arial" panose="020B0604020202020204" pitchFamily="34" charset="0"/>
              </a:rPr>
              <a:t>which</a:t>
            </a:r>
            <a:r>
              <a:rPr lang="it-IT" sz="2400" dirty="0">
                <a:cs typeface="Arial" panose="020B0604020202020204" pitchFamily="34" charset="0"/>
              </a:rPr>
              <a:t> </a:t>
            </a:r>
            <a:r>
              <a:rPr lang="it-IT" sz="2400" dirty="0" err="1">
                <a:cs typeface="Arial" panose="020B0604020202020204" pitchFamily="34" charset="0"/>
              </a:rPr>
              <a:t>is</a:t>
            </a:r>
            <a:r>
              <a:rPr lang="it-IT" sz="2400" dirty="0">
                <a:cs typeface="Arial" panose="020B0604020202020204" pitchFamily="34" charset="0"/>
              </a:rPr>
              <a:t> </a:t>
            </a:r>
            <a:r>
              <a:rPr lang="it-IT" sz="2400" b="1" dirty="0">
                <a:latin typeface="Symbol" pitchFamily="2" charset="2"/>
                <a:cs typeface="Arial" panose="020B0604020202020204" pitchFamily="34" charset="0"/>
              </a:rPr>
              <a:t>D</a:t>
            </a:r>
            <a:r>
              <a:rPr lang="it-IT" sz="2400" b="1" dirty="0">
                <a:cs typeface="Arial" panose="020B0604020202020204" pitchFamily="34" charset="0"/>
              </a:rPr>
              <a:t>1-pyrroline </a:t>
            </a:r>
            <a:r>
              <a:rPr lang="it-IT" sz="2400" dirty="0" err="1">
                <a:cs typeface="Arial" panose="020B0604020202020204" pitchFamily="34" charset="0"/>
              </a:rPr>
              <a:t>cation</a:t>
            </a:r>
            <a:r>
              <a:rPr lang="it-IT" sz="2400" dirty="0">
                <a:cs typeface="Arial" panose="020B0604020202020204" pitchFamily="34" charset="0"/>
              </a:rPr>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059" y="3645025"/>
            <a:ext cx="8634673" cy="252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a:extLst>
              <a:ext uri="{FF2B5EF4-FFF2-40B4-BE49-F238E27FC236}">
                <a16:creationId xmlns:a16="http://schemas.microsoft.com/office/drawing/2014/main" id="{2687EE0F-C266-0847-B26C-009C18C67F4F}"/>
              </a:ext>
            </a:extLst>
          </p:cNvPr>
          <p:cNvSpPr>
            <a:spLocks noGrp="1"/>
          </p:cNvSpPr>
          <p:nvPr>
            <p:ph type="sldNum" sz="quarter" idx="12"/>
          </p:nvPr>
        </p:nvSpPr>
        <p:spPr/>
        <p:txBody>
          <a:bodyPr/>
          <a:lstStyle/>
          <a:p>
            <a:fld id="{C63DA149-4D9E-4AC6-8FF9-D7E50BACF300}" type="slidenum">
              <a:rPr lang="it-IT" smtClean="0"/>
              <a:t>12</a:t>
            </a:fld>
            <a:endParaRPr lang="it-IT"/>
          </a:p>
        </p:txBody>
      </p:sp>
      <p:sp>
        <p:nvSpPr>
          <p:cNvPr id="3" name="Rettangolo 2">
            <a:extLst>
              <a:ext uri="{FF2B5EF4-FFF2-40B4-BE49-F238E27FC236}">
                <a16:creationId xmlns:a16="http://schemas.microsoft.com/office/drawing/2014/main" id="{69DE784B-A5A0-D84A-840D-2F89CA21721A}"/>
              </a:ext>
            </a:extLst>
          </p:cNvPr>
          <p:cNvSpPr/>
          <p:nvPr/>
        </p:nvSpPr>
        <p:spPr>
          <a:xfrm>
            <a:off x="6672065" y="5373217"/>
            <a:ext cx="1676293" cy="276999"/>
          </a:xfrm>
          <a:prstGeom prst="rect">
            <a:avLst/>
          </a:prstGeom>
        </p:spPr>
        <p:txBody>
          <a:bodyPr wrap="none">
            <a:spAutoFit/>
          </a:bodyPr>
          <a:lstStyle/>
          <a:p>
            <a:r>
              <a:rPr lang="it-IT" sz="1200" dirty="0" err="1"/>
              <a:t>N-methylamino-butanal</a:t>
            </a:r>
            <a:endParaRPr lang="it-IT" sz="1200" dirty="0"/>
          </a:p>
        </p:txBody>
      </p:sp>
    </p:spTree>
    <p:extLst>
      <p:ext uri="{BB962C8B-B14F-4D97-AF65-F5344CB8AC3E}">
        <p14:creationId xmlns:p14="http://schemas.microsoft.com/office/powerpoint/2010/main" val="402502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708DAEF-343C-764A-9178-139982D765AD}"/>
              </a:ext>
            </a:extLst>
          </p:cNvPr>
          <p:cNvSpPr>
            <a:spLocks noGrp="1"/>
          </p:cNvSpPr>
          <p:nvPr>
            <p:ph type="sldNum" sz="quarter" idx="12"/>
          </p:nvPr>
        </p:nvSpPr>
        <p:spPr/>
        <p:txBody>
          <a:bodyPr/>
          <a:lstStyle/>
          <a:p>
            <a:fld id="{C63DA149-4D9E-4AC6-8FF9-D7E50BACF300}" type="slidenum">
              <a:rPr lang="it-IT" smtClean="0"/>
              <a:t>13</a:t>
            </a:fld>
            <a:endParaRPr lang="it-IT"/>
          </a:p>
        </p:txBody>
      </p:sp>
      <p:pic>
        <p:nvPicPr>
          <p:cNvPr id="8" name="Immagine 7">
            <a:extLst>
              <a:ext uri="{FF2B5EF4-FFF2-40B4-BE49-F238E27FC236}">
                <a16:creationId xmlns:a16="http://schemas.microsoft.com/office/drawing/2014/main" id="{B713D3B3-1565-9343-A393-9FD50A089D41}"/>
              </a:ext>
            </a:extLst>
          </p:cNvPr>
          <p:cNvPicPr>
            <a:picLocks noChangeAspect="1"/>
          </p:cNvPicPr>
          <p:nvPr/>
        </p:nvPicPr>
        <p:blipFill rotWithShape="1">
          <a:blip r:embed="rId2">
            <a:extLst>
              <a:ext uri="{28A0092B-C50C-407E-A947-70E740481C1C}">
                <a14:useLocalDpi xmlns:a14="http://schemas.microsoft.com/office/drawing/2010/main" val="0"/>
              </a:ext>
            </a:extLst>
          </a:blip>
          <a:srcRect r="11429" b="10811"/>
          <a:stretch/>
        </p:blipFill>
        <p:spPr>
          <a:xfrm>
            <a:off x="1847528" y="666252"/>
            <a:ext cx="4464496" cy="5872660"/>
          </a:xfrm>
          <a:prstGeom prst="rect">
            <a:avLst/>
          </a:prstGeom>
        </p:spPr>
      </p:pic>
      <p:sp>
        <p:nvSpPr>
          <p:cNvPr id="2" name="Rettangolo 1">
            <a:extLst>
              <a:ext uri="{FF2B5EF4-FFF2-40B4-BE49-F238E27FC236}">
                <a16:creationId xmlns:a16="http://schemas.microsoft.com/office/drawing/2014/main" id="{C6DF4FD9-DF2F-B241-80B8-FF451E17554F}"/>
              </a:ext>
            </a:extLst>
          </p:cNvPr>
          <p:cNvSpPr/>
          <p:nvPr/>
        </p:nvSpPr>
        <p:spPr>
          <a:xfrm>
            <a:off x="1991544" y="5661248"/>
            <a:ext cx="3960440" cy="93882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91DCDC3F-288A-DF40-9410-1BE80AE696E8}"/>
              </a:ext>
            </a:extLst>
          </p:cNvPr>
          <p:cNvSpPr txBox="1"/>
          <p:nvPr/>
        </p:nvSpPr>
        <p:spPr>
          <a:xfrm>
            <a:off x="6109901" y="232429"/>
            <a:ext cx="4429000" cy="6740307"/>
          </a:xfrm>
          <a:prstGeom prst="rect">
            <a:avLst/>
          </a:prstGeom>
          <a:noFill/>
        </p:spPr>
        <p:txBody>
          <a:bodyPr wrap="square" rtlCol="0">
            <a:spAutoFit/>
          </a:bodyPr>
          <a:lstStyle/>
          <a:p>
            <a:pPr marL="285750" indent="-285750">
              <a:buFont typeface="Wingdings" pitchFamily="2" charset="2"/>
              <a:buChar char="Ø"/>
            </a:pPr>
            <a:r>
              <a:rPr lang="it-IT" dirty="0"/>
              <a:t>Putrescine </a:t>
            </a:r>
            <a:r>
              <a:rPr lang="it-IT" dirty="0" err="1"/>
              <a:t>is</a:t>
            </a:r>
            <a:r>
              <a:rPr lang="it-IT" dirty="0"/>
              <a:t> </a:t>
            </a:r>
            <a:r>
              <a:rPr lang="it-IT" dirty="0" err="1"/>
              <a:t>produced</a:t>
            </a:r>
            <a:r>
              <a:rPr lang="it-IT" dirty="0"/>
              <a:t> by the </a:t>
            </a:r>
            <a:r>
              <a:rPr lang="it-IT" dirty="0" err="1"/>
              <a:t>decarboxylation</a:t>
            </a:r>
            <a:r>
              <a:rPr lang="it-IT" dirty="0"/>
              <a:t> of </a:t>
            </a:r>
            <a:r>
              <a:rPr lang="it-IT" dirty="0" err="1"/>
              <a:t>either</a:t>
            </a:r>
            <a:r>
              <a:rPr lang="it-IT" dirty="0"/>
              <a:t> </a:t>
            </a:r>
            <a:r>
              <a:rPr lang="it-IT" dirty="0" err="1"/>
              <a:t>ornithine</a:t>
            </a:r>
            <a:r>
              <a:rPr lang="it-IT" dirty="0"/>
              <a:t> or arginine, </a:t>
            </a:r>
            <a:r>
              <a:rPr lang="it-IT" dirty="0" err="1"/>
              <a:t>as</a:t>
            </a:r>
            <a:r>
              <a:rPr lang="it-IT" dirty="0"/>
              <a:t> a </a:t>
            </a:r>
            <a:r>
              <a:rPr lang="it-IT" dirty="0" err="1"/>
              <a:t>result</a:t>
            </a:r>
            <a:r>
              <a:rPr lang="it-IT" dirty="0"/>
              <a:t> of the </a:t>
            </a:r>
            <a:r>
              <a:rPr lang="it-IT" dirty="0" err="1"/>
              <a:t>activities</a:t>
            </a:r>
            <a:r>
              <a:rPr lang="it-IT" dirty="0"/>
              <a:t> of </a:t>
            </a:r>
            <a:r>
              <a:rPr lang="it-IT" dirty="0" err="1"/>
              <a:t>either</a:t>
            </a:r>
            <a:r>
              <a:rPr lang="it-IT" dirty="0"/>
              <a:t> </a:t>
            </a:r>
            <a:r>
              <a:rPr lang="it-IT" dirty="0" err="1"/>
              <a:t>ornithine</a:t>
            </a:r>
            <a:r>
              <a:rPr lang="it-IT" dirty="0"/>
              <a:t> (ODC) or arginine </a:t>
            </a:r>
            <a:r>
              <a:rPr lang="it-IT" dirty="0" err="1"/>
              <a:t>decarboxylase</a:t>
            </a:r>
            <a:r>
              <a:rPr lang="it-IT" dirty="0"/>
              <a:t> (ADC).</a:t>
            </a:r>
          </a:p>
          <a:p>
            <a:pPr marL="285750" indent="-285750">
              <a:buFont typeface="Wingdings" pitchFamily="2" charset="2"/>
              <a:buChar char="Ø"/>
            </a:pPr>
            <a:r>
              <a:rPr lang="it-IT" dirty="0"/>
              <a:t>Putrescine </a:t>
            </a:r>
            <a:r>
              <a:rPr lang="it-IT" dirty="0" err="1"/>
              <a:t>is</a:t>
            </a:r>
            <a:r>
              <a:rPr lang="it-IT" dirty="0"/>
              <a:t> </a:t>
            </a:r>
            <a:r>
              <a:rPr lang="it-IT" dirty="0" err="1"/>
              <a:t>used</a:t>
            </a:r>
            <a:r>
              <a:rPr lang="it-IT" dirty="0"/>
              <a:t> in the </a:t>
            </a:r>
            <a:r>
              <a:rPr lang="it-IT" dirty="0" err="1"/>
              <a:t>biosynthesis</a:t>
            </a:r>
            <a:r>
              <a:rPr lang="it-IT" dirty="0"/>
              <a:t> of the </a:t>
            </a:r>
            <a:r>
              <a:rPr lang="it-IT" dirty="0" err="1"/>
              <a:t>polyamines</a:t>
            </a:r>
            <a:r>
              <a:rPr lang="it-IT" dirty="0"/>
              <a:t>, spermine and </a:t>
            </a:r>
            <a:r>
              <a:rPr lang="it-IT" dirty="0" err="1"/>
              <a:t>spermidine</a:t>
            </a:r>
            <a:r>
              <a:rPr lang="it-IT" dirty="0"/>
              <a:t>.</a:t>
            </a:r>
          </a:p>
          <a:p>
            <a:pPr marL="285750" indent="-285750">
              <a:buFont typeface="Wingdings" pitchFamily="2" charset="2"/>
              <a:buChar char="Ø"/>
            </a:pPr>
            <a:r>
              <a:rPr lang="it-IT" dirty="0"/>
              <a:t>The </a:t>
            </a:r>
            <a:r>
              <a:rPr lang="it-IT" dirty="0" err="1"/>
              <a:t>conversion</a:t>
            </a:r>
            <a:r>
              <a:rPr lang="it-IT" dirty="0"/>
              <a:t> of putrescine to </a:t>
            </a:r>
            <a:r>
              <a:rPr lang="it-IT" dirty="0" err="1"/>
              <a:t>N-methylputrescine</a:t>
            </a:r>
            <a:r>
              <a:rPr lang="it-IT" dirty="0"/>
              <a:t> </a:t>
            </a:r>
            <a:r>
              <a:rPr lang="it-IT" dirty="0" err="1"/>
              <a:t>is</a:t>
            </a:r>
            <a:r>
              <a:rPr lang="it-IT" dirty="0"/>
              <a:t> the first </a:t>
            </a:r>
            <a:r>
              <a:rPr lang="it-IT" dirty="0" err="1"/>
              <a:t>step</a:t>
            </a:r>
            <a:r>
              <a:rPr lang="it-IT" dirty="0"/>
              <a:t> for the </a:t>
            </a:r>
            <a:r>
              <a:rPr lang="it-IT" dirty="0" err="1"/>
              <a:t>synthesis</a:t>
            </a:r>
            <a:r>
              <a:rPr lang="it-IT" dirty="0"/>
              <a:t> of </a:t>
            </a:r>
            <a:r>
              <a:rPr lang="it-IT" dirty="0" err="1"/>
              <a:t>alkaloids</a:t>
            </a:r>
            <a:r>
              <a:rPr lang="it-IT" dirty="0"/>
              <a:t> </a:t>
            </a:r>
            <a:r>
              <a:rPr lang="it-IT" dirty="0" err="1"/>
              <a:t>containning</a:t>
            </a:r>
            <a:r>
              <a:rPr lang="it-IT" dirty="0"/>
              <a:t> </a:t>
            </a:r>
            <a:r>
              <a:rPr lang="it-IT" b="1" dirty="0"/>
              <a:t>pirrolidine and </a:t>
            </a:r>
            <a:r>
              <a:rPr lang="it-IT" b="1" dirty="0" err="1"/>
              <a:t>tropane</a:t>
            </a:r>
            <a:r>
              <a:rPr lang="it-IT" b="1" dirty="0"/>
              <a:t> </a:t>
            </a:r>
            <a:r>
              <a:rPr lang="it-IT" b="1" dirty="0" err="1"/>
              <a:t>cycle</a:t>
            </a:r>
            <a:r>
              <a:rPr lang="it-IT" dirty="0"/>
              <a:t>.</a:t>
            </a:r>
          </a:p>
          <a:p>
            <a:pPr marL="285750" indent="-285750">
              <a:buFont typeface="Wingdings" pitchFamily="2" charset="2"/>
              <a:buChar char="Ø"/>
            </a:pPr>
            <a:r>
              <a:rPr lang="it-IT" dirty="0" err="1"/>
              <a:t>N-methyl-pyrrolium</a:t>
            </a:r>
            <a:r>
              <a:rPr lang="it-IT" dirty="0"/>
              <a:t> </a:t>
            </a:r>
            <a:r>
              <a:rPr lang="it-IT" dirty="0" err="1"/>
              <a:t>is</a:t>
            </a:r>
            <a:r>
              <a:rPr lang="it-IT" dirty="0"/>
              <a:t> </a:t>
            </a:r>
            <a:r>
              <a:rPr lang="it-IT" dirty="0" err="1"/>
              <a:t>formed</a:t>
            </a:r>
            <a:r>
              <a:rPr lang="it-IT" dirty="0"/>
              <a:t> </a:t>
            </a:r>
            <a:r>
              <a:rPr lang="it-IT" dirty="0" err="1"/>
              <a:t>spontaneously</a:t>
            </a:r>
            <a:r>
              <a:rPr lang="it-IT" dirty="0"/>
              <a:t>  </a:t>
            </a:r>
            <a:r>
              <a:rPr lang="it-IT" dirty="0" err="1"/>
              <a:t>after</a:t>
            </a:r>
            <a:r>
              <a:rPr lang="it-IT" dirty="0"/>
              <a:t> the </a:t>
            </a:r>
            <a:r>
              <a:rPr lang="it-IT" dirty="0" err="1"/>
              <a:t>oxidative</a:t>
            </a:r>
            <a:r>
              <a:rPr lang="it-IT" dirty="0"/>
              <a:t> </a:t>
            </a:r>
            <a:r>
              <a:rPr lang="it-IT" dirty="0" err="1"/>
              <a:t>deamination</a:t>
            </a:r>
            <a:r>
              <a:rPr lang="it-IT" dirty="0"/>
              <a:t> of </a:t>
            </a:r>
            <a:r>
              <a:rPr lang="it-IT" dirty="0" err="1"/>
              <a:t>N-methylputrescine</a:t>
            </a:r>
            <a:r>
              <a:rPr lang="it-IT" dirty="0"/>
              <a:t> to </a:t>
            </a:r>
            <a:r>
              <a:rPr lang="it-IT" dirty="0" err="1"/>
              <a:t>N-methylamino-butanal</a:t>
            </a:r>
            <a:r>
              <a:rPr lang="it-IT" dirty="0"/>
              <a:t>.</a:t>
            </a:r>
          </a:p>
          <a:p>
            <a:pPr marL="285750" indent="-285750">
              <a:buFont typeface="Wingdings" pitchFamily="2" charset="2"/>
              <a:buChar char="Ø"/>
            </a:pPr>
            <a:r>
              <a:rPr lang="it-IT" dirty="0" err="1"/>
              <a:t>N-methyl-pyrrolium</a:t>
            </a:r>
            <a:r>
              <a:rPr lang="it-IT" dirty="0"/>
              <a:t> </a:t>
            </a:r>
            <a:r>
              <a:rPr lang="it-IT" dirty="0" err="1"/>
              <a:t>is</a:t>
            </a:r>
            <a:r>
              <a:rPr lang="it-IT" dirty="0"/>
              <a:t> </a:t>
            </a:r>
            <a:r>
              <a:rPr lang="it-IT" dirty="0" err="1"/>
              <a:t>condensed</a:t>
            </a:r>
            <a:r>
              <a:rPr lang="it-IT" dirty="0"/>
              <a:t> with an intermediate </a:t>
            </a:r>
            <a:r>
              <a:rPr lang="it-IT" dirty="0" err="1"/>
              <a:t>derived</a:t>
            </a:r>
            <a:r>
              <a:rPr lang="it-IT" dirty="0"/>
              <a:t> by the </a:t>
            </a:r>
            <a:r>
              <a:rPr lang="it-IT" dirty="0" err="1"/>
              <a:t>decarboxylation</a:t>
            </a:r>
            <a:r>
              <a:rPr lang="it-IT" dirty="0"/>
              <a:t> of </a:t>
            </a:r>
            <a:r>
              <a:rPr lang="it-IT" dirty="0" err="1"/>
              <a:t>nicotinic</a:t>
            </a:r>
            <a:r>
              <a:rPr lang="it-IT" dirty="0"/>
              <a:t> acid.</a:t>
            </a:r>
          </a:p>
          <a:p>
            <a:pPr marL="285750" indent="-285750">
              <a:buFont typeface="Wingdings" pitchFamily="2" charset="2"/>
              <a:buChar char="Ø"/>
            </a:pPr>
            <a:r>
              <a:rPr lang="it-IT" dirty="0"/>
              <a:t>The </a:t>
            </a:r>
            <a:r>
              <a:rPr lang="it-IT" dirty="0" err="1"/>
              <a:t>enzymes</a:t>
            </a:r>
            <a:r>
              <a:rPr lang="it-IT" dirty="0"/>
              <a:t> </a:t>
            </a:r>
            <a:r>
              <a:rPr lang="it-IT" dirty="0" err="1"/>
              <a:t>involved</a:t>
            </a:r>
            <a:r>
              <a:rPr lang="it-IT" dirty="0"/>
              <a:t> are: </a:t>
            </a:r>
          </a:p>
          <a:p>
            <a:r>
              <a:rPr lang="it-IT" i="1" dirty="0"/>
              <a:t>      (i)</a:t>
            </a:r>
            <a:r>
              <a:rPr lang="it-IT" dirty="0"/>
              <a:t> </a:t>
            </a:r>
            <a:r>
              <a:rPr lang="it-IT" b="1" dirty="0" err="1"/>
              <a:t>N-methyltransferase</a:t>
            </a:r>
            <a:r>
              <a:rPr lang="it-IT" dirty="0"/>
              <a:t> (</a:t>
            </a:r>
            <a:r>
              <a:rPr lang="it-IT" b="1" dirty="0"/>
              <a:t>PMT</a:t>
            </a:r>
            <a:r>
              <a:rPr lang="it-IT" dirty="0"/>
              <a:t>); </a:t>
            </a:r>
          </a:p>
          <a:p>
            <a:r>
              <a:rPr lang="it-IT" dirty="0"/>
              <a:t>      </a:t>
            </a:r>
            <a:r>
              <a:rPr lang="it-IT" i="1" dirty="0"/>
              <a:t>(ii) </a:t>
            </a:r>
            <a:r>
              <a:rPr lang="it-IT" b="1" dirty="0" err="1"/>
              <a:t>N-methylputrescine</a:t>
            </a:r>
            <a:r>
              <a:rPr lang="it-IT" b="1" dirty="0"/>
              <a:t> </a:t>
            </a:r>
            <a:r>
              <a:rPr lang="it-IT" b="1" dirty="0" err="1"/>
              <a:t>oxidase</a:t>
            </a:r>
            <a:r>
              <a:rPr lang="it-IT" b="1" dirty="0"/>
              <a:t> </a:t>
            </a:r>
            <a:r>
              <a:rPr lang="it-IT" dirty="0"/>
              <a:t>(</a:t>
            </a:r>
            <a:r>
              <a:rPr lang="it-IT" b="1" dirty="0"/>
              <a:t>MPO</a:t>
            </a:r>
            <a:r>
              <a:rPr lang="it-IT" dirty="0"/>
              <a:t>);</a:t>
            </a:r>
          </a:p>
          <a:p>
            <a:r>
              <a:rPr lang="it-IT" i="1" dirty="0"/>
              <a:t>      (iii) </a:t>
            </a:r>
            <a:r>
              <a:rPr lang="it-IT" b="1" dirty="0"/>
              <a:t>nicotine </a:t>
            </a:r>
            <a:r>
              <a:rPr lang="it-IT" b="1" dirty="0" err="1"/>
              <a:t>synthase</a:t>
            </a:r>
            <a:r>
              <a:rPr lang="it-IT" dirty="0"/>
              <a:t>.</a:t>
            </a:r>
          </a:p>
          <a:p>
            <a:pPr marL="285750" indent="-285750">
              <a:buFont typeface="Wingdings" pitchFamily="2" charset="2"/>
              <a:buChar char="Ø"/>
            </a:pPr>
            <a:endParaRPr lang="it-IT" dirty="0"/>
          </a:p>
        </p:txBody>
      </p:sp>
    </p:spTree>
    <p:extLst>
      <p:ext uri="{BB962C8B-B14F-4D97-AF65-F5344CB8AC3E}">
        <p14:creationId xmlns:p14="http://schemas.microsoft.com/office/powerpoint/2010/main" val="244489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05EDC3B-4BF3-B34A-B6FB-C844D01DAF53}"/>
              </a:ext>
            </a:extLst>
          </p:cNvPr>
          <p:cNvSpPr>
            <a:spLocks noGrp="1"/>
          </p:cNvSpPr>
          <p:nvPr>
            <p:ph type="sldNum" sz="quarter" idx="12"/>
          </p:nvPr>
        </p:nvSpPr>
        <p:spPr/>
        <p:txBody>
          <a:bodyPr/>
          <a:lstStyle/>
          <a:p>
            <a:fld id="{C63DA149-4D9E-4AC6-8FF9-D7E50BACF300}" type="slidenum">
              <a:rPr lang="it-IT" smtClean="0"/>
              <a:t>14</a:t>
            </a:fld>
            <a:endParaRPr lang="it-IT"/>
          </a:p>
        </p:txBody>
      </p:sp>
      <p:grpSp>
        <p:nvGrpSpPr>
          <p:cNvPr id="10" name="Gruppo 9">
            <a:extLst>
              <a:ext uri="{FF2B5EF4-FFF2-40B4-BE49-F238E27FC236}">
                <a16:creationId xmlns:a16="http://schemas.microsoft.com/office/drawing/2014/main" id="{263EA44A-103A-C741-9E38-3C8DF9B04605}"/>
              </a:ext>
            </a:extLst>
          </p:cNvPr>
          <p:cNvGrpSpPr/>
          <p:nvPr/>
        </p:nvGrpSpPr>
        <p:grpSpPr>
          <a:xfrm>
            <a:off x="2135560" y="1556793"/>
            <a:ext cx="3384376" cy="4684843"/>
            <a:chOff x="611560" y="908720"/>
            <a:chExt cx="3384376" cy="4684843"/>
          </a:xfrm>
        </p:grpSpPr>
        <p:pic>
          <p:nvPicPr>
            <p:cNvPr id="4" name="Immagine 3">
              <a:extLst>
                <a:ext uri="{FF2B5EF4-FFF2-40B4-BE49-F238E27FC236}">
                  <a16:creationId xmlns:a16="http://schemas.microsoft.com/office/drawing/2014/main" id="{1BE2C2D7-8EC7-A340-AFEC-6549E5F65B40}"/>
                </a:ext>
              </a:extLst>
            </p:cNvPr>
            <p:cNvPicPr>
              <a:picLocks noChangeAspect="1"/>
            </p:cNvPicPr>
            <p:nvPr/>
          </p:nvPicPr>
          <p:blipFill rotWithShape="1">
            <a:blip r:embed="rId2">
              <a:extLst>
                <a:ext uri="{28A0092B-C50C-407E-A947-70E740481C1C}">
                  <a14:useLocalDpi xmlns:a14="http://schemas.microsoft.com/office/drawing/2010/main" val="0"/>
                </a:ext>
              </a:extLst>
            </a:blip>
            <a:srcRect r="6015"/>
            <a:stretch/>
          </p:blipFill>
          <p:spPr>
            <a:xfrm>
              <a:off x="611560" y="908720"/>
              <a:ext cx="3384376" cy="4677348"/>
            </a:xfrm>
            <a:prstGeom prst="rect">
              <a:avLst/>
            </a:prstGeom>
          </p:spPr>
        </p:pic>
        <p:sp>
          <p:nvSpPr>
            <p:cNvPr id="7" name="CasellaDiTesto 6">
              <a:extLst>
                <a:ext uri="{FF2B5EF4-FFF2-40B4-BE49-F238E27FC236}">
                  <a16:creationId xmlns:a16="http://schemas.microsoft.com/office/drawing/2014/main" id="{45A96932-ADA6-824E-945E-83F6ED737F6F}"/>
                </a:ext>
              </a:extLst>
            </p:cNvPr>
            <p:cNvSpPr txBox="1"/>
            <p:nvPr/>
          </p:nvSpPr>
          <p:spPr>
            <a:xfrm>
              <a:off x="2205318" y="5224231"/>
              <a:ext cx="1790618" cy="369332"/>
            </a:xfrm>
            <a:prstGeom prst="rect">
              <a:avLst/>
            </a:prstGeom>
            <a:noFill/>
          </p:spPr>
          <p:txBody>
            <a:bodyPr wrap="none" rtlCol="0">
              <a:spAutoFit/>
            </a:bodyPr>
            <a:lstStyle/>
            <a:p>
              <a:r>
                <a:rPr lang="it-IT" b="1" i="1" dirty="0" err="1">
                  <a:solidFill>
                    <a:schemeClr val="bg1"/>
                  </a:solidFill>
                </a:rPr>
                <a:t>Nicotiana</a:t>
              </a:r>
              <a:r>
                <a:rPr lang="it-IT" b="1" i="1" dirty="0">
                  <a:solidFill>
                    <a:schemeClr val="bg1"/>
                  </a:solidFill>
                </a:rPr>
                <a:t> rustica</a:t>
              </a:r>
            </a:p>
          </p:txBody>
        </p:sp>
      </p:grpSp>
      <p:grpSp>
        <p:nvGrpSpPr>
          <p:cNvPr id="9" name="Gruppo 8">
            <a:extLst>
              <a:ext uri="{FF2B5EF4-FFF2-40B4-BE49-F238E27FC236}">
                <a16:creationId xmlns:a16="http://schemas.microsoft.com/office/drawing/2014/main" id="{28E68F3E-B7AD-A647-BF07-F2BDD5F8BF76}"/>
              </a:ext>
            </a:extLst>
          </p:cNvPr>
          <p:cNvGrpSpPr/>
          <p:nvPr/>
        </p:nvGrpSpPr>
        <p:grpSpPr>
          <a:xfrm>
            <a:off x="5962328" y="3176612"/>
            <a:ext cx="4248472" cy="3060700"/>
            <a:chOff x="4438328" y="2456532"/>
            <a:chExt cx="4248472" cy="3060700"/>
          </a:xfrm>
        </p:grpSpPr>
        <p:pic>
          <p:nvPicPr>
            <p:cNvPr id="6" name="Immagine 5">
              <a:extLst>
                <a:ext uri="{FF2B5EF4-FFF2-40B4-BE49-F238E27FC236}">
                  <a16:creationId xmlns:a16="http://schemas.microsoft.com/office/drawing/2014/main" id="{BB7CA6A6-EA69-1C4B-966C-6AF6482AD751}"/>
                </a:ext>
              </a:extLst>
            </p:cNvPr>
            <p:cNvPicPr>
              <a:picLocks noChangeAspect="1"/>
            </p:cNvPicPr>
            <p:nvPr/>
          </p:nvPicPr>
          <p:blipFill rotWithShape="1">
            <a:blip r:embed="rId3">
              <a:extLst>
                <a:ext uri="{28A0092B-C50C-407E-A947-70E740481C1C}">
                  <a14:useLocalDpi xmlns:a14="http://schemas.microsoft.com/office/drawing/2010/main" val="0"/>
                </a:ext>
              </a:extLst>
            </a:blip>
            <a:srcRect l="4500" r="7001"/>
            <a:stretch/>
          </p:blipFill>
          <p:spPr>
            <a:xfrm>
              <a:off x="4438328" y="2456532"/>
              <a:ext cx="4248472" cy="3060700"/>
            </a:xfrm>
            <a:prstGeom prst="rect">
              <a:avLst/>
            </a:prstGeom>
          </p:spPr>
        </p:pic>
        <p:sp>
          <p:nvSpPr>
            <p:cNvPr id="8" name="CasellaDiTesto 7">
              <a:extLst>
                <a:ext uri="{FF2B5EF4-FFF2-40B4-BE49-F238E27FC236}">
                  <a16:creationId xmlns:a16="http://schemas.microsoft.com/office/drawing/2014/main" id="{39F25CCF-91CE-4341-BB17-F17C6AE76CAB}"/>
                </a:ext>
              </a:extLst>
            </p:cNvPr>
            <p:cNvSpPr txBox="1"/>
            <p:nvPr/>
          </p:nvSpPr>
          <p:spPr>
            <a:xfrm>
              <a:off x="6587507" y="5147900"/>
              <a:ext cx="2099293" cy="369332"/>
            </a:xfrm>
            <a:prstGeom prst="rect">
              <a:avLst/>
            </a:prstGeom>
            <a:noFill/>
          </p:spPr>
          <p:txBody>
            <a:bodyPr wrap="none" rtlCol="0">
              <a:spAutoFit/>
            </a:bodyPr>
            <a:lstStyle/>
            <a:p>
              <a:r>
                <a:rPr lang="it-IT" b="1" i="1" dirty="0" err="1">
                  <a:solidFill>
                    <a:schemeClr val="bg1"/>
                  </a:solidFill>
                </a:rPr>
                <a:t>Nicotiana</a:t>
              </a:r>
              <a:r>
                <a:rPr lang="it-IT" b="1" i="1" dirty="0">
                  <a:solidFill>
                    <a:schemeClr val="bg1"/>
                  </a:solidFill>
                </a:rPr>
                <a:t> </a:t>
              </a:r>
              <a:r>
                <a:rPr lang="it-IT" b="1" i="1" dirty="0" err="1">
                  <a:solidFill>
                    <a:schemeClr val="bg1"/>
                  </a:solidFill>
                </a:rPr>
                <a:t>tabaccum</a:t>
              </a:r>
              <a:endParaRPr lang="it-IT" b="1" i="1" dirty="0">
                <a:solidFill>
                  <a:schemeClr val="bg1"/>
                </a:solidFill>
              </a:endParaRPr>
            </a:p>
          </p:txBody>
        </p:sp>
      </p:grpSp>
      <p:sp>
        <p:nvSpPr>
          <p:cNvPr id="11" name="CasellaDiTesto 10">
            <a:extLst>
              <a:ext uri="{FF2B5EF4-FFF2-40B4-BE49-F238E27FC236}">
                <a16:creationId xmlns:a16="http://schemas.microsoft.com/office/drawing/2014/main" id="{8EACB110-26A3-DF40-8595-9E789F4E0092}"/>
              </a:ext>
            </a:extLst>
          </p:cNvPr>
          <p:cNvSpPr txBox="1"/>
          <p:nvPr/>
        </p:nvSpPr>
        <p:spPr>
          <a:xfrm>
            <a:off x="5962328" y="1556793"/>
            <a:ext cx="4166120" cy="1323439"/>
          </a:xfrm>
          <a:prstGeom prst="rect">
            <a:avLst/>
          </a:prstGeom>
          <a:noFill/>
        </p:spPr>
        <p:txBody>
          <a:bodyPr wrap="square" rtlCol="0">
            <a:spAutoFit/>
          </a:bodyPr>
          <a:lstStyle/>
          <a:p>
            <a:pPr algn="ctr"/>
            <a:r>
              <a:rPr lang="it-IT" sz="2000" i="1" dirty="0" err="1"/>
              <a:t>Nicotiana</a:t>
            </a:r>
            <a:r>
              <a:rPr lang="it-IT" sz="2000" i="1" dirty="0"/>
              <a:t> rustica </a:t>
            </a:r>
            <a:r>
              <a:rPr lang="it-IT" sz="2000" dirty="0"/>
              <a:t>and </a:t>
            </a:r>
            <a:r>
              <a:rPr lang="it-IT" sz="2000" i="1" dirty="0"/>
              <a:t>N. </a:t>
            </a:r>
            <a:r>
              <a:rPr lang="it-IT" sz="2000" i="1" dirty="0" err="1"/>
              <a:t>tabaccum</a:t>
            </a:r>
            <a:r>
              <a:rPr lang="it-IT" sz="2000" i="1" dirty="0"/>
              <a:t> </a:t>
            </a:r>
            <a:r>
              <a:rPr lang="it-IT" sz="2000" dirty="0" err="1"/>
              <a:t>root</a:t>
            </a:r>
            <a:r>
              <a:rPr lang="it-IT" sz="2000" dirty="0"/>
              <a:t> </a:t>
            </a:r>
            <a:r>
              <a:rPr lang="it-IT" sz="2000" dirty="0" err="1"/>
              <a:t>cultures</a:t>
            </a:r>
            <a:r>
              <a:rPr lang="it-IT" sz="2000" dirty="0"/>
              <a:t> </a:t>
            </a:r>
            <a:r>
              <a:rPr lang="it-IT" sz="2000" dirty="0" err="1"/>
              <a:t>principally</a:t>
            </a:r>
            <a:r>
              <a:rPr lang="it-IT" sz="2000" dirty="0"/>
              <a:t> </a:t>
            </a:r>
            <a:r>
              <a:rPr lang="it-IT" sz="2000" dirty="0" err="1"/>
              <a:t>contain</a:t>
            </a:r>
            <a:r>
              <a:rPr lang="it-IT" sz="2000" dirty="0"/>
              <a:t> nicotine, </a:t>
            </a:r>
            <a:r>
              <a:rPr lang="it-IT" sz="2000" dirty="0" err="1"/>
              <a:t>which</a:t>
            </a:r>
            <a:r>
              <a:rPr lang="it-IT" sz="2000" dirty="0"/>
              <a:t> </a:t>
            </a:r>
            <a:r>
              <a:rPr lang="it-IT" sz="2000" dirty="0" err="1"/>
              <a:t>is</a:t>
            </a:r>
            <a:r>
              <a:rPr lang="it-IT" sz="2000" dirty="0"/>
              <a:t> made from putrescine and </a:t>
            </a:r>
            <a:r>
              <a:rPr lang="it-IT" sz="2000" dirty="0" err="1"/>
              <a:t>nicotinic</a:t>
            </a:r>
            <a:r>
              <a:rPr lang="it-IT" sz="2000" dirty="0"/>
              <a:t> acid.</a:t>
            </a:r>
          </a:p>
        </p:txBody>
      </p:sp>
      <p:sp>
        <p:nvSpPr>
          <p:cNvPr id="12" name="CasellaDiTesto 11">
            <a:extLst>
              <a:ext uri="{FF2B5EF4-FFF2-40B4-BE49-F238E27FC236}">
                <a16:creationId xmlns:a16="http://schemas.microsoft.com/office/drawing/2014/main" id="{E6212542-A7F9-C34E-8436-2AD30F808BCF}"/>
              </a:ext>
            </a:extLst>
          </p:cNvPr>
          <p:cNvSpPr txBox="1"/>
          <p:nvPr/>
        </p:nvSpPr>
        <p:spPr>
          <a:xfrm>
            <a:off x="4727849" y="279557"/>
            <a:ext cx="2705741" cy="461665"/>
          </a:xfrm>
          <a:prstGeom prst="rect">
            <a:avLst/>
          </a:prstGeom>
          <a:noFill/>
        </p:spPr>
        <p:txBody>
          <a:bodyPr wrap="none" rtlCol="0">
            <a:spAutoFit/>
          </a:bodyPr>
          <a:lstStyle/>
          <a:p>
            <a:r>
              <a:rPr lang="it-IT" sz="2400" b="1" i="1" dirty="0" err="1">
                <a:solidFill>
                  <a:srgbClr val="7030A0"/>
                </a:solidFill>
                <a:cs typeface="Calibri" panose="020F0502020204030204" pitchFamily="34" charset="0"/>
              </a:rPr>
              <a:t>Nicotiana</a:t>
            </a:r>
            <a:r>
              <a:rPr lang="it-IT" sz="2400" b="1" dirty="0">
                <a:solidFill>
                  <a:srgbClr val="7030A0"/>
                </a:solidFill>
                <a:cs typeface="Calibri" panose="020F0502020204030204" pitchFamily="34" charset="0"/>
              </a:rPr>
              <a:t> </a:t>
            </a:r>
            <a:r>
              <a:rPr lang="it-IT" sz="2400" b="1" dirty="0" err="1">
                <a:solidFill>
                  <a:srgbClr val="7030A0"/>
                </a:solidFill>
                <a:cs typeface="Calibri" panose="020F0502020204030204" pitchFamily="34" charset="0"/>
              </a:rPr>
              <a:t>Alkaloids</a:t>
            </a:r>
            <a:r>
              <a:rPr lang="it-IT" sz="2400" b="1" dirty="0">
                <a:solidFill>
                  <a:srgbClr val="7030A0"/>
                </a:solidFill>
                <a:cs typeface="Calibri" panose="020F0502020204030204" pitchFamily="34" charset="0"/>
              </a:rPr>
              <a:t> </a:t>
            </a:r>
          </a:p>
        </p:txBody>
      </p:sp>
    </p:spTree>
    <p:extLst>
      <p:ext uri="{BB962C8B-B14F-4D97-AF65-F5344CB8AC3E}">
        <p14:creationId xmlns:p14="http://schemas.microsoft.com/office/powerpoint/2010/main" val="124611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546445-37EE-154B-9D03-9E6C6A8A3228}"/>
              </a:ext>
            </a:extLst>
          </p:cNvPr>
          <p:cNvSpPr>
            <a:spLocks noGrp="1"/>
          </p:cNvSpPr>
          <p:nvPr>
            <p:ph idx="1"/>
          </p:nvPr>
        </p:nvSpPr>
        <p:spPr>
          <a:xfrm>
            <a:off x="2207568" y="274216"/>
            <a:ext cx="8208912" cy="6264696"/>
          </a:xfrm>
        </p:spPr>
        <p:txBody>
          <a:bodyPr>
            <a:noAutofit/>
          </a:bodyPr>
          <a:lstStyle/>
          <a:p>
            <a:pPr>
              <a:buFont typeface="Wingdings" pitchFamily="2" charset="2"/>
              <a:buChar char="Ø"/>
            </a:pPr>
            <a:r>
              <a:rPr lang="it-IT" sz="2200" i="1" dirty="0" err="1"/>
              <a:t>Nicotiana</a:t>
            </a:r>
            <a:r>
              <a:rPr lang="it-IT" sz="2200" dirty="0"/>
              <a:t> </a:t>
            </a:r>
            <a:r>
              <a:rPr lang="it-IT" sz="2200" dirty="0" err="1"/>
              <a:t>alkaloids</a:t>
            </a:r>
            <a:r>
              <a:rPr lang="it-IT" sz="2200" dirty="0"/>
              <a:t> </a:t>
            </a:r>
            <a:r>
              <a:rPr lang="it-IT" sz="2200" dirty="0" err="1"/>
              <a:t>serves</a:t>
            </a:r>
            <a:r>
              <a:rPr lang="it-IT" sz="2200" dirty="0"/>
              <a:t> </a:t>
            </a:r>
            <a:r>
              <a:rPr lang="it-IT" sz="2200" dirty="0" err="1"/>
              <a:t>as</a:t>
            </a:r>
            <a:r>
              <a:rPr lang="it-IT" sz="2200" dirty="0"/>
              <a:t> </a:t>
            </a:r>
            <a:r>
              <a:rPr lang="it-IT" sz="2200" dirty="0" err="1"/>
              <a:t>chemical</a:t>
            </a:r>
            <a:r>
              <a:rPr lang="it-IT" sz="2200" dirty="0"/>
              <a:t> </a:t>
            </a:r>
            <a:r>
              <a:rPr lang="it-IT" sz="2200" dirty="0" err="1"/>
              <a:t>defence</a:t>
            </a:r>
            <a:r>
              <a:rPr lang="it-IT" sz="2200" dirty="0"/>
              <a:t> </a:t>
            </a:r>
            <a:r>
              <a:rPr lang="it-IT" sz="2200" dirty="0" err="1"/>
              <a:t>compounds</a:t>
            </a:r>
            <a:r>
              <a:rPr lang="it-IT" sz="2200" dirty="0"/>
              <a:t>.</a:t>
            </a:r>
          </a:p>
          <a:p>
            <a:pPr>
              <a:buFont typeface="Wingdings" pitchFamily="2" charset="2"/>
              <a:buChar char="Ø"/>
            </a:pPr>
            <a:endParaRPr lang="it-IT" sz="2200" dirty="0"/>
          </a:p>
          <a:p>
            <a:pPr>
              <a:buFont typeface="Wingdings" pitchFamily="2" charset="2"/>
              <a:buChar char="Ø"/>
            </a:pPr>
            <a:r>
              <a:rPr lang="it-IT" sz="2200" dirty="0" err="1"/>
              <a:t>They</a:t>
            </a:r>
            <a:r>
              <a:rPr lang="it-IT" sz="2200" dirty="0"/>
              <a:t> are </a:t>
            </a:r>
            <a:r>
              <a:rPr lang="it-IT" sz="2200" dirty="0" err="1"/>
              <a:t>synthetized</a:t>
            </a:r>
            <a:r>
              <a:rPr lang="it-IT" sz="2200" dirty="0"/>
              <a:t>  in the </a:t>
            </a:r>
            <a:r>
              <a:rPr lang="it-IT" sz="2200" dirty="0" err="1"/>
              <a:t>roots</a:t>
            </a:r>
            <a:r>
              <a:rPr lang="it-IT" sz="2200" dirty="0"/>
              <a:t> and are </a:t>
            </a:r>
            <a:r>
              <a:rPr lang="it-IT" sz="2200" dirty="0" err="1"/>
              <a:t>transported</a:t>
            </a:r>
            <a:r>
              <a:rPr lang="it-IT" sz="2200" dirty="0"/>
              <a:t> to the </a:t>
            </a:r>
            <a:r>
              <a:rPr lang="it-IT" sz="2200" dirty="0" err="1"/>
              <a:t>other</a:t>
            </a:r>
            <a:r>
              <a:rPr lang="it-IT" sz="2200" dirty="0"/>
              <a:t> </a:t>
            </a:r>
            <a:r>
              <a:rPr lang="it-IT" sz="2200" dirty="0" err="1"/>
              <a:t>plant</a:t>
            </a:r>
            <a:r>
              <a:rPr lang="it-IT" sz="2200" dirty="0"/>
              <a:t> </a:t>
            </a:r>
            <a:r>
              <a:rPr lang="it-IT" sz="2200" dirty="0" err="1"/>
              <a:t>organs</a:t>
            </a:r>
            <a:r>
              <a:rPr lang="it-IT" sz="2200" dirty="0"/>
              <a:t>, </a:t>
            </a:r>
            <a:r>
              <a:rPr lang="it-IT" sz="2200" dirty="0" err="1"/>
              <a:t>such</a:t>
            </a:r>
            <a:r>
              <a:rPr lang="it-IT" sz="2200" dirty="0"/>
              <a:t> </a:t>
            </a:r>
            <a:r>
              <a:rPr lang="it-IT" sz="2200" dirty="0" err="1"/>
              <a:t>as</a:t>
            </a:r>
            <a:r>
              <a:rPr lang="it-IT" sz="2200" dirty="0"/>
              <a:t> </a:t>
            </a:r>
            <a:r>
              <a:rPr lang="it-IT" sz="2200" dirty="0" err="1"/>
              <a:t>aerial</a:t>
            </a:r>
            <a:r>
              <a:rPr lang="it-IT" sz="2200" dirty="0"/>
              <a:t> </a:t>
            </a:r>
            <a:r>
              <a:rPr lang="it-IT" sz="2200" dirty="0" err="1"/>
              <a:t>parts</a:t>
            </a:r>
            <a:r>
              <a:rPr lang="it-IT" sz="2200" dirty="0"/>
              <a:t>, via the </a:t>
            </a:r>
            <a:r>
              <a:rPr lang="it-IT" sz="2200" dirty="0" err="1"/>
              <a:t>xylem</a:t>
            </a:r>
            <a:r>
              <a:rPr lang="it-IT" sz="2200" dirty="0"/>
              <a:t>.</a:t>
            </a:r>
          </a:p>
          <a:p>
            <a:pPr>
              <a:buFont typeface="Wingdings" pitchFamily="2" charset="2"/>
              <a:buChar char="Ø"/>
            </a:pPr>
            <a:endParaRPr lang="it-IT" sz="2200" dirty="0"/>
          </a:p>
          <a:p>
            <a:pPr>
              <a:buFont typeface="Wingdings" pitchFamily="2" charset="2"/>
              <a:buChar char="Ø"/>
            </a:pPr>
            <a:r>
              <a:rPr lang="it-IT" sz="2200" dirty="0" err="1"/>
              <a:t>These</a:t>
            </a:r>
            <a:r>
              <a:rPr lang="it-IT" sz="2200" dirty="0"/>
              <a:t> </a:t>
            </a:r>
            <a:r>
              <a:rPr lang="it-IT" sz="2200" dirty="0" err="1"/>
              <a:t>alkaloids</a:t>
            </a:r>
            <a:r>
              <a:rPr lang="it-IT" sz="2200" dirty="0"/>
              <a:t> accumulate in </a:t>
            </a:r>
            <a:r>
              <a:rPr lang="it-IT" sz="2200" dirty="0" err="1"/>
              <a:t>vacuoles</a:t>
            </a:r>
            <a:r>
              <a:rPr lang="it-IT" sz="2200" dirty="0"/>
              <a:t>.</a:t>
            </a:r>
          </a:p>
          <a:p>
            <a:pPr>
              <a:buFont typeface="Wingdings" pitchFamily="2" charset="2"/>
              <a:buChar char="Ø"/>
            </a:pPr>
            <a:endParaRPr lang="it-IT" sz="2200" dirty="0"/>
          </a:p>
          <a:p>
            <a:pPr>
              <a:buFont typeface="Wingdings" pitchFamily="2" charset="2"/>
              <a:buChar char="Ø"/>
            </a:pPr>
            <a:r>
              <a:rPr lang="it-IT" sz="2200" dirty="0"/>
              <a:t>The </a:t>
            </a:r>
            <a:r>
              <a:rPr lang="it-IT" sz="2200" dirty="0" err="1"/>
              <a:t>correlation</a:t>
            </a:r>
            <a:r>
              <a:rPr lang="it-IT" sz="2200" dirty="0"/>
              <a:t> </a:t>
            </a:r>
            <a:r>
              <a:rPr lang="it-IT" sz="2200" dirty="0" err="1"/>
              <a:t>between</a:t>
            </a:r>
            <a:r>
              <a:rPr lang="it-IT" sz="2200" dirty="0"/>
              <a:t> nicotine </a:t>
            </a:r>
            <a:r>
              <a:rPr lang="it-IT" sz="2200" dirty="0" err="1"/>
              <a:t>accumulation</a:t>
            </a:r>
            <a:r>
              <a:rPr lang="it-IT" sz="2200" dirty="0"/>
              <a:t> and </a:t>
            </a:r>
            <a:r>
              <a:rPr lang="it-IT" sz="2200" dirty="0" err="1"/>
              <a:t>its</a:t>
            </a:r>
            <a:r>
              <a:rPr lang="it-IT" sz="2200" dirty="0"/>
              <a:t> </a:t>
            </a:r>
            <a:r>
              <a:rPr lang="it-IT" sz="2200" dirty="0" err="1"/>
              <a:t>defensive</a:t>
            </a:r>
            <a:r>
              <a:rPr lang="it-IT" sz="2200" dirty="0"/>
              <a:t> </a:t>
            </a:r>
            <a:r>
              <a:rPr lang="it-IT" sz="2200" dirty="0" err="1"/>
              <a:t>role</a:t>
            </a:r>
            <a:r>
              <a:rPr lang="it-IT" sz="2200" dirty="0"/>
              <a:t> in </a:t>
            </a:r>
            <a:r>
              <a:rPr lang="it-IT" sz="2200" i="1" dirty="0"/>
              <a:t>N. </a:t>
            </a:r>
            <a:r>
              <a:rPr lang="it-IT" sz="2200" i="1" dirty="0" err="1"/>
              <a:t>sylvestris</a:t>
            </a:r>
            <a:r>
              <a:rPr lang="it-IT" sz="2200" i="1" dirty="0"/>
              <a:t> </a:t>
            </a:r>
            <a:r>
              <a:rPr lang="it-IT" sz="2200" dirty="0" err="1"/>
              <a:t>has</a:t>
            </a:r>
            <a:r>
              <a:rPr lang="it-IT" sz="2200" dirty="0"/>
              <a:t> </a:t>
            </a:r>
            <a:r>
              <a:rPr lang="it-IT" sz="2200" dirty="0" err="1"/>
              <a:t>been</a:t>
            </a:r>
            <a:r>
              <a:rPr lang="it-IT" sz="2200" dirty="0"/>
              <a:t> </a:t>
            </a:r>
            <a:r>
              <a:rPr lang="it-IT" sz="2200" dirty="0" err="1"/>
              <a:t>demonstrated</a:t>
            </a:r>
            <a:r>
              <a:rPr lang="it-IT" sz="2200" dirty="0"/>
              <a:t> (</a:t>
            </a:r>
            <a:r>
              <a:rPr lang="it-IT" sz="2200" dirty="0" err="1"/>
              <a:t>defence</a:t>
            </a:r>
            <a:r>
              <a:rPr lang="it-IT" sz="2200" dirty="0"/>
              <a:t> </a:t>
            </a:r>
            <a:r>
              <a:rPr lang="it-IT" sz="2200" dirty="0" err="1"/>
              <a:t>against</a:t>
            </a:r>
            <a:r>
              <a:rPr lang="it-IT" sz="2200" dirty="0"/>
              <a:t> </a:t>
            </a:r>
            <a:r>
              <a:rPr lang="it-IT" sz="2200" dirty="0" err="1"/>
              <a:t>herbivory</a:t>
            </a:r>
            <a:r>
              <a:rPr lang="it-IT" sz="2200" dirty="0"/>
              <a:t>).</a:t>
            </a:r>
          </a:p>
          <a:p>
            <a:pPr>
              <a:buFont typeface="Wingdings" pitchFamily="2" charset="2"/>
              <a:buChar char="Ø"/>
            </a:pPr>
            <a:endParaRPr lang="it-IT" sz="2200" dirty="0"/>
          </a:p>
          <a:p>
            <a:pPr>
              <a:buFont typeface="Wingdings" pitchFamily="2" charset="2"/>
              <a:buChar char="Ø"/>
            </a:pPr>
            <a:r>
              <a:rPr lang="it-IT" sz="2200" dirty="0" err="1"/>
              <a:t>Tobacco</a:t>
            </a:r>
            <a:r>
              <a:rPr lang="it-IT" sz="2200" dirty="0"/>
              <a:t> </a:t>
            </a:r>
            <a:r>
              <a:rPr lang="it-IT" sz="2200" dirty="0" err="1"/>
              <a:t>plants</a:t>
            </a:r>
            <a:r>
              <a:rPr lang="it-IT" sz="2200" dirty="0"/>
              <a:t> </a:t>
            </a:r>
            <a:r>
              <a:rPr lang="it-IT" sz="2200" dirty="0" err="1"/>
              <a:t>subjected</a:t>
            </a:r>
            <a:r>
              <a:rPr lang="it-IT" sz="2200" dirty="0"/>
              <a:t> to </a:t>
            </a:r>
            <a:r>
              <a:rPr lang="it-IT" sz="2200" dirty="0" err="1"/>
              <a:t>leaf</a:t>
            </a:r>
            <a:r>
              <a:rPr lang="it-IT" sz="2200" dirty="0"/>
              <a:t> </a:t>
            </a:r>
            <a:r>
              <a:rPr lang="it-IT" sz="2200" dirty="0" err="1"/>
              <a:t>damage</a:t>
            </a:r>
            <a:r>
              <a:rPr lang="it-IT" sz="2200" dirty="0"/>
              <a:t> </a:t>
            </a:r>
            <a:r>
              <a:rPr lang="it-IT" sz="2200" dirty="0" err="1"/>
              <a:t>showed</a:t>
            </a:r>
            <a:r>
              <a:rPr lang="it-IT" sz="2200" dirty="0"/>
              <a:t> a </a:t>
            </a:r>
            <a:r>
              <a:rPr lang="it-IT" sz="2200" dirty="0" err="1"/>
              <a:t>fourfold</a:t>
            </a:r>
            <a:r>
              <a:rPr lang="it-IT" sz="2200" dirty="0"/>
              <a:t> </a:t>
            </a:r>
            <a:r>
              <a:rPr lang="it-IT" sz="2200" dirty="0" err="1"/>
              <a:t>increase</a:t>
            </a:r>
            <a:r>
              <a:rPr lang="it-IT" sz="2200" dirty="0"/>
              <a:t> in the </a:t>
            </a:r>
            <a:r>
              <a:rPr lang="it-IT" sz="2200" dirty="0" err="1"/>
              <a:t>alkaloid</a:t>
            </a:r>
            <a:r>
              <a:rPr lang="it-IT" sz="2200" dirty="0"/>
              <a:t> </a:t>
            </a:r>
            <a:r>
              <a:rPr lang="it-IT" sz="2200" dirty="0" err="1"/>
              <a:t>content</a:t>
            </a:r>
            <a:r>
              <a:rPr lang="it-IT" sz="2200" dirty="0"/>
              <a:t> of </a:t>
            </a:r>
            <a:r>
              <a:rPr lang="it-IT" sz="2200" dirty="0" err="1"/>
              <a:t>their</a:t>
            </a:r>
            <a:r>
              <a:rPr lang="it-IT" sz="2200" dirty="0"/>
              <a:t> </a:t>
            </a:r>
            <a:r>
              <a:rPr lang="it-IT" sz="2200" dirty="0" err="1"/>
              <a:t>undamaged</a:t>
            </a:r>
            <a:r>
              <a:rPr lang="it-IT" sz="2200" dirty="0"/>
              <a:t> </a:t>
            </a:r>
            <a:r>
              <a:rPr lang="it-IT" sz="2200" dirty="0" err="1"/>
              <a:t>leaves</a:t>
            </a:r>
            <a:r>
              <a:rPr lang="it-IT" sz="2200" dirty="0"/>
              <a:t>.</a:t>
            </a:r>
          </a:p>
          <a:p>
            <a:pPr>
              <a:buFont typeface="Wingdings" pitchFamily="2" charset="2"/>
              <a:buChar char="Ø"/>
            </a:pPr>
            <a:endParaRPr lang="it-IT" sz="2200" dirty="0"/>
          </a:p>
          <a:p>
            <a:pPr>
              <a:buFont typeface="Wingdings" pitchFamily="2" charset="2"/>
              <a:buChar char="Ø"/>
            </a:pPr>
            <a:r>
              <a:rPr lang="it-IT" sz="2200" dirty="0" err="1"/>
              <a:t>This</a:t>
            </a:r>
            <a:r>
              <a:rPr lang="it-IT" sz="2200" dirty="0"/>
              <a:t> </a:t>
            </a:r>
            <a:r>
              <a:rPr lang="it-IT" sz="2200" dirty="0" err="1"/>
              <a:t>resulted</a:t>
            </a:r>
            <a:r>
              <a:rPr lang="it-IT" sz="2200" dirty="0"/>
              <a:t> from </a:t>
            </a:r>
            <a:r>
              <a:rPr lang="it-IT" sz="2200" dirty="0" err="1"/>
              <a:t>increased</a:t>
            </a:r>
            <a:r>
              <a:rPr lang="it-IT" sz="2200" dirty="0"/>
              <a:t> </a:t>
            </a:r>
            <a:r>
              <a:rPr lang="it-IT" sz="2200" dirty="0" err="1"/>
              <a:t>alkaloid</a:t>
            </a:r>
            <a:r>
              <a:rPr lang="it-IT" sz="2200" dirty="0"/>
              <a:t> </a:t>
            </a:r>
            <a:r>
              <a:rPr lang="it-IT" sz="2200" dirty="0" err="1"/>
              <a:t>synthesis</a:t>
            </a:r>
            <a:r>
              <a:rPr lang="it-IT" sz="2200" dirty="0"/>
              <a:t> and, </a:t>
            </a:r>
            <a:r>
              <a:rPr lang="it-IT" sz="2200" dirty="0" err="1"/>
              <a:t>as</a:t>
            </a:r>
            <a:r>
              <a:rPr lang="it-IT" sz="2200" dirty="0"/>
              <a:t> a </a:t>
            </a:r>
            <a:r>
              <a:rPr lang="it-IT" sz="2200" dirty="0" err="1"/>
              <a:t>consequence</a:t>
            </a:r>
            <a:r>
              <a:rPr lang="it-IT" sz="2200" dirty="0"/>
              <a:t>, a </a:t>
            </a:r>
            <a:r>
              <a:rPr lang="it-IT" sz="2200" dirty="0" err="1"/>
              <a:t>tenfold</a:t>
            </a:r>
            <a:r>
              <a:rPr lang="it-IT" sz="2200" dirty="0"/>
              <a:t> </a:t>
            </a:r>
            <a:r>
              <a:rPr lang="it-IT" sz="2200" dirty="0" err="1"/>
              <a:t>increase</a:t>
            </a:r>
            <a:r>
              <a:rPr lang="it-IT" sz="2200" dirty="0"/>
              <a:t> in </a:t>
            </a:r>
            <a:r>
              <a:rPr lang="it-IT" sz="2200" dirty="0" err="1"/>
              <a:t>alkaloids</a:t>
            </a:r>
            <a:r>
              <a:rPr lang="it-IT" sz="2200" dirty="0"/>
              <a:t> in the </a:t>
            </a:r>
            <a:r>
              <a:rPr lang="it-IT" sz="2200" dirty="0" err="1"/>
              <a:t>xylem</a:t>
            </a:r>
            <a:r>
              <a:rPr lang="it-IT" sz="2200" dirty="0"/>
              <a:t>.</a:t>
            </a:r>
          </a:p>
        </p:txBody>
      </p:sp>
      <p:sp>
        <p:nvSpPr>
          <p:cNvPr id="4" name="Segnaposto numero diapositiva 3">
            <a:extLst>
              <a:ext uri="{FF2B5EF4-FFF2-40B4-BE49-F238E27FC236}">
                <a16:creationId xmlns:a16="http://schemas.microsoft.com/office/drawing/2014/main" id="{4E10289D-1ECC-084C-88BC-B1BD714614A6}"/>
              </a:ext>
            </a:extLst>
          </p:cNvPr>
          <p:cNvSpPr>
            <a:spLocks noGrp="1"/>
          </p:cNvSpPr>
          <p:nvPr>
            <p:ph type="sldNum" sz="quarter" idx="12"/>
          </p:nvPr>
        </p:nvSpPr>
        <p:spPr/>
        <p:txBody>
          <a:bodyPr/>
          <a:lstStyle/>
          <a:p>
            <a:fld id="{C63DA149-4D9E-4AC6-8FF9-D7E50BACF300}" type="slidenum">
              <a:rPr lang="it-IT" smtClean="0"/>
              <a:t>15</a:t>
            </a:fld>
            <a:endParaRPr lang="it-IT"/>
          </a:p>
        </p:txBody>
      </p:sp>
    </p:spTree>
    <p:extLst>
      <p:ext uri="{BB962C8B-B14F-4D97-AF65-F5344CB8AC3E}">
        <p14:creationId xmlns:p14="http://schemas.microsoft.com/office/powerpoint/2010/main" val="409700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3D4419A-77E3-2A45-82F8-ECF063E322F1}"/>
              </a:ext>
            </a:extLst>
          </p:cNvPr>
          <p:cNvSpPr>
            <a:spLocks noGrp="1"/>
          </p:cNvSpPr>
          <p:nvPr>
            <p:ph type="sldNum" sz="quarter" idx="12"/>
          </p:nvPr>
        </p:nvSpPr>
        <p:spPr/>
        <p:txBody>
          <a:bodyPr/>
          <a:lstStyle/>
          <a:p>
            <a:fld id="{C63DA149-4D9E-4AC6-8FF9-D7E50BACF300}" type="slidenum">
              <a:rPr lang="it-IT" smtClean="0"/>
              <a:t>16</a:t>
            </a:fld>
            <a:endParaRPr lang="it-IT"/>
          </a:p>
        </p:txBody>
      </p:sp>
      <p:sp>
        <p:nvSpPr>
          <p:cNvPr id="3" name="Rettangolo 2">
            <a:extLst>
              <a:ext uri="{FF2B5EF4-FFF2-40B4-BE49-F238E27FC236}">
                <a16:creationId xmlns:a16="http://schemas.microsoft.com/office/drawing/2014/main" id="{95AB9D4D-7D94-EE46-9E1E-8609D2BC10C0}"/>
              </a:ext>
            </a:extLst>
          </p:cNvPr>
          <p:cNvSpPr/>
          <p:nvPr/>
        </p:nvSpPr>
        <p:spPr>
          <a:xfrm>
            <a:off x="2567608" y="548680"/>
            <a:ext cx="7344816" cy="5693866"/>
          </a:xfrm>
          <a:prstGeom prst="rect">
            <a:avLst/>
          </a:prstGeom>
        </p:spPr>
        <p:txBody>
          <a:bodyPr wrap="square">
            <a:spAutoFit/>
          </a:bodyPr>
          <a:lstStyle/>
          <a:p>
            <a:pPr marL="457200" indent="-457200">
              <a:buFont typeface="Wingdings" pitchFamily="2" charset="2"/>
              <a:buChar char="Ø"/>
            </a:pPr>
            <a:r>
              <a:rPr lang="it-IT" sz="2600" dirty="0"/>
              <a:t>Pure nicotine </a:t>
            </a:r>
            <a:r>
              <a:rPr lang="it-IT" sz="2600" dirty="0" err="1"/>
              <a:t>is</a:t>
            </a:r>
            <a:r>
              <a:rPr lang="it-IT" sz="2600" dirty="0"/>
              <a:t> a </a:t>
            </a:r>
            <a:r>
              <a:rPr lang="it-IT" sz="2600" dirty="0" err="1"/>
              <a:t>colorless</a:t>
            </a:r>
            <a:r>
              <a:rPr lang="it-IT" sz="2600" dirty="0"/>
              <a:t> </a:t>
            </a:r>
            <a:r>
              <a:rPr lang="it-IT" sz="2600" dirty="0" err="1"/>
              <a:t>liquid</a:t>
            </a:r>
            <a:r>
              <a:rPr lang="it-IT" sz="2600" dirty="0"/>
              <a:t> </a:t>
            </a:r>
            <a:r>
              <a:rPr lang="it-IT" sz="2600" dirty="0" err="1"/>
              <a:t>which</a:t>
            </a:r>
            <a:r>
              <a:rPr lang="it-IT" sz="2600" dirty="0"/>
              <a:t> </a:t>
            </a:r>
            <a:r>
              <a:rPr lang="it-IT" sz="2600" dirty="0" err="1"/>
              <a:t>darkens</a:t>
            </a:r>
            <a:r>
              <a:rPr lang="it-IT" sz="2600" dirty="0"/>
              <a:t> in the air, </a:t>
            </a:r>
            <a:r>
              <a:rPr lang="it-IT" sz="2600" dirty="0" err="1"/>
              <a:t>acquiring</a:t>
            </a:r>
            <a:r>
              <a:rPr lang="it-IT" sz="2600" dirty="0"/>
              <a:t> the </a:t>
            </a:r>
            <a:r>
              <a:rPr lang="it-IT" sz="2600" dirty="0" err="1"/>
              <a:t>smell</a:t>
            </a:r>
            <a:r>
              <a:rPr lang="it-IT" sz="2600" dirty="0"/>
              <a:t> of </a:t>
            </a:r>
            <a:r>
              <a:rPr lang="it-IT" sz="2600" dirty="0" err="1"/>
              <a:t>tobacco</a:t>
            </a:r>
            <a:r>
              <a:rPr lang="it-IT" sz="2600" dirty="0"/>
              <a:t>. </a:t>
            </a:r>
          </a:p>
          <a:p>
            <a:pPr marL="457200" indent="-457200">
              <a:buFont typeface="Wingdings" pitchFamily="2" charset="2"/>
              <a:buChar char="Ø"/>
            </a:pPr>
            <a:endParaRPr lang="it-IT" sz="2600" dirty="0"/>
          </a:p>
          <a:p>
            <a:pPr marL="457200" indent="-457200">
              <a:buFont typeface="Wingdings" pitchFamily="2" charset="2"/>
              <a:buChar char="Ø"/>
            </a:pPr>
            <a:r>
              <a:rPr lang="it-IT" sz="2600" dirty="0" err="1"/>
              <a:t>It</a:t>
            </a:r>
            <a:r>
              <a:rPr lang="it-IT" sz="2600" dirty="0"/>
              <a:t> </a:t>
            </a:r>
            <a:r>
              <a:rPr lang="it-IT" sz="2600" dirty="0" err="1"/>
              <a:t>is</a:t>
            </a:r>
            <a:r>
              <a:rPr lang="it-IT" sz="2600" dirty="0"/>
              <a:t> a </a:t>
            </a:r>
            <a:r>
              <a:rPr lang="it-IT" sz="2600" dirty="0" err="1"/>
              <a:t>potent</a:t>
            </a:r>
            <a:r>
              <a:rPr lang="it-IT" sz="2600" dirty="0"/>
              <a:t> </a:t>
            </a:r>
            <a:r>
              <a:rPr lang="it-IT" sz="2600" dirty="0" err="1"/>
              <a:t>neural</a:t>
            </a:r>
            <a:r>
              <a:rPr lang="it-IT" sz="2600" dirty="0"/>
              <a:t> </a:t>
            </a:r>
            <a:r>
              <a:rPr lang="it-IT" sz="2600" dirty="0" err="1"/>
              <a:t>poison</a:t>
            </a:r>
            <a:r>
              <a:rPr lang="it-IT" sz="2600" dirty="0"/>
              <a:t> and </a:t>
            </a:r>
            <a:r>
              <a:rPr lang="it-IT" sz="2600" dirty="0" err="1"/>
              <a:t>was</a:t>
            </a:r>
            <a:r>
              <a:rPr lang="it-IT" sz="2600" dirty="0"/>
              <a:t> </a:t>
            </a:r>
            <a:r>
              <a:rPr lang="it-IT" sz="2600" dirty="0" err="1"/>
              <a:t>included</a:t>
            </a:r>
            <a:r>
              <a:rPr lang="it-IT" sz="2600" dirty="0"/>
              <a:t> in the </a:t>
            </a:r>
            <a:r>
              <a:rPr lang="it-IT" sz="2600" dirty="0" err="1"/>
              <a:t>formulation</a:t>
            </a:r>
            <a:r>
              <a:rPr lang="it-IT" sz="2600" dirty="0"/>
              <a:t> of </a:t>
            </a:r>
            <a:r>
              <a:rPr lang="it-IT" sz="2600" dirty="0" err="1"/>
              <a:t>various</a:t>
            </a:r>
            <a:r>
              <a:rPr lang="it-IT" sz="2600" dirty="0"/>
              <a:t> </a:t>
            </a:r>
            <a:r>
              <a:rPr lang="it-IT" sz="2600" dirty="0" err="1"/>
              <a:t>insecticides</a:t>
            </a:r>
            <a:r>
              <a:rPr lang="it-IT" sz="2600" dirty="0"/>
              <a:t>.</a:t>
            </a:r>
          </a:p>
          <a:p>
            <a:endParaRPr lang="it-IT" sz="2600" dirty="0"/>
          </a:p>
          <a:p>
            <a:pPr marL="457200" indent="-457200">
              <a:buFont typeface="Wingdings" pitchFamily="2" charset="2"/>
              <a:buChar char="Ø"/>
            </a:pPr>
            <a:r>
              <a:rPr lang="it-IT" sz="2600" dirty="0"/>
              <a:t>At </a:t>
            </a:r>
            <a:r>
              <a:rPr lang="it-IT" sz="2600" dirty="0" err="1"/>
              <a:t>low</a:t>
            </a:r>
            <a:r>
              <a:rPr lang="it-IT" sz="2600" dirty="0"/>
              <a:t> </a:t>
            </a:r>
            <a:r>
              <a:rPr lang="it-IT" sz="2600" dirty="0" err="1"/>
              <a:t>concentrations</a:t>
            </a:r>
            <a:r>
              <a:rPr lang="it-IT" sz="2600" dirty="0"/>
              <a:t> </a:t>
            </a:r>
            <a:r>
              <a:rPr lang="it-IT" sz="2600" dirty="0" err="1"/>
              <a:t>it</a:t>
            </a:r>
            <a:r>
              <a:rPr lang="it-IT" sz="2600" dirty="0"/>
              <a:t> </a:t>
            </a:r>
            <a:r>
              <a:rPr lang="it-IT" sz="2600" dirty="0" err="1"/>
              <a:t>is</a:t>
            </a:r>
            <a:r>
              <a:rPr lang="it-IT" sz="2600" dirty="0"/>
              <a:t> a </a:t>
            </a:r>
            <a:r>
              <a:rPr lang="it-IT" sz="2600" dirty="0" err="1"/>
              <a:t>stimulating</a:t>
            </a:r>
            <a:r>
              <a:rPr lang="it-IT" sz="2600" dirty="0"/>
              <a:t> </a:t>
            </a:r>
            <a:r>
              <a:rPr lang="it-IT" sz="2600" dirty="0" err="1"/>
              <a:t>substance</a:t>
            </a:r>
            <a:r>
              <a:rPr lang="it-IT" sz="2600" dirty="0"/>
              <a:t> and </a:t>
            </a:r>
            <a:r>
              <a:rPr lang="it-IT" sz="2600" dirty="0" err="1"/>
              <a:t>is</a:t>
            </a:r>
            <a:r>
              <a:rPr lang="it-IT" sz="2600" dirty="0"/>
              <a:t> </a:t>
            </a:r>
            <a:r>
              <a:rPr lang="it-IT" sz="2600" dirty="0" err="1"/>
              <a:t>one</a:t>
            </a:r>
            <a:r>
              <a:rPr lang="it-IT" sz="2600" dirty="0"/>
              <a:t> of the </a:t>
            </a:r>
            <a:r>
              <a:rPr lang="it-IT" sz="2600" dirty="0" err="1"/>
              <a:t>main</a:t>
            </a:r>
            <a:r>
              <a:rPr lang="it-IT" sz="2600" dirty="0"/>
              <a:t> </a:t>
            </a:r>
            <a:r>
              <a:rPr lang="it-IT" sz="2600" dirty="0" err="1"/>
              <a:t>factors</a:t>
            </a:r>
            <a:r>
              <a:rPr lang="it-IT" sz="2600" dirty="0"/>
              <a:t> </a:t>
            </a:r>
            <a:r>
              <a:rPr lang="it-IT" sz="2600" dirty="0" err="1"/>
              <a:t>linked</a:t>
            </a:r>
            <a:r>
              <a:rPr lang="it-IT" sz="2600" dirty="0"/>
              <a:t> to the </a:t>
            </a:r>
            <a:r>
              <a:rPr lang="it-IT" sz="2600" dirty="0" err="1"/>
              <a:t>pleasure</a:t>
            </a:r>
            <a:r>
              <a:rPr lang="it-IT" sz="2600" dirty="0"/>
              <a:t> and </a:t>
            </a:r>
            <a:r>
              <a:rPr lang="it-IT" sz="2600" dirty="0" err="1"/>
              <a:t>habit</a:t>
            </a:r>
            <a:r>
              <a:rPr lang="it-IT" sz="2600" dirty="0"/>
              <a:t> of smoking </a:t>
            </a:r>
            <a:r>
              <a:rPr lang="it-IT" sz="2600" dirty="0" err="1"/>
              <a:t>tobacco</a:t>
            </a:r>
            <a:r>
              <a:rPr lang="it-IT" sz="2600" dirty="0"/>
              <a:t> (in the </a:t>
            </a:r>
            <a:r>
              <a:rPr lang="it-IT" sz="2600" dirty="0" err="1"/>
              <a:t>sense</a:t>
            </a:r>
            <a:r>
              <a:rPr lang="it-IT" sz="2600" dirty="0"/>
              <a:t> </a:t>
            </a:r>
            <a:r>
              <a:rPr lang="it-IT" sz="2600" dirty="0" err="1"/>
              <a:t>that</a:t>
            </a:r>
            <a:r>
              <a:rPr lang="it-IT" sz="2600" dirty="0"/>
              <a:t> </a:t>
            </a:r>
            <a:r>
              <a:rPr lang="it-IT" sz="2600" dirty="0" err="1"/>
              <a:t>it</a:t>
            </a:r>
            <a:r>
              <a:rPr lang="it-IT" sz="2600" dirty="0"/>
              <a:t> </a:t>
            </a:r>
            <a:r>
              <a:rPr lang="it-IT" sz="2600" dirty="0" err="1"/>
              <a:t>creates</a:t>
            </a:r>
            <a:r>
              <a:rPr lang="it-IT" sz="2600" dirty="0"/>
              <a:t> </a:t>
            </a:r>
            <a:r>
              <a:rPr lang="it-IT" sz="2600" dirty="0" err="1"/>
              <a:t>addiction</a:t>
            </a:r>
            <a:r>
              <a:rPr lang="it-IT" sz="2600" dirty="0"/>
              <a:t>). </a:t>
            </a:r>
          </a:p>
          <a:p>
            <a:pPr marL="457200" indent="-457200">
              <a:buFont typeface="Wingdings" pitchFamily="2" charset="2"/>
              <a:buChar char="Ø"/>
            </a:pPr>
            <a:endParaRPr lang="it-IT" sz="2600" dirty="0"/>
          </a:p>
          <a:p>
            <a:pPr marL="457200" indent="-457200">
              <a:buFont typeface="Wingdings" pitchFamily="2" charset="2"/>
              <a:buChar char="Ø"/>
            </a:pPr>
            <a:r>
              <a:rPr lang="it-IT" sz="2600" dirty="0"/>
              <a:t>In </a:t>
            </a:r>
            <a:r>
              <a:rPr lang="it-IT" sz="2600" dirty="0" err="1"/>
              <a:t>addition</a:t>
            </a:r>
            <a:r>
              <a:rPr lang="it-IT" sz="2600" dirty="0"/>
              <a:t> to the </a:t>
            </a:r>
            <a:r>
              <a:rPr lang="it-IT" sz="2600" dirty="0" err="1"/>
              <a:t>tobacco</a:t>
            </a:r>
            <a:r>
              <a:rPr lang="it-IT" sz="2600" dirty="0"/>
              <a:t> </a:t>
            </a:r>
            <a:r>
              <a:rPr lang="it-IT" sz="2600" dirty="0" err="1"/>
              <a:t>plant</a:t>
            </a:r>
            <a:r>
              <a:rPr lang="it-IT" sz="2600" dirty="0"/>
              <a:t>, nicotine </a:t>
            </a:r>
            <a:r>
              <a:rPr lang="it-IT" sz="2600" dirty="0" err="1"/>
              <a:t>is</a:t>
            </a:r>
            <a:r>
              <a:rPr lang="it-IT" sz="2600" dirty="0"/>
              <a:t> </a:t>
            </a:r>
            <a:r>
              <a:rPr lang="it-IT" sz="2600" dirty="0" err="1"/>
              <a:t>also</a:t>
            </a:r>
            <a:r>
              <a:rPr lang="it-IT" sz="2600" dirty="0"/>
              <a:t> </a:t>
            </a:r>
            <a:r>
              <a:rPr lang="it-IT" sz="2600" dirty="0" err="1"/>
              <a:t>present</a:t>
            </a:r>
            <a:r>
              <a:rPr lang="it-IT" sz="2600" dirty="0"/>
              <a:t> in </a:t>
            </a:r>
            <a:r>
              <a:rPr lang="it-IT" sz="2600" dirty="0" err="1"/>
              <a:t>smaller</a:t>
            </a:r>
            <a:r>
              <a:rPr lang="it-IT" sz="2600" dirty="0"/>
              <a:t> </a:t>
            </a:r>
            <a:r>
              <a:rPr lang="it-IT" sz="2600" dirty="0" err="1"/>
              <a:t>quantities</a:t>
            </a:r>
            <a:r>
              <a:rPr lang="it-IT" sz="2600" dirty="0"/>
              <a:t> </a:t>
            </a:r>
            <a:r>
              <a:rPr lang="it-IT" sz="2600" dirty="0" err="1"/>
              <a:t>also</a:t>
            </a:r>
            <a:r>
              <a:rPr lang="it-IT" sz="2600" dirty="0"/>
              <a:t> in </a:t>
            </a:r>
            <a:r>
              <a:rPr lang="it-IT" sz="2600" dirty="0" err="1"/>
              <a:t>tomatoes</a:t>
            </a:r>
            <a:r>
              <a:rPr lang="it-IT" sz="2600" dirty="0"/>
              <a:t>, </a:t>
            </a:r>
            <a:r>
              <a:rPr lang="it-IT" sz="2600" dirty="0" err="1"/>
              <a:t>potatoes</a:t>
            </a:r>
            <a:r>
              <a:rPr lang="it-IT" sz="2600" dirty="0"/>
              <a:t>, </a:t>
            </a:r>
            <a:r>
              <a:rPr lang="it-IT" sz="2600" dirty="0" err="1"/>
              <a:t>aubergines</a:t>
            </a:r>
            <a:r>
              <a:rPr lang="it-IT" sz="2600" dirty="0"/>
              <a:t> and </a:t>
            </a:r>
            <a:r>
              <a:rPr lang="it-IT" sz="2600" dirty="0" err="1"/>
              <a:t>peppers</a:t>
            </a:r>
            <a:r>
              <a:rPr lang="it-IT" sz="2600" dirty="0"/>
              <a:t>.</a:t>
            </a:r>
          </a:p>
        </p:txBody>
      </p:sp>
    </p:spTree>
    <p:extLst>
      <p:ext uri="{BB962C8B-B14F-4D97-AF65-F5344CB8AC3E}">
        <p14:creationId xmlns:p14="http://schemas.microsoft.com/office/powerpoint/2010/main" val="353533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397356" y="847573"/>
            <a:ext cx="3131840" cy="5632311"/>
          </a:xfrm>
          <a:prstGeom prst="rect">
            <a:avLst/>
          </a:prstGeom>
        </p:spPr>
        <p:txBody>
          <a:bodyPr wrap="square">
            <a:spAutoFit/>
          </a:bodyPr>
          <a:lstStyle/>
          <a:p>
            <a:pPr marL="285750" indent="-285750" algn="just">
              <a:buFont typeface="Wingdings" pitchFamily="2" charset="2"/>
              <a:buChar char="Ø"/>
            </a:pPr>
            <a:r>
              <a:rPr lang="en-US" dirty="0">
                <a:cs typeface="Arial" panose="020B0604020202020204" pitchFamily="34" charset="0"/>
              </a:rPr>
              <a:t>The simplest is </a:t>
            </a:r>
            <a:r>
              <a:rPr lang="en-US" b="1" dirty="0">
                <a:cs typeface="Arial" panose="020B0604020202020204" pitchFamily="34" charset="0"/>
              </a:rPr>
              <a:t>Putrescine </a:t>
            </a:r>
            <a:r>
              <a:rPr lang="en-US" dirty="0">
                <a:cs typeface="Arial" panose="020B0604020202020204" pitchFamily="34" charset="0"/>
              </a:rPr>
              <a:t>(1,4-diaminobutane) which was first isolated from </a:t>
            </a:r>
            <a:r>
              <a:rPr lang="en-US" i="1" dirty="0">
                <a:cs typeface="Arial" panose="020B0604020202020204" pitchFamily="34" charset="0"/>
              </a:rPr>
              <a:t>Vibrio cholerae, </a:t>
            </a:r>
            <a:r>
              <a:rPr lang="en-US" dirty="0">
                <a:cs typeface="Arial" panose="020B0604020202020204" pitchFamily="34" charset="0"/>
              </a:rPr>
              <a:t>its name derives from the rotting animal flesh.</a:t>
            </a:r>
          </a:p>
          <a:p>
            <a:pPr marL="285750" indent="-285750" algn="just">
              <a:buFont typeface="Wingdings" pitchFamily="2" charset="2"/>
              <a:buChar char="Ø"/>
            </a:pPr>
            <a:r>
              <a:rPr lang="it-IT" dirty="0">
                <a:cs typeface="Arial" panose="020B0604020202020204" pitchFamily="34" charset="0"/>
              </a:rPr>
              <a:t>The </a:t>
            </a:r>
            <a:r>
              <a:rPr lang="it-IT" dirty="0" err="1">
                <a:cs typeface="Arial" panose="020B0604020202020204" pitchFamily="34" charset="0"/>
              </a:rPr>
              <a:t>other</a:t>
            </a:r>
            <a:r>
              <a:rPr lang="it-IT" dirty="0">
                <a:cs typeface="Arial" panose="020B0604020202020204" pitchFamily="34" charset="0"/>
              </a:rPr>
              <a:t> </a:t>
            </a:r>
            <a:r>
              <a:rPr lang="it-IT" dirty="0" err="1">
                <a:cs typeface="Arial" panose="020B0604020202020204" pitchFamily="34" charset="0"/>
              </a:rPr>
              <a:t>ones</a:t>
            </a:r>
            <a:r>
              <a:rPr lang="it-IT" dirty="0">
                <a:cs typeface="Arial" panose="020B0604020202020204" pitchFamily="34" charset="0"/>
              </a:rPr>
              <a:t> are </a:t>
            </a:r>
            <a:r>
              <a:rPr lang="it-IT" b="1" dirty="0" err="1">
                <a:cs typeface="Arial" panose="020B0604020202020204" pitchFamily="34" charset="0"/>
              </a:rPr>
              <a:t>Spermidine</a:t>
            </a:r>
            <a:r>
              <a:rPr lang="it-IT" dirty="0">
                <a:cs typeface="Arial" panose="020B0604020202020204" pitchFamily="34" charset="0"/>
              </a:rPr>
              <a:t> and </a:t>
            </a:r>
            <a:r>
              <a:rPr lang="it-IT" b="1" dirty="0">
                <a:cs typeface="Arial" panose="020B0604020202020204" pitchFamily="34" charset="0"/>
              </a:rPr>
              <a:t>Spermine</a:t>
            </a:r>
            <a:r>
              <a:rPr lang="it-IT" dirty="0">
                <a:cs typeface="Arial" panose="020B0604020202020204" pitchFamily="34" charset="0"/>
              </a:rPr>
              <a:t>.</a:t>
            </a:r>
          </a:p>
          <a:p>
            <a:pPr marL="285750" indent="-285750" algn="just">
              <a:buFont typeface="Wingdings" pitchFamily="2" charset="2"/>
              <a:buChar char="Ø"/>
            </a:pPr>
            <a:r>
              <a:rPr lang="it-IT" dirty="0">
                <a:cs typeface="Arial" panose="020B0604020202020204" pitchFamily="34" charset="0"/>
              </a:rPr>
              <a:t>In </a:t>
            </a:r>
            <a:r>
              <a:rPr lang="it-IT" dirty="0" err="1">
                <a:cs typeface="Arial" panose="020B0604020202020204" pitchFamily="34" charset="0"/>
              </a:rPr>
              <a:t>plants</a:t>
            </a:r>
            <a:r>
              <a:rPr lang="it-IT" dirty="0">
                <a:cs typeface="Arial" panose="020B0604020202020204" pitchFamily="34" charset="0"/>
              </a:rPr>
              <a:t>, the </a:t>
            </a:r>
            <a:r>
              <a:rPr lang="it-IT" dirty="0" err="1">
                <a:cs typeface="Arial" panose="020B0604020202020204" pitchFamily="34" charset="0"/>
              </a:rPr>
              <a:t>three</a:t>
            </a:r>
            <a:r>
              <a:rPr lang="it-IT" dirty="0">
                <a:cs typeface="Arial" panose="020B0604020202020204" pitchFamily="34" charset="0"/>
              </a:rPr>
              <a:t> </a:t>
            </a:r>
            <a:r>
              <a:rPr lang="it-IT" dirty="0" err="1">
                <a:cs typeface="Arial" panose="020B0604020202020204" pitchFamily="34" charset="0"/>
              </a:rPr>
              <a:t>polyamines</a:t>
            </a:r>
            <a:r>
              <a:rPr lang="it-IT" dirty="0">
                <a:cs typeface="Arial" panose="020B0604020202020204" pitchFamily="34" charset="0"/>
              </a:rPr>
              <a:t> are </a:t>
            </a:r>
            <a:r>
              <a:rPr lang="it-IT" dirty="0" err="1">
                <a:cs typeface="Arial" panose="020B0604020202020204" pitchFamily="34" charset="0"/>
              </a:rPr>
              <a:t>synthesized</a:t>
            </a:r>
            <a:r>
              <a:rPr lang="it-IT" dirty="0">
                <a:cs typeface="Arial" panose="020B0604020202020204" pitchFamily="34" charset="0"/>
              </a:rPr>
              <a:t> from </a:t>
            </a:r>
            <a:r>
              <a:rPr lang="it-IT" dirty="0" err="1">
                <a:cs typeface="Arial" panose="020B0604020202020204" pitchFamily="34" charset="0"/>
              </a:rPr>
              <a:t>glutamic</a:t>
            </a:r>
            <a:r>
              <a:rPr lang="it-IT" dirty="0">
                <a:cs typeface="Arial" panose="020B0604020202020204" pitchFamily="34" charset="0"/>
              </a:rPr>
              <a:t> acid. </a:t>
            </a:r>
          </a:p>
          <a:p>
            <a:pPr marL="285750" indent="-285750" algn="just">
              <a:buFont typeface="Wingdings" pitchFamily="2" charset="2"/>
              <a:buChar char="Ø"/>
            </a:pPr>
            <a:r>
              <a:rPr lang="it-IT" dirty="0">
                <a:cs typeface="Arial" panose="020B0604020202020204" pitchFamily="34" charset="0"/>
              </a:rPr>
              <a:t>The </a:t>
            </a:r>
            <a:r>
              <a:rPr lang="it-IT" dirty="0" err="1">
                <a:cs typeface="Arial" panose="020B0604020202020204" pitchFamily="34" charset="0"/>
              </a:rPr>
              <a:t>aminopropyl</a:t>
            </a:r>
            <a:r>
              <a:rPr lang="it-IT" dirty="0">
                <a:cs typeface="Arial" panose="020B0604020202020204" pitchFamily="34" charset="0"/>
              </a:rPr>
              <a:t> </a:t>
            </a:r>
            <a:r>
              <a:rPr lang="it-IT" dirty="0" err="1">
                <a:cs typeface="Arial" panose="020B0604020202020204" pitchFamily="34" charset="0"/>
              </a:rPr>
              <a:t>groups</a:t>
            </a:r>
            <a:r>
              <a:rPr lang="it-IT" dirty="0">
                <a:cs typeface="Arial" panose="020B0604020202020204" pitchFamily="34" charset="0"/>
              </a:rPr>
              <a:t> are </a:t>
            </a:r>
            <a:r>
              <a:rPr lang="it-IT" dirty="0" err="1">
                <a:cs typeface="Arial" panose="020B0604020202020204" pitchFamily="34" charset="0"/>
              </a:rPr>
              <a:t>transferred</a:t>
            </a:r>
            <a:r>
              <a:rPr lang="it-IT" dirty="0">
                <a:cs typeface="Arial" panose="020B0604020202020204" pitchFamily="34" charset="0"/>
              </a:rPr>
              <a:t> from a </a:t>
            </a:r>
            <a:r>
              <a:rPr lang="it-IT" dirty="0" err="1">
                <a:cs typeface="Arial" panose="020B0604020202020204" pitchFamily="34" charset="0"/>
              </a:rPr>
              <a:t>decarboxylated</a:t>
            </a:r>
            <a:r>
              <a:rPr lang="it-IT" dirty="0">
                <a:cs typeface="Arial" panose="020B0604020202020204" pitchFamily="34" charset="0"/>
              </a:rPr>
              <a:t> SAM (</a:t>
            </a:r>
            <a:r>
              <a:rPr lang="it-IT" dirty="0" err="1">
                <a:cs typeface="Arial" panose="020B0604020202020204" pitchFamily="34" charset="0"/>
              </a:rPr>
              <a:t>dcSAM</a:t>
            </a:r>
            <a:r>
              <a:rPr lang="it-IT" dirty="0">
                <a:cs typeface="Arial" panose="020B0604020202020204" pitchFamily="34" charset="0"/>
              </a:rPr>
              <a:t>) to </a:t>
            </a:r>
            <a:r>
              <a:rPr lang="it-IT" dirty="0" err="1">
                <a:cs typeface="Arial" panose="020B0604020202020204" pitchFamily="34" charset="0"/>
              </a:rPr>
              <a:t>give</a:t>
            </a:r>
            <a:r>
              <a:rPr lang="it-IT" dirty="0">
                <a:cs typeface="Arial" panose="020B0604020202020204" pitchFamily="34" charset="0"/>
              </a:rPr>
              <a:t> putrescine.</a:t>
            </a:r>
          </a:p>
          <a:p>
            <a:pPr algn="just"/>
            <a:r>
              <a:rPr lang="it-IT" dirty="0">
                <a:cs typeface="Arial" panose="020B0604020202020204" pitchFamily="34" charset="0"/>
              </a:rPr>
              <a:t> </a:t>
            </a:r>
          </a:p>
          <a:p>
            <a:pPr algn="just"/>
            <a:r>
              <a:rPr lang="it-IT" dirty="0">
                <a:cs typeface="Arial" panose="020B0604020202020204" pitchFamily="34" charset="0"/>
              </a:rPr>
              <a:t>The </a:t>
            </a:r>
            <a:r>
              <a:rPr lang="it-IT" dirty="0" err="1">
                <a:cs typeface="Arial" panose="020B0604020202020204" pitchFamily="34" charset="0"/>
              </a:rPr>
              <a:t>polyamine</a:t>
            </a:r>
            <a:r>
              <a:rPr lang="it-IT" dirty="0">
                <a:cs typeface="Arial" panose="020B0604020202020204" pitchFamily="34" charset="0"/>
              </a:rPr>
              <a:t> </a:t>
            </a:r>
            <a:r>
              <a:rPr lang="it-IT" dirty="0" err="1">
                <a:cs typeface="Arial" panose="020B0604020202020204" pitchFamily="34" charset="0"/>
              </a:rPr>
              <a:t>pathway</a:t>
            </a:r>
            <a:r>
              <a:rPr lang="it-IT" dirty="0">
                <a:cs typeface="Arial" panose="020B0604020202020204" pitchFamily="34" charset="0"/>
              </a:rPr>
              <a:t> </a:t>
            </a:r>
            <a:r>
              <a:rPr lang="it-IT" dirty="0" err="1">
                <a:cs typeface="Arial" panose="020B0604020202020204" pitchFamily="34" charset="0"/>
              </a:rPr>
              <a:t>is</a:t>
            </a:r>
            <a:r>
              <a:rPr lang="it-IT" dirty="0">
                <a:cs typeface="Arial" panose="020B0604020202020204" pitchFamily="34" charset="0"/>
              </a:rPr>
              <a:t> a target for </a:t>
            </a:r>
            <a:r>
              <a:rPr lang="it-IT" dirty="0" err="1">
                <a:cs typeface="Arial" panose="020B0604020202020204" pitchFamily="34" charset="0"/>
              </a:rPr>
              <a:t>chemotherapy</a:t>
            </a:r>
            <a:r>
              <a:rPr lang="it-IT" dirty="0">
                <a:cs typeface="Arial" panose="020B0604020202020204" pitchFamily="34" charset="0"/>
              </a:rPr>
              <a:t> and </a:t>
            </a:r>
            <a:r>
              <a:rPr lang="it-IT" dirty="0" err="1">
                <a:cs typeface="Arial" panose="020B0604020202020204" pitchFamily="34" charset="0"/>
              </a:rPr>
              <a:t>spermidine</a:t>
            </a:r>
            <a:r>
              <a:rPr lang="it-IT" dirty="0">
                <a:cs typeface="Arial" panose="020B0604020202020204" pitchFamily="34" charset="0"/>
              </a:rPr>
              <a:t> </a:t>
            </a:r>
            <a:r>
              <a:rPr lang="it-IT" dirty="0" err="1">
                <a:cs typeface="Arial" panose="020B0604020202020204" pitchFamily="34" charset="0"/>
              </a:rPr>
              <a:t>synthetase</a:t>
            </a:r>
            <a:r>
              <a:rPr lang="it-IT" dirty="0">
                <a:cs typeface="Arial" panose="020B0604020202020204" pitchFamily="34" charset="0"/>
              </a:rPr>
              <a:t> </a:t>
            </a:r>
            <a:r>
              <a:rPr lang="it-IT" dirty="0" err="1">
                <a:cs typeface="Arial" panose="020B0604020202020204" pitchFamily="34" charset="0"/>
              </a:rPr>
              <a:t>is</a:t>
            </a:r>
            <a:r>
              <a:rPr lang="it-IT" dirty="0">
                <a:cs typeface="Arial" panose="020B0604020202020204" pitchFamily="34" charset="0"/>
              </a:rPr>
              <a:t> a target for </a:t>
            </a:r>
            <a:r>
              <a:rPr lang="it-IT" dirty="0" err="1">
                <a:cs typeface="Arial" panose="020B0604020202020204" pitchFamily="34" charset="0"/>
              </a:rPr>
              <a:t>antimalarial</a:t>
            </a:r>
            <a:r>
              <a:rPr lang="it-IT" dirty="0">
                <a:cs typeface="Arial" panose="020B0604020202020204" pitchFamily="34" charset="0"/>
              </a:rPr>
              <a:t> </a:t>
            </a:r>
            <a:r>
              <a:rPr lang="it-IT" dirty="0" err="1">
                <a:cs typeface="Arial" panose="020B0604020202020204" pitchFamily="34" charset="0"/>
              </a:rPr>
              <a:t>drugs</a:t>
            </a:r>
            <a:r>
              <a:rPr lang="it-IT" dirty="0">
                <a:cs typeface="Arial" panose="020B0604020202020204" pitchFamily="34" charset="0"/>
              </a:rPr>
              <a:t>.</a:t>
            </a:r>
          </a:p>
        </p:txBody>
      </p:sp>
      <p:sp>
        <p:nvSpPr>
          <p:cNvPr id="6" name="Rettangolo 5"/>
          <p:cNvSpPr/>
          <p:nvPr/>
        </p:nvSpPr>
        <p:spPr>
          <a:xfrm>
            <a:off x="1524000" y="201242"/>
            <a:ext cx="6120680" cy="646331"/>
          </a:xfrm>
          <a:prstGeom prst="rect">
            <a:avLst/>
          </a:prstGeom>
        </p:spPr>
        <p:txBody>
          <a:bodyPr wrap="square">
            <a:spAutoFit/>
          </a:bodyPr>
          <a:lstStyle/>
          <a:p>
            <a:pPr algn="ctr"/>
            <a:r>
              <a:rPr lang="en-US" b="1" dirty="0">
                <a:solidFill>
                  <a:srgbClr val="7030A0"/>
                </a:solidFill>
                <a:cs typeface="Calibri" panose="020F0502020204030204" pitchFamily="34" charset="0"/>
              </a:rPr>
              <a:t>Polyamines are found in all living species and are regulators of cell growth, differentiation and death</a:t>
            </a:r>
          </a:p>
        </p:txBody>
      </p:sp>
      <p:sp>
        <p:nvSpPr>
          <p:cNvPr id="2" name="Segnaposto numero diapositiva 1">
            <a:extLst>
              <a:ext uri="{FF2B5EF4-FFF2-40B4-BE49-F238E27FC236}">
                <a16:creationId xmlns:a16="http://schemas.microsoft.com/office/drawing/2014/main" id="{22869EEA-D585-2B4E-B79E-24771BE0163A}"/>
              </a:ext>
            </a:extLst>
          </p:cNvPr>
          <p:cNvSpPr>
            <a:spLocks noGrp="1"/>
          </p:cNvSpPr>
          <p:nvPr>
            <p:ph type="sldNum" sz="quarter" idx="12"/>
          </p:nvPr>
        </p:nvSpPr>
        <p:spPr/>
        <p:txBody>
          <a:bodyPr/>
          <a:lstStyle/>
          <a:p>
            <a:fld id="{C63DA149-4D9E-4AC6-8FF9-D7E50BACF300}" type="slidenum">
              <a:rPr lang="it-IT" smtClean="0"/>
              <a:t>17</a:t>
            </a:fld>
            <a:endParaRPr lang="it-IT"/>
          </a:p>
        </p:txBody>
      </p:sp>
      <p:pic>
        <p:nvPicPr>
          <p:cNvPr id="8" name="Immagine 7">
            <a:extLst>
              <a:ext uri="{FF2B5EF4-FFF2-40B4-BE49-F238E27FC236}">
                <a16:creationId xmlns:a16="http://schemas.microsoft.com/office/drawing/2014/main" id="{6C447775-F90E-384D-896B-37F36C1AE6FD}"/>
              </a:ext>
            </a:extLst>
          </p:cNvPr>
          <p:cNvPicPr>
            <a:picLocks noChangeAspect="1"/>
          </p:cNvPicPr>
          <p:nvPr/>
        </p:nvPicPr>
        <p:blipFill rotWithShape="1">
          <a:blip r:embed="rId2">
            <a:extLst>
              <a:ext uri="{28A0092B-C50C-407E-A947-70E740481C1C}">
                <a14:useLocalDpi xmlns:a14="http://schemas.microsoft.com/office/drawing/2010/main" val="0"/>
              </a:ext>
            </a:extLst>
          </a:blip>
          <a:srcRect t="3329" r="2971"/>
          <a:stretch/>
        </p:blipFill>
        <p:spPr>
          <a:xfrm>
            <a:off x="1631504" y="980729"/>
            <a:ext cx="5765852" cy="5225745"/>
          </a:xfrm>
          <a:prstGeom prst="rect">
            <a:avLst/>
          </a:prstGeom>
        </p:spPr>
      </p:pic>
    </p:spTree>
    <p:extLst>
      <p:ext uri="{BB962C8B-B14F-4D97-AF65-F5344CB8AC3E}">
        <p14:creationId xmlns:p14="http://schemas.microsoft.com/office/powerpoint/2010/main" val="368855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42995" y="239558"/>
            <a:ext cx="5166799" cy="523220"/>
          </a:xfrm>
          <a:prstGeom prst="rect">
            <a:avLst/>
          </a:prstGeom>
          <a:noFill/>
        </p:spPr>
        <p:txBody>
          <a:bodyPr wrap="none" rtlCol="0">
            <a:spAutoFit/>
          </a:bodyPr>
          <a:lstStyle/>
          <a:p>
            <a:r>
              <a:rPr lang="it-IT" sz="2800" b="1" dirty="0" err="1">
                <a:solidFill>
                  <a:srgbClr val="7030A0"/>
                </a:solidFill>
                <a:cs typeface="Arial" panose="020B0604020202020204" pitchFamily="34" charset="0"/>
              </a:rPr>
              <a:t>Pyrrolidine</a:t>
            </a:r>
            <a:r>
              <a:rPr lang="it-IT" sz="2800" b="1" dirty="0">
                <a:solidFill>
                  <a:srgbClr val="7030A0"/>
                </a:solidFill>
                <a:cs typeface="Arial" panose="020B0604020202020204" pitchFamily="34" charset="0"/>
              </a:rPr>
              <a:t> and </a:t>
            </a:r>
            <a:r>
              <a:rPr lang="it-IT" sz="2800" b="1" dirty="0" err="1">
                <a:solidFill>
                  <a:srgbClr val="7030A0"/>
                </a:solidFill>
                <a:cs typeface="Arial" panose="020B0604020202020204" pitchFamily="34" charset="0"/>
              </a:rPr>
              <a:t>Tropane</a:t>
            </a:r>
            <a:r>
              <a:rPr lang="it-IT" sz="2800" b="1" dirty="0">
                <a:solidFill>
                  <a:srgbClr val="7030A0"/>
                </a:solidFill>
                <a:cs typeface="Arial" panose="020B0604020202020204" pitchFamily="34" charset="0"/>
              </a:rPr>
              <a:t> </a:t>
            </a:r>
            <a:r>
              <a:rPr lang="it-IT" sz="2800" b="1" dirty="0" err="1">
                <a:solidFill>
                  <a:srgbClr val="7030A0"/>
                </a:solidFill>
                <a:cs typeface="Arial" panose="020B0604020202020204" pitchFamily="34" charset="0"/>
              </a:rPr>
              <a:t>alkaloids</a:t>
            </a:r>
            <a:endParaRPr lang="it-IT" sz="2800" b="1" dirty="0">
              <a:solidFill>
                <a:srgbClr val="7030A0"/>
              </a:solidFill>
              <a:cs typeface="Arial" panose="020B0604020202020204" pitchFamily="34" charset="0"/>
            </a:endParaRPr>
          </a:p>
        </p:txBody>
      </p:sp>
      <p:sp>
        <p:nvSpPr>
          <p:cNvPr id="6" name="Rettangolo 5"/>
          <p:cNvSpPr/>
          <p:nvPr/>
        </p:nvSpPr>
        <p:spPr>
          <a:xfrm>
            <a:off x="1919537" y="948385"/>
            <a:ext cx="8168809" cy="1938992"/>
          </a:xfrm>
          <a:prstGeom prst="rect">
            <a:avLst/>
          </a:prstGeom>
        </p:spPr>
        <p:txBody>
          <a:bodyPr wrap="square">
            <a:spAutoFit/>
          </a:bodyPr>
          <a:lstStyle/>
          <a:p>
            <a:pPr marL="342900" indent="-342900" algn="just">
              <a:buFont typeface="Wingdings" pitchFamily="2" charset="2"/>
              <a:buChar char="Ø"/>
            </a:pPr>
            <a:r>
              <a:rPr lang="it-IT" sz="2400" dirty="0">
                <a:cs typeface="Arial" panose="020B0604020202020204" pitchFamily="34" charset="0"/>
              </a:rPr>
              <a:t>The </a:t>
            </a:r>
            <a:r>
              <a:rPr lang="it-IT" sz="2400" dirty="0" err="1">
                <a:cs typeface="Arial" panose="020B0604020202020204" pitchFamily="34" charset="0"/>
              </a:rPr>
              <a:t>pyrrolidine</a:t>
            </a:r>
            <a:r>
              <a:rPr lang="it-IT" sz="2400" dirty="0">
                <a:cs typeface="Arial" panose="020B0604020202020204" pitchFamily="34" charset="0"/>
              </a:rPr>
              <a:t> </a:t>
            </a:r>
            <a:r>
              <a:rPr lang="it-IT" sz="2400" dirty="0" err="1">
                <a:cs typeface="Arial" panose="020B0604020202020204" pitchFamily="34" charset="0"/>
              </a:rPr>
              <a:t>nucleus</a:t>
            </a:r>
            <a:r>
              <a:rPr lang="it-IT" sz="2400" dirty="0">
                <a:cs typeface="Arial" panose="020B0604020202020204" pitchFamily="34" charset="0"/>
              </a:rPr>
              <a:t> </a:t>
            </a:r>
            <a:r>
              <a:rPr lang="it-IT" sz="2400" dirty="0" err="1">
                <a:cs typeface="Arial" panose="020B0604020202020204" pitchFamily="34" charset="0"/>
              </a:rPr>
              <a:t>is</a:t>
            </a:r>
            <a:r>
              <a:rPr lang="it-IT" sz="2400" dirty="0">
                <a:cs typeface="Arial" panose="020B0604020202020204" pitchFamily="34" charset="0"/>
              </a:rPr>
              <a:t> </a:t>
            </a:r>
            <a:r>
              <a:rPr lang="it-IT" sz="2400" dirty="0" err="1">
                <a:cs typeface="Arial" panose="020B0604020202020204" pitchFamily="34" charset="0"/>
              </a:rPr>
              <a:t>initially</a:t>
            </a:r>
            <a:r>
              <a:rPr lang="it-IT" sz="2400" dirty="0">
                <a:cs typeface="Arial" panose="020B0604020202020204" pitchFamily="34" charset="0"/>
              </a:rPr>
              <a:t> </a:t>
            </a:r>
            <a:r>
              <a:rPr lang="it-IT" sz="2400" dirty="0" err="1">
                <a:cs typeface="Arial" panose="020B0604020202020204" pitchFamily="34" charset="0"/>
              </a:rPr>
              <a:t>formed</a:t>
            </a:r>
            <a:r>
              <a:rPr lang="it-IT" sz="2400" dirty="0">
                <a:cs typeface="Arial" panose="020B0604020202020204" pitchFamily="34" charset="0"/>
              </a:rPr>
              <a:t> </a:t>
            </a:r>
            <a:r>
              <a:rPr lang="it-IT" sz="2400" dirty="0" err="1">
                <a:cs typeface="Arial" panose="020B0604020202020204" pitchFamily="34" charset="0"/>
              </a:rPr>
              <a:t>as</a:t>
            </a:r>
            <a:r>
              <a:rPr lang="it-IT" sz="2400" dirty="0">
                <a:cs typeface="Arial" panose="020B0604020202020204" pitchFamily="34" charset="0"/>
              </a:rPr>
              <a:t> a</a:t>
            </a:r>
            <a:r>
              <a:rPr lang="it-IT" sz="2400" b="1" dirty="0">
                <a:cs typeface="Arial" panose="020B0604020202020204" pitchFamily="34" charset="0"/>
              </a:rPr>
              <a:t> </a:t>
            </a:r>
            <a:r>
              <a:rPr lang="it-IT" sz="2400" b="1" dirty="0">
                <a:latin typeface="Symbol" pitchFamily="2" charset="2"/>
                <a:cs typeface="Arial" panose="020B0604020202020204" pitchFamily="34" charset="0"/>
              </a:rPr>
              <a:t>D</a:t>
            </a:r>
            <a:r>
              <a:rPr lang="it-IT" sz="2400" b="1" dirty="0">
                <a:cs typeface="Arial" panose="020B0604020202020204" pitchFamily="34" charset="0"/>
              </a:rPr>
              <a:t>1-pyrroline </a:t>
            </a:r>
            <a:r>
              <a:rPr lang="it-IT" sz="2400" dirty="0" err="1">
                <a:cs typeface="Arial" panose="020B0604020202020204" pitchFamily="34" charset="0"/>
              </a:rPr>
              <a:t>cation</a:t>
            </a:r>
            <a:r>
              <a:rPr lang="it-IT" sz="2400" dirty="0">
                <a:cs typeface="Arial" panose="020B0604020202020204" pitchFamily="34" charset="0"/>
              </a:rPr>
              <a:t>. </a:t>
            </a:r>
          </a:p>
          <a:p>
            <a:pPr marL="342900" indent="-342900" algn="just">
              <a:buFont typeface="Wingdings" pitchFamily="2" charset="2"/>
              <a:buChar char="Ø"/>
            </a:pPr>
            <a:r>
              <a:rPr lang="it-IT" sz="2400" dirty="0">
                <a:cs typeface="Arial" panose="020B0604020202020204" pitchFamily="34" charset="0"/>
              </a:rPr>
              <a:t>Putrescine </a:t>
            </a:r>
            <a:r>
              <a:rPr lang="it-IT" sz="2400" dirty="0" err="1">
                <a:cs typeface="Arial" panose="020B0604020202020204" pitchFamily="34" charset="0"/>
              </a:rPr>
              <a:t>is</a:t>
            </a:r>
            <a:r>
              <a:rPr lang="it-IT" sz="2400" dirty="0">
                <a:cs typeface="Arial" panose="020B0604020202020204" pitchFamily="34" charset="0"/>
              </a:rPr>
              <a:t> </a:t>
            </a:r>
            <a:r>
              <a:rPr lang="it-IT" sz="2400" dirty="0" err="1">
                <a:cs typeface="Arial" panose="020B0604020202020204" pitchFamily="34" charset="0"/>
              </a:rPr>
              <a:t>methylated</a:t>
            </a:r>
            <a:r>
              <a:rPr lang="it-IT" sz="2400" dirty="0">
                <a:cs typeface="Arial" panose="020B0604020202020204" pitchFamily="34" charset="0"/>
              </a:rPr>
              <a:t> to </a:t>
            </a:r>
            <a:r>
              <a:rPr lang="it-IT" sz="2400" dirty="0" err="1">
                <a:cs typeface="Arial" panose="020B0604020202020204" pitchFamily="34" charset="0"/>
              </a:rPr>
              <a:t>N-methylputrescine</a:t>
            </a:r>
            <a:r>
              <a:rPr lang="it-IT" sz="2400" dirty="0">
                <a:cs typeface="Arial" panose="020B0604020202020204" pitchFamily="34" charset="0"/>
              </a:rPr>
              <a:t> </a:t>
            </a:r>
            <a:r>
              <a:rPr lang="it-IT" sz="2400" dirty="0" err="1">
                <a:cs typeface="Arial" panose="020B0604020202020204" pitchFamily="34" charset="0"/>
              </a:rPr>
              <a:t>which</a:t>
            </a:r>
            <a:r>
              <a:rPr lang="it-IT" sz="2400" dirty="0">
                <a:cs typeface="Arial" panose="020B0604020202020204" pitchFamily="34" charset="0"/>
              </a:rPr>
              <a:t> by an </a:t>
            </a:r>
            <a:r>
              <a:rPr lang="it-IT" sz="2400" dirty="0" err="1">
                <a:cs typeface="Arial" panose="020B0604020202020204" pitchFamily="34" charset="0"/>
              </a:rPr>
              <a:t>oxidative</a:t>
            </a:r>
            <a:r>
              <a:rPr lang="it-IT" sz="2400" dirty="0">
                <a:cs typeface="Arial" panose="020B0604020202020204" pitchFamily="34" charset="0"/>
              </a:rPr>
              <a:t> </a:t>
            </a:r>
            <a:r>
              <a:rPr lang="it-IT" sz="2400" dirty="0" err="1">
                <a:cs typeface="Arial" panose="020B0604020202020204" pitchFamily="34" charset="0"/>
              </a:rPr>
              <a:t>deamination</a:t>
            </a:r>
            <a:r>
              <a:rPr lang="it-IT" sz="2400" dirty="0">
                <a:cs typeface="Arial" panose="020B0604020202020204" pitchFamily="34" charset="0"/>
              </a:rPr>
              <a:t> </a:t>
            </a:r>
            <a:r>
              <a:rPr lang="it-IT" sz="2400" dirty="0" err="1">
                <a:cs typeface="Arial" panose="020B0604020202020204" pitchFamily="34" charset="0"/>
              </a:rPr>
              <a:t>gives</a:t>
            </a:r>
            <a:r>
              <a:rPr lang="it-IT" sz="2400" dirty="0">
                <a:cs typeface="Arial" panose="020B0604020202020204" pitchFamily="34" charset="0"/>
              </a:rPr>
              <a:t> the </a:t>
            </a:r>
            <a:r>
              <a:rPr lang="it-IT" sz="2400" dirty="0" err="1">
                <a:cs typeface="Arial" panose="020B0604020202020204" pitchFamily="34" charset="0"/>
              </a:rPr>
              <a:t>aldehyde</a:t>
            </a:r>
            <a:r>
              <a:rPr lang="it-IT" sz="2400" dirty="0">
                <a:cs typeface="Arial" panose="020B0604020202020204" pitchFamily="34" charset="0"/>
              </a:rPr>
              <a:t>. </a:t>
            </a:r>
            <a:r>
              <a:rPr lang="it-IT" sz="2400" dirty="0" err="1">
                <a:cs typeface="Arial" panose="020B0604020202020204" pitchFamily="34" charset="0"/>
              </a:rPr>
              <a:t>Then</a:t>
            </a:r>
            <a:r>
              <a:rPr lang="it-IT" sz="2400" dirty="0">
                <a:cs typeface="Arial" panose="020B0604020202020204" pitchFamily="34" charset="0"/>
              </a:rPr>
              <a:t>, the </a:t>
            </a:r>
            <a:r>
              <a:rPr lang="it-IT" sz="2400" dirty="0" err="1">
                <a:cs typeface="Arial" panose="020B0604020202020204" pitchFamily="34" charset="0"/>
              </a:rPr>
              <a:t>intramolecular</a:t>
            </a:r>
            <a:r>
              <a:rPr lang="it-IT" sz="2400" dirty="0">
                <a:cs typeface="Arial" panose="020B0604020202020204" pitchFamily="34" charset="0"/>
              </a:rPr>
              <a:t> </a:t>
            </a:r>
            <a:r>
              <a:rPr lang="it-IT" sz="2400" dirty="0" err="1">
                <a:cs typeface="Arial" panose="020B0604020202020204" pitchFamily="34" charset="0"/>
              </a:rPr>
              <a:t>imine</a:t>
            </a:r>
            <a:r>
              <a:rPr lang="it-IT" sz="2400" dirty="0">
                <a:cs typeface="Arial" panose="020B0604020202020204" pitchFamily="34" charset="0"/>
              </a:rPr>
              <a:t> </a:t>
            </a:r>
            <a:r>
              <a:rPr lang="it-IT" sz="2400" dirty="0" err="1">
                <a:cs typeface="Arial" panose="020B0604020202020204" pitchFamily="34" charset="0"/>
              </a:rPr>
              <a:t>is</a:t>
            </a:r>
            <a:r>
              <a:rPr lang="it-IT" sz="2400" dirty="0">
                <a:cs typeface="Arial" panose="020B0604020202020204" pitchFamily="34" charset="0"/>
              </a:rPr>
              <a:t> </a:t>
            </a:r>
            <a:r>
              <a:rPr lang="it-IT" sz="2400" dirty="0" err="1">
                <a:cs typeface="Arial" panose="020B0604020202020204" pitchFamily="34" charset="0"/>
              </a:rPr>
              <a:t>formed</a:t>
            </a:r>
            <a:r>
              <a:rPr lang="it-IT" sz="2400" dirty="0">
                <a:cs typeface="Arial" panose="020B0604020202020204" pitchFamily="34" charset="0"/>
              </a:rPr>
              <a:t> </a:t>
            </a:r>
            <a:r>
              <a:rPr lang="it-IT" sz="2400" dirty="0" err="1">
                <a:cs typeface="Arial" panose="020B0604020202020204" pitchFamily="34" charset="0"/>
              </a:rPr>
              <a:t>which</a:t>
            </a:r>
            <a:r>
              <a:rPr lang="it-IT" sz="2400" dirty="0">
                <a:cs typeface="Arial" panose="020B0604020202020204" pitchFamily="34" charset="0"/>
              </a:rPr>
              <a:t> </a:t>
            </a:r>
            <a:r>
              <a:rPr lang="it-IT" sz="2400" dirty="0" err="1">
                <a:cs typeface="Arial" panose="020B0604020202020204" pitchFamily="34" charset="0"/>
              </a:rPr>
              <a:t>is</a:t>
            </a:r>
            <a:r>
              <a:rPr lang="it-IT" sz="2400" dirty="0">
                <a:cs typeface="Arial" panose="020B0604020202020204" pitchFamily="34" charset="0"/>
              </a:rPr>
              <a:t> </a:t>
            </a:r>
            <a:r>
              <a:rPr lang="it-IT" sz="2400" b="1" dirty="0">
                <a:latin typeface="Symbol" pitchFamily="2" charset="2"/>
                <a:cs typeface="Arial" panose="020B0604020202020204" pitchFamily="34" charset="0"/>
              </a:rPr>
              <a:t>D</a:t>
            </a:r>
            <a:r>
              <a:rPr lang="it-IT" sz="2400" b="1" dirty="0">
                <a:cs typeface="Arial" panose="020B0604020202020204" pitchFamily="34" charset="0"/>
              </a:rPr>
              <a:t>1-pyrroline </a:t>
            </a:r>
            <a:r>
              <a:rPr lang="it-IT" sz="2400" dirty="0" err="1">
                <a:cs typeface="Arial" panose="020B0604020202020204" pitchFamily="34" charset="0"/>
              </a:rPr>
              <a:t>cation</a:t>
            </a:r>
            <a:r>
              <a:rPr lang="it-IT" sz="2400" dirty="0">
                <a:cs typeface="Arial" panose="020B0604020202020204" pitchFamily="34" charset="0"/>
              </a:rPr>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059" y="3645025"/>
            <a:ext cx="8634673" cy="252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a:extLst>
              <a:ext uri="{FF2B5EF4-FFF2-40B4-BE49-F238E27FC236}">
                <a16:creationId xmlns:a16="http://schemas.microsoft.com/office/drawing/2014/main" id="{2687EE0F-C266-0847-B26C-009C18C67F4F}"/>
              </a:ext>
            </a:extLst>
          </p:cNvPr>
          <p:cNvSpPr>
            <a:spLocks noGrp="1"/>
          </p:cNvSpPr>
          <p:nvPr>
            <p:ph type="sldNum" sz="quarter" idx="12"/>
          </p:nvPr>
        </p:nvSpPr>
        <p:spPr/>
        <p:txBody>
          <a:bodyPr/>
          <a:lstStyle/>
          <a:p>
            <a:fld id="{C63DA149-4D9E-4AC6-8FF9-D7E50BACF300}" type="slidenum">
              <a:rPr lang="it-IT" smtClean="0"/>
              <a:t>18</a:t>
            </a:fld>
            <a:endParaRPr lang="it-IT"/>
          </a:p>
        </p:txBody>
      </p:sp>
    </p:spTree>
    <p:extLst>
      <p:ext uri="{BB962C8B-B14F-4D97-AF65-F5344CB8AC3E}">
        <p14:creationId xmlns:p14="http://schemas.microsoft.com/office/powerpoint/2010/main" val="23003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744070" y="162555"/>
            <a:ext cx="3658017" cy="6247864"/>
          </a:xfrm>
          <a:prstGeom prst="rect">
            <a:avLst/>
          </a:prstGeom>
        </p:spPr>
        <p:txBody>
          <a:bodyPr wrap="square">
            <a:spAutoFit/>
          </a:bodyPr>
          <a:lstStyle/>
          <a:p>
            <a:pPr marL="342900" indent="-342900" algn="just">
              <a:buFont typeface="Wingdings" pitchFamily="2" charset="2"/>
              <a:buChar char="Ø"/>
            </a:pPr>
            <a:r>
              <a:rPr lang="en-US" sz="2000" dirty="0">
                <a:cs typeface="Arial" panose="020B0604020202020204" pitchFamily="34" charset="0"/>
              </a:rPr>
              <a:t>Two carbon atoms are provided by acetyl-CoA which acts as a nucleophile towards the </a:t>
            </a:r>
            <a:r>
              <a:rPr lang="en-US" sz="2000" dirty="0" err="1">
                <a:cs typeface="Arial" panose="020B0604020202020204" pitchFamily="34" charset="0"/>
              </a:rPr>
              <a:t>pyrrolinium</a:t>
            </a:r>
            <a:r>
              <a:rPr lang="en-US" sz="2000" dirty="0">
                <a:cs typeface="Arial" panose="020B0604020202020204" pitchFamily="34" charset="0"/>
              </a:rPr>
              <a:t> ion. </a:t>
            </a:r>
          </a:p>
          <a:p>
            <a:pPr algn="just"/>
            <a:endParaRPr lang="en-US" sz="2000" dirty="0">
              <a:cs typeface="Arial" panose="020B0604020202020204" pitchFamily="34" charset="0"/>
            </a:endParaRPr>
          </a:p>
          <a:p>
            <a:pPr marL="342900" indent="-342900" algn="just">
              <a:buFont typeface="Wingdings" pitchFamily="2" charset="2"/>
              <a:buChar char="Ø"/>
            </a:pPr>
            <a:r>
              <a:rPr lang="en-US" sz="2000" dirty="0">
                <a:cs typeface="Arial" panose="020B0604020202020204" pitchFamily="34" charset="0"/>
              </a:rPr>
              <a:t>Through an oxidation a new </a:t>
            </a:r>
            <a:r>
              <a:rPr lang="en-US" sz="2000" dirty="0" err="1">
                <a:cs typeface="Arial" panose="020B0604020202020204" pitchFamily="34" charset="0"/>
              </a:rPr>
              <a:t>pyrrolinium</a:t>
            </a:r>
            <a:r>
              <a:rPr lang="en-US" sz="2000" dirty="0">
                <a:cs typeface="Arial" panose="020B0604020202020204" pitchFamily="34" charset="0"/>
              </a:rPr>
              <a:t> ion is formed and simultaneously the enzyme generates carbanion in </a:t>
            </a:r>
            <a:r>
              <a:rPr lang="en-US" sz="2000" dirty="0">
                <a:latin typeface="Symbol" pitchFamily="2" charset="2"/>
                <a:cs typeface="Arial" panose="020B0604020202020204" pitchFamily="34" charset="0"/>
              </a:rPr>
              <a:t>a </a:t>
            </a:r>
            <a:r>
              <a:rPr lang="en-US" sz="2000" dirty="0">
                <a:latin typeface="Calibri" panose="020F0502020204030204" pitchFamily="34" charset="0"/>
                <a:cs typeface="Calibri" panose="020F0502020204030204" pitchFamily="34" charset="0"/>
              </a:rPr>
              <a:t>of</a:t>
            </a:r>
            <a:r>
              <a:rPr lang="en-US" sz="2000" dirty="0">
                <a:cs typeface="Arial" panose="020B0604020202020204" pitchFamily="34" charset="0"/>
              </a:rPr>
              <a:t> </a:t>
            </a:r>
            <a:r>
              <a:rPr lang="en-US" sz="2000" dirty="0" err="1">
                <a:cs typeface="Arial" panose="020B0604020202020204" pitchFamily="34" charset="0"/>
              </a:rPr>
              <a:t>COSCoA</a:t>
            </a:r>
            <a:r>
              <a:rPr lang="en-US" sz="2000" dirty="0">
                <a:cs typeface="Arial" panose="020B0604020202020204" pitchFamily="34" charset="0"/>
              </a:rPr>
              <a:t> group. </a:t>
            </a:r>
          </a:p>
          <a:p>
            <a:pPr marL="342900" indent="-342900" algn="just">
              <a:buFont typeface="Wingdings" pitchFamily="2" charset="2"/>
              <a:buChar char="Ø"/>
            </a:pPr>
            <a:endParaRPr lang="en-US" sz="2000" dirty="0">
              <a:cs typeface="Arial" panose="020B0604020202020204" pitchFamily="34" charset="0"/>
            </a:endParaRPr>
          </a:p>
          <a:p>
            <a:pPr marL="342900" indent="-342900" algn="just">
              <a:buFont typeface="Wingdings" pitchFamily="2" charset="2"/>
              <a:buChar char="Ø"/>
            </a:pPr>
            <a:r>
              <a:rPr lang="en-US" sz="2000" dirty="0">
                <a:cs typeface="Arial" panose="020B0604020202020204" pitchFamily="34" charset="0"/>
              </a:rPr>
              <a:t>The reaction produces a bi-cyclic compound of the tropane skeleton.</a:t>
            </a:r>
          </a:p>
          <a:p>
            <a:pPr algn="just"/>
            <a:r>
              <a:rPr lang="en-US" sz="2000" dirty="0">
                <a:cs typeface="Arial" panose="020B0604020202020204" pitchFamily="34" charset="0"/>
              </a:rPr>
              <a:t> </a:t>
            </a:r>
          </a:p>
          <a:p>
            <a:pPr marL="342900" indent="-342900" algn="just">
              <a:buFont typeface="Wingdings" pitchFamily="2" charset="2"/>
              <a:buChar char="Ø"/>
            </a:pPr>
            <a:r>
              <a:rPr lang="en-US" sz="2000" dirty="0">
                <a:cs typeface="Arial" panose="020B0604020202020204" pitchFamily="34" charset="0"/>
              </a:rPr>
              <a:t>Tropane alkaloids are synthesized in roots and translocated via </a:t>
            </a:r>
            <a:r>
              <a:rPr lang="en-US" sz="2000" dirty="0" err="1">
                <a:cs typeface="Arial" panose="020B0604020202020204" pitchFamily="34" charset="0"/>
              </a:rPr>
              <a:t>xilem</a:t>
            </a:r>
            <a:r>
              <a:rPr lang="en-US" sz="2000" dirty="0">
                <a:cs typeface="Arial" panose="020B0604020202020204" pitchFamily="34" charset="0"/>
              </a:rPr>
              <a:t> to aerial part where they accumulate in the vacuole.</a:t>
            </a:r>
          </a:p>
        </p:txBody>
      </p:sp>
      <p:grpSp>
        <p:nvGrpSpPr>
          <p:cNvPr id="7" name="Gruppo 6">
            <a:extLst>
              <a:ext uri="{FF2B5EF4-FFF2-40B4-BE49-F238E27FC236}">
                <a16:creationId xmlns:a16="http://schemas.microsoft.com/office/drawing/2014/main" id="{59CC33C1-AA3E-7B41-9FD0-A0A999C3B6F0}"/>
              </a:ext>
            </a:extLst>
          </p:cNvPr>
          <p:cNvGrpSpPr/>
          <p:nvPr/>
        </p:nvGrpSpPr>
        <p:grpSpPr>
          <a:xfrm>
            <a:off x="1840013" y="188641"/>
            <a:ext cx="4832051" cy="6336704"/>
            <a:chOff x="316012" y="188641"/>
            <a:chExt cx="4832051" cy="6336704"/>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3911" r="1392"/>
            <a:stretch/>
          </p:blipFill>
          <p:spPr>
            <a:xfrm>
              <a:off x="316012" y="188641"/>
              <a:ext cx="4832051" cy="6336704"/>
            </a:xfrm>
            <a:prstGeom prst="rect">
              <a:avLst/>
            </a:prstGeom>
            <a:solidFill>
              <a:srgbClr val="00B050"/>
            </a:solidFill>
          </p:spPr>
        </p:pic>
        <p:sp>
          <p:nvSpPr>
            <p:cNvPr id="2" name="Rettangolo 1"/>
            <p:cNvSpPr/>
            <p:nvPr/>
          </p:nvSpPr>
          <p:spPr>
            <a:xfrm>
              <a:off x="388018" y="5733256"/>
              <a:ext cx="1447678" cy="79208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3635896" y="5085184"/>
              <a:ext cx="1512167" cy="8640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Segnaposto numero diapositiva 5">
            <a:extLst>
              <a:ext uri="{FF2B5EF4-FFF2-40B4-BE49-F238E27FC236}">
                <a16:creationId xmlns:a16="http://schemas.microsoft.com/office/drawing/2014/main" id="{BD2CEC59-E287-6B44-978E-F17F278CCB32}"/>
              </a:ext>
            </a:extLst>
          </p:cNvPr>
          <p:cNvSpPr>
            <a:spLocks noGrp="1"/>
          </p:cNvSpPr>
          <p:nvPr>
            <p:ph type="sldNum" sz="quarter" idx="12"/>
          </p:nvPr>
        </p:nvSpPr>
        <p:spPr/>
        <p:txBody>
          <a:bodyPr/>
          <a:lstStyle/>
          <a:p>
            <a:fld id="{C63DA149-4D9E-4AC6-8FF9-D7E50BACF300}" type="slidenum">
              <a:rPr lang="it-IT" smtClean="0"/>
              <a:t>19</a:t>
            </a:fld>
            <a:endParaRPr lang="it-IT" dirty="0"/>
          </a:p>
        </p:txBody>
      </p:sp>
    </p:spTree>
    <p:extLst>
      <p:ext uri="{BB962C8B-B14F-4D97-AF65-F5344CB8AC3E}">
        <p14:creationId xmlns:p14="http://schemas.microsoft.com/office/powerpoint/2010/main" val="184320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303912" y="332656"/>
            <a:ext cx="1541256" cy="523220"/>
          </a:xfrm>
          <a:prstGeom prst="rect">
            <a:avLst/>
          </a:prstGeom>
          <a:noFill/>
        </p:spPr>
        <p:txBody>
          <a:bodyPr wrap="none" rtlCol="0">
            <a:spAutoFit/>
          </a:bodyPr>
          <a:lstStyle/>
          <a:p>
            <a:pPr algn="ctr"/>
            <a:r>
              <a:rPr lang="it-IT" sz="2800" b="1" dirty="0" err="1">
                <a:solidFill>
                  <a:srgbClr val="7030A0"/>
                </a:solidFill>
                <a:cs typeface="Arial" panose="020B0604020202020204" pitchFamily="34" charset="0"/>
              </a:rPr>
              <a:t>Alkaloids</a:t>
            </a:r>
            <a:endParaRPr lang="it-IT" sz="2800" b="1" dirty="0">
              <a:solidFill>
                <a:srgbClr val="7030A0"/>
              </a:solidFill>
              <a:cs typeface="Arial" panose="020B0604020202020204" pitchFamily="34" charset="0"/>
            </a:endParaRPr>
          </a:p>
        </p:txBody>
      </p:sp>
      <p:sp>
        <p:nvSpPr>
          <p:cNvPr id="5" name="Rettangolo 4"/>
          <p:cNvSpPr/>
          <p:nvPr/>
        </p:nvSpPr>
        <p:spPr>
          <a:xfrm>
            <a:off x="2185808" y="1052737"/>
            <a:ext cx="7944889" cy="4893647"/>
          </a:xfrm>
          <a:prstGeom prst="rect">
            <a:avLst/>
          </a:prstGeom>
        </p:spPr>
        <p:txBody>
          <a:bodyPr wrap="square">
            <a:spAutoFit/>
          </a:bodyPr>
          <a:lstStyle/>
          <a:p>
            <a:pPr marL="342900" indent="-342900" algn="just">
              <a:buFont typeface="Wingdings" pitchFamily="2" charset="2"/>
              <a:buChar char="Ø"/>
            </a:pPr>
            <a:endParaRPr lang="en-US" sz="2400" dirty="0">
              <a:cs typeface="Arial" panose="020B0604020202020204" pitchFamily="34" charset="0"/>
            </a:endParaRPr>
          </a:p>
          <a:p>
            <a:pPr marL="342900" indent="-342900" algn="just">
              <a:buFont typeface="Wingdings" pitchFamily="2" charset="2"/>
              <a:buChar char="Ø"/>
            </a:pPr>
            <a:r>
              <a:rPr lang="en-US" sz="2400" dirty="0">
                <a:cs typeface="Arial" panose="020B0604020202020204" pitchFamily="34" charset="0"/>
              </a:rPr>
              <a:t>The </a:t>
            </a:r>
            <a:r>
              <a:rPr lang="en-US" sz="2400" dirty="0" err="1">
                <a:cs typeface="Arial" panose="020B0604020202020204" pitchFamily="34" charset="0"/>
              </a:rPr>
              <a:t>akaloids</a:t>
            </a:r>
            <a:r>
              <a:rPr lang="en-US" sz="2400" dirty="0">
                <a:cs typeface="Arial" panose="020B0604020202020204" pitchFamily="34" charset="0"/>
              </a:rPr>
              <a:t> are classified according to the substructure that contains the nitrogen (pyrrolidine, pyrrolizidine, </a:t>
            </a:r>
            <a:r>
              <a:rPr lang="en-US" sz="2400" dirty="0" err="1">
                <a:cs typeface="Arial" panose="020B0604020202020204" pitchFamily="34" charset="0"/>
              </a:rPr>
              <a:t>piperidinic</a:t>
            </a:r>
            <a:r>
              <a:rPr lang="en-US" sz="2400" dirty="0">
                <a:cs typeface="Arial" panose="020B0604020202020204" pitchFamily="34" charset="0"/>
              </a:rPr>
              <a:t>, quinoline, </a:t>
            </a:r>
            <a:r>
              <a:rPr lang="en-US" sz="2400" dirty="0" err="1">
                <a:cs typeface="Arial" panose="020B0604020202020204" pitchFamily="34" charset="0"/>
              </a:rPr>
              <a:t>isoquinoline</a:t>
            </a:r>
            <a:r>
              <a:rPr lang="en-US" sz="2400" dirty="0">
                <a:cs typeface="Arial" panose="020B0604020202020204" pitchFamily="34" charset="0"/>
              </a:rPr>
              <a:t>, indole, etc.). </a:t>
            </a:r>
          </a:p>
          <a:p>
            <a:pPr marL="342900" indent="-342900" algn="just">
              <a:buFont typeface="Wingdings" pitchFamily="2" charset="2"/>
              <a:buChar char="Ø"/>
            </a:pPr>
            <a:endParaRPr lang="en-US" sz="2400" dirty="0">
              <a:cs typeface="Arial" panose="020B0604020202020204" pitchFamily="34" charset="0"/>
            </a:endParaRPr>
          </a:p>
          <a:p>
            <a:pPr marL="342900" indent="-342900" algn="just">
              <a:buFont typeface="Wingdings" pitchFamily="2" charset="2"/>
              <a:buChar char="Ø"/>
            </a:pPr>
            <a:r>
              <a:rPr lang="en-US" sz="2400" dirty="0">
                <a:cs typeface="Arial" panose="020B0604020202020204" pitchFamily="34" charset="0"/>
              </a:rPr>
              <a:t>The nitrogen atom always comes from an amino acid which is conserved in the final structure except the carboxyl functional group which is almost always lost upon decarboxylation. </a:t>
            </a:r>
          </a:p>
          <a:p>
            <a:pPr marL="342900" indent="-342900" algn="just">
              <a:buFont typeface="Wingdings" pitchFamily="2" charset="2"/>
              <a:buChar char="Ø"/>
            </a:pPr>
            <a:endParaRPr lang="en-US" sz="2400" dirty="0">
              <a:cs typeface="Arial" panose="020B0604020202020204" pitchFamily="34" charset="0"/>
            </a:endParaRPr>
          </a:p>
          <a:p>
            <a:pPr marL="342900" indent="-342900" algn="just">
              <a:buFont typeface="Wingdings" pitchFamily="2" charset="2"/>
              <a:buChar char="Ø"/>
            </a:pPr>
            <a:r>
              <a:rPr lang="en-US" sz="2400" dirty="0">
                <a:cs typeface="Arial" panose="020B0604020202020204" pitchFamily="34" charset="0"/>
              </a:rPr>
              <a:t>Alkaloid structures contain also sub-units deriving from the metabolism of acetate, shikimate or methylerythritol-phosphate (MEP).</a:t>
            </a:r>
            <a:endParaRPr lang="it-IT" sz="2400" dirty="0">
              <a:cs typeface="Arial" panose="020B0604020202020204" pitchFamily="34" charset="0"/>
            </a:endParaRPr>
          </a:p>
        </p:txBody>
      </p:sp>
      <p:sp>
        <p:nvSpPr>
          <p:cNvPr id="2" name="Segnaposto numero diapositiva 1">
            <a:extLst>
              <a:ext uri="{FF2B5EF4-FFF2-40B4-BE49-F238E27FC236}">
                <a16:creationId xmlns:a16="http://schemas.microsoft.com/office/drawing/2014/main" id="{82B8B9B6-87FC-5C46-A2F2-20F065DE22BF}"/>
              </a:ext>
            </a:extLst>
          </p:cNvPr>
          <p:cNvSpPr>
            <a:spLocks noGrp="1"/>
          </p:cNvSpPr>
          <p:nvPr>
            <p:ph type="sldNum" sz="quarter" idx="12"/>
          </p:nvPr>
        </p:nvSpPr>
        <p:spPr/>
        <p:txBody>
          <a:bodyPr/>
          <a:lstStyle/>
          <a:p>
            <a:fld id="{C63DA149-4D9E-4AC6-8FF9-D7E50BACF300}" type="slidenum">
              <a:rPr lang="it-IT" smtClean="0"/>
              <a:t>2</a:t>
            </a:fld>
            <a:endParaRPr lang="it-IT"/>
          </a:p>
        </p:txBody>
      </p:sp>
    </p:spTree>
    <p:extLst>
      <p:ext uri="{BB962C8B-B14F-4D97-AF65-F5344CB8AC3E}">
        <p14:creationId xmlns:p14="http://schemas.microsoft.com/office/powerpoint/2010/main" val="306587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816081" y="281546"/>
            <a:ext cx="3658017" cy="6524863"/>
          </a:xfrm>
          <a:prstGeom prst="rect">
            <a:avLst/>
          </a:prstGeom>
        </p:spPr>
        <p:txBody>
          <a:bodyPr wrap="square">
            <a:spAutoFit/>
          </a:bodyPr>
          <a:lstStyle/>
          <a:p>
            <a:pPr marL="285750" indent="-285750" algn="just">
              <a:buFont typeface="Wingdings" pitchFamily="2" charset="2"/>
              <a:buChar char="Ø"/>
            </a:pPr>
            <a:r>
              <a:rPr lang="en-US" sz="2200" dirty="0">
                <a:cs typeface="Arial" panose="020B0604020202020204" pitchFamily="34" charset="0"/>
              </a:rPr>
              <a:t>The synthesis that leads to the formation of cocaine starting from the S enantiomer of the pyrrolidine compound is reported. </a:t>
            </a:r>
          </a:p>
          <a:p>
            <a:pPr algn="just"/>
            <a:endParaRPr lang="en-US" sz="2200" dirty="0">
              <a:cs typeface="Arial" panose="020B0604020202020204" pitchFamily="34" charset="0"/>
            </a:endParaRPr>
          </a:p>
          <a:p>
            <a:pPr marL="285750" indent="-285750" algn="just">
              <a:buFont typeface="Wingdings" pitchFamily="2" charset="2"/>
              <a:buChar char="Ø"/>
            </a:pPr>
            <a:r>
              <a:rPr lang="en-US" sz="2200" dirty="0">
                <a:cs typeface="Arial" panose="020B0604020202020204" pitchFamily="34" charset="0"/>
              </a:rPr>
              <a:t>The reduction of the carbonyl group and the formation of the methyl ester produces </a:t>
            </a:r>
            <a:r>
              <a:rPr lang="en-US" sz="2200" b="1" dirty="0" err="1">
                <a:cs typeface="Arial" panose="020B0604020202020204" pitchFamily="34" charset="0"/>
              </a:rPr>
              <a:t>Methylecgonine</a:t>
            </a:r>
            <a:r>
              <a:rPr lang="en-US" sz="2200" dirty="0">
                <a:cs typeface="Arial" panose="020B0604020202020204" pitchFamily="34" charset="0"/>
              </a:rPr>
              <a:t> which by benzoylation is converted into </a:t>
            </a:r>
            <a:r>
              <a:rPr lang="en-US" sz="2200" b="1" dirty="0">
                <a:cs typeface="Arial" panose="020B0604020202020204" pitchFamily="34" charset="0"/>
              </a:rPr>
              <a:t>Cocaine </a:t>
            </a:r>
            <a:r>
              <a:rPr lang="en-US" sz="2200" dirty="0">
                <a:cs typeface="Arial" panose="020B0604020202020204" pitchFamily="34" charset="0"/>
              </a:rPr>
              <a:t>(</a:t>
            </a:r>
            <a:r>
              <a:rPr lang="en-US" sz="2200" i="1" dirty="0" err="1">
                <a:cs typeface="Arial" panose="020B0604020202020204" pitchFamily="34" charset="0"/>
              </a:rPr>
              <a:t>Erythroxylum</a:t>
            </a:r>
            <a:r>
              <a:rPr lang="en-US" sz="2200" i="1" dirty="0">
                <a:cs typeface="Arial" panose="020B0604020202020204" pitchFamily="34" charset="0"/>
              </a:rPr>
              <a:t> coca, </a:t>
            </a:r>
            <a:r>
              <a:rPr lang="en-US" sz="2200" dirty="0" err="1">
                <a:cs typeface="Arial" panose="020B0604020202020204" pitchFamily="34" charset="0"/>
              </a:rPr>
              <a:t>Erythroxylaceae</a:t>
            </a:r>
            <a:r>
              <a:rPr lang="en-US" sz="2200" dirty="0">
                <a:cs typeface="Arial" panose="020B0604020202020204" pitchFamily="34" charset="0"/>
              </a:rPr>
              <a:t> )</a:t>
            </a:r>
            <a:r>
              <a:rPr lang="en-US" sz="2200" b="1" dirty="0">
                <a:cs typeface="Arial" panose="020B0604020202020204" pitchFamily="34" charset="0"/>
              </a:rPr>
              <a:t>. </a:t>
            </a:r>
          </a:p>
          <a:p>
            <a:pPr marL="285750" indent="-285750" algn="just">
              <a:buFont typeface="Wingdings" pitchFamily="2" charset="2"/>
              <a:buChar char="Ø"/>
            </a:pPr>
            <a:endParaRPr lang="en-US" sz="2200" b="1" dirty="0">
              <a:cs typeface="Arial" panose="020B0604020202020204" pitchFamily="34" charset="0"/>
            </a:endParaRPr>
          </a:p>
          <a:p>
            <a:pPr marL="285750" indent="-285750" algn="just">
              <a:buFont typeface="Wingdings" pitchFamily="2" charset="2"/>
              <a:buChar char="Ø"/>
            </a:pPr>
            <a:r>
              <a:rPr lang="en-US" sz="2200" dirty="0">
                <a:cs typeface="Arial" panose="020B0604020202020204" pitchFamily="34" charset="0"/>
              </a:rPr>
              <a:t>The benzoyl group of cocaine derives from phenylalanine.</a:t>
            </a:r>
          </a:p>
        </p:txBody>
      </p:sp>
      <p:sp>
        <p:nvSpPr>
          <p:cNvPr id="6" name="Segnaposto numero diapositiva 5">
            <a:extLst>
              <a:ext uri="{FF2B5EF4-FFF2-40B4-BE49-F238E27FC236}">
                <a16:creationId xmlns:a16="http://schemas.microsoft.com/office/drawing/2014/main" id="{BD2CEC59-E287-6B44-978E-F17F278CCB32}"/>
              </a:ext>
            </a:extLst>
          </p:cNvPr>
          <p:cNvSpPr>
            <a:spLocks noGrp="1"/>
          </p:cNvSpPr>
          <p:nvPr>
            <p:ph type="sldNum" sz="quarter" idx="12"/>
          </p:nvPr>
        </p:nvSpPr>
        <p:spPr/>
        <p:txBody>
          <a:bodyPr/>
          <a:lstStyle/>
          <a:p>
            <a:fld id="{C63DA149-4D9E-4AC6-8FF9-D7E50BACF300}" type="slidenum">
              <a:rPr lang="it-IT" smtClean="0"/>
              <a:t>20</a:t>
            </a:fld>
            <a:endParaRPr lang="it-IT"/>
          </a:p>
        </p:txBody>
      </p:sp>
      <p:grpSp>
        <p:nvGrpSpPr>
          <p:cNvPr id="7" name="Gruppo 6">
            <a:extLst>
              <a:ext uri="{FF2B5EF4-FFF2-40B4-BE49-F238E27FC236}">
                <a16:creationId xmlns:a16="http://schemas.microsoft.com/office/drawing/2014/main" id="{3D64345B-7A61-814E-BD87-346067380B0B}"/>
              </a:ext>
            </a:extLst>
          </p:cNvPr>
          <p:cNvGrpSpPr/>
          <p:nvPr/>
        </p:nvGrpSpPr>
        <p:grpSpPr>
          <a:xfrm>
            <a:off x="1775520" y="281545"/>
            <a:ext cx="4896544" cy="6243800"/>
            <a:chOff x="316012" y="188641"/>
            <a:chExt cx="4832051" cy="6336704"/>
          </a:xfrm>
        </p:grpSpPr>
        <p:pic>
          <p:nvPicPr>
            <p:cNvPr id="8" name="Immagine 7">
              <a:extLst>
                <a:ext uri="{FF2B5EF4-FFF2-40B4-BE49-F238E27FC236}">
                  <a16:creationId xmlns:a16="http://schemas.microsoft.com/office/drawing/2014/main" id="{BCFB930E-F6CF-E44E-9F5F-FA0D9E1556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11" r="1392"/>
            <a:stretch/>
          </p:blipFill>
          <p:spPr>
            <a:xfrm>
              <a:off x="316012" y="188641"/>
              <a:ext cx="4832051" cy="6336704"/>
            </a:xfrm>
            <a:prstGeom prst="rect">
              <a:avLst/>
            </a:prstGeom>
            <a:solidFill>
              <a:srgbClr val="00B050"/>
            </a:solidFill>
          </p:spPr>
        </p:pic>
        <p:sp>
          <p:nvSpPr>
            <p:cNvPr id="9" name="Rettangolo 8">
              <a:extLst>
                <a:ext uri="{FF2B5EF4-FFF2-40B4-BE49-F238E27FC236}">
                  <a16:creationId xmlns:a16="http://schemas.microsoft.com/office/drawing/2014/main" id="{E7210C21-9B10-0846-9F7A-FE77B0326DDB}"/>
                </a:ext>
              </a:extLst>
            </p:cNvPr>
            <p:cNvSpPr/>
            <p:nvPr/>
          </p:nvSpPr>
          <p:spPr>
            <a:xfrm>
              <a:off x="388018" y="5733256"/>
              <a:ext cx="1447678" cy="79208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87381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EB8035F-39EC-C74A-9A42-B2E5AB3E8DC6}"/>
              </a:ext>
            </a:extLst>
          </p:cNvPr>
          <p:cNvSpPr>
            <a:spLocks noGrp="1"/>
          </p:cNvSpPr>
          <p:nvPr>
            <p:ph idx="1"/>
          </p:nvPr>
        </p:nvSpPr>
        <p:spPr>
          <a:xfrm>
            <a:off x="1986281" y="207699"/>
            <a:ext cx="8229600" cy="3240360"/>
          </a:xfrm>
        </p:spPr>
        <p:txBody>
          <a:bodyPr>
            <a:noAutofit/>
          </a:bodyPr>
          <a:lstStyle/>
          <a:p>
            <a:pPr>
              <a:buFont typeface="Wingdings" pitchFamily="2" charset="2"/>
              <a:buChar char="Ø"/>
            </a:pPr>
            <a:r>
              <a:rPr lang="it-IT" sz="1900" b="1" dirty="0"/>
              <a:t>Cocaine </a:t>
            </a:r>
            <a:r>
              <a:rPr lang="it-IT" sz="1900" dirty="0" err="1"/>
              <a:t>is</a:t>
            </a:r>
            <a:r>
              <a:rPr lang="it-IT" sz="1900" dirty="0"/>
              <a:t> a </a:t>
            </a:r>
            <a:r>
              <a:rPr lang="it-IT" sz="1900" dirty="0" err="1"/>
              <a:t>well-known</a:t>
            </a:r>
            <a:r>
              <a:rPr lang="it-IT" sz="1900" dirty="0"/>
              <a:t> </a:t>
            </a:r>
            <a:r>
              <a:rPr lang="it-IT" sz="1900" dirty="0" err="1"/>
              <a:t>tropane</a:t>
            </a:r>
            <a:r>
              <a:rPr lang="it-IT" sz="1900" dirty="0"/>
              <a:t> </a:t>
            </a:r>
            <a:r>
              <a:rPr lang="it-IT" sz="1900" dirty="0" err="1"/>
              <a:t>alkaloid</a:t>
            </a:r>
            <a:r>
              <a:rPr lang="it-IT" sz="1900" dirty="0"/>
              <a:t> and a </a:t>
            </a:r>
            <a:r>
              <a:rPr lang="it-IT" sz="1900" dirty="0" err="1"/>
              <a:t>potent</a:t>
            </a:r>
            <a:r>
              <a:rPr lang="it-IT" sz="1900" dirty="0"/>
              <a:t> </a:t>
            </a:r>
            <a:r>
              <a:rPr lang="it-IT" sz="1900" dirty="0" err="1"/>
              <a:t>central</a:t>
            </a:r>
            <a:r>
              <a:rPr lang="it-IT" sz="1900" dirty="0"/>
              <a:t> </a:t>
            </a:r>
            <a:r>
              <a:rPr lang="it-IT" sz="1900" dirty="0" err="1"/>
              <a:t>nervous</a:t>
            </a:r>
            <a:r>
              <a:rPr lang="it-IT" sz="1900" dirty="0"/>
              <a:t> </a:t>
            </a:r>
            <a:r>
              <a:rPr lang="it-IT" sz="1900" dirty="0" err="1"/>
              <a:t>system</a:t>
            </a:r>
            <a:r>
              <a:rPr lang="it-IT" sz="1900" dirty="0"/>
              <a:t> </a:t>
            </a:r>
            <a:r>
              <a:rPr lang="it-IT" sz="1900" dirty="0" err="1"/>
              <a:t>stimulant</a:t>
            </a:r>
            <a:r>
              <a:rPr lang="it-IT" sz="1900" dirty="0"/>
              <a:t> </a:t>
            </a:r>
            <a:r>
              <a:rPr lang="it-IT" sz="1900" dirty="0" err="1"/>
              <a:t>present</a:t>
            </a:r>
            <a:r>
              <a:rPr lang="it-IT" sz="1900" dirty="0"/>
              <a:t> in coca </a:t>
            </a:r>
            <a:r>
              <a:rPr lang="it-IT" sz="1900" dirty="0" err="1"/>
              <a:t>leaves</a:t>
            </a:r>
            <a:r>
              <a:rPr lang="it-IT" sz="1900" dirty="0"/>
              <a:t> (</a:t>
            </a:r>
            <a:r>
              <a:rPr lang="it-IT" sz="1900" i="1" dirty="0" err="1"/>
              <a:t>Erythroxolon</a:t>
            </a:r>
            <a:r>
              <a:rPr lang="it-IT" sz="1900" i="1" dirty="0"/>
              <a:t> coca, </a:t>
            </a:r>
            <a:r>
              <a:rPr lang="it-IT" sz="1900" dirty="0"/>
              <a:t>Colombia, Peru, Ecuador Bolivia).</a:t>
            </a:r>
          </a:p>
          <a:p>
            <a:pPr>
              <a:buFont typeface="Wingdings" pitchFamily="2" charset="2"/>
              <a:buChar char="Ø"/>
            </a:pPr>
            <a:r>
              <a:rPr lang="it-IT" sz="1900" dirty="0"/>
              <a:t>The </a:t>
            </a:r>
            <a:r>
              <a:rPr lang="it-IT" sz="1900" dirty="0" err="1"/>
              <a:t>active</a:t>
            </a:r>
            <a:r>
              <a:rPr lang="it-IT" sz="1900" dirty="0"/>
              <a:t> </a:t>
            </a:r>
            <a:r>
              <a:rPr lang="it-IT" sz="1900" dirty="0" err="1"/>
              <a:t>ingredient</a:t>
            </a:r>
            <a:r>
              <a:rPr lang="it-IT" sz="1900" dirty="0"/>
              <a:t> of coca </a:t>
            </a:r>
            <a:r>
              <a:rPr lang="it-IT" sz="1900" dirty="0" err="1"/>
              <a:t>is</a:t>
            </a:r>
            <a:r>
              <a:rPr lang="it-IT" sz="1900" dirty="0"/>
              <a:t> the </a:t>
            </a:r>
            <a:r>
              <a:rPr lang="it-IT" sz="1900" dirty="0" err="1"/>
              <a:t>alkaloid</a:t>
            </a:r>
            <a:r>
              <a:rPr lang="it-IT" sz="1900" dirty="0"/>
              <a:t> cocaine, </a:t>
            </a:r>
            <a:r>
              <a:rPr lang="it-IT" sz="1900" dirty="0" err="1"/>
              <a:t>which</a:t>
            </a:r>
            <a:r>
              <a:rPr lang="it-IT" sz="1900" dirty="0"/>
              <a:t> </a:t>
            </a:r>
            <a:r>
              <a:rPr lang="it-IT" sz="1900" dirty="0" err="1"/>
              <a:t>is</a:t>
            </a:r>
            <a:r>
              <a:rPr lang="it-IT" sz="1900" dirty="0"/>
              <a:t> </a:t>
            </a:r>
            <a:r>
              <a:rPr lang="it-IT" sz="1900" dirty="0" err="1"/>
              <a:t>found</a:t>
            </a:r>
            <a:r>
              <a:rPr lang="it-IT" sz="1900" dirty="0"/>
              <a:t> in </a:t>
            </a:r>
            <a:r>
              <a:rPr lang="it-IT" sz="1900" dirty="0" err="1"/>
              <a:t>fresh</a:t>
            </a:r>
            <a:r>
              <a:rPr lang="it-IT" sz="1900" dirty="0"/>
              <a:t> </a:t>
            </a:r>
            <a:r>
              <a:rPr lang="it-IT" sz="1900" dirty="0" err="1"/>
              <a:t>leaves</a:t>
            </a:r>
            <a:r>
              <a:rPr lang="it-IT" sz="1900" dirty="0"/>
              <a:t> in </a:t>
            </a:r>
            <a:r>
              <a:rPr lang="it-IT" sz="1900" dirty="0" err="1"/>
              <a:t>quantities</a:t>
            </a:r>
            <a:r>
              <a:rPr lang="it-IT" sz="1900" dirty="0"/>
              <a:t> </a:t>
            </a:r>
            <a:r>
              <a:rPr lang="it-IT" sz="1900" dirty="0" err="1"/>
              <a:t>ranging</a:t>
            </a:r>
            <a:r>
              <a:rPr lang="it-IT" sz="1900" dirty="0"/>
              <a:t> from 0.3 to 1.5% of the </a:t>
            </a:r>
            <a:r>
              <a:rPr lang="it-IT" sz="1900" dirty="0" err="1"/>
              <a:t>total</a:t>
            </a:r>
            <a:r>
              <a:rPr lang="it-IT" sz="1900" dirty="0"/>
              <a:t> </a:t>
            </a:r>
            <a:r>
              <a:rPr lang="it-IT" sz="1900" dirty="0" err="1"/>
              <a:t>alkaloids</a:t>
            </a:r>
            <a:r>
              <a:rPr lang="it-IT" sz="1900" dirty="0"/>
              <a:t> </a:t>
            </a:r>
            <a:r>
              <a:rPr lang="it-IT" sz="1900" dirty="0" err="1"/>
              <a:t>present</a:t>
            </a:r>
            <a:r>
              <a:rPr lang="it-IT" sz="1900" dirty="0"/>
              <a:t> in coca </a:t>
            </a:r>
            <a:r>
              <a:rPr lang="it-IT" sz="1900" dirty="0" err="1"/>
              <a:t>leaves</a:t>
            </a:r>
            <a:r>
              <a:rPr lang="it-IT" sz="1900" dirty="0"/>
              <a:t>.</a:t>
            </a:r>
          </a:p>
          <a:p>
            <a:pPr>
              <a:buFont typeface="Wingdings" pitchFamily="2" charset="2"/>
              <a:buChar char="Ø"/>
            </a:pPr>
            <a:r>
              <a:rPr lang="it-IT" sz="1900" dirty="0"/>
              <a:t>Cocaine </a:t>
            </a:r>
            <a:r>
              <a:rPr lang="it-IT" sz="1900" dirty="0" err="1"/>
              <a:t>is</a:t>
            </a:r>
            <a:r>
              <a:rPr lang="it-IT" sz="1900" dirty="0"/>
              <a:t> </a:t>
            </a:r>
            <a:r>
              <a:rPr lang="it-IT" sz="1900" dirty="0" err="1"/>
              <a:t>used</a:t>
            </a:r>
            <a:r>
              <a:rPr lang="it-IT" sz="1900" dirty="0"/>
              <a:t> in the </a:t>
            </a:r>
            <a:r>
              <a:rPr lang="it-IT" sz="1900" dirty="0" err="1"/>
              <a:t>medical</a:t>
            </a:r>
            <a:r>
              <a:rPr lang="it-IT" sz="1900" dirty="0"/>
              <a:t> </a:t>
            </a:r>
            <a:r>
              <a:rPr lang="it-IT" sz="1900" dirty="0" err="1"/>
              <a:t>field</a:t>
            </a:r>
            <a:r>
              <a:rPr lang="it-IT" sz="1900" dirty="0"/>
              <a:t> </a:t>
            </a:r>
            <a:r>
              <a:rPr lang="it-IT" sz="1900" dirty="0" err="1"/>
              <a:t>as</a:t>
            </a:r>
            <a:r>
              <a:rPr lang="it-IT" sz="1900" dirty="0"/>
              <a:t> a </a:t>
            </a:r>
            <a:r>
              <a:rPr lang="it-IT" sz="1900" dirty="0" err="1"/>
              <a:t>local</a:t>
            </a:r>
            <a:r>
              <a:rPr lang="it-IT" sz="1900" dirty="0"/>
              <a:t> </a:t>
            </a:r>
            <a:r>
              <a:rPr lang="it-IT" sz="1900" dirty="0" err="1"/>
              <a:t>anesthetic</a:t>
            </a:r>
            <a:r>
              <a:rPr lang="it-IT" sz="1900" dirty="0"/>
              <a:t> for </a:t>
            </a:r>
            <a:r>
              <a:rPr lang="it-IT" sz="1900" dirty="0" err="1"/>
              <a:t>topical</a:t>
            </a:r>
            <a:r>
              <a:rPr lang="it-IT" sz="1900" dirty="0"/>
              <a:t> </a:t>
            </a:r>
            <a:r>
              <a:rPr lang="it-IT" sz="1900" dirty="0" err="1"/>
              <a:t>application</a:t>
            </a:r>
            <a:r>
              <a:rPr lang="it-IT" sz="1900" dirty="0"/>
              <a:t> (in </a:t>
            </a:r>
            <a:r>
              <a:rPr lang="it-IT" sz="1900" dirty="0" err="1"/>
              <a:t>ophthalmic</a:t>
            </a:r>
            <a:r>
              <a:rPr lang="it-IT" sz="1900" dirty="0"/>
              <a:t> and </a:t>
            </a:r>
            <a:r>
              <a:rPr lang="it-IT" sz="1900" dirty="0" err="1"/>
              <a:t>otorhinolaryngologist</a:t>
            </a:r>
            <a:r>
              <a:rPr lang="it-IT" sz="1900" dirty="0"/>
              <a:t> </a:t>
            </a:r>
            <a:r>
              <a:rPr lang="it-IT" sz="1900" dirty="0" err="1"/>
              <a:t>surgery</a:t>
            </a:r>
            <a:r>
              <a:rPr lang="it-IT" sz="1900" dirty="0"/>
              <a:t>). </a:t>
            </a:r>
          </a:p>
          <a:p>
            <a:pPr>
              <a:buFont typeface="Wingdings" pitchFamily="2" charset="2"/>
              <a:buChar char="Ø"/>
            </a:pPr>
            <a:r>
              <a:rPr lang="it-IT" sz="1900" dirty="0" err="1"/>
              <a:t>Only</a:t>
            </a:r>
            <a:r>
              <a:rPr lang="it-IT" sz="1900" dirty="0"/>
              <a:t> 1-2% of the coca </a:t>
            </a:r>
            <a:r>
              <a:rPr lang="it-IT" sz="1900" dirty="0" err="1"/>
              <a:t>produced</a:t>
            </a:r>
            <a:r>
              <a:rPr lang="it-IT" sz="1900" dirty="0"/>
              <a:t> </a:t>
            </a:r>
            <a:r>
              <a:rPr lang="it-IT" sz="1900" dirty="0" err="1"/>
              <a:t>is</a:t>
            </a:r>
            <a:r>
              <a:rPr lang="it-IT" sz="1900" dirty="0"/>
              <a:t> </a:t>
            </a:r>
            <a:r>
              <a:rPr lang="it-IT" sz="1900" dirty="0" err="1"/>
              <a:t>exported</a:t>
            </a:r>
            <a:r>
              <a:rPr lang="it-IT" sz="1900" dirty="0"/>
              <a:t> for </a:t>
            </a:r>
            <a:r>
              <a:rPr lang="it-IT" sz="1900" dirty="0" err="1"/>
              <a:t>pharmaceutical</a:t>
            </a:r>
            <a:r>
              <a:rPr lang="it-IT" sz="1900" dirty="0"/>
              <a:t> production, the </a:t>
            </a:r>
            <a:r>
              <a:rPr lang="it-IT" sz="1900" dirty="0" err="1"/>
              <a:t>rest</a:t>
            </a:r>
            <a:r>
              <a:rPr lang="it-IT" sz="1900" dirty="0"/>
              <a:t> </a:t>
            </a:r>
            <a:r>
              <a:rPr lang="it-IT" sz="1900" dirty="0" err="1"/>
              <a:t>contributes</a:t>
            </a:r>
            <a:r>
              <a:rPr lang="it-IT" sz="1900" dirty="0"/>
              <a:t> to </a:t>
            </a:r>
            <a:r>
              <a:rPr lang="it-IT" sz="1900" dirty="0" err="1"/>
              <a:t>fueling</a:t>
            </a:r>
            <a:r>
              <a:rPr lang="it-IT" sz="1900" dirty="0"/>
              <a:t> the </a:t>
            </a:r>
            <a:r>
              <a:rPr lang="it-IT" sz="1900" dirty="0" err="1"/>
              <a:t>drug</a:t>
            </a:r>
            <a:r>
              <a:rPr lang="it-IT" sz="1900" dirty="0"/>
              <a:t> market. </a:t>
            </a:r>
          </a:p>
        </p:txBody>
      </p:sp>
      <p:sp>
        <p:nvSpPr>
          <p:cNvPr id="4" name="Segnaposto numero diapositiva 3">
            <a:extLst>
              <a:ext uri="{FF2B5EF4-FFF2-40B4-BE49-F238E27FC236}">
                <a16:creationId xmlns:a16="http://schemas.microsoft.com/office/drawing/2014/main" id="{B6AEE06B-68DD-554A-A8F1-62A223D3AEF4}"/>
              </a:ext>
            </a:extLst>
          </p:cNvPr>
          <p:cNvSpPr>
            <a:spLocks noGrp="1"/>
          </p:cNvSpPr>
          <p:nvPr>
            <p:ph type="sldNum" sz="quarter" idx="12"/>
          </p:nvPr>
        </p:nvSpPr>
        <p:spPr/>
        <p:txBody>
          <a:bodyPr/>
          <a:lstStyle/>
          <a:p>
            <a:fld id="{C63DA149-4D9E-4AC6-8FF9-D7E50BACF300}" type="slidenum">
              <a:rPr lang="it-IT" smtClean="0"/>
              <a:t>21</a:t>
            </a:fld>
            <a:endParaRPr lang="it-IT"/>
          </a:p>
        </p:txBody>
      </p:sp>
      <p:pic>
        <p:nvPicPr>
          <p:cNvPr id="6" name="Immagine 5">
            <a:extLst>
              <a:ext uri="{FF2B5EF4-FFF2-40B4-BE49-F238E27FC236}">
                <a16:creationId xmlns:a16="http://schemas.microsoft.com/office/drawing/2014/main" id="{2D11D778-5E63-B74C-878B-BDB4EEE87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789" y="3645024"/>
            <a:ext cx="2839684" cy="2304256"/>
          </a:xfrm>
          <a:prstGeom prst="rect">
            <a:avLst/>
          </a:prstGeom>
        </p:spPr>
      </p:pic>
      <p:pic>
        <p:nvPicPr>
          <p:cNvPr id="8" name="Immagine 7">
            <a:extLst>
              <a:ext uri="{FF2B5EF4-FFF2-40B4-BE49-F238E27FC236}">
                <a16:creationId xmlns:a16="http://schemas.microsoft.com/office/drawing/2014/main" id="{453A0B9C-83FA-EE49-A56D-8CB338081357}"/>
              </a:ext>
            </a:extLst>
          </p:cNvPr>
          <p:cNvPicPr>
            <a:picLocks noChangeAspect="1"/>
          </p:cNvPicPr>
          <p:nvPr/>
        </p:nvPicPr>
        <p:blipFill rotWithShape="1">
          <a:blip r:embed="rId3">
            <a:extLst>
              <a:ext uri="{28A0092B-C50C-407E-A947-70E740481C1C}">
                <a14:useLocalDpi xmlns:a14="http://schemas.microsoft.com/office/drawing/2010/main" val="0"/>
              </a:ext>
            </a:extLst>
          </a:blip>
          <a:srcRect t="4321"/>
          <a:stretch/>
        </p:blipFill>
        <p:spPr>
          <a:xfrm>
            <a:off x="5375921" y="3717032"/>
            <a:ext cx="3182439" cy="2232248"/>
          </a:xfrm>
          <a:prstGeom prst="rect">
            <a:avLst/>
          </a:prstGeom>
        </p:spPr>
      </p:pic>
      <p:pic>
        <p:nvPicPr>
          <p:cNvPr id="10" name="Immagine 9">
            <a:extLst>
              <a:ext uri="{FF2B5EF4-FFF2-40B4-BE49-F238E27FC236}">
                <a16:creationId xmlns:a16="http://schemas.microsoft.com/office/drawing/2014/main" id="{A50E0A7D-805A-544A-BB9A-A826E13CE54F}"/>
              </a:ext>
            </a:extLst>
          </p:cNvPr>
          <p:cNvPicPr>
            <a:picLocks noChangeAspect="1"/>
          </p:cNvPicPr>
          <p:nvPr/>
        </p:nvPicPr>
        <p:blipFill rotWithShape="1">
          <a:blip r:embed="rId4">
            <a:extLst>
              <a:ext uri="{28A0092B-C50C-407E-A947-70E740481C1C}">
                <a14:useLocalDpi xmlns:a14="http://schemas.microsoft.com/office/drawing/2010/main" val="0"/>
              </a:ext>
            </a:extLst>
          </a:blip>
          <a:srcRect l="19352" b="16713"/>
          <a:stretch/>
        </p:blipFill>
        <p:spPr>
          <a:xfrm>
            <a:off x="8579861" y="3855129"/>
            <a:ext cx="1894830" cy="1872208"/>
          </a:xfrm>
          <a:prstGeom prst="rect">
            <a:avLst/>
          </a:prstGeom>
        </p:spPr>
      </p:pic>
    </p:spTree>
    <p:extLst>
      <p:ext uri="{BB962C8B-B14F-4D97-AF65-F5344CB8AC3E}">
        <p14:creationId xmlns:p14="http://schemas.microsoft.com/office/powerpoint/2010/main" val="232320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11A48BD-EDF3-CF41-A01F-88CBD31FB4D6}"/>
              </a:ext>
            </a:extLst>
          </p:cNvPr>
          <p:cNvSpPr>
            <a:spLocks noGrp="1"/>
          </p:cNvSpPr>
          <p:nvPr>
            <p:ph type="sldNum" sz="quarter" idx="12"/>
          </p:nvPr>
        </p:nvSpPr>
        <p:spPr/>
        <p:txBody>
          <a:bodyPr/>
          <a:lstStyle/>
          <a:p>
            <a:fld id="{C63DA149-4D9E-4AC6-8FF9-D7E50BACF300}" type="slidenum">
              <a:rPr lang="it-IT" smtClean="0"/>
              <a:t>22</a:t>
            </a:fld>
            <a:endParaRPr lang="it-IT"/>
          </a:p>
        </p:txBody>
      </p:sp>
      <p:sp>
        <p:nvSpPr>
          <p:cNvPr id="7" name="Rettangolo 6">
            <a:extLst>
              <a:ext uri="{FF2B5EF4-FFF2-40B4-BE49-F238E27FC236}">
                <a16:creationId xmlns:a16="http://schemas.microsoft.com/office/drawing/2014/main" id="{4CF6DCE1-70D0-5D4F-9106-A4D72B98F8A5}"/>
              </a:ext>
            </a:extLst>
          </p:cNvPr>
          <p:cNvSpPr/>
          <p:nvPr/>
        </p:nvSpPr>
        <p:spPr>
          <a:xfrm>
            <a:off x="1919537" y="476673"/>
            <a:ext cx="3306089" cy="5324535"/>
          </a:xfrm>
          <a:prstGeom prst="rect">
            <a:avLst/>
          </a:prstGeom>
        </p:spPr>
        <p:txBody>
          <a:bodyPr wrap="square">
            <a:spAutoFit/>
          </a:bodyPr>
          <a:lstStyle/>
          <a:p>
            <a:pPr marL="342900" indent="-342900">
              <a:buFont typeface="Wingdings" pitchFamily="2" charset="2"/>
              <a:buChar char="Ø"/>
            </a:pPr>
            <a:r>
              <a:rPr lang="it-IT" sz="2000" dirty="0">
                <a:latin typeface="VbcndlAdvPTimes"/>
              </a:rPr>
              <a:t>The </a:t>
            </a:r>
            <a:r>
              <a:rPr lang="it-IT" sz="2000" dirty="0" err="1">
                <a:latin typeface="VbcndlAdvPTimes"/>
              </a:rPr>
              <a:t>mechanism</a:t>
            </a:r>
            <a:r>
              <a:rPr lang="it-IT" sz="2000" dirty="0">
                <a:latin typeface="VbcndlAdvPTimes"/>
              </a:rPr>
              <a:t> by </a:t>
            </a:r>
            <a:r>
              <a:rPr lang="it-IT" sz="2000" dirty="0" err="1">
                <a:latin typeface="VbcndlAdvPTimes"/>
              </a:rPr>
              <a:t>which</a:t>
            </a:r>
            <a:r>
              <a:rPr lang="it-IT" sz="2000" dirty="0">
                <a:latin typeface="VbcndlAdvPTimes"/>
              </a:rPr>
              <a:t> cocaine </a:t>
            </a:r>
            <a:r>
              <a:rPr lang="it-IT" sz="2000" dirty="0" err="1">
                <a:latin typeface="VbcndlAdvPTimes"/>
              </a:rPr>
              <a:t>causes</a:t>
            </a:r>
            <a:r>
              <a:rPr lang="it-IT" sz="2000" dirty="0">
                <a:latin typeface="VbcndlAdvPTimes"/>
              </a:rPr>
              <a:t> </a:t>
            </a:r>
            <a:r>
              <a:rPr lang="it-IT" sz="2000" dirty="0" err="1">
                <a:latin typeface="VbcndlAdvPTimes"/>
              </a:rPr>
              <a:t>neurological</a:t>
            </a:r>
            <a:r>
              <a:rPr lang="it-IT" sz="2000" dirty="0">
                <a:latin typeface="VbcndlAdvPTimes"/>
              </a:rPr>
              <a:t> </a:t>
            </a:r>
            <a:r>
              <a:rPr lang="it-IT" sz="2000" dirty="0" err="1">
                <a:latin typeface="VbcndlAdvPTimes"/>
              </a:rPr>
              <a:t>damage</a:t>
            </a:r>
            <a:r>
              <a:rPr lang="it-IT" sz="2000" dirty="0">
                <a:latin typeface="VbcndlAdvPTimes"/>
              </a:rPr>
              <a:t> </a:t>
            </a:r>
            <a:r>
              <a:rPr lang="it-IT" sz="2000" dirty="0" err="1">
                <a:latin typeface="VbcndlAdvPTimes"/>
              </a:rPr>
              <a:t>is</a:t>
            </a:r>
            <a:r>
              <a:rPr lang="it-IT" sz="2000" dirty="0">
                <a:latin typeface="VbcndlAdvPTimes"/>
              </a:rPr>
              <a:t> </a:t>
            </a:r>
            <a:r>
              <a:rPr lang="it-IT" sz="2000" dirty="0" err="1">
                <a:latin typeface="VbcndlAdvPTimes"/>
              </a:rPr>
              <a:t>complex</a:t>
            </a:r>
            <a:r>
              <a:rPr lang="it-IT" sz="2000" dirty="0">
                <a:latin typeface="VbcndlAdvPTimes"/>
              </a:rPr>
              <a:t> and </a:t>
            </a:r>
            <a:r>
              <a:rPr lang="it-IT" sz="2000" dirty="0" err="1">
                <a:latin typeface="VbcndlAdvPTimes"/>
              </a:rPr>
              <a:t>involves</a:t>
            </a:r>
            <a:r>
              <a:rPr lang="it-IT" sz="2000" dirty="0">
                <a:latin typeface="VbcndlAdvPTimes"/>
              </a:rPr>
              <a:t> </a:t>
            </a:r>
            <a:r>
              <a:rPr lang="it-IT" sz="2000" dirty="0" err="1">
                <a:latin typeface="VbcndlAdvPTimes"/>
              </a:rPr>
              <a:t>interactions</a:t>
            </a:r>
            <a:r>
              <a:rPr lang="it-IT" sz="2000" dirty="0">
                <a:latin typeface="VbcndlAdvPTimes"/>
              </a:rPr>
              <a:t> of the </a:t>
            </a:r>
            <a:r>
              <a:rPr lang="it-IT" sz="2000" dirty="0" err="1">
                <a:latin typeface="VbcndlAdvPTimes"/>
              </a:rPr>
              <a:t>drug</a:t>
            </a:r>
            <a:r>
              <a:rPr lang="it-IT" sz="2000" dirty="0">
                <a:latin typeface="VbcndlAdvPTimes"/>
              </a:rPr>
              <a:t> with </a:t>
            </a:r>
            <a:r>
              <a:rPr lang="it-IT" sz="2000" dirty="0" err="1">
                <a:latin typeface="VbcndlAdvPTimes"/>
              </a:rPr>
              <a:t>several</a:t>
            </a:r>
            <a:r>
              <a:rPr lang="it-IT" sz="2000" dirty="0">
                <a:latin typeface="VbcndlAdvPTimes"/>
              </a:rPr>
              <a:t> </a:t>
            </a:r>
            <a:r>
              <a:rPr lang="it-IT" sz="2000" dirty="0" err="1">
                <a:latin typeface="VbcndlAdvPTimes"/>
              </a:rPr>
              <a:t>neurotransmitter</a:t>
            </a:r>
            <a:r>
              <a:rPr lang="it-IT" sz="2000" dirty="0">
                <a:latin typeface="VbcndlAdvPTimes"/>
              </a:rPr>
              <a:t> </a:t>
            </a:r>
            <a:r>
              <a:rPr lang="it-IT" sz="2000" dirty="0" err="1">
                <a:latin typeface="VbcndlAdvPTimes"/>
              </a:rPr>
              <a:t>systems</a:t>
            </a:r>
            <a:r>
              <a:rPr lang="it-IT" sz="2000" dirty="0">
                <a:latin typeface="VbcndlAdvPTimes"/>
              </a:rPr>
              <a:t>, by the </a:t>
            </a:r>
            <a:r>
              <a:rPr lang="it-IT" sz="2000" dirty="0" err="1">
                <a:latin typeface="VbcndlAdvPTimes"/>
              </a:rPr>
              <a:t>increase</a:t>
            </a:r>
            <a:r>
              <a:rPr lang="it-IT" sz="2000" dirty="0">
                <a:latin typeface="VbcndlAdvPTimes"/>
              </a:rPr>
              <a:t> of </a:t>
            </a:r>
            <a:r>
              <a:rPr lang="it-IT" sz="2000" dirty="0" err="1">
                <a:latin typeface="VbcndlAdvPTimes"/>
              </a:rPr>
              <a:t>extracellular</a:t>
            </a:r>
            <a:r>
              <a:rPr lang="it-IT" sz="2000" dirty="0">
                <a:latin typeface="VbcndlAdvPTimes"/>
              </a:rPr>
              <a:t> </a:t>
            </a:r>
            <a:r>
              <a:rPr lang="it-IT" sz="2000" dirty="0" err="1">
                <a:latin typeface="VbcndlAdvPTimes"/>
              </a:rPr>
              <a:t>levels</a:t>
            </a:r>
            <a:r>
              <a:rPr lang="it-IT" sz="2000" dirty="0">
                <a:latin typeface="VbcndlAdvPTimes"/>
              </a:rPr>
              <a:t> of dopamine and ROS.</a:t>
            </a:r>
          </a:p>
          <a:p>
            <a:pPr marL="342900" indent="-342900">
              <a:buFont typeface="Wingdings" pitchFamily="2" charset="2"/>
              <a:buChar char="Ø"/>
            </a:pPr>
            <a:endParaRPr lang="it-IT" sz="2000" dirty="0">
              <a:latin typeface="VbcndlAdvPTimes"/>
            </a:endParaRPr>
          </a:p>
          <a:p>
            <a:pPr marL="342900" indent="-342900">
              <a:buFont typeface="Wingdings" pitchFamily="2" charset="2"/>
              <a:buChar char="Ø"/>
            </a:pPr>
            <a:r>
              <a:rPr lang="it-IT" sz="2000" dirty="0" err="1"/>
              <a:t>Excessive</a:t>
            </a:r>
            <a:r>
              <a:rPr lang="it-IT" sz="2000" dirty="0"/>
              <a:t> </a:t>
            </a:r>
            <a:r>
              <a:rPr lang="it-IT" sz="2000" dirty="0" err="1"/>
              <a:t>concentrations</a:t>
            </a:r>
            <a:r>
              <a:rPr lang="it-IT" sz="2000" dirty="0"/>
              <a:t> of DA can be </a:t>
            </a:r>
            <a:r>
              <a:rPr lang="it-IT" sz="2000" dirty="0" err="1"/>
              <a:t>neurotoxic</a:t>
            </a:r>
            <a:r>
              <a:rPr lang="it-IT" sz="2000" dirty="0"/>
              <a:t> and </a:t>
            </a:r>
            <a:r>
              <a:rPr lang="it-IT" sz="2000" dirty="0" err="1"/>
              <a:t>catecholamines</a:t>
            </a:r>
            <a:r>
              <a:rPr lang="it-IT" sz="2000" dirty="0"/>
              <a:t> </a:t>
            </a:r>
            <a:r>
              <a:rPr lang="it-IT" sz="2000" dirty="0" err="1"/>
              <a:t>have</a:t>
            </a:r>
            <a:r>
              <a:rPr lang="it-IT" sz="2000" dirty="0"/>
              <a:t> </a:t>
            </a:r>
            <a:r>
              <a:rPr lang="it-IT" sz="2000" dirty="0" err="1"/>
              <a:t>been</a:t>
            </a:r>
            <a:r>
              <a:rPr lang="it-IT" sz="2000" dirty="0"/>
              <a:t> </a:t>
            </a:r>
            <a:r>
              <a:rPr lang="it-IT" sz="2000" dirty="0" err="1"/>
              <a:t>shown</a:t>
            </a:r>
            <a:r>
              <a:rPr lang="it-IT" sz="2000" dirty="0"/>
              <a:t> to cause </a:t>
            </a:r>
            <a:r>
              <a:rPr lang="it-IT" sz="2000" dirty="0" err="1"/>
              <a:t>neuronal</a:t>
            </a:r>
            <a:r>
              <a:rPr lang="it-IT" sz="2000" dirty="0"/>
              <a:t> </a:t>
            </a:r>
            <a:r>
              <a:rPr lang="it-IT" sz="2000" dirty="0" err="1"/>
              <a:t>death</a:t>
            </a:r>
            <a:r>
              <a:rPr lang="it-IT" sz="2000" dirty="0"/>
              <a:t>. </a:t>
            </a:r>
          </a:p>
          <a:p>
            <a:pPr marL="342900" indent="-342900">
              <a:buFont typeface="Wingdings" pitchFamily="2" charset="2"/>
              <a:buChar char="Ø"/>
            </a:pPr>
            <a:endParaRPr lang="it-IT" sz="2000" dirty="0"/>
          </a:p>
        </p:txBody>
      </p:sp>
      <p:grpSp>
        <p:nvGrpSpPr>
          <p:cNvPr id="9" name="Gruppo 8">
            <a:extLst>
              <a:ext uri="{FF2B5EF4-FFF2-40B4-BE49-F238E27FC236}">
                <a16:creationId xmlns:a16="http://schemas.microsoft.com/office/drawing/2014/main" id="{2AFED66B-93D4-054F-B2D4-E139B1928A28}"/>
              </a:ext>
            </a:extLst>
          </p:cNvPr>
          <p:cNvGrpSpPr/>
          <p:nvPr/>
        </p:nvGrpSpPr>
        <p:grpSpPr>
          <a:xfrm>
            <a:off x="5087888" y="692697"/>
            <a:ext cx="5256584" cy="4591939"/>
            <a:chOff x="1871700" y="769697"/>
            <a:chExt cx="5256584" cy="4591939"/>
          </a:xfrm>
        </p:grpSpPr>
        <p:pic>
          <p:nvPicPr>
            <p:cNvPr id="6" name="Immagine 5">
              <a:extLst>
                <a:ext uri="{FF2B5EF4-FFF2-40B4-BE49-F238E27FC236}">
                  <a16:creationId xmlns:a16="http://schemas.microsoft.com/office/drawing/2014/main" id="{9E345FE1-72BD-7D4B-BA6E-A7FD660CE20E}"/>
                </a:ext>
              </a:extLst>
            </p:cNvPr>
            <p:cNvPicPr>
              <a:picLocks noChangeAspect="1"/>
            </p:cNvPicPr>
            <p:nvPr/>
          </p:nvPicPr>
          <p:blipFill rotWithShape="1">
            <a:blip r:embed="rId2">
              <a:extLst>
                <a:ext uri="{28A0092B-C50C-407E-A947-70E740481C1C}">
                  <a14:useLocalDpi xmlns:a14="http://schemas.microsoft.com/office/drawing/2010/main" val="0"/>
                </a:ext>
              </a:extLst>
            </a:blip>
            <a:srcRect l="4487" t="1700" r="5346" b="1991"/>
            <a:stretch/>
          </p:blipFill>
          <p:spPr>
            <a:xfrm>
              <a:off x="1871700" y="769697"/>
              <a:ext cx="5256584" cy="4591939"/>
            </a:xfrm>
            <a:prstGeom prst="rect">
              <a:avLst/>
            </a:prstGeom>
          </p:spPr>
        </p:pic>
        <p:sp>
          <p:nvSpPr>
            <p:cNvPr id="8" name="Rettangolo 7">
              <a:extLst>
                <a:ext uri="{FF2B5EF4-FFF2-40B4-BE49-F238E27FC236}">
                  <a16:creationId xmlns:a16="http://schemas.microsoft.com/office/drawing/2014/main" id="{05C7F9F6-22EF-BA45-94B5-8A5E9EAE7EB8}"/>
                </a:ext>
              </a:extLst>
            </p:cNvPr>
            <p:cNvSpPr/>
            <p:nvPr/>
          </p:nvSpPr>
          <p:spPr>
            <a:xfrm>
              <a:off x="4211960" y="5115415"/>
              <a:ext cx="1725152" cy="230832"/>
            </a:xfrm>
            <a:prstGeom prst="rect">
              <a:avLst/>
            </a:prstGeom>
          </p:spPr>
          <p:txBody>
            <a:bodyPr wrap="none">
              <a:spAutoFit/>
            </a:bodyPr>
            <a:lstStyle/>
            <a:p>
              <a:r>
                <a:rPr lang="it-IT" sz="900" dirty="0"/>
                <a:t>DOI 10.1007/s12640-015-9536-x </a:t>
              </a:r>
            </a:p>
          </p:txBody>
        </p:sp>
      </p:grpSp>
    </p:spTree>
    <p:extLst>
      <p:ext uri="{BB962C8B-B14F-4D97-AF65-F5344CB8AC3E}">
        <p14:creationId xmlns:p14="http://schemas.microsoft.com/office/powerpoint/2010/main" val="1689555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816081" y="281545"/>
            <a:ext cx="3658017" cy="1569660"/>
          </a:xfrm>
          <a:prstGeom prst="rect">
            <a:avLst/>
          </a:prstGeom>
        </p:spPr>
        <p:txBody>
          <a:bodyPr wrap="square">
            <a:spAutoFit/>
          </a:bodyPr>
          <a:lstStyle/>
          <a:p>
            <a:pPr algn="just"/>
            <a:r>
              <a:rPr lang="en-US" sz="2400" dirty="0">
                <a:cs typeface="Arial" panose="020B0604020202020204" pitchFamily="34" charset="0"/>
              </a:rPr>
              <a:t>From R enantiomer of the pyrrolidine derivative </a:t>
            </a:r>
            <a:r>
              <a:rPr lang="en-US" sz="2400" b="1" dirty="0">
                <a:cs typeface="Arial" panose="020B0604020202020204" pitchFamily="34" charset="0"/>
              </a:rPr>
              <a:t>Tropine</a:t>
            </a:r>
            <a:r>
              <a:rPr lang="en-US" sz="2400" dirty="0">
                <a:cs typeface="Arial" panose="020B0604020202020204" pitchFamily="34" charset="0"/>
              </a:rPr>
              <a:t> and (</a:t>
            </a:r>
            <a:r>
              <a:rPr lang="en-US" sz="2400" b="1" dirty="0">
                <a:cs typeface="Arial" panose="020B0604020202020204" pitchFamily="34" charset="0"/>
              </a:rPr>
              <a:t>-</a:t>
            </a:r>
            <a:r>
              <a:rPr lang="en-US" sz="2400" dirty="0">
                <a:cs typeface="Arial" panose="020B0604020202020204" pitchFamily="34" charset="0"/>
              </a:rPr>
              <a:t>) </a:t>
            </a:r>
            <a:r>
              <a:rPr lang="en-US" sz="2400" b="1" dirty="0">
                <a:cs typeface="Arial" panose="020B0604020202020204" pitchFamily="34" charset="0"/>
              </a:rPr>
              <a:t>Hyoscyamine</a:t>
            </a:r>
            <a:r>
              <a:rPr lang="en-US" sz="2400" dirty="0">
                <a:cs typeface="Arial" panose="020B0604020202020204" pitchFamily="34" charset="0"/>
              </a:rPr>
              <a:t> are obtained.</a:t>
            </a:r>
          </a:p>
        </p:txBody>
      </p:sp>
      <p:sp>
        <p:nvSpPr>
          <p:cNvPr id="6" name="Segnaposto numero diapositiva 5">
            <a:extLst>
              <a:ext uri="{FF2B5EF4-FFF2-40B4-BE49-F238E27FC236}">
                <a16:creationId xmlns:a16="http://schemas.microsoft.com/office/drawing/2014/main" id="{BD2CEC59-E287-6B44-978E-F17F278CCB32}"/>
              </a:ext>
            </a:extLst>
          </p:cNvPr>
          <p:cNvSpPr>
            <a:spLocks noGrp="1"/>
          </p:cNvSpPr>
          <p:nvPr>
            <p:ph type="sldNum" sz="quarter" idx="12"/>
          </p:nvPr>
        </p:nvSpPr>
        <p:spPr/>
        <p:txBody>
          <a:bodyPr/>
          <a:lstStyle/>
          <a:p>
            <a:fld id="{C63DA149-4D9E-4AC6-8FF9-D7E50BACF300}" type="slidenum">
              <a:rPr lang="it-IT" smtClean="0"/>
              <a:t>23</a:t>
            </a:fld>
            <a:endParaRPr lang="it-IT"/>
          </a:p>
        </p:txBody>
      </p:sp>
      <p:grpSp>
        <p:nvGrpSpPr>
          <p:cNvPr id="7" name="Gruppo 6">
            <a:extLst>
              <a:ext uri="{FF2B5EF4-FFF2-40B4-BE49-F238E27FC236}">
                <a16:creationId xmlns:a16="http://schemas.microsoft.com/office/drawing/2014/main" id="{A58556D9-2C0F-024F-962B-762822D010C5}"/>
              </a:ext>
            </a:extLst>
          </p:cNvPr>
          <p:cNvGrpSpPr/>
          <p:nvPr/>
        </p:nvGrpSpPr>
        <p:grpSpPr>
          <a:xfrm>
            <a:off x="1775520" y="281545"/>
            <a:ext cx="4896544" cy="6243800"/>
            <a:chOff x="316012" y="188641"/>
            <a:chExt cx="4832051" cy="6336704"/>
          </a:xfrm>
        </p:grpSpPr>
        <p:pic>
          <p:nvPicPr>
            <p:cNvPr id="8" name="Immagine 7">
              <a:extLst>
                <a:ext uri="{FF2B5EF4-FFF2-40B4-BE49-F238E27FC236}">
                  <a16:creationId xmlns:a16="http://schemas.microsoft.com/office/drawing/2014/main" id="{4E6FEE71-E790-1C4F-A14F-B27CAFA811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11" r="1392"/>
            <a:stretch/>
          </p:blipFill>
          <p:spPr>
            <a:xfrm>
              <a:off x="316012" y="188641"/>
              <a:ext cx="4832051" cy="6336704"/>
            </a:xfrm>
            <a:prstGeom prst="rect">
              <a:avLst/>
            </a:prstGeom>
            <a:solidFill>
              <a:srgbClr val="00B050"/>
            </a:solidFill>
          </p:spPr>
        </p:pic>
        <p:sp>
          <p:nvSpPr>
            <p:cNvPr id="10" name="Rettangolo 9">
              <a:extLst>
                <a:ext uri="{FF2B5EF4-FFF2-40B4-BE49-F238E27FC236}">
                  <a16:creationId xmlns:a16="http://schemas.microsoft.com/office/drawing/2014/main" id="{30F7CCCC-DE27-7448-9511-1D4C5A0275E5}"/>
                </a:ext>
              </a:extLst>
            </p:cNvPr>
            <p:cNvSpPr/>
            <p:nvPr/>
          </p:nvSpPr>
          <p:spPr>
            <a:xfrm>
              <a:off x="3635896" y="5085184"/>
              <a:ext cx="1512167" cy="8640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Rettangolo 10">
            <a:extLst>
              <a:ext uri="{FF2B5EF4-FFF2-40B4-BE49-F238E27FC236}">
                <a16:creationId xmlns:a16="http://schemas.microsoft.com/office/drawing/2014/main" id="{83AFFCF1-73FE-0F46-A9F2-A88091FC50A2}"/>
              </a:ext>
            </a:extLst>
          </p:cNvPr>
          <p:cNvSpPr/>
          <p:nvPr/>
        </p:nvSpPr>
        <p:spPr>
          <a:xfrm>
            <a:off x="5139714" y="3861048"/>
            <a:ext cx="884278" cy="6480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13447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3" y="190911"/>
            <a:ext cx="5893207" cy="6381328"/>
          </a:xfrm>
          <a:prstGeom prst="rect">
            <a:avLst/>
          </a:prstGeom>
        </p:spPr>
      </p:pic>
      <p:sp>
        <p:nvSpPr>
          <p:cNvPr id="3" name="Rettangolo 2"/>
          <p:cNvSpPr/>
          <p:nvPr/>
        </p:nvSpPr>
        <p:spPr>
          <a:xfrm>
            <a:off x="7436914" y="332657"/>
            <a:ext cx="3231087" cy="4893647"/>
          </a:xfrm>
          <a:prstGeom prst="rect">
            <a:avLst/>
          </a:prstGeom>
        </p:spPr>
        <p:txBody>
          <a:bodyPr wrap="square">
            <a:spAutoFit/>
          </a:bodyPr>
          <a:lstStyle/>
          <a:p>
            <a:r>
              <a:rPr lang="en-US" sz="2400" b="1" dirty="0">
                <a:cs typeface="Arial" panose="020B0604020202020204" pitchFamily="34" charset="0"/>
              </a:rPr>
              <a:t>Tropine</a:t>
            </a:r>
            <a:r>
              <a:rPr lang="en-US" sz="2400" dirty="0">
                <a:cs typeface="Arial" panose="020B0604020202020204" pitchFamily="34" charset="0"/>
              </a:rPr>
              <a:t> is esterified with phenyl-lactic acid forming </a:t>
            </a:r>
            <a:r>
              <a:rPr lang="en-US" sz="2400" dirty="0" err="1">
                <a:cs typeface="Arial" panose="020B0604020202020204" pitchFamily="34" charset="0"/>
              </a:rPr>
              <a:t>littorina</a:t>
            </a:r>
            <a:r>
              <a:rPr lang="en-US" sz="2400" dirty="0">
                <a:cs typeface="Arial" panose="020B0604020202020204" pitchFamily="34" charset="0"/>
              </a:rPr>
              <a:t> which then undergoes a series of modifications to arrive at </a:t>
            </a:r>
            <a:r>
              <a:rPr lang="en-US" sz="2400" b="1" dirty="0">
                <a:cs typeface="Arial" panose="020B0604020202020204" pitchFamily="34" charset="0"/>
              </a:rPr>
              <a:t>(-) Hyoscyamine</a:t>
            </a:r>
            <a:r>
              <a:rPr lang="en-US" sz="2400" dirty="0">
                <a:cs typeface="Arial" panose="020B0604020202020204" pitchFamily="34" charset="0"/>
              </a:rPr>
              <a:t>. </a:t>
            </a:r>
          </a:p>
          <a:p>
            <a:endParaRPr lang="en-US" sz="2400" dirty="0">
              <a:cs typeface="Arial" panose="020B0604020202020204" pitchFamily="34" charset="0"/>
            </a:endParaRPr>
          </a:p>
          <a:p>
            <a:r>
              <a:rPr lang="en-US" sz="2400" b="1" dirty="0">
                <a:cs typeface="Arial" panose="020B0604020202020204" pitchFamily="34" charset="0"/>
              </a:rPr>
              <a:t>(-) Hyoscine </a:t>
            </a:r>
            <a:r>
              <a:rPr lang="en-US" sz="2400" dirty="0">
                <a:cs typeface="Arial" panose="020B0604020202020204" pitchFamily="34" charset="0"/>
              </a:rPr>
              <a:t>(</a:t>
            </a:r>
            <a:r>
              <a:rPr lang="en-US" sz="2400" b="1" dirty="0">
                <a:cs typeface="Arial" panose="020B0604020202020204" pitchFamily="34" charset="0"/>
              </a:rPr>
              <a:t>scopolamine</a:t>
            </a:r>
            <a:r>
              <a:rPr lang="en-US" sz="2400" dirty="0">
                <a:cs typeface="Arial" panose="020B0604020202020204" pitchFamily="34" charset="0"/>
              </a:rPr>
              <a:t>)</a:t>
            </a:r>
            <a:r>
              <a:rPr lang="en-US" sz="2400" b="1" dirty="0">
                <a:cs typeface="Arial" panose="020B0604020202020204" pitchFamily="34" charset="0"/>
              </a:rPr>
              <a:t> </a:t>
            </a:r>
            <a:r>
              <a:rPr lang="en-US" sz="2400" dirty="0">
                <a:cs typeface="Arial" panose="020B0604020202020204" pitchFamily="34" charset="0"/>
              </a:rPr>
              <a:t>derives</a:t>
            </a:r>
            <a:r>
              <a:rPr lang="en-US" sz="2400" b="1" dirty="0">
                <a:cs typeface="Arial" panose="020B0604020202020204" pitchFamily="34" charset="0"/>
              </a:rPr>
              <a:t> </a:t>
            </a:r>
            <a:r>
              <a:rPr lang="en-US" sz="2400" dirty="0">
                <a:cs typeface="Arial" panose="020B0604020202020204" pitchFamily="34" charset="0"/>
              </a:rPr>
              <a:t>from (-) </a:t>
            </a:r>
            <a:r>
              <a:rPr lang="en-US" sz="2400" b="1" dirty="0">
                <a:cs typeface="Arial" panose="020B0604020202020204" pitchFamily="34" charset="0"/>
              </a:rPr>
              <a:t>Hyoscyamine </a:t>
            </a:r>
            <a:r>
              <a:rPr lang="en-US" sz="2400" dirty="0">
                <a:cs typeface="Arial" panose="020B0604020202020204" pitchFamily="34" charset="0"/>
              </a:rPr>
              <a:t>through two successive oxidations.</a:t>
            </a:r>
            <a:endParaRPr lang="it-IT" sz="2400" b="1" dirty="0">
              <a:cs typeface="Arial" panose="020B0604020202020204" pitchFamily="34" charset="0"/>
            </a:endParaRPr>
          </a:p>
        </p:txBody>
      </p:sp>
      <p:sp>
        <p:nvSpPr>
          <p:cNvPr id="5" name="Rettangolo 4"/>
          <p:cNvSpPr/>
          <p:nvPr/>
        </p:nvSpPr>
        <p:spPr>
          <a:xfrm>
            <a:off x="4365632" y="5226303"/>
            <a:ext cx="1370328" cy="134593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FC33E83C-198D-1D4F-8B2C-1DFCC9ADD131}"/>
              </a:ext>
            </a:extLst>
          </p:cNvPr>
          <p:cNvSpPr>
            <a:spLocks noGrp="1"/>
          </p:cNvSpPr>
          <p:nvPr>
            <p:ph type="sldNum" sz="quarter" idx="12"/>
          </p:nvPr>
        </p:nvSpPr>
        <p:spPr/>
        <p:txBody>
          <a:bodyPr/>
          <a:lstStyle/>
          <a:p>
            <a:fld id="{C63DA149-4D9E-4AC6-8FF9-D7E50BACF300}" type="slidenum">
              <a:rPr lang="it-IT" smtClean="0"/>
              <a:t>24</a:t>
            </a:fld>
            <a:endParaRPr lang="it-IT"/>
          </a:p>
        </p:txBody>
      </p:sp>
      <p:sp>
        <p:nvSpPr>
          <p:cNvPr id="6" name="Rettangolo 5">
            <a:extLst>
              <a:ext uri="{FF2B5EF4-FFF2-40B4-BE49-F238E27FC236}">
                <a16:creationId xmlns:a16="http://schemas.microsoft.com/office/drawing/2014/main" id="{972022E6-7A12-5947-BA2A-4DBB3EC2C059}"/>
              </a:ext>
            </a:extLst>
          </p:cNvPr>
          <p:cNvSpPr/>
          <p:nvPr/>
        </p:nvSpPr>
        <p:spPr>
          <a:xfrm>
            <a:off x="5879976" y="1556793"/>
            <a:ext cx="1076456" cy="79353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58F06B27-E85A-2542-A432-509C07D11745}"/>
              </a:ext>
            </a:extLst>
          </p:cNvPr>
          <p:cNvSpPr/>
          <p:nvPr/>
        </p:nvSpPr>
        <p:spPr>
          <a:xfrm>
            <a:off x="1847528" y="1963935"/>
            <a:ext cx="1584176" cy="1152128"/>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59734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69F595A-186C-9143-9A64-BE505027094A}"/>
              </a:ext>
            </a:extLst>
          </p:cNvPr>
          <p:cNvSpPr>
            <a:spLocks noGrp="1"/>
          </p:cNvSpPr>
          <p:nvPr>
            <p:ph idx="1"/>
          </p:nvPr>
        </p:nvSpPr>
        <p:spPr>
          <a:xfrm>
            <a:off x="1703512" y="116632"/>
            <a:ext cx="8784976" cy="3888432"/>
          </a:xfrm>
        </p:spPr>
        <p:txBody>
          <a:bodyPr>
            <a:normAutofit lnSpcReduction="10000"/>
          </a:bodyPr>
          <a:lstStyle/>
          <a:p>
            <a:pPr>
              <a:buFont typeface="Wingdings" pitchFamily="2" charset="2"/>
              <a:buChar char="Ø"/>
            </a:pPr>
            <a:r>
              <a:rPr lang="it-IT" sz="2000" b="1" dirty="0">
                <a:cs typeface="Arial" panose="020B0604020202020204" pitchFamily="34" charset="0"/>
              </a:rPr>
              <a:t>(-) </a:t>
            </a:r>
            <a:r>
              <a:rPr lang="it-IT" sz="2000" b="1" dirty="0" err="1">
                <a:cs typeface="Arial" panose="020B0604020202020204" pitchFamily="34" charset="0"/>
              </a:rPr>
              <a:t>Hyoscyamine</a:t>
            </a:r>
            <a:r>
              <a:rPr lang="it-IT" sz="2000" dirty="0">
                <a:cs typeface="Arial" panose="020B0604020202020204" pitchFamily="34" charset="0"/>
              </a:rPr>
              <a:t> and </a:t>
            </a:r>
            <a:r>
              <a:rPr lang="it-IT" sz="2000" b="1" dirty="0">
                <a:cs typeface="Arial" panose="020B0604020202020204" pitchFamily="34" charset="0"/>
              </a:rPr>
              <a:t>(-) </a:t>
            </a:r>
            <a:r>
              <a:rPr lang="it-IT" sz="2000" b="1" dirty="0" err="1">
                <a:cs typeface="Arial" panose="020B0604020202020204" pitchFamily="34" charset="0"/>
              </a:rPr>
              <a:t>Hyoscine</a:t>
            </a:r>
            <a:r>
              <a:rPr lang="it-IT" sz="2000" b="1" dirty="0">
                <a:cs typeface="Arial" panose="020B0604020202020204" pitchFamily="34" charset="0"/>
              </a:rPr>
              <a:t> </a:t>
            </a:r>
            <a:r>
              <a:rPr lang="it-IT" sz="2000" dirty="0">
                <a:cs typeface="Arial" panose="020B0604020202020204" pitchFamily="34" charset="0"/>
              </a:rPr>
              <a:t>are the </a:t>
            </a:r>
            <a:r>
              <a:rPr lang="it-IT" sz="2000" dirty="0" err="1">
                <a:cs typeface="Arial" panose="020B0604020202020204" pitchFamily="34" charset="0"/>
              </a:rPr>
              <a:t>most</a:t>
            </a:r>
            <a:r>
              <a:rPr lang="it-IT" sz="2000" dirty="0">
                <a:cs typeface="Arial" panose="020B0604020202020204" pitchFamily="34" charset="0"/>
              </a:rPr>
              <a:t> </a:t>
            </a:r>
            <a:r>
              <a:rPr lang="it-IT" sz="2000" dirty="0" err="1">
                <a:cs typeface="Arial" panose="020B0604020202020204" pitchFamily="34" charset="0"/>
              </a:rPr>
              <a:t>important</a:t>
            </a:r>
            <a:r>
              <a:rPr lang="it-IT" sz="2000" dirty="0">
                <a:cs typeface="Arial" panose="020B0604020202020204" pitchFamily="34" charset="0"/>
              </a:rPr>
              <a:t> </a:t>
            </a:r>
            <a:r>
              <a:rPr lang="it-IT" sz="2000" dirty="0" err="1">
                <a:cs typeface="Arial" panose="020B0604020202020204" pitchFamily="34" charset="0"/>
              </a:rPr>
              <a:t>alkaloids</a:t>
            </a:r>
            <a:r>
              <a:rPr lang="it-IT" sz="2000" dirty="0">
                <a:cs typeface="Arial" panose="020B0604020202020204" pitchFamily="34" charset="0"/>
              </a:rPr>
              <a:t> </a:t>
            </a:r>
            <a:r>
              <a:rPr lang="it-IT" sz="2000" dirty="0" err="1">
                <a:cs typeface="Arial" panose="020B0604020202020204" pitchFamily="34" charset="0"/>
              </a:rPr>
              <a:t>used</a:t>
            </a:r>
            <a:r>
              <a:rPr lang="it-IT" sz="2000" dirty="0">
                <a:cs typeface="Arial" panose="020B0604020202020204" pitchFamily="34" charset="0"/>
              </a:rPr>
              <a:t> in medicine.</a:t>
            </a:r>
          </a:p>
          <a:p>
            <a:pPr>
              <a:buFont typeface="Wingdings" pitchFamily="2" charset="2"/>
              <a:buChar char="Ø"/>
            </a:pPr>
            <a:r>
              <a:rPr lang="it-IT" sz="2000" dirty="0" err="1">
                <a:cs typeface="Arial" panose="020B0604020202020204" pitchFamily="34" charset="0"/>
              </a:rPr>
              <a:t>They</a:t>
            </a:r>
            <a:r>
              <a:rPr lang="it-IT" sz="2000" dirty="0">
                <a:cs typeface="Arial" panose="020B0604020202020204" pitchFamily="34" charset="0"/>
              </a:rPr>
              <a:t> are </a:t>
            </a:r>
            <a:r>
              <a:rPr lang="it-IT" sz="2000" dirty="0" err="1">
                <a:cs typeface="Arial" panose="020B0604020202020204" pitchFamily="34" charset="0"/>
              </a:rPr>
              <a:t>found</a:t>
            </a:r>
            <a:r>
              <a:rPr lang="it-IT" sz="2000" dirty="0">
                <a:cs typeface="Arial" panose="020B0604020202020204" pitchFamily="34" charset="0"/>
              </a:rPr>
              <a:t> in </a:t>
            </a:r>
            <a:r>
              <a:rPr lang="it-IT" sz="2000" dirty="0" err="1">
                <a:cs typeface="Arial" panose="020B0604020202020204" pitchFamily="34" charset="0"/>
              </a:rPr>
              <a:t>Solanaceae</a:t>
            </a:r>
            <a:r>
              <a:rPr lang="it-IT" sz="2000" dirty="0">
                <a:cs typeface="Arial" panose="020B0604020202020204" pitchFamily="34" charset="0"/>
              </a:rPr>
              <a:t>:  </a:t>
            </a:r>
            <a:r>
              <a:rPr lang="it-IT" sz="2000" i="1" dirty="0">
                <a:cs typeface="Arial" panose="020B0604020202020204" pitchFamily="34" charset="0"/>
              </a:rPr>
              <a:t>Atropa belladonna, Datura </a:t>
            </a:r>
            <a:r>
              <a:rPr lang="it-IT" sz="2000" i="1" dirty="0" err="1">
                <a:cs typeface="Arial" panose="020B0604020202020204" pitchFamily="34" charset="0"/>
              </a:rPr>
              <a:t>stramonium</a:t>
            </a:r>
            <a:r>
              <a:rPr lang="it-IT" sz="2000" i="1" dirty="0">
                <a:cs typeface="Arial" panose="020B0604020202020204" pitchFamily="34" charset="0"/>
              </a:rPr>
              <a:t>, </a:t>
            </a:r>
            <a:r>
              <a:rPr lang="it-IT" sz="2000" i="1" dirty="0" err="1">
                <a:cs typeface="Arial" panose="020B0604020202020204" pitchFamily="34" charset="0"/>
              </a:rPr>
              <a:t>Hyoscyamus</a:t>
            </a:r>
            <a:r>
              <a:rPr lang="it-IT" sz="2000" i="1" dirty="0">
                <a:cs typeface="Arial" panose="020B0604020202020204" pitchFamily="34" charset="0"/>
              </a:rPr>
              <a:t> </a:t>
            </a:r>
            <a:r>
              <a:rPr lang="it-IT" sz="2000" i="1" dirty="0" err="1">
                <a:cs typeface="Arial" panose="020B0604020202020204" pitchFamily="34" charset="0"/>
              </a:rPr>
              <a:t>niger</a:t>
            </a:r>
            <a:r>
              <a:rPr lang="it-IT" sz="2000" i="1" dirty="0">
                <a:cs typeface="Arial" panose="020B0604020202020204" pitchFamily="34" charset="0"/>
              </a:rPr>
              <a:t> </a:t>
            </a:r>
            <a:r>
              <a:rPr lang="it-IT" sz="2000" dirty="0">
                <a:cs typeface="Arial" panose="020B0604020202020204" pitchFamily="34" charset="0"/>
              </a:rPr>
              <a:t>(Giusquiamo); </a:t>
            </a:r>
            <a:r>
              <a:rPr lang="it-IT" sz="2000" i="1" dirty="0" err="1">
                <a:cs typeface="Arial" panose="020B0604020202020204" pitchFamily="34" charset="0"/>
              </a:rPr>
              <a:t>Duboisia</a:t>
            </a:r>
            <a:r>
              <a:rPr lang="it-IT" sz="2000" i="1" dirty="0">
                <a:cs typeface="Arial" panose="020B0604020202020204" pitchFamily="34" charset="0"/>
              </a:rPr>
              <a:t> </a:t>
            </a:r>
            <a:r>
              <a:rPr lang="it-IT" sz="2000" i="1" dirty="0" err="1">
                <a:cs typeface="Arial" panose="020B0604020202020204" pitchFamily="34" charset="0"/>
              </a:rPr>
              <a:t>myoporoides</a:t>
            </a:r>
            <a:r>
              <a:rPr lang="it-IT" sz="2000" i="1" dirty="0">
                <a:cs typeface="Arial" panose="020B0604020202020204" pitchFamily="34" charset="0"/>
              </a:rPr>
              <a:t> and </a:t>
            </a:r>
            <a:r>
              <a:rPr lang="it-IT" sz="2000" i="1" dirty="0" err="1">
                <a:cs typeface="Arial" panose="020B0604020202020204" pitchFamily="34" charset="0"/>
              </a:rPr>
              <a:t>Duboisia</a:t>
            </a:r>
            <a:r>
              <a:rPr lang="it-IT" sz="2000" i="1" dirty="0">
                <a:cs typeface="Arial" panose="020B0604020202020204" pitchFamily="34" charset="0"/>
              </a:rPr>
              <a:t> </a:t>
            </a:r>
            <a:r>
              <a:rPr lang="it-IT" sz="2000" i="1" dirty="0" err="1">
                <a:cs typeface="Arial" panose="020B0604020202020204" pitchFamily="34" charset="0"/>
              </a:rPr>
              <a:t>leichardtii</a:t>
            </a:r>
            <a:r>
              <a:rPr lang="it-IT" sz="2000" i="1" dirty="0">
                <a:cs typeface="Arial" panose="020B0604020202020204" pitchFamily="34" charset="0"/>
              </a:rPr>
              <a:t>, Mandragora </a:t>
            </a:r>
            <a:r>
              <a:rPr lang="it-IT" sz="2000" i="1" dirty="0" err="1">
                <a:cs typeface="Arial" panose="020B0604020202020204" pitchFamily="34" charset="0"/>
              </a:rPr>
              <a:t>officinarum</a:t>
            </a:r>
            <a:r>
              <a:rPr lang="it-IT" sz="2000" i="1" dirty="0">
                <a:cs typeface="Arial" panose="020B0604020202020204" pitchFamily="34" charset="0"/>
              </a:rPr>
              <a:t>.</a:t>
            </a:r>
          </a:p>
          <a:p>
            <a:pPr>
              <a:buFont typeface="Wingdings" pitchFamily="2" charset="2"/>
              <a:buChar char="Ø"/>
            </a:pPr>
            <a:r>
              <a:rPr lang="en-US" sz="2000" dirty="0">
                <a:cs typeface="Arial" panose="020B0604020202020204" pitchFamily="34" charset="0"/>
              </a:rPr>
              <a:t>Belladonna: </a:t>
            </a:r>
            <a:r>
              <a:rPr lang="en-US" sz="2000" i="1" dirty="0" err="1">
                <a:cs typeface="Arial" panose="020B0604020202020204" pitchFamily="34" charset="0"/>
              </a:rPr>
              <a:t>Atropa</a:t>
            </a:r>
            <a:r>
              <a:rPr lang="en-US" sz="2000" i="1" dirty="0">
                <a:cs typeface="Arial" panose="020B0604020202020204" pitchFamily="34" charset="0"/>
              </a:rPr>
              <a:t> belladonna</a:t>
            </a:r>
            <a:r>
              <a:rPr lang="en-US" sz="2000" dirty="0">
                <a:cs typeface="Arial" panose="020B0604020202020204" pitchFamily="34" charset="0"/>
              </a:rPr>
              <a:t>. Extremely poisonous plant (the name comes from Atropos who in Greek mythology is the Fate who cuts the thread of life). The alkaloids contained are easily absorbed through the skin and humans, unlike some animals (such as rabbits, sheep, pigs), are extremely sensitive to these toxins. </a:t>
            </a:r>
          </a:p>
          <a:p>
            <a:pPr>
              <a:buFont typeface="Wingdings" pitchFamily="2" charset="2"/>
              <a:buChar char="Ø"/>
            </a:pPr>
            <a:r>
              <a:rPr lang="en-US" sz="2000" dirty="0">
                <a:cs typeface="Arial" panose="020B0604020202020204" pitchFamily="34" charset="0"/>
              </a:rPr>
              <a:t>Contains 0.3-0.6% of alkaloids, mainly </a:t>
            </a:r>
            <a:r>
              <a:rPr lang="en-US" sz="2000" b="1" dirty="0">
                <a:cs typeface="Arial" panose="020B0604020202020204" pitchFamily="34" charset="0"/>
              </a:rPr>
              <a:t>(-) Hyoscyamine</a:t>
            </a:r>
            <a:r>
              <a:rPr lang="en-US" sz="2000" dirty="0">
                <a:cs typeface="Arial" panose="020B0604020202020204" pitchFamily="34" charset="0"/>
              </a:rPr>
              <a:t>. From the roots  also </a:t>
            </a:r>
            <a:r>
              <a:rPr lang="en-US" sz="2000" b="1" dirty="0">
                <a:cs typeface="Arial" panose="020B0604020202020204" pitchFamily="34" charset="0"/>
              </a:rPr>
              <a:t>(-) Hyoscine</a:t>
            </a:r>
            <a:r>
              <a:rPr lang="en-US" sz="2000" dirty="0">
                <a:cs typeface="Arial" panose="020B0604020202020204" pitchFamily="34" charset="0"/>
              </a:rPr>
              <a:t> (scopolamine). It is grown for pharmaceutical purposes in Europe and the United States, it is used as an analgesic to relieve gastrointestinal pain.</a:t>
            </a:r>
            <a:endParaRPr lang="it-IT" sz="2000" dirty="0"/>
          </a:p>
        </p:txBody>
      </p:sp>
      <p:sp>
        <p:nvSpPr>
          <p:cNvPr id="4" name="Segnaposto numero diapositiva 3">
            <a:extLst>
              <a:ext uri="{FF2B5EF4-FFF2-40B4-BE49-F238E27FC236}">
                <a16:creationId xmlns:a16="http://schemas.microsoft.com/office/drawing/2014/main" id="{D4E2201C-99C5-6547-A987-4713545B2A0F}"/>
              </a:ext>
            </a:extLst>
          </p:cNvPr>
          <p:cNvSpPr>
            <a:spLocks noGrp="1"/>
          </p:cNvSpPr>
          <p:nvPr>
            <p:ph type="sldNum" sz="quarter" idx="12"/>
          </p:nvPr>
        </p:nvSpPr>
        <p:spPr/>
        <p:txBody>
          <a:bodyPr/>
          <a:lstStyle/>
          <a:p>
            <a:fld id="{C63DA149-4D9E-4AC6-8FF9-D7E50BACF300}" type="slidenum">
              <a:rPr lang="it-IT" smtClean="0"/>
              <a:t>25</a:t>
            </a:fld>
            <a:endParaRPr lang="it-IT"/>
          </a:p>
        </p:txBody>
      </p:sp>
      <p:grpSp>
        <p:nvGrpSpPr>
          <p:cNvPr id="8" name="Gruppo 7">
            <a:extLst>
              <a:ext uri="{FF2B5EF4-FFF2-40B4-BE49-F238E27FC236}">
                <a16:creationId xmlns:a16="http://schemas.microsoft.com/office/drawing/2014/main" id="{510211D8-21DB-B943-AE13-520F5E89D389}"/>
              </a:ext>
            </a:extLst>
          </p:cNvPr>
          <p:cNvGrpSpPr/>
          <p:nvPr/>
        </p:nvGrpSpPr>
        <p:grpSpPr>
          <a:xfrm>
            <a:off x="4223792" y="4177376"/>
            <a:ext cx="4100934" cy="2419977"/>
            <a:chOff x="2843808" y="4153759"/>
            <a:chExt cx="4100934" cy="2419977"/>
          </a:xfrm>
        </p:grpSpPr>
        <p:pic>
          <p:nvPicPr>
            <p:cNvPr id="6" name="Immagine 5">
              <a:extLst>
                <a:ext uri="{FF2B5EF4-FFF2-40B4-BE49-F238E27FC236}">
                  <a16:creationId xmlns:a16="http://schemas.microsoft.com/office/drawing/2014/main" id="{1445FBA1-90C6-0B4B-8C8F-F2C9A8CA0281}"/>
                </a:ext>
              </a:extLst>
            </p:cNvPr>
            <p:cNvPicPr>
              <a:picLocks noChangeAspect="1"/>
            </p:cNvPicPr>
            <p:nvPr/>
          </p:nvPicPr>
          <p:blipFill rotWithShape="1">
            <a:blip r:embed="rId2">
              <a:extLst>
                <a:ext uri="{28A0092B-C50C-407E-A947-70E740481C1C}">
                  <a14:useLocalDpi xmlns:a14="http://schemas.microsoft.com/office/drawing/2010/main" val="0"/>
                </a:ext>
              </a:extLst>
            </a:blip>
            <a:srcRect b="13943"/>
            <a:stretch/>
          </p:blipFill>
          <p:spPr>
            <a:xfrm>
              <a:off x="2843808" y="4153759"/>
              <a:ext cx="4100934" cy="2419977"/>
            </a:xfrm>
            <a:prstGeom prst="rect">
              <a:avLst/>
            </a:prstGeom>
          </p:spPr>
        </p:pic>
        <p:sp>
          <p:nvSpPr>
            <p:cNvPr id="7" name="Rettangolo 6">
              <a:extLst>
                <a:ext uri="{FF2B5EF4-FFF2-40B4-BE49-F238E27FC236}">
                  <a16:creationId xmlns:a16="http://schemas.microsoft.com/office/drawing/2014/main" id="{D0FF22D3-CC98-614A-AF71-04E96C3008E7}"/>
                </a:ext>
              </a:extLst>
            </p:cNvPr>
            <p:cNvSpPr/>
            <p:nvPr/>
          </p:nvSpPr>
          <p:spPr>
            <a:xfrm>
              <a:off x="2843808" y="4153759"/>
              <a:ext cx="1975797" cy="369332"/>
            </a:xfrm>
            <a:prstGeom prst="rect">
              <a:avLst/>
            </a:prstGeom>
          </p:spPr>
          <p:txBody>
            <a:bodyPr wrap="none">
              <a:spAutoFit/>
            </a:bodyPr>
            <a:lstStyle/>
            <a:p>
              <a:r>
                <a:rPr lang="it-IT" b="1" i="1" dirty="0">
                  <a:solidFill>
                    <a:schemeClr val="bg1"/>
                  </a:solidFill>
                  <a:cs typeface="Arial" panose="020B0604020202020204" pitchFamily="34" charset="0"/>
                </a:rPr>
                <a:t>Atropa belladonna</a:t>
              </a:r>
              <a:endParaRPr lang="it-IT" b="1" dirty="0">
                <a:solidFill>
                  <a:schemeClr val="bg1"/>
                </a:solidFill>
              </a:endParaRPr>
            </a:p>
          </p:txBody>
        </p:sp>
      </p:grpSp>
    </p:spTree>
    <p:extLst>
      <p:ext uri="{BB962C8B-B14F-4D97-AF65-F5344CB8AC3E}">
        <p14:creationId xmlns:p14="http://schemas.microsoft.com/office/powerpoint/2010/main" val="1190144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90991E-1420-1F44-AABD-F7F79BCD2267}"/>
              </a:ext>
            </a:extLst>
          </p:cNvPr>
          <p:cNvSpPr>
            <a:spLocks noGrp="1"/>
          </p:cNvSpPr>
          <p:nvPr>
            <p:ph type="sldNum" sz="quarter" idx="12"/>
          </p:nvPr>
        </p:nvSpPr>
        <p:spPr/>
        <p:txBody>
          <a:bodyPr/>
          <a:lstStyle/>
          <a:p>
            <a:fld id="{C63DA149-4D9E-4AC6-8FF9-D7E50BACF300}" type="slidenum">
              <a:rPr lang="it-IT" smtClean="0"/>
              <a:t>26</a:t>
            </a:fld>
            <a:endParaRPr lang="it-IT"/>
          </a:p>
        </p:txBody>
      </p:sp>
      <p:sp>
        <p:nvSpPr>
          <p:cNvPr id="3" name="Rettangolo 2">
            <a:extLst>
              <a:ext uri="{FF2B5EF4-FFF2-40B4-BE49-F238E27FC236}">
                <a16:creationId xmlns:a16="http://schemas.microsoft.com/office/drawing/2014/main" id="{327DCED5-1C12-2245-8DE8-AE069CA0A1EE}"/>
              </a:ext>
            </a:extLst>
          </p:cNvPr>
          <p:cNvSpPr/>
          <p:nvPr/>
        </p:nvSpPr>
        <p:spPr>
          <a:xfrm>
            <a:off x="1919536" y="188640"/>
            <a:ext cx="8424936" cy="2523768"/>
          </a:xfrm>
          <a:prstGeom prst="rect">
            <a:avLst/>
          </a:prstGeom>
        </p:spPr>
        <p:txBody>
          <a:bodyPr wrap="square">
            <a:spAutoFit/>
          </a:bodyPr>
          <a:lstStyle/>
          <a:p>
            <a:pPr marL="342900" indent="-342900">
              <a:buFont typeface="Wingdings" pitchFamily="2" charset="2"/>
              <a:buChar char="Ø"/>
            </a:pPr>
            <a:r>
              <a:rPr lang="it-IT" sz="2200" dirty="0" err="1">
                <a:cs typeface="Arial" panose="020B0604020202020204" pitchFamily="34" charset="0"/>
              </a:rPr>
              <a:t>Stramonium</a:t>
            </a:r>
            <a:r>
              <a:rPr lang="it-IT" sz="2200" dirty="0">
                <a:cs typeface="Arial" panose="020B0604020202020204" pitchFamily="34" charset="0"/>
              </a:rPr>
              <a:t>: </a:t>
            </a:r>
            <a:r>
              <a:rPr lang="it-IT" sz="2200" i="1" dirty="0">
                <a:cs typeface="Arial" panose="020B0604020202020204" pitchFamily="34" charset="0"/>
              </a:rPr>
              <a:t>Datura </a:t>
            </a:r>
            <a:r>
              <a:rPr lang="it-IT" sz="2200" i="1" dirty="0" err="1">
                <a:cs typeface="Arial" panose="020B0604020202020204" pitchFamily="34" charset="0"/>
              </a:rPr>
              <a:t>stramonium</a:t>
            </a:r>
            <a:r>
              <a:rPr lang="it-IT" sz="2200" i="1" dirty="0">
                <a:cs typeface="Arial" panose="020B0604020202020204" pitchFamily="34" charset="0"/>
              </a:rPr>
              <a:t> </a:t>
            </a:r>
            <a:r>
              <a:rPr lang="it-IT" sz="2200" dirty="0">
                <a:cs typeface="Arial" panose="020B0604020202020204" pitchFamily="34" charset="0"/>
              </a:rPr>
              <a:t>(Europe and North America). The </a:t>
            </a:r>
            <a:r>
              <a:rPr lang="it-IT" sz="2200" dirty="0" err="1">
                <a:cs typeface="Arial" panose="020B0604020202020204" pitchFamily="34" charset="0"/>
              </a:rPr>
              <a:t>leaves</a:t>
            </a:r>
            <a:r>
              <a:rPr lang="it-IT" sz="2200" dirty="0">
                <a:cs typeface="Arial" panose="020B0604020202020204" pitchFamily="34" charset="0"/>
              </a:rPr>
              <a:t> </a:t>
            </a:r>
            <a:r>
              <a:rPr lang="it-IT" sz="2200" dirty="0" err="1">
                <a:cs typeface="Arial" panose="020B0604020202020204" pitchFamily="34" charset="0"/>
              </a:rPr>
              <a:t>contain</a:t>
            </a:r>
            <a:r>
              <a:rPr lang="it-IT" sz="2200" dirty="0">
                <a:cs typeface="Arial" panose="020B0604020202020204" pitchFamily="34" charset="0"/>
              </a:rPr>
              <a:t> 0.2-0.45% </a:t>
            </a:r>
            <a:r>
              <a:rPr lang="it-IT" sz="2200" dirty="0" err="1">
                <a:cs typeface="Arial" panose="020B0604020202020204" pitchFamily="34" charset="0"/>
              </a:rPr>
              <a:t>alkaloids</a:t>
            </a:r>
            <a:r>
              <a:rPr lang="it-IT" sz="2200" dirty="0">
                <a:cs typeface="Arial" panose="020B0604020202020204" pitchFamily="34" charset="0"/>
              </a:rPr>
              <a:t>, </a:t>
            </a:r>
            <a:r>
              <a:rPr lang="it-IT" sz="2200" dirty="0" err="1">
                <a:cs typeface="Arial" panose="020B0604020202020204" pitchFamily="34" charset="0"/>
              </a:rPr>
              <a:t>mainly</a:t>
            </a:r>
            <a:r>
              <a:rPr lang="it-IT" sz="2200" dirty="0">
                <a:cs typeface="Arial" panose="020B0604020202020204" pitchFamily="34" charset="0"/>
              </a:rPr>
              <a:t> </a:t>
            </a:r>
            <a:r>
              <a:rPr lang="it-IT" sz="2200" b="1" dirty="0">
                <a:cs typeface="Arial" panose="020B0604020202020204" pitchFamily="34" charset="0"/>
              </a:rPr>
              <a:t>(-) </a:t>
            </a:r>
            <a:r>
              <a:rPr lang="it-IT" sz="2200" b="1" dirty="0" err="1">
                <a:cs typeface="Arial" panose="020B0604020202020204" pitchFamily="34" charset="0"/>
              </a:rPr>
              <a:t>Hyoscyamine</a:t>
            </a:r>
            <a:r>
              <a:rPr lang="it-IT" sz="2200" dirty="0">
                <a:cs typeface="Arial" panose="020B0604020202020204" pitchFamily="34" charset="0"/>
              </a:rPr>
              <a:t> and </a:t>
            </a:r>
            <a:r>
              <a:rPr lang="it-IT" sz="2200" b="1" dirty="0">
                <a:cs typeface="Arial" panose="020B0604020202020204" pitchFamily="34" charset="0"/>
              </a:rPr>
              <a:t>(-) </a:t>
            </a:r>
            <a:r>
              <a:rPr lang="it-IT" sz="2200" b="1" dirty="0" err="1">
                <a:cs typeface="Arial" panose="020B0604020202020204" pitchFamily="34" charset="0"/>
              </a:rPr>
              <a:t>Hyoscine</a:t>
            </a:r>
            <a:r>
              <a:rPr lang="it-IT" sz="2200" b="1" dirty="0">
                <a:cs typeface="Arial" panose="020B0604020202020204" pitchFamily="34" charset="0"/>
              </a:rPr>
              <a:t>.</a:t>
            </a:r>
          </a:p>
          <a:p>
            <a:pPr marL="342900" indent="-342900">
              <a:buFont typeface="Wingdings" pitchFamily="2" charset="2"/>
              <a:buChar char="Ø"/>
            </a:pPr>
            <a:r>
              <a:rPr lang="it-IT" sz="2200" dirty="0" err="1">
                <a:cs typeface="Arial" panose="020B0604020202020204" pitchFamily="34" charset="0"/>
              </a:rPr>
              <a:t>Henbane</a:t>
            </a:r>
            <a:r>
              <a:rPr lang="it-IT" sz="2200" dirty="0">
                <a:cs typeface="Arial" panose="020B0604020202020204" pitchFamily="34" charset="0"/>
              </a:rPr>
              <a:t>: </a:t>
            </a:r>
            <a:r>
              <a:rPr lang="it-IT" sz="2200" i="1" dirty="0" err="1">
                <a:cs typeface="Arial" panose="020B0604020202020204" pitchFamily="34" charset="0"/>
              </a:rPr>
              <a:t>Hyoscyamus</a:t>
            </a:r>
            <a:r>
              <a:rPr lang="it-IT" sz="2200" i="1" dirty="0">
                <a:cs typeface="Arial" panose="020B0604020202020204" pitchFamily="34" charset="0"/>
              </a:rPr>
              <a:t> </a:t>
            </a:r>
            <a:r>
              <a:rPr lang="it-IT" sz="2200" i="1" dirty="0" err="1">
                <a:cs typeface="Arial" panose="020B0604020202020204" pitchFamily="34" charset="0"/>
              </a:rPr>
              <a:t>niger</a:t>
            </a:r>
            <a:r>
              <a:rPr lang="it-IT" sz="2200" i="1" dirty="0">
                <a:cs typeface="Arial" panose="020B0604020202020204" pitchFamily="34" charset="0"/>
              </a:rPr>
              <a:t> </a:t>
            </a:r>
            <a:r>
              <a:rPr lang="it-IT" sz="2200" dirty="0">
                <a:cs typeface="Arial" panose="020B0604020202020204" pitchFamily="34" charset="0"/>
              </a:rPr>
              <a:t>(Europe). The </a:t>
            </a:r>
            <a:r>
              <a:rPr lang="it-IT" sz="2200" dirty="0" err="1">
                <a:cs typeface="Arial" panose="020B0604020202020204" pitchFamily="34" charset="0"/>
              </a:rPr>
              <a:t>alkaloid</a:t>
            </a:r>
            <a:r>
              <a:rPr lang="it-IT" sz="2200" dirty="0">
                <a:cs typeface="Arial" panose="020B0604020202020204" pitchFamily="34" charset="0"/>
              </a:rPr>
              <a:t> </a:t>
            </a:r>
            <a:r>
              <a:rPr lang="it-IT" sz="2200" dirty="0" err="1">
                <a:cs typeface="Arial" panose="020B0604020202020204" pitchFamily="34" charset="0"/>
              </a:rPr>
              <a:t>content</a:t>
            </a:r>
            <a:r>
              <a:rPr lang="it-IT" sz="2200" dirty="0">
                <a:cs typeface="Arial" panose="020B0604020202020204" pitchFamily="34" charset="0"/>
              </a:rPr>
              <a:t> </a:t>
            </a:r>
            <a:r>
              <a:rPr lang="it-IT" sz="2200" dirty="0" err="1">
                <a:cs typeface="Arial" panose="020B0604020202020204" pitchFamily="34" charset="0"/>
              </a:rPr>
              <a:t>is</a:t>
            </a:r>
            <a:r>
              <a:rPr lang="it-IT" sz="2200" dirty="0">
                <a:cs typeface="Arial" panose="020B0604020202020204" pitchFamily="34" charset="0"/>
              </a:rPr>
              <a:t> 0.45-0.14%, </a:t>
            </a:r>
            <a:r>
              <a:rPr lang="it-IT" sz="2200" dirty="0" err="1">
                <a:cs typeface="Arial" panose="020B0604020202020204" pitchFamily="34" charset="0"/>
              </a:rPr>
              <a:t>consisting</a:t>
            </a:r>
            <a:r>
              <a:rPr lang="it-IT" sz="2200" dirty="0">
                <a:cs typeface="Arial" panose="020B0604020202020204" pitchFamily="34" charset="0"/>
              </a:rPr>
              <a:t> of </a:t>
            </a:r>
            <a:r>
              <a:rPr lang="it-IT" sz="2200" b="1" dirty="0">
                <a:cs typeface="Arial" panose="020B0604020202020204" pitchFamily="34" charset="0"/>
              </a:rPr>
              <a:t>(-) </a:t>
            </a:r>
            <a:r>
              <a:rPr lang="it-IT" sz="2200" b="1" dirty="0" err="1">
                <a:cs typeface="Arial" panose="020B0604020202020204" pitchFamily="34" charset="0"/>
              </a:rPr>
              <a:t>Hyoscyamine</a:t>
            </a:r>
            <a:r>
              <a:rPr lang="it-IT" sz="2200" dirty="0">
                <a:cs typeface="Arial" panose="020B0604020202020204" pitchFamily="34" charset="0"/>
              </a:rPr>
              <a:t> and </a:t>
            </a:r>
            <a:r>
              <a:rPr lang="it-IT" sz="2200" b="1" dirty="0">
                <a:cs typeface="Arial" panose="020B0604020202020204" pitchFamily="34" charset="0"/>
              </a:rPr>
              <a:t>(-) </a:t>
            </a:r>
            <a:r>
              <a:rPr lang="it-IT" sz="2200" b="1" dirty="0" err="1">
                <a:cs typeface="Arial" panose="020B0604020202020204" pitchFamily="34" charset="0"/>
              </a:rPr>
              <a:t>Hyoscine</a:t>
            </a:r>
            <a:r>
              <a:rPr lang="it-IT" sz="2200" dirty="0">
                <a:cs typeface="Arial" panose="020B0604020202020204" pitchFamily="34" charset="0"/>
              </a:rPr>
              <a:t> in </a:t>
            </a:r>
            <a:r>
              <a:rPr lang="it-IT" sz="2200" dirty="0" err="1">
                <a:cs typeface="Arial" panose="020B0604020202020204" pitchFamily="34" charset="0"/>
              </a:rPr>
              <a:t>equal</a:t>
            </a:r>
            <a:r>
              <a:rPr lang="it-IT" sz="2200" dirty="0">
                <a:cs typeface="Arial" panose="020B0604020202020204" pitchFamily="34" charset="0"/>
              </a:rPr>
              <a:t> </a:t>
            </a:r>
            <a:r>
              <a:rPr lang="it-IT" sz="2200" dirty="0" err="1">
                <a:cs typeface="Arial" panose="020B0604020202020204" pitchFamily="34" charset="0"/>
              </a:rPr>
              <a:t>quantities</a:t>
            </a:r>
            <a:r>
              <a:rPr lang="it-IT" sz="2200" dirty="0">
                <a:cs typeface="Arial" panose="020B0604020202020204" pitchFamily="34" charset="0"/>
              </a:rPr>
              <a:t>. </a:t>
            </a:r>
            <a:r>
              <a:rPr lang="en-US" sz="2400" dirty="0">
                <a:cs typeface="Arial" panose="020B0604020202020204" pitchFamily="34" charset="0"/>
              </a:rPr>
              <a:t>It is grown for pharmaceutical purposes in Europe and the United States.</a:t>
            </a:r>
            <a:endParaRPr lang="it-IT" sz="2200" dirty="0">
              <a:cs typeface="Arial" panose="020B0604020202020204" pitchFamily="34" charset="0"/>
            </a:endParaRPr>
          </a:p>
        </p:txBody>
      </p:sp>
      <p:grpSp>
        <p:nvGrpSpPr>
          <p:cNvPr id="8" name="Gruppo 7">
            <a:extLst>
              <a:ext uri="{FF2B5EF4-FFF2-40B4-BE49-F238E27FC236}">
                <a16:creationId xmlns:a16="http://schemas.microsoft.com/office/drawing/2014/main" id="{AFBBE53D-C91D-6441-B2C6-D9637E7FB12C}"/>
              </a:ext>
            </a:extLst>
          </p:cNvPr>
          <p:cNvGrpSpPr/>
          <p:nvPr/>
        </p:nvGrpSpPr>
        <p:grpSpPr>
          <a:xfrm>
            <a:off x="3310211" y="3212976"/>
            <a:ext cx="5643586" cy="2935690"/>
            <a:chOff x="1259632" y="3601704"/>
            <a:chExt cx="5643586" cy="2935690"/>
          </a:xfrm>
        </p:grpSpPr>
        <p:pic>
          <p:nvPicPr>
            <p:cNvPr id="4" name="Immagine 3">
              <a:extLst>
                <a:ext uri="{FF2B5EF4-FFF2-40B4-BE49-F238E27FC236}">
                  <a16:creationId xmlns:a16="http://schemas.microsoft.com/office/drawing/2014/main" id="{0E6391D9-4D6F-934B-A8A8-6088A7E9F04F}"/>
                </a:ext>
              </a:extLst>
            </p:cNvPr>
            <p:cNvPicPr>
              <a:picLocks noChangeAspect="1"/>
            </p:cNvPicPr>
            <p:nvPr/>
          </p:nvPicPr>
          <p:blipFill rotWithShape="1">
            <a:blip r:embed="rId2"/>
            <a:srcRect b="12097"/>
            <a:stretch/>
          </p:blipFill>
          <p:spPr>
            <a:xfrm>
              <a:off x="1259632" y="3615993"/>
              <a:ext cx="3109461" cy="2905125"/>
            </a:xfrm>
            <a:prstGeom prst="rect">
              <a:avLst/>
            </a:prstGeom>
          </p:spPr>
        </p:pic>
        <p:pic>
          <p:nvPicPr>
            <p:cNvPr id="5" name="Immagine 4">
              <a:extLst>
                <a:ext uri="{FF2B5EF4-FFF2-40B4-BE49-F238E27FC236}">
                  <a16:creationId xmlns:a16="http://schemas.microsoft.com/office/drawing/2014/main" id="{F3AEFA76-7569-D74A-A624-9DCB3C39A002}"/>
                </a:ext>
              </a:extLst>
            </p:cNvPr>
            <p:cNvPicPr>
              <a:picLocks noChangeAspect="1"/>
            </p:cNvPicPr>
            <p:nvPr/>
          </p:nvPicPr>
          <p:blipFill rotWithShape="1">
            <a:blip r:embed="rId3"/>
            <a:srcRect t="5810"/>
            <a:stretch/>
          </p:blipFill>
          <p:spPr>
            <a:xfrm>
              <a:off x="4407668" y="3601704"/>
              <a:ext cx="2495550" cy="2933703"/>
            </a:xfrm>
            <a:prstGeom prst="rect">
              <a:avLst/>
            </a:prstGeom>
          </p:spPr>
        </p:pic>
        <p:sp>
          <p:nvSpPr>
            <p:cNvPr id="6" name="Rettangolo 5">
              <a:extLst>
                <a:ext uri="{FF2B5EF4-FFF2-40B4-BE49-F238E27FC236}">
                  <a16:creationId xmlns:a16="http://schemas.microsoft.com/office/drawing/2014/main" id="{A8443D70-B8E7-F142-A987-1A68F226C330}"/>
                </a:ext>
              </a:extLst>
            </p:cNvPr>
            <p:cNvSpPr/>
            <p:nvPr/>
          </p:nvSpPr>
          <p:spPr>
            <a:xfrm>
              <a:off x="1259632" y="6237312"/>
              <a:ext cx="1754551" cy="300082"/>
            </a:xfrm>
            <a:prstGeom prst="rect">
              <a:avLst/>
            </a:prstGeom>
          </p:spPr>
          <p:txBody>
            <a:bodyPr wrap="square">
              <a:spAutoFit/>
            </a:bodyPr>
            <a:lstStyle/>
            <a:p>
              <a:r>
                <a:rPr lang="it-IT" sz="1350" b="1" i="1" dirty="0" err="1">
                  <a:solidFill>
                    <a:schemeClr val="bg1"/>
                  </a:solidFill>
                </a:rPr>
                <a:t>Hyoscyamus</a:t>
              </a:r>
              <a:r>
                <a:rPr lang="it-IT" sz="1350" b="1" i="1" dirty="0">
                  <a:solidFill>
                    <a:schemeClr val="bg1"/>
                  </a:solidFill>
                </a:rPr>
                <a:t> </a:t>
              </a:r>
              <a:r>
                <a:rPr lang="it-IT" sz="1350" b="1" i="1" dirty="0" err="1">
                  <a:solidFill>
                    <a:schemeClr val="bg1"/>
                  </a:solidFill>
                </a:rPr>
                <a:t>niger</a:t>
              </a:r>
              <a:endParaRPr lang="it-IT" sz="1350" b="1" dirty="0">
                <a:solidFill>
                  <a:schemeClr val="bg1"/>
                </a:solidFill>
              </a:endParaRPr>
            </a:p>
          </p:txBody>
        </p:sp>
        <p:sp>
          <p:nvSpPr>
            <p:cNvPr id="7" name="Rettangolo 6">
              <a:extLst>
                <a:ext uri="{FF2B5EF4-FFF2-40B4-BE49-F238E27FC236}">
                  <a16:creationId xmlns:a16="http://schemas.microsoft.com/office/drawing/2014/main" id="{5B535551-592C-B146-8647-2DA49DDEB58D}"/>
                </a:ext>
              </a:extLst>
            </p:cNvPr>
            <p:cNvSpPr/>
            <p:nvPr/>
          </p:nvSpPr>
          <p:spPr>
            <a:xfrm>
              <a:off x="4412872" y="6225262"/>
              <a:ext cx="1887320" cy="300082"/>
            </a:xfrm>
            <a:prstGeom prst="rect">
              <a:avLst/>
            </a:prstGeom>
          </p:spPr>
          <p:txBody>
            <a:bodyPr wrap="square">
              <a:spAutoFit/>
            </a:bodyPr>
            <a:lstStyle/>
            <a:p>
              <a:r>
                <a:rPr lang="it-IT" sz="1350" b="1" i="1" dirty="0">
                  <a:solidFill>
                    <a:schemeClr val="bg1"/>
                  </a:solidFill>
                </a:rPr>
                <a:t>Datura </a:t>
              </a:r>
              <a:r>
                <a:rPr lang="it-IT" sz="1350" b="1" i="1" dirty="0" err="1">
                  <a:solidFill>
                    <a:schemeClr val="bg1"/>
                  </a:solidFill>
                </a:rPr>
                <a:t>stramonium</a:t>
              </a:r>
              <a:endParaRPr lang="it-IT" sz="1350" b="1" dirty="0">
                <a:solidFill>
                  <a:schemeClr val="bg1"/>
                </a:solidFill>
              </a:endParaRPr>
            </a:p>
          </p:txBody>
        </p:sp>
      </p:grpSp>
    </p:spTree>
    <p:extLst>
      <p:ext uri="{BB962C8B-B14F-4D97-AF65-F5344CB8AC3E}">
        <p14:creationId xmlns:p14="http://schemas.microsoft.com/office/powerpoint/2010/main" val="304647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B8F37D4-9732-9546-B81C-D292DD6FE82C}"/>
              </a:ext>
            </a:extLst>
          </p:cNvPr>
          <p:cNvSpPr>
            <a:spLocks noGrp="1"/>
          </p:cNvSpPr>
          <p:nvPr>
            <p:ph type="sldNum" sz="quarter" idx="12"/>
          </p:nvPr>
        </p:nvSpPr>
        <p:spPr/>
        <p:txBody>
          <a:bodyPr/>
          <a:lstStyle/>
          <a:p>
            <a:fld id="{C63DA149-4D9E-4AC6-8FF9-D7E50BACF300}" type="slidenum">
              <a:rPr lang="it-IT" smtClean="0"/>
              <a:t>27</a:t>
            </a:fld>
            <a:endParaRPr lang="it-IT"/>
          </a:p>
        </p:txBody>
      </p:sp>
      <p:sp>
        <p:nvSpPr>
          <p:cNvPr id="5" name="Rettangolo 4">
            <a:extLst>
              <a:ext uri="{FF2B5EF4-FFF2-40B4-BE49-F238E27FC236}">
                <a16:creationId xmlns:a16="http://schemas.microsoft.com/office/drawing/2014/main" id="{1B6E11B3-DE67-0047-BDCD-39362A34E886}"/>
              </a:ext>
            </a:extLst>
          </p:cNvPr>
          <p:cNvSpPr/>
          <p:nvPr/>
        </p:nvSpPr>
        <p:spPr>
          <a:xfrm>
            <a:off x="4943872" y="404665"/>
            <a:ext cx="2088232" cy="584775"/>
          </a:xfrm>
          <a:prstGeom prst="rect">
            <a:avLst/>
          </a:prstGeom>
        </p:spPr>
        <p:txBody>
          <a:bodyPr wrap="square">
            <a:spAutoFit/>
          </a:bodyPr>
          <a:lstStyle/>
          <a:p>
            <a:pPr algn="ctr"/>
            <a:r>
              <a:rPr lang="it-IT" sz="3200" b="1" dirty="0">
                <a:solidFill>
                  <a:srgbClr val="7030A0"/>
                </a:solidFill>
              </a:rPr>
              <a:t>Atropine</a:t>
            </a:r>
            <a:r>
              <a:rPr lang="it-IT" sz="3200" dirty="0">
                <a:solidFill>
                  <a:srgbClr val="7030A0"/>
                </a:solidFill>
              </a:rPr>
              <a:t> </a:t>
            </a:r>
          </a:p>
        </p:txBody>
      </p:sp>
      <p:sp>
        <p:nvSpPr>
          <p:cNvPr id="7" name="Rettangolo 6">
            <a:extLst>
              <a:ext uri="{FF2B5EF4-FFF2-40B4-BE49-F238E27FC236}">
                <a16:creationId xmlns:a16="http://schemas.microsoft.com/office/drawing/2014/main" id="{F97F190A-7DFE-0E40-A264-A9A6709E3566}"/>
              </a:ext>
            </a:extLst>
          </p:cNvPr>
          <p:cNvSpPr/>
          <p:nvPr/>
        </p:nvSpPr>
        <p:spPr>
          <a:xfrm>
            <a:off x="3473358" y="3804388"/>
            <a:ext cx="5139833" cy="400110"/>
          </a:xfrm>
          <a:prstGeom prst="rect">
            <a:avLst/>
          </a:prstGeom>
        </p:spPr>
        <p:txBody>
          <a:bodyPr wrap="square">
            <a:spAutoFit/>
          </a:bodyPr>
          <a:lstStyle/>
          <a:p>
            <a:r>
              <a:rPr lang="it-IT" sz="2000" b="1" dirty="0"/>
              <a:t>Atropine</a:t>
            </a:r>
            <a:r>
              <a:rPr lang="it-IT" sz="2000" dirty="0"/>
              <a:t> </a:t>
            </a:r>
            <a:r>
              <a:rPr lang="it-IT" sz="2000" dirty="0" err="1"/>
              <a:t>is</a:t>
            </a:r>
            <a:r>
              <a:rPr lang="it-IT" sz="2000" dirty="0"/>
              <a:t> the </a:t>
            </a:r>
            <a:r>
              <a:rPr lang="it-IT" sz="2000" dirty="0" err="1"/>
              <a:t>racemic</a:t>
            </a:r>
            <a:r>
              <a:rPr lang="it-IT" sz="2000" dirty="0"/>
              <a:t> </a:t>
            </a:r>
            <a:r>
              <a:rPr lang="it-IT" sz="2000" dirty="0" err="1"/>
              <a:t>form</a:t>
            </a:r>
            <a:r>
              <a:rPr lang="it-IT" sz="2000" dirty="0"/>
              <a:t> of </a:t>
            </a:r>
            <a:r>
              <a:rPr lang="it-IT" sz="2000" b="1" dirty="0" err="1">
                <a:cs typeface="Arial" panose="020B0604020202020204" pitchFamily="34" charset="0"/>
              </a:rPr>
              <a:t>Hyoscyamine</a:t>
            </a:r>
            <a:endParaRPr lang="it-IT" sz="2000" dirty="0"/>
          </a:p>
        </p:txBody>
      </p:sp>
      <p:pic>
        <p:nvPicPr>
          <p:cNvPr id="6" name="Immagine 5">
            <a:extLst>
              <a:ext uri="{FF2B5EF4-FFF2-40B4-BE49-F238E27FC236}">
                <a16:creationId xmlns:a16="http://schemas.microsoft.com/office/drawing/2014/main" id="{B2101645-CA8E-544D-9557-ABC531075C89}"/>
              </a:ext>
            </a:extLst>
          </p:cNvPr>
          <p:cNvPicPr>
            <a:picLocks noChangeAspect="1"/>
          </p:cNvPicPr>
          <p:nvPr/>
        </p:nvPicPr>
        <p:blipFill rotWithShape="1">
          <a:blip r:embed="rId2">
            <a:extLst>
              <a:ext uri="{28A0092B-C50C-407E-A947-70E740481C1C}">
                <a14:useLocalDpi xmlns:a14="http://schemas.microsoft.com/office/drawing/2010/main" val="0"/>
              </a:ext>
            </a:extLst>
          </a:blip>
          <a:srcRect t="51024"/>
          <a:stretch/>
        </p:blipFill>
        <p:spPr>
          <a:xfrm>
            <a:off x="1901444" y="1703851"/>
            <a:ext cx="8283660" cy="1786237"/>
          </a:xfrm>
          <a:prstGeom prst="rect">
            <a:avLst/>
          </a:prstGeom>
        </p:spPr>
      </p:pic>
    </p:spTree>
    <p:extLst>
      <p:ext uri="{BB962C8B-B14F-4D97-AF65-F5344CB8AC3E}">
        <p14:creationId xmlns:p14="http://schemas.microsoft.com/office/powerpoint/2010/main" val="2154000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9DFE944-35A0-524E-B448-12CAA4AEC750}"/>
              </a:ext>
            </a:extLst>
          </p:cNvPr>
          <p:cNvSpPr>
            <a:spLocks noGrp="1"/>
          </p:cNvSpPr>
          <p:nvPr>
            <p:ph type="sldNum" sz="quarter" idx="12"/>
          </p:nvPr>
        </p:nvSpPr>
        <p:spPr/>
        <p:txBody>
          <a:bodyPr/>
          <a:lstStyle/>
          <a:p>
            <a:fld id="{C63DA149-4D9E-4AC6-8FF9-D7E50BACF300}" type="slidenum">
              <a:rPr lang="it-IT" smtClean="0"/>
              <a:t>28</a:t>
            </a:fld>
            <a:endParaRPr lang="it-IT"/>
          </a:p>
        </p:txBody>
      </p:sp>
      <p:sp>
        <p:nvSpPr>
          <p:cNvPr id="3" name="Rettangolo 2">
            <a:extLst>
              <a:ext uri="{FF2B5EF4-FFF2-40B4-BE49-F238E27FC236}">
                <a16:creationId xmlns:a16="http://schemas.microsoft.com/office/drawing/2014/main" id="{6B9A06B0-CEF0-8C4D-B18B-37E37AE69AFB}"/>
              </a:ext>
            </a:extLst>
          </p:cNvPr>
          <p:cNvSpPr/>
          <p:nvPr/>
        </p:nvSpPr>
        <p:spPr>
          <a:xfrm>
            <a:off x="2001888" y="332656"/>
            <a:ext cx="8208912" cy="6247864"/>
          </a:xfrm>
          <a:prstGeom prst="rect">
            <a:avLst/>
          </a:prstGeom>
        </p:spPr>
        <p:txBody>
          <a:bodyPr wrap="square">
            <a:spAutoFit/>
          </a:bodyPr>
          <a:lstStyle/>
          <a:p>
            <a:pPr marL="342900" indent="-342900">
              <a:buFont typeface="Wingdings" pitchFamily="2" charset="2"/>
              <a:buChar char="Ø"/>
            </a:pPr>
            <a:r>
              <a:rPr lang="it-IT" sz="2000" dirty="0" err="1"/>
              <a:t>These</a:t>
            </a:r>
            <a:r>
              <a:rPr lang="it-IT" sz="2000" dirty="0"/>
              <a:t> </a:t>
            </a:r>
            <a:r>
              <a:rPr lang="it-IT" sz="2000" dirty="0" err="1"/>
              <a:t>tropane</a:t>
            </a:r>
            <a:r>
              <a:rPr lang="it-IT" sz="2000" dirty="0"/>
              <a:t> </a:t>
            </a:r>
            <a:r>
              <a:rPr lang="it-IT" sz="2000" dirty="0" err="1"/>
              <a:t>alkalidois</a:t>
            </a:r>
            <a:r>
              <a:rPr lang="it-IT" sz="2000" dirty="0"/>
              <a:t> compete with </a:t>
            </a:r>
            <a:r>
              <a:rPr lang="it-IT" sz="2000" dirty="0" err="1"/>
              <a:t>acetylcholine</a:t>
            </a:r>
            <a:r>
              <a:rPr lang="it-IT" sz="2000" dirty="0"/>
              <a:t> for the </a:t>
            </a:r>
            <a:r>
              <a:rPr lang="it-IT" sz="2000" dirty="0" err="1"/>
              <a:t>occupation</a:t>
            </a:r>
            <a:r>
              <a:rPr lang="it-IT" sz="2000" dirty="0"/>
              <a:t> of the </a:t>
            </a:r>
            <a:r>
              <a:rPr lang="it-IT" sz="2000" dirty="0" err="1"/>
              <a:t>muscarinic</a:t>
            </a:r>
            <a:r>
              <a:rPr lang="it-IT" sz="2000" dirty="0"/>
              <a:t> </a:t>
            </a:r>
            <a:r>
              <a:rPr lang="it-IT" sz="2000" dirty="0" err="1"/>
              <a:t>receptor</a:t>
            </a:r>
            <a:r>
              <a:rPr lang="it-IT" sz="2000" dirty="0"/>
              <a:t> of the </a:t>
            </a:r>
            <a:r>
              <a:rPr lang="it-IT" sz="2000" dirty="0" err="1"/>
              <a:t>parasympathetic</a:t>
            </a:r>
            <a:r>
              <a:rPr lang="it-IT" sz="2000" dirty="0"/>
              <a:t> </a:t>
            </a:r>
            <a:r>
              <a:rPr lang="it-IT" sz="2000" dirty="0" err="1"/>
              <a:t>nervous</a:t>
            </a:r>
            <a:r>
              <a:rPr lang="it-IT" sz="2000" dirty="0"/>
              <a:t> </a:t>
            </a:r>
            <a:r>
              <a:rPr lang="it-IT" sz="2000" dirty="0" err="1"/>
              <a:t>system</a:t>
            </a:r>
            <a:r>
              <a:rPr lang="it-IT" sz="2000" dirty="0"/>
              <a:t>, </a:t>
            </a:r>
            <a:r>
              <a:rPr lang="it-IT" sz="2000" dirty="0" err="1"/>
              <a:t>thus</a:t>
            </a:r>
            <a:r>
              <a:rPr lang="it-IT" sz="2000" dirty="0"/>
              <a:t> </a:t>
            </a:r>
            <a:r>
              <a:rPr lang="it-IT" sz="2000" dirty="0" err="1"/>
              <a:t>preventing</a:t>
            </a:r>
            <a:r>
              <a:rPr lang="it-IT" sz="2000" dirty="0"/>
              <a:t> the </a:t>
            </a:r>
            <a:r>
              <a:rPr lang="it-IT" sz="2000" dirty="0" err="1"/>
              <a:t>passage</a:t>
            </a:r>
            <a:r>
              <a:rPr lang="it-IT" sz="2000" dirty="0"/>
              <a:t> of </a:t>
            </a:r>
            <a:r>
              <a:rPr lang="it-IT" sz="2000" dirty="0" err="1"/>
              <a:t>nerve</a:t>
            </a:r>
            <a:r>
              <a:rPr lang="it-IT" sz="2000" dirty="0"/>
              <a:t> </a:t>
            </a:r>
            <a:r>
              <a:rPr lang="it-IT" sz="2000" dirty="0" err="1"/>
              <a:t>impulses</a:t>
            </a:r>
            <a:r>
              <a:rPr lang="it-IT" sz="2000" dirty="0"/>
              <a:t> and are </a:t>
            </a:r>
            <a:r>
              <a:rPr lang="it-IT" sz="2000" dirty="0" err="1"/>
              <a:t>therefore</a:t>
            </a:r>
            <a:r>
              <a:rPr lang="it-IT" sz="2000" dirty="0"/>
              <a:t> </a:t>
            </a:r>
            <a:r>
              <a:rPr lang="it-IT" sz="2000" dirty="0" err="1"/>
              <a:t>classified</a:t>
            </a:r>
            <a:r>
              <a:rPr lang="it-IT" sz="2000" dirty="0"/>
              <a:t> </a:t>
            </a:r>
            <a:r>
              <a:rPr lang="it-IT" sz="2000" dirty="0" err="1"/>
              <a:t>as</a:t>
            </a:r>
            <a:r>
              <a:rPr lang="it-IT" sz="2000" dirty="0"/>
              <a:t> </a:t>
            </a:r>
            <a:r>
              <a:rPr lang="it-IT" sz="2000" dirty="0" err="1"/>
              <a:t>anticholinergics</a:t>
            </a:r>
            <a:r>
              <a:rPr lang="it-IT" sz="2000" dirty="0"/>
              <a:t>. </a:t>
            </a:r>
          </a:p>
          <a:p>
            <a:pPr marL="342900" indent="-342900">
              <a:buFont typeface="Wingdings" pitchFamily="2" charset="2"/>
              <a:buChar char="Ø"/>
            </a:pPr>
            <a:endParaRPr lang="it-IT" sz="2000" dirty="0"/>
          </a:p>
          <a:p>
            <a:pPr marL="342900" indent="-342900">
              <a:buFont typeface="Wingdings" pitchFamily="2" charset="2"/>
              <a:buChar char="Ø"/>
            </a:pPr>
            <a:r>
              <a:rPr lang="it-IT" sz="2000" dirty="0"/>
              <a:t>The </a:t>
            </a:r>
            <a:r>
              <a:rPr lang="it-IT" sz="2000" dirty="0" err="1"/>
              <a:t>antagonistic</a:t>
            </a:r>
            <a:r>
              <a:rPr lang="it-IT" sz="2000" dirty="0"/>
              <a:t> </a:t>
            </a:r>
            <a:r>
              <a:rPr lang="it-IT" sz="2000" dirty="0" err="1"/>
              <a:t>properties</a:t>
            </a:r>
            <a:r>
              <a:rPr lang="it-IT" sz="2000" dirty="0"/>
              <a:t> of </a:t>
            </a:r>
            <a:r>
              <a:rPr lang="it-IT" sz="2000" dirty="0" err="1"/>
              <a:t>hyoscyamine</a:t>
            </a:r>
            <a:r>
              <a:rPr lang="it-IT" sz="2000" dirty="0"/>
              <a:t> and </a:t>
            </a:r>
            <a:r>
              <a:rPr lang="it-IT" sz="2000" dirty="0" err="1"/>
              <a:t>hyoscine</a:t>
            </a:r>
            <a:r>
              <a:rPr lang="it-IT" sz="2000" dirty="0"/>
              <a:t> </a:t>
            </a:r>
            <a:r>
              <a:rPr lang="it-IT" sz="2000" dirty="0" err="1"/>
              <a:t>have</a:t>
            </a:r>
            <a:r>
              <a:rPr lang="it-IT" sz="2000" dirty="0"/>
              <a:t> a </a:t>
            </a:r>
            <a:r>
              <a:rPr lang="it-IT" sz="2000" dirty="0" err="1"/>
              <a:t>number</a:t>
            </a:r>
            <a:r>
              <a:rPr lang="it-IT" sz="2000" dirty="0"/>
              <a:t> of </a:t>
            </a:r>
            <a:r>
              <a:rPr lang="it-IT" sz="2000" dirty="0" err="1"/>
              <a:t>useful</a:t>
            </a:r>
            <a:r>
              <a:rPr lang="it-IT" sz="2000" dirty="0"/>
              <a:t> </a:t>
            </a:r>
            <a:r>
              <a:rPr lang="it-IT" sz="2000" dirty="0" err="1"/>
              <a:t>therapeutic</a:t>
            </a:r>
            <a:r>
              <a:rPr lang="it-IT" sz="2000" dirty="0"/>
              <a:t> </a:t>
            </a:r>
            <a:r>
              <a:rPr lang="it-IT" sz="2000" dirty="0" err="1"/>
              <a:t>applications</a:t>
            </a:r>
            <a:r>
              <a:rPr lang="it-IT" sz="2000" dirty="0"/>
              <a:t> </a:t>
            </a:r>
            <a:r>
              <a:rPr lang="it-IT" sz="2000" dirty="0" err="1"/>
              <a:t>including</a:t>
            </a:r>
            <a:r>
              <a:rPr lang="it-IT" sz="2000" dirty="0"/>
              <a:t> the </a:t>
            </a:r>
            <a:r>
              <a:rPr lang="it-IT" sz="2000" dirty="0" err="1"/>
              <a:t>spasmolytic</a:t>
            </a:r>
            <a:r>
              <a:rPr lang="it-IT" sz="2000" dirty="0"/>
              <a:t> </a:t>
            </a:r>
            <a:r>
              <a:rPr lang="it-IT" sz="2000" dirty="0" err="1"/>
              <a:t>action</a:t>
            </a:r>
            <a:r>
              <a:rPr lang="it-IT" sz="2000" dirty="0"/>
              <a:t> of the </a:t>
            </a:r>
            <a:r>
              <a:rPr lang="it-IT" sz="2000" dirty="0" err="1"/>
              <a:t>gastrointestinal</a:t>
            </a:r>
            <a:r>
              <a:rPr lang="it-IT" sz="2000" dirty="0"/>
              <a:t> </a:t>
            </a:r>
            <a:r>
              <a:rPr lang="it-IT" sz="2000" dirty="0" err="1"/>
              <a:t>tract</a:t>
            </a:r>
            <a:r>
              <a:rPr lang="it-IT" sz="2000" dirty="0"/>
              <a:t>, the </a:t>
            </a:r>
            <a:r>
              <a:rPr lang="it-IT" sz="2000" dirty="0" err="1"/>
              <a:t>antisecretory</a:t>
            </a:r>
            <a:r>
              <a:rPr lang="it-IT" sz="2000" dirty="0"/>
              <a:t> </a:t>
            </a:r>
            <a:r>
              <a:rPr lang="it-IT" sz="2000" dirty="0" err="1"/>
              <a:t>effect</a:t>
            </a:r>
            <a:r>
              <a:rPr lang="it-IT" sz="2000" dirty="0"/>
              <a:t> </a:t>
            </a:r>
            <a:r>
              <a:rPr lang="it-IT" sz="2000" dirty="0" err="1"/>
              <a:t>which</a:t>
            </a:r>
            <a:r>
              <a:rPr lang="it-IT" sz="2000" dirty="0"/>
              <a:t> can control the production of saliva </a:t>
            </a:r>
            <a:r>
              <a:rPr lang="it-IT" sz="2000" dirty="0" err="1"/>
              <a:t>during</a:t>
            </a:r>
            <a:r>
              <a:rPr lang="it-IT" sz="2000" dirty="0"/>
              <a:t> </a:t>
            </a:r>
            <a:r>
              <a:rPr lang="it-IT" sz="2000" dirty="0" err="1"/>
              <a:t>surgical</a:t>
            </a:r>
            <a:r>
              <a:rPr lang="it-IT" sz="2000" dirty="0"/>
              <a:t> </a:t>
            </a:r>
            <a:r>
              <a:rPr lang="it-IT" sz="2000" dirty="0" err="1"/>
              <a:t>operations</a:t>
            </a:r>
            <a:r>
              <a:rPr lang="it-IT" sz="2000" dirty="0"/>
              <a:t> and the </a:t>
            </a:r>
            <a:r>
              <a:rPr lang="it-IT" sz="2000" dirty="0" err="1"/>
              <a:t>dilating</a:t>
            </a:r>
            <a:r>
              <a:rPr lang="it-IT" sz="2000" dirty="0"/>
              <a:t> </a:t>
            </a:r>
            <a:r>
              <a:rPr lang="it-IT" sz="2000" dirty="0" err="1"/>
              <a:t>action</a:t>
            </a:r>
            <a:r>
              <a:rPr lang="it-IT" sz="2000" dirty="0"/>
              <a:t> on the </a:t>
            </a:r>
            <a:r>
              <a:rPr lang="it-IT" sz="2000" dirty="0" err="1"/>
              <a:t>pupil</a:t>
            </a:r>
            <a:r>
              <a:rPr lang="it-IT" sz="2000" dirty="0"/>
              <a:t>.</a:t>
            </a:r>
          </a:p>
          <a:p>
            <a:pPr marL="342900" indent="-342900">
              <a:buFont typeface="Wingdings" pitchFamily="2" charset="2"/>
              <a:buChar char="Ø"/>
            </a:pPr>
            <a:endParaRPr lang="it-IT" sz="2000" dirty="0"/>
          </a:p>
          <a:p>
            <a:pPr marL="342900" indent="-342900">
              <a:buFont typeface="Wingdings" pitchFamily="2" charset="2"/>
              <a:buChar char="Ø"/>
            </a:pPr>
            <a:r>
              <a:rPr lang="it-IT" sz="2000" dirty="0" err="1"/>
              <a:t>Hyoscine</a:t>
            </a:r>
            <a:r>
              <a:rPr lang="it-IT" sz="2000" dirty="0"/>
              <a:t> </a:t>
            </a:r>
            <a:r>
              <a:rPr lang="it-IT" sz="2000" dirty="0" err="1"/>
              <a:t>has</a:t>
            </a:r>
            <a:r>
              <a:rPr lang="it-IT" sz="2000" dirty="0"/>
              <a:t> a </a:t>
            </a:r>
            <a:r>
              <a:rPr lang="it-IT" sz="2000" dirty="0" err="1"/>
              <a:t>depressing</a:t>
            </a:r>
            <a:r>
              <a:rPr lang="it-IT" sz="2000" dirty="0"/>
              <a:t> </a:t>
            </a:r>
            <a:r>
              <a:rPr lang="it-IT" sz="2000" dirty="0" err="1"/>
              <a:t>action</a:t>
            </a:r>
            <a:r>
              <a:rPr lang="it-IT" sz="2000" dirty="0"/>
              <a:t> on the </a:t>
            </a:r>
            <a:r>
              <a:rPr lang="it-IT" sz="2000" dirty="0" err="1"/>
              <a:t>central</a:t>
            </a:r>
            <a:r>
              <a:rPr lang="it-IT" sz="2000" dirty="0"/>
              <a:t> </a:t>
            </a:r>
            <a:r>
              <a:rPr lang="it-IT" sz="2000" dirty="0" err="1"/>
              <a:t>nervous</a:t>
            </a:r>
            <a:r>
              <a:rPr lang="it-IT" sz="2000" dirty="0"/>
              <a:t> </a:t>
            </a:r>
            <a:r>
              <a:rPr lang="it-IT" sz="2000" dirty="0" err="1"/>
              <a:t>system</a:t>
            </a:r>
            <a:r>
              <a:rPr lang="it-IT" sz="2000" dirty="0"/>
              <a:t> and can be </a:t>
            </a:r>
            <a:r>
              <a:rPr lang="it-IT" sz="2000" dirty="0" err="1"/>
              <a:t>particularly</a:t>
            </a:r>
            <a:r>
              <a:rPr lang="it-IT" sz="2000" dirty="0"/>
              <a:t> </a:t>
            </a:r>
            <a:r>
              <a:rPr lang="it-IT" sz="2000" dirty="0" err="1"/>
              <a:t>useful</a:t>
            </a:r>
            <a:r>
              <a:rPr lang="it-IT" sz="2000" dirty="0"/>
              <a:t> </a:t>
            </a:r>
            <a:r>
              <a:rPr lang="it-IT" sz="2000" dirty="0" err="1"/>
              <a:t>as</a:t>
            </a:r>
            <a:r>
              <a:rPr lang="it-IT" sz="2000" dirty="0"/>
              <a:t> a sedative in the control of </a:t>
            </a:r>
            <a:r>
              <a:rPr lang="it-IT" sz="2000" dirty="0" err="1"/>
              <a:t>pathologies</a:t>
            </a:r>
            <a:r>
              <a:rPr lang="it-IT" sz="2000" dirty="0"/>
              <a:t> </a:t>
            </a:r>
            <a:r>
              <a:rPr lang="it-IT" sz="2000" dirty="0" err="1"/>
              <a:t>that</a:t>
            </a:r>
            <a:r>
              <a:rPr lang="it-IT" sz="2000" dirty="0"/>
              <a:t> </a:t>
            </a:r>
            <a:r>
              <a:rPr lang="it-IT" sz="2000" dirty="0" err="1"/>
              <a:t>lead</a:t>
            </a:r>
            <a:r>
              <a:rPr lang="it-IT" sz="2000" dirty="0"/>
              <a:t> to a </a:t>
            </a:r>
            <a:r>
              <a:rPr lang="it-IT" sz="2000" dirty="0" err="1"/>
              <a:t>partial</a:t>
            </a:r>
            <a:r>
              <a:rPr lang="it-IT" sz="2000" dirty="0"/>
              <a:t> </a:t>
            </a:r>
            <a:r>
              <a:rPr lang="it-IT" sz="2000" dirty="0" err="1"/>
              <a:t>loss</a:t>
            </a:r>
            <a:r>
              <a:rPr lang="it-IT" sz="2000" dirty="0"/>
              <a:t> of control over </a:t>
            </a:r>
            <a:r>
              <a:rPr lang="it-IT" sz="2000" dirty="0" err="1"/>
              <a:t>movements</a:t>
            </a:r>
            <a:r>
              <a:rPr lang="it-IT" sz="2000" dirty="0"/>
              <a:t>.</a:t>
            </a:r>
          </a:p>
          <a:p>
            <a:pPr marL="342900" indent="-342900">
              <a:buFont typeface="Wingdings" pitchFamily="2" charset="2"/>
              <a:buChar char="Ø"/>
            </a:pPr>
            <a:endParaRPr lang="it-IT" sz="2000" dirty="0"/>
          </a:p>
          <a:p>
            <a:pPr marL="342900" indent="-342900">
              <a:buFont typeface="Wingdings" pitchFamily="2" charset="2"/>
              <a:buChar char="Ø"/>
            </a:pPr>
            <a:r>
              <a:rPr lang="it-IT" sz="2000" dirty="0" err="1"/>
              <a:t>Most</a:t>
            </a:r>
            <a:r>
              <a:rPr lang="it-IT" sz="2000" dirty="0"/>
              <a:t> of the </a:t>
            </a:r>
            <a:r>
              <a:rPr lang="it-IT" sz="2000" dirty="0" err="1"/>
              <a:t>plant</a:t>
            </a:r>
            <a:r>
              <a:rPr lang="it-IT" sz="2000" dirty="0"/>
              <a:t> </a:t>
            </a:r>
            <a:r>
              <a:rPr lang="it-IT" sz="2000" dirty="0" err="1"/>
              <a:t>sources</a:t>
            </a:r>
            <a:r>
              <a:rPr lang="it-IT" sz="2000" dirty="0"/>
              <a:t> </a:t>
            </a:r>
            <a:r>
              <a:rPr lang="it-IT" sz="2000" dirty="0" err="1"/>
              <a:t>described</a:t>
            </a:r>
            <a:r>
              <a:rPr lang="it-IT" sz="2000" dirty="0"/>
              <a:t> produce </a:t>
            </a:r>
            <a:r>
              <a:rPr lang="it-IT" sz="2000" dirty="0" err="1"/>
              <a:t>hyoscimine</a:t>
            </a:r>
            <a:r>
              <a:rPr lang="it-IT" sz="2000" dirty="0"/>
              <a:t> in </a:t>
            </a:r>
            <a:r>
              <a:rPr lang="it-IT" sz="2000" dirty="0" err="1"/>
              <a:t>greater</a:t>
            </a:r>
            <a:r>
              <a:rPr lang="it-IT" sz="2000" dirty="0"/>
              <a:t> </a:t>
            </a:r>
            <a:r>
              <a:rPr lang="it-IT" sz="2000" dirty="0" err="1"/>
              <a:t>quantities</a:t>
            </a:r>
            <a:r>
              <a:rPr lang="it-IT" sz="2000" dirty="0"/>
              <a:t>. </a:t>
            </a:r>
            <a:r>
              <a:rPr lang="it-IT" sz="2000" dirty="0" err="1"/>
              <a:t>Since</a:t>
            </a:r>
            <a:r>
              <a:rPr lang="it-IT" sz="2000" dirty="0"/>
              <a:t> the </a:t>
            </a:r>
            <a:r>
              <a:rPr lang="it-IT" sz="2000" dirty="0" err="1"/>
              <a:t>largest</a:t>
            </a:r>
            <a:r>
              <a:rPr lang="it-IT" sz="2000" dirty="0"/>
              <a:t> commercial </a:t>
            </a:r>
            <a:r>
              <a:rPr lang="it-IT" sz="2000" dirty="0" err="1"/>
              <a:t>value</a:t>
            </a:r>
            <a:r>
              <a:rPr lang="it-IT" sz="2000" dirty="0"/>
              <a:t> </a:t>
            </a:r>
            <a:r>
              <a:rPr lang="it-IT" sz="2000" dirty="0" err="1"/>
              <a:t>is</a:t>
            </a:r>
            <a:r>
              <a:rPr lang="it-IT" sz="2000" dirty="0"/>
              <a:t> </a:t>
            </a:r>
            <a:r>
              <a:rPr lang="it-IT" sz="2000" dirty="0" err="1"/>
              <a:t>given</a:t>
            </a:r>
            <a:r>
              <a:rPr lang="it-IT" sz="2000" dirty="0"/>
              <a:t> by </a:t>
            </a:r>
            <a:r>
              <a:rPr lang="it-IT" sz="2000" dirty="0" err="1"/>
              <a:t>hyoscine</a:t>
            </a:r>
            <a:r>
              <a:rPr lang="it-IT" sz="2000" dirty="0"/>
              <a:t>, </a:t>
            </a:r>
            <a:r>
              <a:rPr lang="it-IT" sz="2000" dirty="0" err="1"/>
              <a:t>researchers</a:t>
            </a:r>
            <a:r>
              <a:rPr lang="it-IT" sz="2000" dirty="0"/>
              <a:t> are </a:t>
            </a:r>
            <a:r>
              <a:rPr lang="it-IT" sz="2000" dirty="0" err="1"/>
              <a:t>developing</a:t>
            </a:r>
            <a:r>
              <a:rPr lang="it-IT" sz="2000" dirty="0"/>
              <a:t> </a:t>
            </a:r>
            <a:r>
              <a:rPr lang="it-IT" sz="2000" dirty="0" err="1"/>
              <a:t>plant</a:t>
            </a:r>
            <a:r>
              <a:rPr lang="it-IT" sz="2000" dirty="0"/>
              <a:t> </a:t>
            </a:r>
            <a:r>
              <a:rPr lang="it-IT" sz="2000" dirty="0" err="1"/>
              <a:t>systems</a:t>
            </a:r>
            <a:r>
              <a:rPr lang="it-IT" sz="2000" dirty="0"/>
              <a:t> with </a:t>
            </a:r>
            <a:r>
              <a:rPr lang="it-IT" sz="2000" dirty="0" err="1"/>
              <a:t>genetic</a:t>
            </a:r>
            <a:r>
              <a:rPr lang="it-IT" sz="2000" dirty="0"/>
              <a:t> </a:t>
            </a:r>
            <a:r>
              <a:rPr lang="it-IT" sz="2000" dirty="0" err="1"/>
              <a:t>engineering</a:t>
            </a:r>
            <a:r>
              <a:rPr lang="it-IT" sz="2000" dirty="0"/>
              <a:t> </a:t>
            </a:r>
            <a:r>
              <a:rPr lang="it-IT" sz="2000" dirty="0" err="1"/>
              <a:t>capable</a:t>
            </a:r>
            <a:r>
              <a:rPr lang="it-IT" sz="2000" dirty="0"/>
              <a:t> of </a:t>
            </a:r>
            <a:r>
              <a:rPr lang="it-IT" sz="2000" dirty="0" err="1"/>
              <a:t>mainly</a:t>
            </a:r>
            <a:r>
              <a:rPr lang="it-IT" sz="2000" dirty="0"/>
              <a:t> </a:t>
            </a:r>
            <a:r>
              <a:rPr lang="it-IT" sz="2000" dirty="0" err="1"/>
              <a:t>accumulating</a:t>
            </a:r>
            <a:r>
              <a:rPr lang="it-IT" sz="2000" dirty="0"/>
              <a:t> </a:t>
            </a:r>
            <a:r>
              <a:rPr lang="it-IT" sz="2000" dirty="0" err="1"/>
              <a:t>hyoscine</a:t>
            </a:r>
            <a:r>
              <a:rPr lang="it-IT" sz="2000" dirty="0"/>
              <a:t>, </a:t>
            </a:r>
            <a:r>
              <a:rPr lang="it-IT" sz="2000" dirty="0" err="1"/>
              <a:t>also</a:t>
            </a:r>
            <a:r>
              <a:rPr lang="it-IT" sz="2000" dirty="0"/>
              <a:t> </a:t>
            </a:r>
            <a:r>
              <a:rPr lang="it-IT" sz="2000" dirty="0" err="1"/>
              <a:t>using</a:t>
            </a:r>
            <a:r>
              <a:rPr lang="it-IT" sz="2000" dirty="0"/>
              <a:t> </a:t>
            </a:r>
            <a:r>
              <a:rPr lang="it-IT" sz="2000" dirty="0" err="1"/>
              <a:t>tobacco</a:t>
            </a:r>
            <a:r>
              <a:rPr lang="it-IT" sz="2000" dirty="0"/>
              <a:t> </a:t>
            </a:r>
            <a:r>
              <a:rPr lang="it-IT" sz="2000" dirty="0" err="1"/>
              <a:t>plant</a:t>
            </a:r>
            <a:r>
              <a:rPr lang="it-IT" sz="2000" dirty="0"/>
              <a:t> </a:t>
            </a:r>
            <a:r>
              <a:rPr lang="it-IT" sz="2000" dirty="0" err="1"/>
              <a:t>crops</a:t>
            </a:r>
            <a:r>
              <a:rPr lang="it-IT" sz="2000" dirty="0"/>
              <a:t> and </a:t>
            </a:r>
            <a:r>
              <a:rPr lang="it-IT" sz="2000" dirty="0" err="1"/>
              <a:t>engineered</a:t>
            </a:r>
            <a:r>
              <a:rPr lang="it-IT" sz="2000" dirty="0"/>
              <a:t> </a:t>
            </a:r>
            <a:r>
              <a:rPr lang="it-IT" sz="2000" dirty="0" err="1"/>
              <a:t>microorganisms</a:t>
            </a:r>
            <a:r>
              <a:rPr lang="it-IT" sz="2000" dirty="0"/>
              <a:t>.</a:t>
            </a:r>
          </a:p>
        </p:txBody>
      </p:sp>
    </p:spTree>
    <p:extLst>
      <p:ext uri="{BB962C8B-B14F-4D97-AF65-F5344CB8AC3E}">
        <p14:creationId xmlns:p14="http://schemas.microsoft.com/office/powerpoint/2010/main" val="840383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36C5D4-0E64-7A46-894C-8E0ED51FE2FD}"/>
              </a:ext>
            </a:extLst>
          </p:cNvPr>
          <p:cNvSpPr>
            <a:spLocks noGrp="1"/>
          </p:cNvSpPr>
          <p:nvPr>
            <p:ph type="title"/>
          </p:nvPr>
        </p:nvSpPr>
        <p:spPr>
          <a:xfrm>
            <a:off x="2229117" y="116632"/>
            <a:ext cx="7886700" cy="994172"/>
          </a:xfrm>
        </p:spPr>
        <p:txBody>
          <a:bodyPr>
            <a:normAutofit/>
          </a:bodyPr>
          <a:lstStyle/>
          <a:p>
            <a:pPr algn="ctr"/>
            <a:r>
              <a:rPr lang="it-IT" sz="3200" b="1" dirty="0">
                <a:solidFill>
                  <a:srgbClr val="7030A0"/>
                </a:solidFill>
              </a:rPr>
              <a:t>Scopolamine</a:t>
            </a:r>
          </a:p>
        </p:txBody>
      </p:sp>
      <p:sp>
        <p:nvSpPr>
          <p:cNvPr id="3" name="Segnaposto contenuto 2">
            <a:extLst>
              <a:ext uri="{FF2B5EF4-FFF2-40B4-BE49-F238E27FC236}">
                <a16:creationId xmlns:a16="http://schemas.microsoft.com/office/drawing/2014/main" id="{68B4790D-2687-674E-8536-8DE6F2F23480}"/>
              </a:ext>
            </a:extLst>
          </p:cNvPr>
          <p:cNvSpPr>
            <a:spLocks noGrp="1"/>
          </p:cNvSpPr>
          <p:nvPr>
            <p:ph idx="1"/>
          </p:nvPr>
        </p:nvSpPr>
        <p:spPr>
          <a:xfrm>
            <a:off x="2277921" y="846287"/>
            <a:ext cx="7957505" cy="5774580"/>
          </a:xfrm>
        </p:spPr>
        <p:txBody>
          <a:bodyPr>
            <a:noAutofit/>
          </a:bodyPr>
          <a:lstStyle/>
          <a:p>
            <a:pPr>
              <a:buFont typeface="Wingdings" pitchFamily="2" charset="2"/>
              <a:buChar char="Ø"/>
            </a:pPr>
            <a:r>
              <a:rPr lang="it-IT" sz="2400" b="1" dirty="0"/>
              <a:t>Scopolamine </a:t>
            </a:r>
            <a:r>
              <a:rPr lang="it-IT" sz="2400" dirty="0" err="1"/>
              <a:t>has</a:t>
            </a:r>
            <a:r>
              <a:rPr lang="it-IT" sz="2400" b="1" dirty="0"/>
              <a:t> </a:t>
            </a:r>
            <a:r>
              <a:rPr lang="it-IT" sz="2400" dirty="0"/>
              <a:t>a long </a:t>
            </a:r>
            <a:r>
              <a:rPr lang="it-IT" sz="2400" dirty="0" err="1"/>
              <a:t>history</a:t>
            </a:r>
            <a:r>
              <a:rPr lang="it-IT" sz="2400" dirty="0"/>
              <a:t> of use. </a:t>
            </a:r>
          </a:p>
          <a:p>
            <a:pPr>
              <a:buFont typeface="Wingdings" pitchFamily="2" charset="2"/>
              <a:buChar char="Ø"/>
            </a:pPr>
            <a:r>
              <a:rPr lang="it-IT" sz="2400" dirty="0" err="1"/>
              <a:t>It</a:t>
            </a:r>
            <a:r>
              <a:rPr lang="it-IT" sz="2400" dirty="0"/>
              <a:t> </a:t>
            </a:r>
            <a:r>
              <a:rPr lang="it-IT" sz="2400" dirty="0" err="1"/>
              <a:t>exists</a:t>
            </a:r>
            <a:r>
              <a:rPr lang="it-IT" sz="2400" dirty="0"/>
              <a:t> in </a:t>
            </a:r>
            <a:r>
              <a:rPr lang="it-IT" sz="2400" dirty="0" err="1"/>
              <a:t>various</a:t>
            </a:r>
            <a:r>
              <a:rPr lang="it-IT" sz="2400" dirty="0"/>
              <a:t> </a:t>
            </a:r>
            <a:r>
              <a:rPr lang="it-IT" sz="2400" dirty="0" err="1"/>
              <a:t>members</a:t>
            </a:r>
            <a:r>
              <a:rPr lang="it-IT" sz="2400" dirty="0"/>
              <a:t> of </a:t>
            </a:r>
            <a:r>
              <a:rPr lang="it-IT" sz="2400" i="1" dirty="0" err="1"/>
              <a:t>Solanaceae</a:t>
            </a:r>
            <a:r>
              <a:rPr lang="it-IT" sz="2400" dirty="0"/>
              <a:t>, </a:t>
            </a:r>
            <a:r>
              <a:rPr lang="it-IT" sz="2400" dirty="0" err="1"/>
              <a:t>including</a:t>
            </a:r>
            <a:r>
              <a:rPr lang="it-IT" sz="2400" dirty="0"/>
              <a:t> </a:t>
            </a:r>
            <a:r>
              <a:rPr lang="it-IT" sz="2400" i="1" dirty="0" err="1"/>
              <a:t>Hyoscyamus</a:t>
            </a:r>
            <a:r>
              <a:rPr lang="it-IT" sz="2400" i="1" dirty="0"/>
              <a:t> </a:t>
            </a:r>
            <a:r>
              <a:rPr lang="it-IT" sz="2400" i="1" dirty="0" err="1"/>
              <a:t>niger</a:t>
            </a:r>
            <a:r>
              <a:rPr lang="it-IT" sz="2400" i="1" dirty="0"/>
              <a:t> </a:t>
            </a:r>
            <a:r>
              <a:rPr lang="it-IT" sz="2400" dirty="0"/>
              <a:t>and </a:t>
            </a:r>
            <a:r>
              <a:rPr lang="it-IT" sz="2400" i="1" dirty="0"/>
              <a:t>Datura </a:t>
            </a:r>
            <a:r>
              <a:rPr lang="it-IT" sz="2400" i="1" dirty="0" err="1"/>
              <a:t>stramonium</a:t>
            </a:r>
            <a:r>
              <a:rPr lang="it-IT" sz="2400" dirty="0"/>
              <a:t>, </a:t>
            </a:r>
            <a:r>
              <a:rPr lang="it-IT" sz="2400" dirty="0" err="1"/>
              <a:t>among</a:t>
            </a:r>
            <a:r>
              <a:rPr lang="it-IT" sz="2400" dirty="0"/>
              <a:t> </a:t>
            </a:r>
            <a:r>
              <a:rPr lang="it-IT" sz="2400" dirty="0" err="1"/>
              <a:t>others</a:t>
            </a:r>
            <a:r>
              <a:rPr lang="it-IT" sz="2400" dirty="0"/>
              <a:t>. </a:t>
            </a:r>
          </a:p>
          <a:p>
            <a:pPr>
              <a:buFont typeface="Wingdings" pitchFamily="2" charset="2"/>
              <a:buChar char="Ø"/>
            </a:pPr>
            <a:r>
              <a:rPr lang="it-IT" sz="2400" dirty="0"/>
              <a:t>Scopolamine </a:t>
            </a:r>
            <a:r>
              <a:rPr lang="it-IT" sz="2400" dirty="0" err="1"/>
              <a:t>is</a:t>
            </a:r>
            <a:r>
              <a:rPr lang="it-IT" sz="2400" dirty="0"/>
              <a:t> a </a:t>
            </a:r>
            <a:r>
              <a:rPr lang="it-IT" sz="2400" dirty="0" err="1"/>
              <a:t>potent</a:t>
            </a:r>
            <a:r>
              <a:rPr lang="it-IT" sz="2400" dirty="0"/>
              <a:t> </a:t>
            </a:r>
            <a:r>
              <a:rPr lang="it-IT" sz="2400" b="1" dirty="0" err="1"/>
              <a:t>tropane</a:t>
            </a:r>
            <a:r>
              <a:rPr lang="it-IT" sz="2400" b="1" dirty="0"/>
              <a:t> </a:t>
            </a:r>
            <a:r>
              <a:rPr lang="it-IT" sz="2400" b="1" dirty="0" err="1"/>
              <a:t>alkaloid</a:t>
            </a:r>
            <a:r>
              <a:rPr lang="it-IT" sz="2400" b="1" dirty="0"/>
              <a:t> </a:t>
            </a:r>
            <a:r>
              <a:rPr lang="it-IT" sz="2400" dirty="0"/>
              <a:t>with a </a:t>
            </a:r>
            <a:r>
              <a:rPr lang="it-IT" sz="2400" dirty="0" err="1"/>
              <a:t>structure</a:t>
            </a:r>
            <a:r>
              <a:rPr lang="it-IT" sz="2400" dirty="0"/>
              <a:t> </a:t>
            </a:r>
            <a:r>
              <a:rPr lang="it-IT" sz="2400" dirty="0" err="1"/>
              <a:t>similar</a:t>
            </a:r>
            <a:r>
              <a:rPr lang="it-IT" sz="2400" dirty="0"/>
              <a:t> to the </a:t>
            </a:r>
            <a:r>
              <a:rPr lang="it-IT" sz="2400" dirty="0" err="1"/>
              <a:t>neurotransmitter</a:t>
            </a:r>
            <a:r>
              <a:rPr lang="it-IT" sz="2400" dirty="0"/>
              <a:t>, </a:t>
            </a:r>
            <a:r>
              <a:rPr lang="it-IT" sz="2400" b="1" dirty="0" err="1"/>
              <a:t>acetylcholine</a:t>
            </a:r>
            <a:r>
              <a:rPr lang="it-IT" sz="2400" dirty="0"/>
              <a:t>, and so can </a:t>
            </a:r>
            <a:r>
              <a:rPr lang="it-IT" sz="2400" dirty="0" err="1"/>
              <a:t>act</a:t>
            </a:r>
            <a:r>
              <a:rPr lang="it-IT" sz="2400" dirty="0"/>
              <a:t> </a:t>
            </a:r>
            <a:r>
              <a:rPr lang="it-IT" sz="2400" dirty="0" err="1"/>
              <a:t>as</a:t>
            </a:r>
            <a:r>
              <a:rPr lang="it-IT" sz="2400" dirty="0"/>
              <a:t> an </a:t>
            </a:r>
            <a:r>
              <a:rPr lang="it-IT" sz="2400" dirty="0" err="1"/>
              <a:t>anticholinergic</a:t>
            </a:r>
            <a:r>
              <a:rPr lang="it-IT" sz="2400" dirty="0"/>
              <a:t>.</a:t>
            </a:r>
          </a:p>
          <a:p>
            <a:pPr>
              <a:buFont typeface="Wingdings" pitchFamily="2" charset="2"/>
              <a:buChar char="Ø"/>
            </a:pPr>
            <a:r>
              <a:rPr lang="it-IT" sz="2400" dirty="0"/>
              <a:t>The complete </a:t>
            </a:r>
            <a:r>
              <a:rPr lang="it-IT" sz="2400" dirty="0" err="1"/>
              <a:t>determination</a:t>
            </a:r>
            <a:r>
              <a:rPr lang="it-IT" sz="2400" dirty="0"/>
              <a:t> of </a:t>
            </a:r>
            <a:r>
              <a:rPr lang="it-IT" sz="2400" dirty="0" err="1"/>
              <a:t>its</a:t>
            </a:r>
            <a:r>
              <a:rPr lang="it-IT" sz="2400" dirty="0"/>
              <a:t> </a:t>
            </a:r>
            <a:r>
              <a:rPr lang="it-IT" sz="2400" dirty="0" err="1"/>
              <a:t>chemical</a:t>
            </a:r>
            <a:r>
              <a:rPr lang="it-IT" sz="2400" dirty="0"/>
              <a:t> </a:t>
            </a:r>
            <a:r>
              <a:rPr lang="it-IT" sz="2400" dirty="0" err="1"/>
              <a:t>structure</a:t>
            </a:r>
            <a:r>
              <a:rPr lang="it-IT" sz="2400" dirty="0"/>
              <a:t> </a:t>
            </a:r>
            <a:r>
              <a:rPr lang="it-IT" sz="2400" dirty="0" err="1"/>
              <a:t>occurred</a:t>
            </a:r>
            <a:r>
              <a:rPr lang="it-IT" sz="2400" dirty="0"/>
              <a:t> in 1952. </a:t>
            </a:r>
          </a:p>
          <a:p>
            <a:pPr>
              <a:buFont typeface="Wingdings" pitchFamily="2" charset="2"/>
              <a:buChar char="Ø"/>
            </a:pPr>
            <a:r>
              <a:rPr lang="it-IT" sz="2400" dirty="0" err="1"/>
              <a:t>It</a:t>
            </a:r>
            <a:r>
              <a:rPr lang="it-IT" sz="2400" dirty="0"/>
              <a:t> </a:t>
            </a:r>
            <a:r>
              <a:rPr lang="it-IT" sz="2400" dirty="0" err="1"/>
              <a:t>was</a:t>
            </a:r>
            <a:r>
              <a:rPr lang="it-IT" sz="2400" dirty="0"/>
              <a:t> </a:t>
            </a:r>
            <a:r>
              <a:rPr lang="it-IT" sz="2400" dirty="0" err="1"/>
              <a:t>found</a:t>
            </a:r>
            <a:r>
              <a:rPr lang="it-IT" sz="2400" dirty="0"/>
              <a:t> to be </a:t>
            </a:r>
            <a:r>
              <a:rPr lang="it-IT" sz="2400" dirty="0" err="1"/>
              <a:t>hallucinogenic</a:t>
            </a:r>
            <a:r>
              <a:rPr lang="it-IT" sz="2400" dirty="0"/>
              <a:t> and </a:t>
            </a:r>
            <a:r>
              <a:rPr lang="it-IT" sz="2400" dirty="0" err="1"/>
              <a:t>it</a:t>
            </a:r>
            <a:r>
              <a:rPr lang="it-IT" sz="2400" dirty="0"/>
              <a:t> </a:t>
            </a:r>
            <a:r>
              <a:rPr lang="it-IT" sz="2400" dirty="0" err="1"/>
              <a:t>also</a:t>
            </a:r>
            <a:r>
              <a:rPr lang="it-IT" sz="2400" dirty="0"/>
              <a:t> </a:t>
            </a:r>
            <a:r>
              <a:rPr lang="it-IT" sz="2400" dirty="0" err="1"/>
              <a:t>causes</a:t>
            </a:r>
            <a:r>
              <a:rPr lang="it-IT" sz="2400" dirty="0"/>
              <a:t> retrograde amnesia. </a:t>
            </a:r>
          </a:p>
          <a:p>
            <a:pPr>
              <a:buFont typeface="Wingdings" pitchFamily="2" charset="2"/>
              <a:buChar char="Ø"/>
            </a:pPr>
            <a:r>
              <a:rPr lang="it-IT" sz="2400" dirty="0" err="1"/>
              <a:t>It</a:t>
            </a:r>
            <a:r>
              <a:rPr lang="it-IT" sz="2400" dirty="0"/>
              <a:t> </a:t>
            </a:r>
            <a:r>
              <a:rPr lang="it-IT" sz="2400" dirty="0" err="1"/>
              <a:t>is</a:t>
            </a:r>
            <a:r>
              <a:rPr lang="it-IT" sz="2400" dirty="0"/>
              <a:t> </a:t>
            </a:r>
            <a:r>
              <a:rPr lang="it-IT" sz="2400" dirty="0" err="1"/>
              <a:t>legally</a:t>
            </a:r>
            <a:r>
              <a:rPr lang="it-IT" sz="2400" dirty="0"/>
              <a:t> </a:t>
            </a:r>
            <a:r>
              <a:rPr lang="it-IT" sz="2400" dirty="0" err="1"/>
              <a:t>prescribed</a:t>
            </a:r>
            <a:r>
              <a:rPr lang="it-IT" sz="2400" dirty="0"/>
              <a:t> for </a:t>
            </a:r>
            <a:r>
              <a:rPr lang="it-IT" sz="2400" dirty="0" err="1"/>
              <a:t>motion</a:t>
            </a:r>
            <a:r>
              <a:rPr lang="it-IT" sz="2400" dirty="0"/>
              <a:t> </a:t>
            </a:r>
            <a:r>
              <a:rPr lang="it-IT" sz="2400" dirty="0" err="1"/>
              <a:t>sickness</a:t>
            </a:r>
            <a:r>
              <a:rPr lang="it-IT" sz="2400" dirty="0"/>
              <a:t>, to </a:t>
            </a:r>
            <a:r>
              <a:rPr lang="it-IT" sz="2400" dirty="0" err="1"/>
              <a:t>ease</a:t>
            </a:r>
            <a:r>
              <a:rPr lang="it-IT" sz="2400" dirty="0"/>
              <a:t> the trauma of </a:t>
            </a:r>
            <a:r>
              <a:rPr lang="it-IT" sz="2400" dirty="0" err="1"/>
              <a:t>intubation</a:t>
            </a:r>
            <a:r>
              <a:rPr lang="it-IT" sz="2400" dirty="0"/>
              <a:t>, for </a:t>
            </a:r>
            <a:r>
              <a:rPr lang="it-IT" sz="2400" dirty="0" err="1"/>
              <a:t>preanesthetic</a:t>
            </a:r>
            <a:r>
              <a:rPr lang="it-IT" sz="2400" dirty="0"/>
              <a:t> </a:t>
            </a:r>
            <a:r>
              <a:rPr lang="it-IT" sz="2400" dirty="0" err="1"/>
              <a:t>sedation</a:t>
            </a:r>
            <a:r>
              <a:rPr lang="it-IT" sz="2400" dirty="0"/>
              <a:t>, and </a:t>
            </a:r>
            <a:r>
              <a:rPr lang="it-IT" sz="2400" dirty="0" err="1"/>
              <a:t>as</a:t>
            </a:r>
            <a:r>
              <a:rPr lang="it-IT" sz="2400" dirty="0"/>
              <a:t> an </a:t>
            </a:r>
            <a:r>
              <a:rPr lang="it-IT" sz="2400" dirty="0" err="1"/>
              <a:t>antiarrythmic</a:t>
            </a:r>
            <a:r>
              <a:rPr lang="it-IT" sz="2400" dirty="0"/>
              <a:t>.</a:t>
            </a:r>
          </a:p>
          <a:p>
            <a:pPr>
              <a:buFont typeface="Wingdings" pitchFamily="2" charset="2"/>
              <a:buChar char="Ø"/>
            </a:pPr>
            <a:endParaRPr lang="it-IT" sz="2400" dirty="0"/>
          </a:p>
          <a:p>
            <a:pPr>
              <a:buFont typeface="Wingdings" pitchFamily="2" charset="2"/>
              <a:buChar char="Ø"/>
            </a:pPr>
            <a:endParaRPr lang="it-IT" sz="2400" dirty="0"/>
          </a:p>
        </p:txBody>
      </p:sp>
      <p:sp>
        <p:nvSpPr>
          <p:cNvPr id="4" name="Segnaposto numero diapositiva 3">
            <a:extLst>
              <a:ext uri="{FF2B5EF4-FFF2-40B4-BE49-F238E27FC236}">
                <a16:creationId xmlns:a16="http://schemas.microsoft.com/office/drawing/2014/main" id="{3A8A3C62-E159-4745-970B-8FAA91BC592F}"/>
              </a:ext>
            </a:extLst>
          </p:cNvPr>
          <p:cNvSpPr>
            <a:spLocks noGrp="1"/>
          </p:cNvSpPr>
          <p:nvPr>
            <p:ph type="sldNum" sz="quarter" idx="12"/>
          </p:nvPr>
        </p:nvSpPr>
        <p:spPr/>
        <p:txBody>
          <a:bodyPr/>
          <a:lstStyle/>
          <a:p>
            <a:fld id="{F8D8A4E5-4C70-324B-8C3F-AB6D579B42F5}" type="slidenum">
              <a:rPr lang="it-IT" smtClean="0"/>
              <a:t>29</a:t>
            </a:fld>
            <a:endParaRPr lang="it-IT"/>
          </a:p>
        </p:txBody>
      </p:sp>
    </p:spTree>
    <p:extLst>
      <p:ext uri="{BB962C8B-B14F-4D97-AF65-F5344CB8AC3E}">
        <p14:creationId xmlns:p14="http://schemas.microsoft.com/office/powerpoint/2010/main" val="375006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511E386-43C2-5344-AEFD-7AD758163353}"/>
              </a:ext>
            </a:extLst>
          </p:cNvPr>
          <p:cNvSpPr>
            <a:spLocks noGrp="1"/>
          </p:cNvSpPr>
          <p:nvPr>
            <p:ph idx="1"/>
          </p:nvPr>
        </p:nvSpPr>
        <p:spPr>
          <a:xfrm>
            <a:off x="1893241" y="476672"/>
            <a:ext cx="8352928" cy="2520280"/>
          </a:xfrm>
        </p:spPr>
        <p:txBody>
          <a:bodyPr>
            <a:normAutofit/>
          </a:bodyPr>
          <a:lstStyle/>
          <a:p>
            <a:pPr>
              <a:buFont typeface="Wingdings" pitchFamily="2" charset="2"/>
              <a:buChar char="Ø"/>
            </a:pPr>
            <a:r>
              <a:rPr lang="it-IT" sz="2400" dirty="0" err="1"/>
              <a:t>Many</a:t>
            </a:r>
            <a:r>
              <a:rPr lang="it-IT" sz="2400" dirty="0"/>
              <a:t> </a:t>
            </a:r>
            <a:r>
              <a:rPr lang="it-IT" sz="2400" dirty="0" err="1"/>
              <a:t>alkaloids</a:t>
            </a:r>
            <a:r>
              <a:rPr lang="it-IT" sz="2400" dirty="0"/>
              <a:t> </a:t>
            </a:r>
            <a:r>
              <a:rPr lang="it-IT" sz="2400" dirty="0" err="1"/>
              <a:t>have</a:t>
            </a:r>
            <a:r>
              <a:rPr lang="it-IT" sz="2400" dirty="0"/>
              <a:t> a bitter taste, and a large </a:t>
            </a:r>
            <a:r>
              <a:rPr lang="it-IT" sz="2400" dirty="0" err="1"/>
              <a:t>number</a:t>
            </a:r>
            <a:r>
              <a:rPr lang="it-IT" sz="2400" dirty="0"/>
              <a:t> of </a:t>
            </a:r>
            <a:r>
              <a:rPr lang="it-IT" sz="2400" dirty="0" err="1"/>
              <a:t>them</a:t>
            </a:r>
            <a:r>
              <a:rPr lang="it-IT" sz="2400" dirty="0"/>
              <a:t> </a:t>
            </a:r>
            <a:r>
              <a:rPr lang="it-IT" sz="2400" dirty="0" err="1"/>
              <a:t>exhibit</a:t>
            </a:r>
            <a:r>
              <a:rPr lang="it-IT" sz="2400" dirty="0"/>
              <a:t> </a:t>
            </a:r>
            <a:r>
              <a:rPr lang="it-IT" sz="2400" dirty="0" err="1"/>
              <a:t>potent</a:t>
            </a:r>
            <a:r>
              <a:rPr lang="it-IT" sz="2400" dirty="0"/>
              <a:t> </a:t>
            </a:r>
            <a:r>
              <a:rPr lang="it-IT" sz="2400" dirty="0" err="1"/>
              <a:t>physiological</a:t>
            </a:r>
            <a:r>
              <a:rPr lang="it-IT" sz="2400" dirty="0"/>
              <a:t> </a:t>
            </a:r>
            <a:r>
              <a:rPr lang="it-IT" sz="2400" dirty="0" err="1"/>
              <a:t>effects</a:t>
            </a:r>
            <a:r>
              <a:rPr lang="it-IT" sz="2400" dirty="0"/>
              <a:t> on </a:t>
            </a:r>
            <a:r>
              <a:rPr lang="it-IT" sz="2400" dirty="0" err="1"/>
              <a:t>mammals</a:t>
            </a:r>
            <a:r>
              <a:rPr lang="it-IT" sz="2400" dirty="0"/>
              <a:t>. </a:t>
            </a:r>
          </a:p>
          <a:p>
            <a:pPr>
              <a:buFont typeface="Wingdings" pitchFamily="2" charset="2"/>
              <a:buChar char="Ø"/>
            </a:pPr>
            <a:r>
              <a:rPr lang="it-IT" sz="2400" dirty="0"/>
              <a:t>For </a:t>
            </a:r>
            <a:r>
              <a:rPr lang="it-IT" sz="2400" dirty="0" err="1"/>
              <a:t>example</a:t>
            </a:r>
            <a:r>
              <a:rPr lang="it-IT" sz="2400" dirty="0"/>
              <a:t>, </a:t>
            </a:r>
            <a:r>
              <a:rPr lang="it-IT" sz="2400" b="1" dirty="0" err="1"/>
              <a:t>morphine</a:t>
            </a:r>
            <a:r>
              <a:rPr lang="it-IT" sz="2400" b="1" dirty="0"/>
              <a:t> </a:t>
            </a:r>
            <a:r>
              <a:rPr lang="it-IT" sz="2400" dirty="0"/>
              <a:t>shows </a:t>
            </a:r>
            <a:r>
              <a:rPr lang="it-IT" sz="2400" dirty="0" err="1"/>
              <a:t>narcotic</a:t>
            </a:r>
            <a:r>
              <a:rPr lang="it-IT" sz="2400" dirty="0"/>
              <a:t> </a:t>
            </a:r>
            <a:r>
              <a:rPr lang="it-IT" sz="2400" dirty="0" err="1"/>
              <a:t>effects</a:t>
            </a:r>
            <a:r>
              <a:rPr lang="it-IT" sz="2400" dirty="0"/>
              <a:t>; </a:t>
            </a:r>
            <a:r>
              <a:rPr lang="it-IT" sz="2400" b="1" dirty="0"/>
              <a:t>reserpine </a:t>
            </a:r>
            <a:r>
              <a:rPr lang="it-IT" sz="2400" dirty="0" err="1"/>
              <a:t>is</a:t>
            </a:r>
            <a:r>
              <a:rPr lang="it-IT" sz="2400" dirty="0"/>
              <a:t> an </a:t>
            </a:r>
            <a:r>
              <a:rPr lang="it-IT" sz="2400" dirty="0" err="1"/>
              <a:t>antihypertensive</a:t>
            </a:r>
            <a:r>
              <a:rPr lang="it-IT" sz="2400" dirty="0"/>
              <a:t> agent; </a:t>
            </a:r>
            <a:r>
              <a:rPr lang="it-IT" sz="2400" b="1" dirty="0"/>
              <a:t>atropine </a:t>
            </a:r>
            <a:r>
              <a:rPr lang="it-IT" sz="2400" dirty="0" err="1"/>
              <a:t>is</a:t>
            </a:r>
            <a:r>
              <a:rPr lang="it-IT" sz="2400" dirty="0"/>
              <a:t> a </a:t>
            </a:r>
            <a:r>
              <a:rPr lang="it-IT" sz="2400" dirty="0" err="1"/>
              <a:t>smooth</a:t>
            </a:r>
            <a:r>
              <a:rPr lang="it-IT" sz="2400" dirty="0"/>
              <a:t> </a:t>
            </a:r>
            <a:r>
              <a:rPr lang="it-IT" sz="2400" dirty="0" err="1"/>
              <a:t>muscle</a:t>
            </a:r>
            <a:r>
              <a:rPr lang="it-IT" sz="2400" dirty="0"/>
              <a:t> </a:t>
            </a:r>
            <a:r>
              <a:rPr lang="it-IT" sz="2400" dirty="0" err="1"/>
              <a:t>relaxant</a:t>
            </a:r>
            <a:r>
              <a:rPr lang="it-IT" sz="2400" dirty="0"/>
              <a:t>; </a:t>
            </a:r>
            <a:r>
              <a:rPr lang="it-IT" sz="2400" b="1" dirty="0"/>
              <a:t>cocaine </a:t>
            </a:r>
            <a:r>
              <a:rPr lang="it-IT" sz="2400" dirty="0" err="1"/>
              <a:t>is</a:t>
            </a:r>
            <a:r>
              <a:rPr lang="it-IT" sz="2400" dirty="0"/>
              <a:t> a </a:t>
            </a:r>
            <a:r>
              <a:rPr lang="it-IT" sz="2400" dirty="0" err="1"/>
              <a:t>local</a:t>
            </a:r>
            <a:r>
              <a:rPr lang="it-IT" sz="2400" dirty="0"/>
              <a:t> </a:t>
            </a:r>
            <a:r>
              <a:rPr lang="it-IT" sz="2400" dirty="0" err="1"/>
              <a:t>anesthetic</a:t>
            </a:r>
            <a:r>
              <a:rPr lang="it-IT" sz="2400" dirty="0"/>
              <a:t> and a </a:t>
            </a:r>
            <a:r>
              <a:rPr lang="it-IT" sz="2400" dirty="0" err="1"/>
              <a:t>potent</a:t>
            </a:r>
            <a:r>
              <a:rPr lang="it-IT" sz="2400" dirty="0"/>
              <a:t> </a:t>
            </a:r>
            <a:r>
              <a:rPr lang="it-IT" sz="2400" dirty="0" err="1"/>
              <a:t>central</a:t>
            </a:r>
            <a:r>
              <a:rPr lang="it-IT" sz="2400" dirty="0"/>
              <a:t> </a:t>
            </a:r>
            <a:r>
              <a:rPr lang="it-IT" sz="2400" dirty="0" err="1"/>
              <a:t>nervous</a:t>
            </a:r>
            <a:r>
              <a:rPr lang="it-IT" sz="2400" dirty="0"/>
              <a:t> </a:t>
            </a:r>
            <a:r>
              <a:rPr lang="it-IT" sz="2400" dirty="0" err="1"/>
              <a:t>system</a:t>
            </a:r>
            <a:r>
              <a:rPr lang="it-IT" sz="2400" dirty="0"/>
              <a:t> </a:t>
            </a:r>
            <a:r>
              <a:rPr lang="it-IT" sz="2400" dirty="0" err="1"/>
              <a:t>stimulant</a:t>
            </a:r>
            <a:r>
              <a:rPr lang="it-IT" sz="2400" dirty="0"/>
              <a:t>; and </a:t>
            </a:r>
            <a:r>
              <a:rPr lang="it-IT" sz="2400" b="1" dirty="0" err="1"/>
              <a:t>strychnine</a:t>
            </a:r>
            <a:r>
              <a:rPr lang="it-IT" sz="2400" b="1" dirty="0"/>
              <a:t> </a:t>
            </a:r>
            <a:r>
              <a:rPr lang="it-IT" sz="2400" dirty="0" err="1"/>
              <a:t>is</a:t>
            </a:r>
            <a:r>
              <a:rPr lang="it-IT" sz="2400" dirty="0"/>
              <a:t> a </a:t>
            </a:r>
            <a:r>
              <a:rPr lang="it-IT" sz="2400" dirty="0" err="1"/>
              <a:t>nerve</a:t>
            </a:r>
            <a:r>
              <a:rPr lang="it-IT" sz="2400" dirty="0"/>
              <a:t> </a:t>
            </a:r>
            <a:r>
              <a:rPr lang="it-IT" sz="2400" dirty="0" err="1"/>
              <a:t>stimulant</a:t>
            </a:r>
            <a:r>
              <a:rPr lang="it-IT" sz="2400" dirty="0"/>
              <a:t>. </a:t>
            </a:r>
          </a:p>
        </p:txBody>
      </p:sp>
      <p:sp>
        <p:nvSpPr>
          <p:cNvPr id="4" name="Segnaposto numero diapositiva 3">
            <a:extLst>
              <a:ext uri="{FF2B5EF4-FFF2-40B4-BE49-F238E27FC236}">
                <a16:creationId xmlns:a16="http://schemas.microsoft.com/office/drawing/2014/main" id="{ECD3B421-21AA-7F49-B7B9-1B66FADC1275}"/>
              </a:ext>
            </a:extLst>
          </p:cNvPr>
          <p:cNvSpPr>
            <a:spLocks noGrp="1"/>
          </p:cNvSpPr>
          <p:nvPr>
            <p:ph type="sldNum" sz="quarter" idx="12"/>
          </p:nvPr>
        </p:nvSpPr>
        <p:spPr/>
        <p:txBody>
          <a:bodyPr/>
          <a:lstStyle/>
          <a:p>
            <a:fld id="{F8D8A4E5-4C70-324B-8C3F-AB6D579B42F5}" type="slidenum">
              <a:rPr lang="it-IT" smtClean="0"/>
              <a:t>3</a:t>
            </a:fld>
            <a:endParaRPr lang="it-IT"/>
          </a:p>
        </p:txBody>
      </p:sp>
      <p:pic>
        <p:nvPicPr>
          <p:cNvPr id="6" name="Immagine 5">
            <a:extLst>
              <a:ext uri="{FF2B5EF4-FFF2-40B4-BE49-F238E27FC236}">
                <a16:creationId xmlns:a16="http://schemas.microsoft.com/office/drawing/2014/main" id="{6BB2E304-B983-6E49-8C36-3E9279CF104A}"/>
              </a:ext>
            </a:extLst>
          </p:cNvPr>
          <p:cNvPicPr>
            <a:picLocks noChangeAspect="1"/>
          </p:cNvPicPr>
          <p:nvPr/>
        </p:nvPicPr>
        <p:blipFill rotWithShape="1">
          <a:blip r:embed="rId2"/>
          <a:srcRect l="6944" t="7036" r="11666"/>
          <a:stretch/>
        </p:blipFill>
        <p:spPr>
          <a:xfrm>
            <a:off x="7366626" y="3888440"/>
            <a:ext cx="2148996" cy="2495549"/>
          </a:xfrm>
          <a:prstGeom prst="rect">
            <a:avLst/>
          </a:prstGeom>
        </p:spPr>
      </p:pic>
      <p:pic>
        <p:nvPicPr>
          <p:cNvPr id="8" name="Immagine 7">
            <a:extLst>
              <a:ext uri="{FF2B5EF4-FFF2-40B4-BE49-F238E27FC236}">
                <a16:creationId xmlns:a16="http://schemas.microsoft.com/office/drawing/2014/main" id="{BBDBC79E-9456-AD49-B3DD-06EB0A628CA5}"/>
              </a:ext>
            </a:extLst>
          </p:cNvPr>
          <p:cNvPicPr>
            <a:picLocks noChangeAspect="1"/>
          </p:cNvPicPr>
          <p:nvPr/>
        </p:nvPicPr>
        <p:blipFill rotWithShape="1">
          <a:blip r:embed="rId3"/>
          <a:srcRect l="3310" r="10975" b="6897"/>
          <a:stretch/>
        </p:blipFill>
        <p:spPr>
          <a:xfrm>
            <a:off x="5213928" y="3937159"/>
            <a:ext cx="1671991" cy="2442568"/>
          </a:xfrm>
          <a:prstGeom prst="rect">
            <a:avLst/>
          </a:prstGeom>
        </p:spPr>
      </p:pic>
      <p:pic>
        <p:nvPicPr>
          <p:cNvPr id="10" name="Immagine 9">
            <a:extLst>
              <a:ext uri="{FF2B5EF4-FFF2-40B4-BE49-F238E27FC236}">
                <a16:creationId xmlns:a16="http://schemas.microsoft.com/office/drawing/2014/main" id="{42EF3665-79AB-BD43-886A-730F8634EE5A}"/>
              </a:ext>
            </a:extLst>
          </p:cNvPr>
          <p:cNvPicPr>
            <a:picLocks noChangeAspect="1"/>
          </p:cNvPicPr>
          <p:nvPr/>
        </p:nvPicPr>
        <p:blipFill rotWithShape="1">
          <a:blip r:embed="rId4"/>
          <a:srcRect l="14987" r="10214" b="6644"/>
          <a:stretch/>
        </p:blipFill>
        <p:spPr>
          <a:xfrm>
            <a:off x="2567609" y="4090453"/>
            <a:ext cx="1748903" cy="2135981"/>
          </a:xfrm>
          <a:prstGeom prst="rect">
            <a:avLst/>
          </a:prstGeom>
        </p:spPr>
      </p:pic>
    </p:spTree>
    <p:extLst>
      <p:ext uri="{BB962C8B-B14F-4D97-AF65-F5344CB8AC3E}">
        <p14:creationId xmlns:p14="http://schemas.microsoft.com/office/powerpoint/2010/main" val="220635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B337531-0AB8-C340-A9AC-34B30312F1AD}"/>
              </a:ext>
            </a:extLst>
          </p:cNvPr>
          <p:cNvSpPr>
            <a:spLocks noGrp="1"/>
          </p:cNvSpPr>
          <p:nvPr>
            <p:ph type="sldNum" sz="quarter" idx="12"/>
          </p:nvPr>
        </p:nvSpPr>
        <p:spPr/>
        <p:txBody>
          <a:bodyPr/>
          <a:lstStyle/>
          <a:p>
            <a:fld id="{C63DA149-4D9E-4AC6-8FF9-D7E50BACF300}" type="slidenum">
              <a:rPr lang="it-IT" smtClean="0"/>
              <a:t>30</a:t>
            </a:fld>
            <a:endParaRPr lang="it-IT"/>
          </a:p>
        </p:txBody>
      </p:sp>
      <p:pic>
        <p:nvPicPr>
          <p:cNvPr id="4" name="Immagine 3">
            <a:extLst>
              <a:ext uri="{FF2B5EF4-FFF2-40B4-BE49-F238E27FC236}">
                <a16:creationId xmlns:a16="http://schemas.microsoft.com/office/drawing/2014/main" id="{4D4D2803-AB84-4E41-8CBF-89B0DA619AEA}"/>
              </a:ext>
            </a:extLst>
          </p:cNvPr>
          <p:cNvPicPr>
            <a:picLocks noChangeAspect="1"/>
          </p:cNvPicPr>
          <p:nvPr/>
        </p:nvPicPr>
        <p:blipFill rotWithShape="1">
          <a:blip r:embed="rId2">
            <a:extLst>
              <a:ext uri="{28A0092B-C50C-407E-A947-70E740481C1C}">
                <a14:useLocalDpi xmlns:a14="http://schemas.microsoft.com/office/drawing/2010/main" val="0"/>
              </a:ext>
            </a:extLst>
          </a:blip>
          <a:srcRect r="6965"/>
          <a:stretch/>
        </p:blipFill>
        <p:spPr>
          <a:xfrm rot="5400000">
            <a:off x="3303415" y="-605384"/>
            <a:ext cx="5742979" cy="8339139"/>
          </a:xfrm>
          <a:prstGeom prst="rect">
            <a:avLst/>
          </a:prstGeom>
        </p:spPr>
      </p:pic>
      <p:sp>
        <p:nvSpPr>
          <p:cNvPr id="5" name="CasellaDiTesto 4">
            <a:extLst>
              <a:ext uri="{FF2B5EF4-FFF2-40B4-BE49-F238E27FC236}">
                <a16:creationId xmlns:a16="http://schemas.microsoft.com/office/drawing/2014/main" id="{06343C86-94F0-D64E-8946-61D4E5A11755}"/>
              </a:ext>
            </a:extLst>
          </p:cNvPr>
          <p:cNvSpPr txBox="1"/>
          <p:nvPr/>
        </p:nvSpPr>
        <p:spPr>
          <a:xfrm>
            <a:off x="2007774" y="188641"/>
            <a:ext cx="8171468" cy="461665"/>
          </a:xfrm>
          <a:prstGeom prst="rect">
            <a:avLst/>
          </a:prstGeom>
          <a:noFill/>
        </p:spPr>
        <p:txBody>
          <a:bodyPr wrap="none" rtlCol="0">
            <a:spAutoFit/>
          </a:bodyPr>
          <a:lstStyle/>
          <a:p>
            <a:pPr algn="ctr"/>
            <a:r>
              <a:rPr lang="it-IT" sz="2400" b="1" dirty="0" err="1">
                <a:solidFill>
                  <a:srgbClr val="7030A0"/>
                </a:solidFill>
                <a:cs typeface="Arial" panose="020B0604020202020204" pitchFamily="34" charset="0"/>
              </a:rPr>
              <a:t>Overview</a:t>
            </a:r>
            <a:r>
              <a:rPr lang="it-IT" sz="2400" b="1" dirty="0">
                <a:solidFill>
                  <a:srgbClr val="7030A0"/>
                </a:solidFill>
                <a:cs typeface="Arial" panose="020B0604020202020204" pitchFamily="34" charset="0"/>
              </a:rPr>
              <a:t> of </a:t>
            </a:r>
            <a:r>
              <a:rPr lang="it-IT" sz="2400" b="1" dirty="0" err="1">
                <a:solidFill>
                  <a:srgbClr val="7030A0"/>
                </a:solidFill>
                <a:cs typeface="Arial" panose="020B0604020202020204" pitchFamily="34" charset="0"/>
              </a:rPr>
              <a:t>biosynthetic</a:t>
            </a:r>
            <a:r>
              <a:rPr lang="it-IT" sz="2400" b="1" dirty="0">
                <a:solidFill>
                  <a:srgbClr val="7030A0"/>
                </a:solidFill>
                <a:cs typeface="Arial" panose="020B0604020202020204" pitchFamily="34" charset="0"/>
              </a:rPr>
              <a:t> </a:t>
            </a:r>
            <a:r>
              <a:rPr lang="it-IT" sz="2400" b="1" dirty="0" err="1">
                <a:solidFill>
                  <a:srgbClr val="7030A0"/>
                </a:solidFill>
                <a:cs typeface="Arial" panose="020B0604020202020204" pitchFamily="34" charset="0"/>
              </a:rPr>
              <a:t>pathway</a:t>
            </a:r>
            <a:r>
              <a:rPr lang="it-IT" sz="2400" b="1" dirty="0">
                <a:solidFill>
                  <a:srgbClr val="7030A0"/>
                </a:solidFill>
                <a:cs typeface="Arial" panose="020B0604020202020204" pitchFamily="34" charset="0"/>
              </a:rPr>
              <a:t> of major </a:t>
            </a:r>
            <a:r>
              <a:rPr lang="it-IT" sz="2400" b="1" dirty="0" err="1">
                <a:solidFill>
                  <a:srgbClr val="7030A0"/>
                </a:solidFill>
                <a:cs typeface="Arial" panose="020B0604020202020204" pitchFamily="34" charset="0"/>
              </a:rPr>
              <a:t>groups</a:t>
            </a:r>
            <a:r>
              <a:rPr lang="it-IT" sz="2400" b="1" dirty="0">
                <a:solidFill>
                  <a:srgbClr val="7030A0"/>
                </a:solidFill>
                <a:cs typeface="Arial" panose="020B0604020202020204" pitchFamily="34" charset="0"/>
              </a:rPr>
              <a:t> of </a:t>
            </a:r>
            <a:r>
              <a:rPr lang="it-IT" sz="2400" b="1" dirty="0" err="1">
                <a:solidFill>
                  <a:srgbClr val="7030A0"/>
                </a:solidFill>
                <a:cs typeface="Arial" panose="020B0604020202020204" pitchFamily="34" charset="0"/>
              </a:rPr>
              <a:t>alkaloids</a:t>
            </a:r>
            <a:endParaRPr lang="it-IT" sz="2400" b="1" dirty="0">
              <a:solidFill>
                <a:srgbClr val="7030A0"/>
              </a:solidFill>
              <a:cs typeface="Arial" panose="020B0604020202020204" pitchFamily="34" charset="0"/>
            </a:endParaRPr>
          </a:p>
        </p:txBody>
      </p:sp>
      <p:sp>
        <p:nvSpPr>
          <p:cNvPr id="3" name="Rettangolo 2">
            <a:extLst>
              <a:ext uri="{FF2B5EF4-FFF2-40B4-BE49-F238E27FC236}">
                <a16:creationId xmlns:a16="http://schemas.microsoft.com/office/drawing/2014/main" id="{491EEA73-7A1E-DB43-A9FD-4F452BCDE823}"/>
              </a:ext>
            </a:extLst>
          </p:cNvPr>
          <p:cNvSpPr/>
          <p:nvPr/>
        </p:nvSpPr>
        <p:spPr>
          <a:xfrm>
            <a:off x="4223792" y="6356350"/>
            <a:ext cx="864096" cy="400110"/>
          </a:xfrm>
          <a:prstGeom prst="rect">
            <a:avLst/>
          </a:prstGeom>
        </p:spPr>
        <p:txBody>
          <a:bodyPr wrap="square">
            <a:spAutoFit/>
          </a:bodyPr>
          <a:lstStyle/>
          <a:p>
            <a:r>
              <a:rPr lang="en-US" sz="1000" dirty="0">
                <a:cs typeface="Arial" panose="020B0604020202020204" pitchFamily="34" charset="0"/>
              </a:rPr>
              <a:t>Pyrrolidine </a:t>
            </a:r>
          </a:p>
          <a:p>
            <a:r>
              <a:rPr lang="en-US" sz="1000" dirty="0">
                <a:cs typeface="Arial" panose="020B0604020202020204" pitchFamily="34" charset="0"/>
              </a:rPr>
              <a:t>alkaloids</a:t>
            </a:r>
            <a:endParaRPr lang="it-IT" sz="1000" dirty="0"/>
          </a:p>
        </p:txBody>
      </p:sp>
    </p:spTree>
    <p:extLst>
      <p:ext uri="{BB962C8B-B14F-4D97-AF65-F5344CB8AC3E}">
        <p14:creationId xmlns:p14="http://schemas.microsoft.com/office/powerpoint/2010/main" val="39211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6FD53AE-089B-4543-82A0-9AA2F1F12A22}"/>
              </a:ext>
            </a:extLst>
          </p:cNvPr>
          <p:cNvSpPr>
            <a:spLocks noGrp="1"/>
          </p:cNvSpPr>
          <p:nvPr>
            <p:ph idx="1"/>
          </p:nvPr>
        </p:nvSpPr>
        <p:spPr>
          <a:xfrm>
            <a:off x="2207568" y="620688"/>
            <a:ext cx="8208912" cy="5616624"/>
          </a:xfrm>
        </p:spPr>
        <p:txBody>
          <a:bodyPr>
            <a:noAutofit/>
          </a:bodyPr>
          <a:lstStyle/>
          <a:p>
            <a:pPr>
              <a:buFont typeface="Wingdings" pitchFamily="2" charset="2"/>
              <a:buChar char="Ø"/>
            </a:pPr>
            <a:r>
              <a:rPr lang="it-IT" sz="2400" dirty="0" err="1"/>
              <a:t>Alkaloids</a:t>
            </a:r>
            <a:r>
              <a:rPr lang="it-IT" sz="2400" dirty="0"/>
              <a:t> in </a:t>
            </a:r>
            <a:r>
              <a:rPr lang="it-IT" sz="2400" dirty="0" err="1"/>
              <a:t>plants</a:t>
            </a:r>
            <a:r>
              <a:rPr lang="it-IT" sz="2400" dirty="0"/>
              <a:t> serve </a:t>
            </a:r>
            <a:r>
              <a:rPr lang="it-IT" sz="2400" dirty="0" err="1"/>
              <a:t>as</a:t>
            </a:r>
            <a:r>
              <a:rPr lang="it-IT" sz="2400" dirty="0"/>
              <a:t> </a:t>
            </a:r>
            <a:r>
              <a:rPr lang="it-IT" sz="2400" dirty="0" err="1"/>
              <a:t>chemoprotective</a:t>
            </a:r>
            <a:r>
              <a:rPr lang="it-IT" sz="2400" dirty="0"/>
              <a:t> anti-</a:t>
            </a:r>
            <a:r>
              <a:rPr lang="it-IT" sz="2400" dirty="0" err="1"/>
              <a:t>herbivory</a:t>
            </a:r>
            <a:r>
              <a:rPr lang="it-IT" sz="2400" dirty="0"/>
              <a:t> agents or </a:t>
            </a:r>
            <a:r>
              <a:rPr lang="it-IT" sz="2400" dirty="0" err="1"/>
              <a:t>as</a:t>
            </a:r>
            <a:r>
              <a:rPr lang="it-IT" sz="2400" dirty="0"/>
              <a:t> </a:t>
            </a:r>
            <a:r>
              <a:rPr lang="it-IT" sz="2400" dirty="0" err="1"/>
              <a:t>growth</a:t>
            </a:r>
            <a:r>
              <a:rPr lang="it-IT" sz="2400" dirty="0"/>
              <a:t> </a:t>
            </a:r>
            <a:r>
              <a:rPr lang="it-IT" sz="2400" dirty="0" err="1"/>
              <a:t>regulators</a:t>
            </a:r>
            <a:r>
              <a:rPr lang="it-IT" sz="2400" dirty="0"/>
              <a:t>, </a:t>
            </a:r>
            <a:r>
              <a:rPr lang="it-IT" sz="2400" dirty="0" err="1"/>
              <a:t>such</a:t>
            </a:r>
            <a:r>
              <a:rPr lang="it-IT" sz="2400" dirty="0"/>
              <a:t> </a:t>
            </a:r>
            <a:r>
              <a:rPr lang="it-IT" sz="2400" dirty="0" err="1"/>
              <a:t>as</a:t>
            </a:r>
            <a:r>
              <a:rPr lang="it-IT" sz="2400" dirty="0"/>
              <a:t> the </a:t>
            </a:r>
            <a:r>
              <a:rPr lang="it-IT" sz="2400" dirty="0" err="1"/>
              <a:t>well-known</a:t>
            </a:r>
            <a:r>
              <a:rPr lang="it-IT" sz="2400" dirty="0"/>
              <a:t> </a:t>
            </a:r>
            <a:r>
              <a:rPr lang="it-IT" sz="2400" dirty="0" err="1"/>
              <a:t>plant</a:t>
            </a:r>
            <a:r>
              <a:rPr lang="it-IT" sz="2400" dirty="0"/>
              <a:t> </a:t>
            </a:r>
            <a:r>
              <a:rPr lang="it-IT" sz="2400" dirty="0" err="1"/>
              <a:t>hormone</a:t>
            </a:r>
            <a:r>
              <a:rPr lang="it-IT" sz="2400" dirty="0"/>
              <a:t>, </a:t>
            </a:r>
            <a:r>
              <a:rPr lang="it-IT" sz="2400" b="1" dirty="0"/>
              <a:t>indole-3-acetic acid, IAA </a:t>
            </a:r>
            <a:r>
              <a:rPr lang="it-IT" sz="2400" dirty="0"/>
              <a:t>(an indole derivative </a:t>
            </a:r>
            <a:r>
              <a:rPr lang="it-IT" sz="2400" dirty="0" err="1"/>
              <a:t>synthesized</a:t>
            </a:r>
            <a:r>
              <a:rPr lang="it-IT" sz="2400" dirty="0"/>
              <a:t> from </a:t>
            </a:r>
            <a:r>
              <a:rPr lang="it-IT" sz="2400" dirty="0" err="1"/>
              <a:t>tryptophan</a:t>
            </a:r>
            <a:r>
              <a:rPr lang="it-IT" sz="2400" dirty="0"/>
              <a:t>). </a:t>
            </a:r>
          </a:p>
          <a:p>
            <a:pPr>
              <a:buFont typeface="Wingdings" pitchFamily="2" charset="2"/>
              <a:buChar char="Ø"/>
            </a:pPr>
            <a:r>
              <a:rPr lang="it-IT" sz="2400" dirty="0"/>
              <a:t>People </a:t>
            </a:r>
            <a:r>
              <a:rPr lang="it-IT" sz="2400" dirty="0" err="1"/>
              <a:t>have</a:t>
            </a:r>
            <a:r>
              <a:rPr lang="it-IT" sz="2400" dirty="0"/>
              <a:t> </a:t>
            </a:r>
            <a:r>
              <a:rPr lang="it-IT" sz="2400" dirty="0" err="1"/>
              <a:t>been</a:t>
            </a:r>
            <a:r>
              <a:rPr lang="it-IT" sz="2400" dirty="0"/>
              <a:t> </a:t>
            </a:r>
            <a:r>
              <a:rPr lang="it-IT" sz="2400" dirty="0" err="1"/>
              <a:t>using</a:t>
            </a:r>
            <a:r>
              <a:rPr lang="it-IT" sz="2400" dirty="0"/>
              <a:t> </a:t>
            </a:r>
            <a:r>
              <a:rPr lang="it-IT" sz="2400" dirty="0" err="1"/>
              <a:t>alkaloids</a:t>
            </a:r>
            <a:r>
              <a:rPr lang="it-IT" sz="2400" dirty="0"/>
              <a:t> in the </a:t>
            </a:r>
            <a:r>
              <a:rPr lang="it-IT" sz="2400" dirty="0" err="1"/>
              <a:t>form</a:t>
            </a:r>
            <a:r>
              <a:rPr lang="it-IT" sz="2400" dirty="0"/>
              <a:t> of </a:t>
            </a:r>
            <a:r>
              <a:rPr lang="it-IT" sz="2400" dirty="0" err="1"/>
              <a:t>plant</a:t>
            </a:r>
            <a:r>
              <a:rPr lang="it-IT" sz="2400" dirty="0"/>
              <a:t> </a:t>
            </a:r>
            <a:r>
              <a:rPr lang="it-IT" sz="2400" dirty="0" err="1"/>
              <a:t>extracts</a:t>
            </a:r>
            <a:r>
              <a:rPr lang="it-IT" sz="2400" dirty="0"/>
              <a:t> for </a:t>
            </a:r>
            <a:r>
              <a:rPr lang="it-IT" sz="2400" dirty="0" err="1"/>
              <a:t>poisons</a:t>
            </a:r>
            <a:r>
              <a:rPr lang="it-IT" sz="2400" dirty="0"/>
              <a:t>, </a:t>
            </a:r>
            <a:r>
              <a:rPr lang="it-IT" sz="2400" dirty="0" err="1"/>
              <a:t>narcotics</a:t>
            </a:r>
            <a:r>
              <a:rPr lang="it-IT" sz="2400" dirty="0"/>
              <a:t>, </a:t>
            </a:r>
            <a:r>
              <a:rPr lang="it-IT" sz="2400" dirty="0" err="1"/>
              <a:t>stimulants</a:t>
            </a:r>
            <a:r>
              <a:rPr lang="it-IT" sz="2400" dirty="0"/>
              <a:t>, and </a:t>
            </a:r>
            <a:r>
              <a:rPr lang="it-IT" sz="2400" dirty="0" err="1"/>
              <a:t>medicines</a:t>
            </a:r>
            <a:r>
              <a:rPr lang="it-IT" sz="2400" dirty="0"/>
              <a:t> for </a:t>
            </a:r>
            <a:r>
              <a:rPr lang="it-IT" sz="2400" dirty="0" err="1"/>
              <a:t>several</a:t>
            </a:r>
            <a:r>
              <a:rPr lang="it-IT" sz="2400" dirty="0"/>
              <a:t> </a:t>
            </a:r>
            <a:r>
              <a:rPr lang="it-IT" sz="2400" dirty="0" err="1"/>
              <a:t>thousand</a:t>
            </a:r>
            <a:r>
              <a:rPr lang="it-IT" sz="2400" dirty="0"/>
              <a:t> </a:t>
            </a:r>
            <a:r>
              <a:rPr lang="it-IT" sz="2400" dirty="0" err="1"/>
              <a:t>years</a:t>
            </a:r>
            <a:r>
              <a:rPr lang="it-IT" sz="2400" dirty="0"/>
              <a:t> (folk or </a:t>
            </a:r>
            <a:r>
              <a:rPr lang="it-IT" sz="2400" dirty="0" err="1"/>
              <a:t>traditional</a:t>
            </a:r>
            <a:r>
              <a:rPr lang="it-IT" sz="2400" dirty="0"/>
              <a:t> medicine).</a:t>
            </a:r>
          </a:p>
          <a:p>
            <a:pPr>
              <a:buFont typeface="Wingdings" pitchFamily="2" charset="2"/>
              <a:buChar char="Ø"/>
            </a:pPr>
            <a:r>
              <a:rPr lang="it-IT" sz="2400" dirty="0"/>
              <a:t>Common </a:t>
            </a:r>
            <a:r>
              <a:rPr lang="it-IT" sz="2400" dirty="0" err="1"/>
              <a:t>examples</a:t>
            </a:r>
            <a:r>
              <a:rPr lang="it-IT" sz="2400" dirty="0"/>
              <a:t> include </a:t>
            </a:r>
            <a:r>
              <a:rPr lang="it-IT" sz="2400" b="1" dirty="0"/>
              <a:t>caffeine</a:t>
            </a:r>
            <a:r>
              <a:rPr lang="it-IT" sz="2400" dirty="0"/>
              <a:t>, </a:t>
            </a:r>
            <a:r>
              <a:rPr lang="it-IT" sz="2400" b="1" dirty="0" err="1"/>
              <a:t>quinine</a:t>
            </a:r>
            <a:r>
              <a:rPr lang="it-IT" sz="2400" dirty="0"/>
              <a:t>, and </a:t>
            </a:r>
            <a:r>
              <a:rPr lang="it-IT" sz="2400" b="1" dirty="0"/>
              <a:t>nicotine</a:t>
            </a:r>
            <a:r>
              <a:rPr lang="it-IT" sz="2400" dirty="0"/>
              <a:t>. More </a:t>
            </a:r>
            <a:r>
              <a:rPr lang="it-IT" sz="2400" dirty="0" err="1"/>
              <a:t>potent</a:t>
            </a:r>
            <a:r>
              <a:rPr lang="it-IT" sz="2400" dirty="0"/>
              <a:t> </a:t>
            </a:r>
            <a:r>
              <a:rPr lang="it-IT" sz="2400" dirty="0" err="1"/>
              <a:t>examples</a:t>
            </a:r>
            <a:r>
              <a:rPr lang="it-IT" sz="2400" dirty="0"/>
              <a:t> include </a:t>
            </a:r>
            <a:r>
              <a:rPr lang="it-IT" sz="2400" b="1" dirty="0"/>
              <a:t>cocaine</a:t>
            </a:r>
            <a:r>
              <a:rPr lang="it-IT" sz="2400" dirty="0"/>
              <a:t>, </a:t>
            </a:r>
            <a:r>
              <a:rPr lang="it-IT" sz="2400" b="1" dirty="0" err="1"/>
              <a:t>morphine</a:t>
            </a:r>
            <a:r>
              <a:rPr lang="it-IT" sz="2400" dirty="0"/>
              <a:t>, and </a:t>
            </a:r>
            <a:r>
              <a:rPr lang="it-IT" sz="2400" b="1" dirty="0" err="1"/>
              <a:t>strychnine</a:t>
            </a:r>
            <a:r>
              <a:rPr lang="it-IT" sz="2400" dirty="0"/>
              <a:t>.</a:t>
            </a:r>
          </a:p>
          <a:p>
            <a:pPr>
              <a:buFont typeface="Wingdings" pitchFamily="2" charset="2"/>
              <a:buChar char="Ø"/>
            </a:pPr>
            <a:r>
              <a:rPr lang="it-IT" sz="2400" dirty="0" err="1"/>
              <a:t>Much</a:t>
            </a:r>
            <a:r>
              <a:rPr lang="it-IT" sz="2400" dirty="0"/>
              <a:t> of the </a:t>
            </a:r>
            <a:r>
              <a:rPr lang="it-IT" sz="2400" dirty="0" err="1"/>
              <a:t>structure-based</a:t>
            </a:r>
            <a:r>
              <a:rPr lang="it-IT" sz="2400" dirty="0"/>
              <a:t> </a:t>
            </a:r>
            <a:r>
              <a:rPr lang="it-IT" sz="2400" dirty="0" err="1"/>
              <a:t>natural</a:t>
            </a:r>
            <a:r>
              <a:rPr lang="it-IT" sz="2400" dirty="0"/>
              <a:t> </a:t>
            </a:r>
            <a:r>
              <a:rPr lang="it-IT" sz="2400" dirty="0" err="1"/>
              <a:t>products</a:t>
            </a:r>
            <a:r>
              <a:rPr lang="it-IT" sz="2400" dirty="0"/>
              <a:t> </a:t>
            </a:r>
            <a:r>
              <a:rPr lang="it-IT" sz="2400" dirty="0" err="1"/>
              <a:t>research</a:t>
            </a:r>
            <a:r>
              <a:rPr lang="it-IT" sz="2400" dirty="0"/>
              <a:t> </a:t>
            </a:r>
            <a:r>
              <a:rPr lang="it-IT" sz="2400" dirty="0" err="1"/>
              <a:t>that</a:t>
            </a:r>
            <a:r>
              <a:rPr lang="it-IT" sz="2400" dirty="0"/>
              <a:t> </a:t>
            </a:r>
            <a:r>
              <a:rPr lang="it-IT" sz="2400" dirty="0" err="1"/>
              <a:t>began</a:t>
            </a:r>
            <a:r>
              <a:rPr lang="it-IT" sz="2400" dirty="0"/>
              <a:t> </a:t>
            </a:r>
            <a:r>
              <a:rPr lang="it-IT" sz="2400" dirty="0" err="1"/>
              <a:t>around</a:t>
            </a:r>
            <a:r>
              <a:rPr lang="it-IT" sz="2400" dirty="0"/>
              <a:t> 150 </a:t>
            </a:r>
            <a:r>
              <a:rPr lang="it-IT" sz="2400" dirty="0" err="1"/>
              <a:t>years</a:t>
            </a:r>
            <a:r>
              <a:rPr lang="it-IT" sz="2400" dirty="0"/>
              <a:t> ago </a:t>
            </a:r>
            <a:r>
              <a:rPr lang="it-IT" sz="2400" dirty="0" err="1"/>
              <a:t>was</a:t>
            </a:r>
            <a:r>
              <a:rPr lang="it-IT" sz="2400" dirty="0"/>
              <a:t> </a:t>
            </a:r>
            <a:r>
              <a:rPr lang="it-IT" sz="2400" dirty="0" err="1"/>
              <a:t>focused</a:t>
            </a:r>
            <a:r>
              <a:rPr lang="it-IT" sz="2400" dirty="0"/>
              <a:t> on the </a:t>
            </a:r>
            <a:r>
              <a:rPr lang="it-IT" sz="2400" dirty="0" err="1"/>
              <a:t>alkaloids</a:t>
            </a:r>
            <a:r>
              <a:rPr lang="it-IT" sz="2400" dirty="0"/>
              <a:t>, or “</a:t>
            </a:r>
            <a:r>
              <a:rPr lang="it-IT" sz="2400" dirty="0" err="1"/>
              <a:t>vegetable</a:t>
            </a:r>
            <a:r>
              <a:rPr lang="it-IT" sz="2400" dirty="0"/>
              <a:t> </a:t>
            </a:r>
            <a:r>
              <a:rPr lang="it-IT" sz="2400" dirty="0" err="1"/>
              <a:t>alkalis</a:t>
            </a:r>
            <a:r>
              <a:rPr lang="it-IT" sz="2400" dirty="0"/>
              <a:t>,” </a:t>
            </a:r>
            <a:r>
              <a:rPr lang="it-IT" sz="2400" dirty="0" err="1"/>
              <a:t>as</a:t>
            </a:r>
            <a:r>
              <a:rPr lang="it-IT" sz="2400" dirty="0"/>
              <a:t> </a:t>
            </a:r>
            <a:r>
              <a:rPr lang="it-IT" sz="2400" dirty="0" err="1"/>
              <a:t>they</a:t>
            </a:r>
            <a:r>
              <a:rPr lang="it-IT" sz="2400" dirty="0"/>
              <a:t> </a:t>
            </a:r>
            <a:r>
              <a:rPr lang="it-IT" sz="2400" dirty="0" err="1"/>
              <a:t>were</a:t>
            </a:r>
            <a:r>
              <a:rPr lang="it-IT" sz="2400" dirty="0"/>
              <a:t> </a:t>
            </a:r>
            <a:r>
              <a:rPr lang="it-IT" sz="2400" dirty="0" err="1"/>
              <a:t>known</a:t>
            </a:r>
            <a:r>
              <a:rPr lang="it-IT" sz="2400" dirty="0"/>
              <a:t>. </a:t>
            </a:r>
          </a:p>
        </p:txBody>
      </p:sp>
      <p:sp>
        <p:nvSpPr>
          <p:cNvPr id="4" name="Segnaposto numero diapositiva 3">
            <a:extLst>
              <a:ext uri="{FF2B5EF4-FFF2-40B4-BE49-F238E27FC236}">
                <a16:creationId xmlns:a16="http://schemas.microsoft.com/office/drawing/2014/main" id="{332FB3AF-5E94-B349-B607-F62E2EDD5396}"/>
              </a:ext>
            </a:extLst>
          </p:cNvPr>
          <p:cNvSpPr>
            <a:spLocks noGrp="1"/>
          </p:cNvSpPr>
          <p:nvPr>
            <p:ph type="sldNum" sz="quarter" idx="12"/>
          </p:nvPr>
        </p:nvSpPr>
        <p:spPr/>
        <p:txBody>
          <a:bodyPr/>
          <a:lstStyle/>
          <a:p>
            <a:fld id="{F8D8A4E5-4C70-324B-8C3F-AB6D579B42F5}" type="slidenum">
              <a:rPr lang="it-IT" smtClean="0"/>
              <a:t>4</a:t>
            </a:fld>
            <a:endParaRPr lang="it-IT"/>
          </a:p>
        </p:txBody>
      </p:sp>
    </p:spTree>
    <p:extLst>
      <p:ext uri="{BB962C8B-B14F-4D97-AF65-F5344CB8AC3E}">
        <p14:creationId xmlns:p14="http://schemas.microsoft.com/office/powerpoint/2010/main" val="97503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6FD53AE-089B-4543-82A0-9AA2F1F12A22}"/>
              </a:ext>
            </a:extLst>
          </p:cNvPr>
          <p:cNvSpPr>
            <a:spLocks noGrp="1"/>
          </p:cNvSpPr>
          <p:nvPr>
            <p:ph idx="1"/>
          </p:nvPr>
        </p:nvSpPr>
        <p:spPr>
          <a:xfrm>
            <a:off x="2346648" y="548680"/>
            <a:ext cx="7848872" cy="5616624"/>
          </a:xfrm>
        </p:spPr>
        <p:txBody>
          <a:bodyPr>
            <a:noAutofit/>
          </a:bodyPr>
          <a:lstStyle/>
          <a:p>
            <a:pPr>
              <a:buFont typeface="Wingdings" pitchFamily="2" charset="2"/>
              <a:buChar char="Ø"/>
            </a:pPr>
            <a:r>
              <a:rPr lang="it-IT" sz="2400" dirty="0" err="1"/>
              <a:t>Isolation</a:t>
            </a:r>
            <a:r>
              <a:rPr lang="it-IT" sz="2400" dirty="0"/>
              <a:t> </a:t>
            </a:r>
            <a:r>
              <a:rPr lang="it-IT" sz="2400" dirty="0" err="1"/>
              <a:t>techniques</a:t>
            </a:r>
            <a:r>
              <a:rPr lang="it-IT" sz="2400" dirty="0"/>
              <a:t> </a:t>
            </a:r>
            <a:r>
              <a:rPr lang="it-IT" sz="2400" dirty="0" err="1"/>
              <a:t>developed</a:t>
            </a:r>
            <a:r>
              <a:rPr lang="it-IT" sz="2400" dirty="0"/>
              <a:t> </a:t>
            </a:r>
            <a:r>
              <a:rPr lang="it-IT" sz="2400" dirty="0" err="1"/>
              <a:t>primarily</a:t>
            </a:r>
            <a:r>
              <a:rPr lang="it-IT" sz="2400" dirty="0"/>
              <a:t> by </a:t>
            </a:r>
            <a:r>
              <a:rPr lang="it-IT" sz="2400" dirty="0" err="1"/>
              <a:t>British</a:t>
            </a:r>
            <a:r>
              <a:rPr lang="it-IT" sz="2400" dirty="0"/>
              <a:t> and </a:t>
            </a:r>
            <a:r>
              <a:rPr lang="it-IT" sz="2400" dirty="0" err="1"/>
              <a:t>German</a:t>
            </a:r>
            <a:r>
              <a:rPr lang="it-IT" sz="2400" dirty="0"/>
              <a:t> </a:t>
            </a:r>
            <a:r>
              <a:rPr lang="it-IT" sz="2400" dirty="0" err="1"/>
              <a:t>chemists</a:t>
            </a:r>
            <a:r>
              <a:rPr lang="it-IT" sz="2400" dirty="0"/>
              <a:t> </a:t>
            </a:r>
            <a:r>
              <a:rPr lang="it-IT" sz="2400" dirty="0" err="1"/>
              <a:t>enabled</a:t>
            </a:r>
            <a:r>
              <a:rPr lang="it-IT" sz="2400" dirty="0"/>
              <a:t> the </a:t>
            </a:r>
            <a:r>
              <a:rPr lang="it-IT" sz="2400" dirty="0" err="1"/>
              <a:t>isolation</a:t>
            </a:r>
            <a:r>
              <a:rPr lang="it-IT" sz="2400" dirty="0"/>
              <a:t> of </a:t>
            </a:r>
            <a:r>
              <a:rPr lang="it-IT" sz="2400" dirty="0" err="1"/>
              <a:t>analytically</a:t>
            </a:r>
            <a:r>
              <a:rPr lang="it-IT" sz="2400" dirty="0"/>
              <a:t> pure </a:t>
            </a:r>
            <a:r>
              <a:rPr lang="it-IT" sz="2400" dirty="0" err="1"/>
              <a:t>samples</a:t>
            </a:r>
            <a:r>
              <a:rPr lang="it-IT" sz="2400" dirty="0"/>
              <a:t> </a:t>
            </a:r>
            <a:r>
              <a:rPr lang="it-IT" sz="2400" dirty="0" err="1"/>
              <a:t>that</a:t>
            </a:r>
            <a:r>
              <a:rPr lang="it-IT" sz="2400" dirty="0"/>
              <a:t> </a:t>
            </a:r>
            <a:r>
              <a:rPr lang="it-IT" sz="2400" dirty="0" err="1"/>
              <a:t>had</a:t>
            </a:r>
            <a:r>
              <a:rPr lang="it-IT" sz="2400" dirty="0"/>
              <a:t> </a:t>
            </a:r>
            <a:r>
              <a:rPr lang="it-IT" sz="2400" dirty="0" err="1"/>
              <a:t>pronounced</a:t>
            </a:r>
            <a:r>
              <a:rPr lang="it-IT" sz="2400" dirty="0"/>
              <a:t> </a:t>
            </a:r>
            <a:r>
              <a:rPr lang="it-IT" sz="2400" dirty="0" err="1"/>
              <a:t>biological</a:t>
            </a:r>
            <a:r>
              <a:rPr lang="it-IT" sz="2400" dirty="0"/>
              <a:t> </a:t>
            </a:r>
            <a:r>
              <a:rPr lang="it-IT" sz="2400" dirty="0" err="1"/>
              <a:t>effects</a:t>
            </a:r>
            <a:r>
              <a:rPr lang="it-IT" sz="2400" dirty="0"/>
              <a:t>, </a:t>
            </a:r>
            <a:r>
              <a:rPr lang="it-IT" sz="2400" dirty="0" err="1"/>
              <a:t>but</a:t>
            </a:r>
            <a:r>
              <a:rPr lang="it-IT" sz="2400" dirty="0"/>
              <a:t> the </a:t>
            </a:r>
            <a:r>
              <a:rPr lang="it-IT" sz="2400" dirty="0" err="1"/>
              <a:t>chemical</a:t>
            </a:r>
            <a:r>
              <a:rPr lang="it-IT" sz="2400" dirty="0"/>
              <a:t> </a:t>
            </a:r>
            <a:r>
              <a:rPr lang="it-IT" sz="2400" dirty="0" err="1"/>
              <a:t>structures</a:t>
            </a:r>
            <a:r>
              <a:rPr lang="it-IT" sz="2400" dirty="0"/>
              <a:t> </a:t>
            </a:r>
            <a:r>
              <a:rPr lang="it-IT" sz="2400" dirty="0" err="1"/>
              <a:t>were</a:t>
            </a:r>
            <a:r>
              <a:rPr lang="it-IT" sz="2400" dirty="0"/>
              <a:t> </a:t>
            </a:r>
            <a:r>
              <a:rPr lang="it-IT" sz="2400" dirty="0" err="1"/>
              <a:t>unknown</a:t>
            </a:r>
            <a:r>
              <a:rPr lang="it-IT" sz="2400" dirty="0"/>
              <a:t>. </a:t>
            </a:r>
          </a:p>
          <a:p>
            <a:pPr>
              <a:buFont typeface="Wingdings" pitchFamily="2" charset="2"/>
              <a:buChar char="Ø"/>
            </a:pPr>
            <a:endParaRPr lang="it-IT" sz="2400" dirty="0"/>
          </a:p>
          <a:p>
            <a:pPr>
              <a:buFont typeface="Wingdings" pitchFamily="2" charset="2"/>
              <a:buChar char="Ø"/>
            </a:pPr>
            <a:r>
              <a:rPr lang="it-IT" sz="2400" dirty="0"/>
              <a:t>The </a:t>
            </a:r>
            <a:r>
              <a:rPr lang="it-IT" sz="2400" dirty="0" err="1"/>
              <a:t>alkaloids</a:t>
            </a:r>
            <a:r>
              <a:rPr lang="it-IT" sz="2400" dirty="0"/>
              <a:t> </a:t>
            </a:r>
            <a:r>
              <a:rPr lang="it-IT" sz="2400" dirty="0" err="1"/>
              <a:t>have</a:t>
            </a:r>
            <a:r>
              <a:rPr lang="it-IT" sz="2400" dirty="0"/>
              <a:t> </a:t>
            </a:r>
            <a:r>
              <a:rPr lang="it-IT" sz="2400" dirty="0" err="1"/>
              <a:t>highly</a:t>
            </a:r>
            <a:r>
              <a:rPr lang="it-IT" sz="2400" dirty="0"/>
              <a:t> </a:t>
            </a:r>
            <a:r>
              <a:rPr lang="it-IT" sz="2400" dirty="0" err="1"/>
              <a:t>varied</a:t>
            </a:r>
            <a:r>
              <a:rPr lang="it-IT" sz="2400" dirty="0"/>
              <a:t> and </a:t>
            </a:r>
            <a:r>
              <a:rPr lang="it-IT" sz="2400" dirty="0" err="1"/>
              <a:t>often</a:t>
            </a:r>
            <a:r>
              <a:rPr lang="it-IT" sz="2400" dirty="0"/>
              <a:t> </a:t>
            </a:r>
            <a:r>
              <a:rPr lang="it-IT" sz="2400" dirty="0" err="1"/>
              <a:t>complex</a:t>
            </a:r>
            <a:r>
              <a:rPr lang="it-IT" sz="2400" dirty="0"/>
              <a:t> </a:t>
            </a:r>
            <a:r>
              <a:rPr lang="it-IT" sz="2400" dirty="0" err="1"/>
              <a:t>three-dimensional</a:t>
            </a:r>
            <a:r>
              <a:rPr lang="it-IT" sz="2400" dirty="0"/>
              <a:t> </a:t>
            </a:r>
            <a:r>
              <a:rPr lang="it-IT" sz="2400" dirty="0" err="1"/>
              <a:t>chemical</a:t>
            </a:r>
            <a:r>
              <a:rPr lang="it-IT" sz="2400" dirty="0"/>
              <a:t> </a:t>
            </a:r>
            <a:r>
              <a:rPr lang="it-IT" sz="2400" dirty="0" err="1"/>
              <a:t>structures</a:t>
            </a:r>
            <a:r>
              <a:rPr lang="it-IT" sz="2400" dirty="0"/>
              <a:t>. </a:t>
            </a:r>
          </a:p>
          <a:p>
            <a:pPr marL="0" indent="0">
              <a:buNone/>
            </a:pPr>
            <a:endParaRPr lang="it-IT" sz="2400" dirty="0"/>
          </a:p>
          <a:p>
            <a:pPr>
              <a:buFont typeface="Wingdings" pitchFamily="2" charset="2"/>
              <a:buChar char="Ø"/>
            </a:pPr>
            <a:r>
              <a:rPr lang="it-IT" sz="2400" dirty="0"/>
              <a:t>The </a:t>
            </a:r>
            <a:r>
              <a:rPr lang="it-IT" sz="2400" dirty="0" err="1"/>
              <a:t>structure</a:t>
            </a:r>
            <a:r>
              <a:rPr lang="it-IT" sz="2400" dirty="0"/>
              <a:t> of cocaine </a:t>
            </a:r>
            <a:r>
              <a:rPr lang="it-IT" sz="2400" dirty="0" err="1"/>
              <a:t>was</a:t>
            </a:r>
            <a:r>
              <a:rPr lang="it-IT" sz="2400" dirty="0"/>
              <a:t> </a:t>
            </a:r>
            <a:r>
              <a:rPr lang="it-IT" sz="2400" dirty="0" err="1"/>
              <a:t>determined</a:t>
            </a:r>
            <a:r>
              <a:rPr lang="it-IT" sz="2400" dirty="0"/>
              <a:t> in 1898, </a:t>
            </a:r>
            <a:r>
              <a:rPr lang="it-IT" sz="2400" dirty="0" err="1"/>
              <a:t>quinine</a:t>
            </a:r>
            <a:r>
              <a:rPr lang="it-IT" sz="2400" dirty="0"/>
              <a:t> in 1944, and </a:t>
            </a:r>
            <a:r>
              <a:rPr lang="it-IT" sz="2400" dirty="0" err="1"/>
              <a:t>morphine</a:t>
            </a:r>
            <a:r>
              <a:rPr lang="it-IT" sz="2400" dirty="0"/>
              <a:t> </a:t>
            </a:r>
            <a:r>
              <a:rPr lang="it-IT" sz="2400" dirty="0" err="1"/>
              <a:t>was</a:t>
            </a:r>
            <a:r>
              <a:rPr lang="it-IT" sz="2400" dirty="0"/>
              <a:t> </a:t>
            </a:r>
            <a:r>
              <a:rPr lang="it-IT" sz="2400" dirty="0" err="1"/>
              <a:t>synthesized</a:t>
            </a:r>
            <a:r>
              <a:rPr lang="it-IT" sz="2400" dirty="0"/>
              <a:t> in 1956. </a:t>
            </a:r>
          </a:p>
          <a:p>
            <a:pPr>
              <a:buFont typeface="Wingdings" pitchFamily="2" charset="2"/>
              <a:buChar char="Ø"/>
            </a:pPr>
            <a:endParaRPr lang="it-IT" sz="2400" dirty="0"/>
          </a:p>
          <a:p>
            <a:pPr>
              <a:buFont typeface="Wingdings" pitchFamily="2" charset="2"/>
              <a:buChar char="Ø"/>
            </a:pPr>
            <a:r>
              <a:rPr lang="it-IT" sz="2400" dirty="0" err="1"/>
              <a:t>Because</a:t>
            </a:r>
            <a:r>
              <a:rPr lang="it-IT" sz="2400" dirty="0"/>
              <a:t> of </a:t>
            </a:r>
            <a:r>
              <a:rPr lang="it-IT" sz="2400" dirty="0" err="1"/>
              <a:t>this</a:t>
            </a:r>
            <a:r>
              <a:rPr lang="it-IT" sz="2400" dirty="0"/>
              <a:t> </a:t>
            </a:r>
            <a:r>
              <a:rPr lang="it-IT" sz="2400" dirty="0" err="1"/>
              <a:t>chemical</a:t>
            </a:r>
            <a:r>
              <a:rPr lang="it-IT" sz="2400" dirty="0"/>
              <a:t> </a:t>
            </a:r>
            <a:r>
              <a:rPr lang="it-IT" sz="2400" dirty="0" err="1"/>
              <a:t>complexity</a:t>
            </a:r>
            <a:r>
              <a:rPr lang="it-IT" sz="2400" dirty="0"/>
              <a:t>, the </a:t>
            </a:r>
            <a:r>
              <a:rPr lang="it-IT" sz="2400" dirty="0" err="1"/>
              <a:t>alkaloids</a:t>
            </a:r>
            <a:r>
              <a:rPr lang="it-IT" sz="2400" dirty="0"/>
              <a:t> are </a:t>
            </a:r>
            <a:r>
              <a:rPr lang="it-IT" sz="2400" dirty="0" err="1"/>
              <a:t>often</a:t>
            </a:r>
            <a:r>
              <a:rPr lang="it-IT" sz="2400" dirty="0"/>
              <a:t> </a:t>
            </a:r>
            <a:r>
              <a:rPr lang="it-IT" sz="2400" dirty="0" err="1"/>
              <a:t>obtained</a:t>
            </a:r>
            <a:r>
              <a:rPr lang="it-IT" sz="2400" dirty="0"/>
              <a:t> from the </a:t>
            </a:r>
            <a:r>
              <a:rPr lang="it-IT" sz="2400" dirty="0" err="1"/>
              <a:t>plant</a:t>
            </a:r>
            <a:r>
              <a:rPr lang="it-IT" sz="2400" dirty="0"/>
              <a:t> source </a:t>
            </a:r>
            <a:r>
              <a:rPr lang="it-IT" sz="2400" dirty="0" err="1"/>
              <a:t>rather</a:t>
            </a:r>
            <a:r>
              <a:rPr lang="it-IT" sz="2400" dirty="0"/>
              <a:t> </a:t>
            </a:r>
            <a:r>
              <a:rPr lang="it-IT" sz="2400" dirty="0" err="1"/>
              <a:t>than</a:t>
            </a:r>
            <a:r>
              <a:rPr lang="it-IT" sz="2400" dirty="0"/>
              <a:t> </a:t>
            </a:r>
            <a:r>
              <a:rPr lang="it-IT" sz="2400" dirty="0" err="1"/>
              <a:t>produced</a:t>
            </a:r>
            <a:r>
              <a:rPr lang="it-IT" sz="2400" dirty="0"/>
              <a:t> </a:t>
            </a:r>
            <a:r>
              <a:rPr lang="it-IT" sz="2400" dirty="0" err="1"/>
              <a:t>synthetically</a:t>
            </a:r>
            <a:r>
              <a:rPr lang="it-IT" sz="2400" dirty="0"/>
              <a:t>. </a:t>
            </a:r>
          </a:p>
        </p:txBody>
      </p:sp>
      <p:sp>
        <p:nvSpPr>
          <p:cNvPr id="4" name="Segnaposto numero diapositiva 3">
            <a:extLst>
              <a:ext uri="{FF2B5EF4-FFF2-40B4-BE49-F238E27FC236}">
                <a16:creationId xmlns:a16="http://schemas.microsoft.com/office/drawing/2014/main" id="{332FB3AF-5E94-B349-B607-F62E2EDD5396}"/>
              </a:ext>
            </a:extLst>
          </p:cNvPr>
          <p:cNvSpPr>
            <a:spLocks noGrp="1"/>
          </p:cNvSpPr>
          <p:nvPr>
            <p:ph type="sldNum" sz="quarter" idx="12"/>
          </p:nvPr>
        </p:nvSpPr>
        <p:spPr/>
        <p:txBody>
          <a:bodyPr/>
          <a:lstStyle/>
          <a:p>
            <a:fld id="{F8D8A4E5-4C70-324B-8C3F-AB6D579B42F5}" type="slidenum">
              <a:rPr lang="it-IT" smtClean="0"/>
              <a:t>5</a:t>
            </a:fld>
            <a:endParaRPr lang="it-IT"/>
          </a:p>
        </p:txBody>
      </p:sp>
    </p:spTree>
    <p:extLst>
      <p:ext uri="{BB962C8B-B14F-4D97-AF65-F5344CB8AC3E}">
        <p14:creationId xmlns:p14="http://schemas.microsoft.com/office/powerpoint/2010/main" val="148947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EFFF4C3D-48B3-1D41-B458-39BEAFD0C2FC}"/>
              </a:ext>
            </a:extLst>
          </p:cNvPr>
          <p:cNvPicPr>
            <a:picLocks noGrp="1" noChangeAspect="1"/>
          </p:cNvPicPr>
          <p:nvPr>
            <p:ph idx="1"/>
          </p:nvPr>
        </p:nvPicPr>
        <p:blipFill rotWithShape="1">
          <a:blip r:embed="rId2"/>
          <a:srcRect l="8933" r="14949"/>
          <a:stretch/>
        </p:blipFill>
        <p:spPr>
          <a:xfrm>
            <a:off x="2351584" y="692696"/>
            <a:ext cx="7496354" cy="5264270"/>
          </a:xfrm>
        </p:spPr>
      </p:pic>
      <p:sp>
        <p:nvSpPr>
          <p:cNvPr id="4" name="Segnaposto numero diapositiva 3">
            <a:extLst>
              <a:ext uri="{FF2B5EF4-FFF2-40B4-BE49-F238E27FC236}">
                <a16:creationId xmlns:a16="http://schemas.microsoft.com/office/drawing/2014/main" id="{47414335-9600-2B45-81E4-9C7BFED8A556}"/>
              </a:ext>
            </a:extLst>
          </p:cNvPr>
          <p:cNvSpPr>
            <a:spLocks noGrp="1"/>
          </p:cNvSpPr>
          <p:nvPr>
            <p:ph type="sldNum" sz="quarter" idx="12"/>
          </p:nvPr>
        </p:nvSpPr>
        <p:spPr/>
        <p:txBody>
          <a:bodyPr/>
          <a:lstStyle/>
          <a:p>
            <a:fld id="{F8D8A4E5-4C70-324B-8C3F-AB6D579B42F5}" type="slidenum">
              <a:rPr lang="it-IT" smtClean="0"/>
              <a:t>6</a:t>
            </a:fld>
            <a:endParaRPr lang="it-IT"/>
          </a:p>
        </p:txBody>
      </p:sp>
    </p:spTree>
    <p:extLst>
      <p:ext uri="{BB962C8B-B14F-4D97-AF65-F5344CB8AC3E}">
        <p14:creationId xmlns:p14="http://schemas.microsoft.com/office/powerpoint/2010/main" val="392404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18E1BFB-30C4-B045-9425-69814305F5BD}"/>
              </a:ext>
            </a:extLst>
          </p:cNvPr>
          <p:cNvSpPr>
            <a:spLocks noGrp="1"/>
          </p:cNvSpPr>
          <p:nvPr>
            <p:ph type="sldNum" sz="quarter" idx="12"/>
          </p:nvPr>
        </p:nvSpPr>
        <p:spPr/>
        <p:txBody>
          <a:bodyPr/>
          <a:lstStyle/>
          <a:p>
            <a:fld id="{F8D8A4E5-4C70-324B-8C3F-AB6D579B42F5}" type="slidenum">
              <a:rPr lang="it-IT" smtClean="0"/>
              <a:t>7</a:t>
            </a:fld>
            <a:endParaRPr lang="it-IT"/>
          </a:p>
        </p:txBody>
      </p:sp>
      <p:pic>
        <p:nvPicPr>
          <p:cNvPr id="5" name="Segnaposto contenuto 4">
            <a:extLst>
              <a:ext uri="{FF2B5EF4-FFF2-40B4-BE49-F238E27FC236}">
                <a16:creationId xmlns:a16="http://schemas.microsoft.com/office/drawing/2014/main" id="{3EAE114F-53C0-0747-83AC-E34263F3F6FF}"/>
              </a:ext>
            </a:extLst>
          </p:cNvPr>
          <p:cNvPicPr>
            <a:picLocks noGrp="1" noChangeAspect="1"/>
          </p:cNvPicPr>
          <p:nvPr>
            <p:ph idx="1"/>
          </p:nvPr>
        </p:nvPicPr>
        <p:blipFill rotWithShape="1">
          <a:blip r:embed="rId2"/>
          <a:srcRect l="8178"/>
          <a:stretch/>
        </p:blipFill>
        <p:spPr>
          <a:xfrm>
            <a:off x="1919537" y="1700809"/>
            <a:ext cx="8468391" cy="3492649"/>
          </a:xfrm>
          <a:prstGeom prst="rect">
            <a:avLst/>
          </a:prstGeom>
        </p:spPr>
      </p:pic>
    </p:spTree>
    <p:extLst>
      <p:ext uri="{BB962C8B-B14F-4D97-AF65-F5344CB8AC3E}">
        <p14:creationId xmlns:p14="http://schemas.microsoft.com/office/powerpoint/2010/main" val="213484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B337531-0AB8-C340-A9AC-34B30312F1AD}"/>
              </a:ext>
            </a:extLst>
          </p:cNvPr>
          <p:cNvSpPr>
            <a:spLocks noGrp="1"/>
          </p:cNvSpPr>
          <p:nvPr>
            <p:ph type="sldNum" sz="quarter" idx="12"/>
          </p:nvPr>
        </p:nvSpPr>
        <p:spPr/>
        <p:txBody>
          <a:bodyPr/>
          <a:lstStyle/>
          <a:p>
            <a:fld id="{C63DA149-4D9E-4AC6-8FF9-D7E50BACF300}" type="slidenum">
              <a:rPr lang="it-IT" smtClean="0"/>
              <a:t>8</a:t>
            </a:fld>
            <a:endParaRPr lang="it-IT"/>
          </a:p>
        </p:txBody>
      </p:sp>
      <p:pic>
        <p:nvPicPr>
          <p:cNvPr id="4" name="Immagine 3">
            <a:extLst>
              <a:ext uri="{FF2B5EF4-FFF2-40B4-BE49-F238E27FC236}">
                <a16:creationId xmlns:a16="http://schemas.microsoft.com/office/drawing/2014/main" id="{4D4D2803-AB84-4E41-8CBF-89B0DA619AEA}"/>
              </a:ext>
            </a:extLst>
          </p:cNvPr>
          <p:cNvPicPr>
            <a:picLocks noChangeAspect="1"/>
          </p:cNvPicPr>
          <p:nvPr/>
        </p:nvPicPr>
        <p:blipFill rotWithShape="1">
          <a:blip r:embed="rId2">
            <a:extLst>
              <a:ext uri="{28A0092B-C50C-407E-A947-70E740481C1C}">
                <a14:useLocalDpi xmlns:a14="http://schemas.microsoft.com/office/drawing/2010/main" val="0"/>
              </a:ext>
            </a:extLst>
          </a:blip>
          <a:srcRect r="6965"/>
          <a:stretch/>
        </p:blipFill>
        <p:spPr>
          <a:xfrm rot="5400000">
            <a:off x="3305311" y="-502147"/>
            <a:ext cx="5742979" cy="8339139"/>
          </a:xfrm>
          <a:prstGeom prst="rect">
            <a:avLst/>
          </a:prstGeom>
        </p:spPr>
      </p:pic>
      <p:sp>
        <p:nvSpPr>
          <p:cNvPr id="5" name="CasellaDiTesto 4">
            <a:extLst>
              <a:ext uri="{FF2B5EF4-FFF2-40B4-BE49-F238E27FC236}">
                <a16:creationId xmlns:a16="http://schemas.microsoft.com/office/drawing/2014/main" id="{06343C86-94F0-D64E-8946-61D4E5A11755}"/>
              </a:ext>
            </a:extLst>
          </p:cNvPr>
          <p:cNvSpPr txBox="1"/>
          <p:nvPr/>
        </p:nvSpPr>
        <p:spPr>
          <a:xfrm>
            <a:off x="2007774" y="188641"/>
            <a:ext cx="8171468" cy="461665"/>
          </a:xfrm>
          <a:prstGeom prst="rect">
            <a:avLst/>
          </a:prstGeom>
          <a:noFill/>
        </p:spPr>
        <p:txBody>
          <a:bodyPr wrap="none" rtlCol="0">
            <a:spAutoFit/>
          </a:bodyPr>
          <a:lstStyle/>
          <a:p>
            <a:pPr algn="ctr"/>
            <a:r>
              <a:rPr lang="it-IT" sz="2400" b="1" dirty="0" err="1">
                <a:solidFill>
                  <a:srgbClr val="7030A0"/>
                </a:solidFill>
                <a:cs typeface="Arial" panose="020B0604020202020204" pitchFamily="34" charset="0"/>
              </a:rPr>
              <a:t>Overview</a:t>
            </a:r>
            <a:r>
              <a:rPr lang="it-IT" sz="2400" b="1" dirty="0">
                <a:solidFill>
                  <a:srgbClr val="7030A0"/>
                </a:solidFill>
                <a:cs typeface="Arial" panose="020B0604020202020204" pitchFamily="34" charset="0"/>
              </a:rPr>
              <a:t> of </a:t>
            </a:r>
            <a:r>
              <a:rPr lang="it-IT" sz="2400" b="1" dirty="0" err="1">
                <a:solidFill>
                  <a:srgbClr val="7030A0"/>
                </a:solidFill>
                <a:cs typeface="Arial" panose="020B0604020202020204" pitchFamily="34" charset="0"/>
              </a:rPr>
              <a:t>biosynthetic</a:t>
            </a:r>
            <a:r>
              <a:rPr lang="it-IT" sz="2400" b="1" dirty="0">
                <a:solidFill>
                  <a:srgbClr val="7030A0"/>
                </a:solidFill>
                <a:cs typeface="Arial" panose="020B0604020202020204" pitchFamily="34" charset="0"/>
              </a:rPr>
              <a:t> </a:t>
            </a:r>
            <a:r>
              <a:rPr lang="it-IT" sz="2400" b="1" dirty="0" err="1">
                <a:solidFill>
                  <a:srgbClr val="7030A0"/>
                </a:solidFill>
                <a:cs typeface="Arial" panose="020B0604020202020204" pitchFamily="34" charset="0"/>
              </a:rPr>
              <a:t>pathway</a:t>
            </a:r>
            <a:r>
              <a:rPr lang="it-IT" sz="2400" b="1" dirty="0">
                <a:solidFill>
                  <a:srgbClr val="7030A0"/>
                </a:solidFill>
                <a:cs typeface="Arial" panose="020B0604020202020204" pitchFamily="34" charset="0"/>
              </a:rPr>
              <a:t> of major </a:t>
            </a:r>
            <a:r>
              <a:rPr lang="it-IT" sz="2400" b="1" dirty="0" err="1">
                <a:solidFill>
                  <a:srgbClr val="7030A0"/>
                </a:solidFill>
                <a:cs typeface="Arial" panose="020B0604020202020204" pitchFamily="34" charset="0"/>
              </a:rPr>
              <a:t>groups</a:t>
            </a:r>
            <a:r>
              <a:rPr lang="it-IT" sz="2400" b="1" dirty="0">
                <a:solidFill>
                  <a:srgbClr val="7030A0"/>
                </a:solidFill>
                <a:cs typeface="Arial" panose="020B0604020202020204" pitchFamily="34" charset="0"/>
              </a:rPr>
              <a:t> of </a:t>
            </a:r>
            <a:r>
              <a:rPr lang="it-IT" sz="2400" b="1" dirty="0" err="1">
                <a:solidFill>
                  <a:srgbClr val="7030A0"/>
                </a:solidFill>
                <a:cs typeface="Arial" panose="020B0604020202020204" pitchFamily="34" charset="0"/>
              </a:rPr>
              <a:t>alkaloids</a:t>
            </a:r>
            <a:endParaRPr lang="it-IT" sz="2400" b="1" dirty="0">
              <a:solidFill>
                <a:srgbClr val="7030A0"/>
              </a:solidFill>
              <a:cs typeface="Arial" panose="020B0604020202020204" pitchFamily="34" charset="0"/>
            </a:endParaRPr>
          </a:p>
        </p:txBody>
      </p:sp>
      <p:sp>
        <p:nvSpPr>
          <p:cNvPr id="3" name="Rettangolo 2">
            <a:extLst>
              <a:ext uri="{FF2B5EF4-FFF2-40B4-BE49-F238E27FC236}">
                <a16:creationId xmlns:a16="http://schemas.microsoft.com/office/drawing/2014/main" id="{9FFFDB0C-139E-7E41-A500-3D7D5E998333}"/>
              </a:ext>
            </a:extLst>
          </p:cNvPr>
          <p:cNvSpPr/>
          <p:nvPr/>
        </p:nvSpPr>
        <p:spPr>
          <a:xfrm>
            <a:off x="4236500" y="6430139"/>
            <a:ext cx="779381" cy="400110"/>
          </a:xfrm>
          <a:prstGeom prst="rect">
            <a:avLst/>
          </a:prstGeom>
        </p:spPr>
        <p:txBody>
          <a:bodyPr wrap="none">
            <a:spAutoFit/>
          </a:bodyPr>
          <a:lstStyle/>
          <a:p>
            <a:r>
              <a:rPr lang="en-US" sz="1000" dirty="0">
                <a:cs typeface="Arial" panose="020B0604020202020204" pitchFamily="34" charset="0"/>
              </a:rPr>
              <a:t>Pyrrolidine </a:t>
            </a:r>
          </a:p>
          <a:p>
            <a:r>
              <a:rPr lang="en-US" sz="1000" dirty="0">
                <a:cs typeface="Arial" panose="020B0604020202020204" pitchFamily="34" charset="0"/>
              </a:rPr>
              <a:t>alkaloids</a:t>
            </a:r>
            <a:endParaRPr lang="it-IT" sz="1000" dirty="0"/>
          </a:p>
        </p:txBody>
      </p:sp>
    </p:spTree>
    <p:extLst>
      <p:ext uri="{BB962C8B-B14F-4D97-AF65-F5344CB8AC3E}">
        <p14:creationId xmlns:p14="http://schemas.microsoft.com/office/powerpoint/2010/main" val="194589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79776" y="166293"/>
            <a:ext cx="3773534" cy="461665"/>
          </a:xfrm>
          <a:prstGeom prst="rect">
            <a:avLst/>
          </a:prstGeom>
          <a:noFill/>
        </p:spPr>
        <p:txBody>
          <a:bodyPr wrap="none" rtlCol="0">
            <a:spAutoFit/>
          </a:bodyPr>
          <a:lstStyle/>
          <a:p>
            <a:r>
              <a:rPr lang="it-IT" sz="2400" b="1" dirty="0" err="1">
                <a:solidFill>
                  <a:srgbClr val="7030A0"/>
                </a:solidFill>
                <a:cs typeface="Calibri" panose="020F0502020204030204" pitchFamily="34" charset="0"/>
              </a:rPr>
              <a:t>Ornithine-derived</a:t>
            </a:r>
            <a:r>
              <a:rPr lang="it-IT" sz="2400" b="1" dirty="0">
                <a:solidFill>
                  <a:srgbClr val="7030A0"/>
                </a:solidFill>
                <a:cs typeface="Calibri" panose="020F0502020204030204" pitchFamily="34" charset="0"/>
              </a:rPr>
              <a:t> </a:t>
            </a:r>
            <a:r>
              <a:rPr lang="it-IT" sz="2400" b="1" dirty="0" err="1">
                <a:solidFill>
                  <a:srgbClr val="7030A0"/>
                </a:solidFill>
                <a:cs typeface="Calibri" panose="020F0502020204030204" pitchFamily="34" charset="0"/>
              </a:rPr>
              <a:t>Alkaloids</a:t>
            </a:r>
            <a:r>
              <a:rPr lang="it-IT" sz="2400" b="1" dirty="0">
                <a:solidFill>
                  <a:srgbClr val="7030A0"/>
                </a:solidFill>
                <a:cs typeface="Calibri" panose="020F0502020204030204" pitchFamily="34" charset="0"/>
              </a:rPr>
              <a:t> </a:t>
            </a:r>
          </a:p>
        </p:txBody>
      </p:sp>
      <p:sp>
        <p:nvSpPr>
          <p:cNvPr id="6" name="Rettangolo 5"/>
          <p:cNvSpPr/>
          <p:nvPr/>
        </p:nvSpPr>
        <p:spPr>
          <a:xfrm>
            <a:off x="2079198" y="836713"/>
            <a:ext cx="8169768" cy="2554545"/>
          </a:xfrm>
          <a:prstGeom prst="rect">
            <a:avLst/>
          </a:prstGeom>
        </p:spPr>
        <p:txBody>
          <a:bodyPr wrap="square">
            <a:spAutoFit/>
          </a:bodyPr>
          <a:lstStyle/>
          <a:p>
            <a:pPr marL="342900" indent="-342900">
              <a:buFont typeface="Wingdings" pitchFamily="2" charset="2"/>
              <a:buChar char="Ø"/>
            </a:pPr>
            <a:r>
              <a:rPr lang="en-US" sz="2000" b="1" dirty="0">
                <a:cs typeface="Arial" panose="020B0604020202020204" pitchFamily="34" charset="0"/>
              </a:rPr>
              <a:t>L-Ornithine</a:t>
            </a:r>
            <a:r>
              <a:rPr lang="en-US" sz="2000" dirty="0">
                <a:cs typeface="Arial" panose="020B0604020202020204" pitchFamily="34" charset="0"/>
              </a:rPr>
              <a:t> is a non-protein amino acid produced from L-Arginine. </a:t>
            </a:r>
          </a:p>
          <a:p>
            <a:pPr marL="342900" indent="-342900">
              <a:buFont typeface="Wingdings" pitchFamily="2" charset="2"/>
              <a:buChar char="Ø"/>
            </a:pPr>
            <a:r>
              <a:rPr lang="en-US" sz="2000" dirty="0">
                <a:cs typeface="Arial" panose="020B0604020202020204" pitchFamily="34" charset="0"/>
              </a:rPr>
              <a:t>In plants it is produced from glutamic acid. </a:t>
            </a:r>
          </a:p>
          <a:p>
            <a:pPr marL="342900" indent="-342900">
              <a:buFont typeface="Wingdings" pitchFamily="2" charset="2"/>
              <a:buChar char="Ø"/>
            </a:pPr>
            <a:r>
              <a:rPr lang="en-US" sz="2000" dirty="0">
                <a:cs typeface="Arial" panose="020B0604020202020204" pitchFamily="34" charset="0"/>
              </a:rPr>
              <a:t>Ornithine contains two amino groups, one in the </a:t>
            </a:r>
            <a:r>
              <a:rPr lang="en-US" sz="2000" dirty="0">
                <a:latin typeface="Symbol" pitchFamily="2" charset="2"/>
                <a:cs typeface="Arial" panose="020B0604020202020204" pitchFamily="34" charset="0"/>
              </a:rPr>
              <a:t>a</a:t>
            </a:r>
            <a:r>
              <a:rPr lang="en-US" sz="2000" dirty="0">
                <a:cs typeface="Arial" panose="020B0604020202020204" pitchFamily="34" charset="0"/>
              </a:rPr>
              <a:t> position and the other in the </a:t>
            </a:r>
            <a:r>
              <a:rPr lang="en-US" sz="2000" dirty="0">
                <a:latin typeface="Symbol" pitchFamily="2" charset="2"/>
                <a:cs typeface="Arial" panose="020B0604020202020204" pitchFamily="34" charset="0"/>
              </a:rPr>
              <a:t>d</a:t>
            </a:r>
            <a:r>
              <a:rPr lang="en-US" sz="2000" dirty="0">
                <a:cs typeface="Arial" panose="020B0604020202020204" pitchFamily="34" charset="0"/>
              </a:rPr>
              <a:t> position. </a:t>
            </a:r>
          </a:p>
          <a:p>
            <a:pPr marL="342900" indent="-342900">
              <a:buFont typeface="Wingdings" pitchFamily="2" charset="2"/>
              <a:buChar char="Ø"/>
            </a:pPr>
            <a:r>
              <a:rPr lang="en-US" sz="2000" dirty="0">
                <a:cs typeface="Arial" panose="020B0604020202020204" pitchFamily="34" charset="0"/>
              </a:rPr>
              <a:t>The molecule, without the carboxyl group, constitutes the skeleton of the alkaloids of this class. </a:t>
            </a:r>
          </a:p>
          <a:p>
            <a:pPr marL="342900" indent="-342900">
              <a:buFont typeface="Wingdings" pitchFamily="2" charset="2"/>
              <a:buChar char="Ø"/>
            </a:pPr>
            <a:r>
              <a:rPr lang="en-US" sz="2000" dirty="0">
                <a:cs typeface="Arial" panose="020B0604020202020204" pitchFamily="34" charset="0"/>
              </a:rPr>
              <a:t>Ornithine provides a basic C</a:t>
            </a:r>
            <a:r>
              <a:rPr lang="en-US" sz="2000" baseline="-25000" dirty="0">
                <a:cs typeface="Arial" panose="020B0604020202020204" pitchFamily="34" charset="0"/>
              </a:rPr>
              <a:t>4</a:t>
            </a:r>
            <a:r>
              <a:rPr lang="en-US" sz="2000" dirty="0">
                <a:cs typeface="Arial" panose="020B0604020202020204" pitchFamily="34" charset="0"/>
              </a:rPr>
              <a:t>N-type unit in the form of a </a:t>
            </a:r>
            <a:r>
              <a:rPr lang="en-US" sz="2000" u="sng" dirty="0">
                <a:cs typeface="Arial" panose="020B0604020202020204" pitchFamily="34" charset="0"/>
              </a:rPr>
              <a:t>pyrrolidine</a:t>
            </a:r>
            <a:r>
              <a:rPr lang="en-US" sz="2000" dirty="0">
                <a:cs typeface="Arial" panose="020B0604020202020204" pitchFamily="34" charset="0"/>
              </a:rPr>
              <a:t> or </a:t>
            </a:r>
            <a:r>
              <a:rPr lang="en-US" sz="2000" u="sng" dirty="0">
                <a:cs typeface="Arial" panose="020B0604020202020204" pitchFamily="34" charset="0"/>
              </a:rPr>
              <a:t>tropane</a:t>
            </a:r>
            <a:r>
              <a:rPr lang="en-US" sz="2000" dirty="0">
                <a:cs typeface="Arial" panose="020B0604020202020204" pitchFamily="34" charset="0"/>
              </a:rPr>
              <a:t> cycle</a:t>
            </a:r>
            <a:endParaRPr lang="it-IT" sz="2000" dirty="0">
              <a:cs typeface="Arial" panose="020B0604020202020204" pitchFamily="34" charset="0"/>
            </a:endParaRPr>
          </a:p>
        </p:txBody>
      </p:sp>
      <p:sp>
        <p:nvSpPr>
          <p:cNvPr id="2" name="Segnaposto numero diapositiva 1">
            <a:extLst>
              <a:ext uri="{FF2B5EF4-FFF2-40B4-BE49-F238E27FC236}">
                <a16:creationId xmlns:a16="http://schemas.microsoft.com/office/drawing/2014/main" id="{EDA49E60-A779-C84F-88F0-84C1F738F2BB}"/>
              </a:ext>
            </a:extLst>
          </p:cNvPr>
          <p:cNvSpPr>
            <a:spLocks noGrp="1"/>
          </p:cNvSpPr>
          <p:nvPr>
            <p:ph type="sldNum" sz="quarter" idx="12"/>
          </p:nvPr>
        </p:nvSpPr>
        <p:spPr/>
        <p:txBody>
          <a:bodyPr/>
          <a:lstStyle/>
          <a:p>
            <a:fld id="{C63DA149-4D9E-4AC6-8FF9-D7E50BACF300}" type="slidenum">
              <a:rPr lang="it-IT" smtClean="0"/>
              <a:t>9</a:t>
            </a:fld>
            <a:endParaRPr lang="it-IT"/>
          </a:p>
        </p:txBody>
      </p:sp>
      <p:grpSp>
        <p:nvGrpSpPr>
          <p:cNvPr id="5" name="Gruppo 4">
            <a:extLst>
              <a:ext uri="{FF2B5EF4-FFF2-40B4-BE49-F238E27FC236}">
                <a16:creationId xmlns:a16="http://schemas.microsoft.com/office/drawing/2014/main" id="{40D2DCC8-B356-D743-9990-70E00B248285}"/>
              </a:ext>
            </a:extLst>
          </p:cNvPr>
          <p:cNvGrpSpPr/>
          <p:nvPr/>
        </p:nvGrpSpPr>
        <p:grpSpPr>
          <a:xfrm>
            <a:off x="4151784" y="3677676"/>
            <a:ext cx="4234886" cy="2775661"/>
            <a:chOff x="2411760" y="3645024"/>
            <a:chExt cx="4234886" cy="2775661"/>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1970" y="3699016"/>
              <a:ext cx="4204676" cy="2721669"/>
            </a:xfrm>
            <a:prstGeom prst="rect">
              <a:avLst/>
            </a:prstGeom>
          </p:spPr>
        </p:pic>
        <p:sp>
          <p:nvSpPr>
            <p:cNvPr id="3" name="Rettangolo 2">
              <a:extLst>
                <a:ext uri="{FF2B5EF4-FFF2-40B4-BE49-F238E27FC236}">
                  <a16:creationId xmlns:a16="http://schemas.microsoft.com/office/drawing/2014/main" id="{AA1342F2-777D-AE42-90FA-778B2EC8103E}"/>
                </a:ext>
              </a:extLst>
            </p:cNvPr>
            <p:cNvSpPr/>
            <p:nvPr/>
          </p:nvSpPr>
          <p:spPr>
            <a:xfrm>
              <a:off x="2411760" y="3645024"/>
              <a:ext cx="4141440" cy="2681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7468467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1958</Words>
  <Application>Microsoft Macintosh PowerPoint</Application>
  <PresentationFormat>Widescreen</PresentationFormat>
  <Paragraphs>170</Paragraphs>
  <Slides>30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Calibri</vt:lpstr>
      <vt:lpstr>Calibri Light</vt:lpstr>
      <vt:lpstr>Symbol</vt:lpstr>
      <vt:lpstr>VbcndlAdvPTimes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Scopolamine</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paola.coccetti@unimib.it</dc:creator>
  <cp:lastModifiedBy>paola.coccetti@unimib.it</cp:lastModifiedBy>
  <cp:revision>1</cp:revision>
  <dcterms:created xsi:type="dcterms:W3CDTF">2022-11-28T15:58:28Z</dcterms:created>
  <dcterms:modified xsi:type="dcterms:W3CDTF">2022-11-28T15:59:11Z</dcterms:modified>
</cp:coreProperties>
</file>