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357" r:id="rId3"/>
    <p:sldId id="265" r:id="rId4"/>
    <p:sldId id="359" r:id="rId5"/>
    <p:sldId id="266" r:id="rId6"/>
    <p:sldId id="268" r:id="rId7"/>
    <p:sldId id="267" r:id="rId8"/>
    <p:sldId id="270" r:id="rId9"/>
    <p:sldId id="371" r:id="rId10"/>
    <p:sldId id="269" r:id="rId11"/>
    <p:sldId id="373" r:id="rId12"/>
    <p:sldId id="374" r:id="rId13"/>
    <p:sldId id="378" r:id="rId14"/>
    <p:sldId id="362" r:id="rId15"/>
    <p:sldId id="354" r:id="rId16"/>
    <p:sldId id="382" r:id="rId17"/>
    <p:sldId id="355" r:id="rId18"/>
    <p:sldId id="383" r:id="rId19"/>
    <p:sldId id="379" r:id="rId20"/>
    <p:sldId id="384" r:id="rId21"/>
    <p:sldId id="385" r:id="rId22"/>
    <p:sldId id="364" r:id="rId23"/>
    <p:sldId id="365" r:id="rId24"/>
    <p:sldId id="386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9"/>
    <p:restoredTop sz="96405"/>
  </p:normalViewPr>
  <p:slideViewPr>
    <p:cSldViewPr snapToGrid="0" snapToObjects="1">
      <p:cViewPr varScale="1">
        <p:scale>
          <a:sx n="101" d="100"/>
          <a:sy n="101" d="100"/>
        </p:scale>
        <p:origin x="200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08AB9B-25D8-594A-A08D-B6D1D0B1BA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E39189A-0F36-7A4F-BBCE-67BC0E527D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89743B-4F9D-644A-AE28-7A8559F4F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A38E-F4B5-9942-AFA9-66EC06776201}" type="datetimeFigureOut">
              <a:rPr lang="it-IT" smtClean="0"/>
              <a:t>30/11/22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64E1B7-B469-7940-A656-D628E221C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B12D39-CF81-9D43-B586-2E8426C1F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E50A-9E7B-4F40-8D1D-4F910C5BFE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4458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71BB5B-7C08-AC44-A805-A5F88871B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6067062-AF79-3F4E-BEB5-AF41E40115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517DD8-012E-3E4A-AB34-27093A338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A38E-F4B5-9942-AFA9-66EC06776201}" type="datetimeFigureOut">
              <a:rPr lang="it-IT" smtClean="0"/>
              <a:t>30/11/22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5085001-02D9-8946-9D8A-9C5CBE694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9ECCE3-674E-EB45-9C6D-BBF968E63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E50A-9E7B-4F40-8D1D-4F910C5BFE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154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2A0B6A1-D6E3-0145-8409-E20242CF11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962FCC5-EAC3-7A48-8FAE-EDD080B90A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0BEAF6-DF42-9D4E-AD32-FEA10B716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A38E-F4B5-9942-AFA9-66EC06776201}" type="datetimeFigureOut">
              <a:rPr lang="it-IT" smtClean="0"/>
              <a:t>30/11/22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4291B26-998D-0F41-9686-B016BDF68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18FCA0A-3A1C-D647-9B26-A307847EF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E50A-9E7B-4F40-8D1D-4F910C5BFE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463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5080AF-9AE0-0A43-A921-CBC8E974B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F8C2CC-629F-0741-9B70-E6ED277BB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E9BDEC-73C5-D446-B7B5-7B137ACE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A38E-F4B5-9942-AFA9-66EC06776201}" type="datetimeFigureOut">
              <a:rPr lang="it-IT" smtClean="0"/>
              <a:t>30/11/22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4DE940-EE70-EB4A-A6D5-8A07BA18A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03D187-4127-264D-95AA-ACDA8E429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E50A-9E7B-4F40-8D1D-4F910C5BFE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5526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503F49-7DFD-8949-8E6F-748FB643E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87338F2-496B-804E-B3D0-132DF57EE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386BE3-A28B-E149-9F32-37C588C80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A38E-F4B5-9942-AFA9-66EC06776201}" type="datetimeFigureOut">
              <a:rPr lang="it-IT" smtClean="0"/>
              <a:t>30/11/22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C8A499D-FFC7-0C4E-B133-2D36FD176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AF53007-5E97-7346-9CEA-D95FF3527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E50A-9E7B-4F40-8D1D-4F910C5BFE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7166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581FA4-69BD-F14C-BBA3-EAAC29985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4797E26-0996-954B-9D58-56EF9F3BA5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EBEEA8C-B109-254B-95EB-F183F6135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9D1A24C-A5B7-AE42-B278-BC10E63E8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A38E-F4B5-9942-AFA9-66EC06776201}" type="datetimeFigureOut">
              <a:rPr lang="it-IT" smtClean="0"/>
              <a:t>30/11/22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97F4AEE-AA1A-5B4C-A2F4-B11557249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B88EA51-2AD4-2446-B3F9-58666626E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E50A-9E7B-4F40-8D1D-4F910C5BFE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410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EE2F27-B6E4-E64C-94ED-C9749C346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E22EB26-A1A0-A241-858A-510E5F587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0D23822-D967-184F-958E-C3E985A23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F4033B6-74C5-4F4A-92D6-5720A9E69D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D85726A-E7B1-6E44-93D8-5D5EF37763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14E146B-E6BC-3740-B10C-577C2CD8B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A38E-F4B5-9942-AFA9-66EC06776201}" type="datetimeFigureOut">
              <a:rPr lang="it-IT" smtClean="0"/>
              <a:t>30/11/22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775CFFA-4AE9-854B-8B86-A90534159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B44D346-DC91-5F4D-98FC-E8529F179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E50A-9E7B-4F40-8D1D-4F910C5BFE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8767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CAE78F-EF56-A84D-87B4-FE1550D58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4B505DF-FD65-2B47-9854-37AF66D77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A38E-F4B5-9942-AFA9-66EC06776201}" type="datetimeFigureOut">
              <a:rPr lang="it-IT" smtClean="0"/>
              <a:t>30/11/22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B840EA1-4201-DF45-A01A-4F44D6589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0BD3B62-4207-824E-AD62-F738425F7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E50A-9E7B-4F40-8D1D-4F910C5BFE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5045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73E7D5C-4B9F-1146-A396-BB879926D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A38E-F4B5-9942-AFA9-66EC06776201}" type="datetimeFigureOut">
              <a:rPr lang="it-IT" smtClean="0"/>
              <a:t>30/11/22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AD0A287-6C95-534E-BC7D-2C79F69EA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CEDA44B-18C4-9C4A-A18A-7138FF3A7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E50A-9E7B-4F40-8D1D-4F910C5BFE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0260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B2A6A4-E349-FF4B-B228-98F778981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939EFF-4A4D-8749-B4B0-24AA073D2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1BABA90-C4EF-EC41-BE4F-E8BFE3B99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1D74B28-2DC8-1540-B810-FEC8DF990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A38E-F4B5-9942-AFA9-66EC06776201}" type="datetimeFigureOut">
              <a:rPr lang="it-IT" smtClean="0"/>
              <a:t>30/11/22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FF3DDB6-EA2E-434A-BAA1-8606CBAB9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277E250-BD7D-9441-A950-2B9F96A21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E50A-9E7B-4F40-8D1D-4F910C5BFE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7065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BCD3DB-5247-4B45-B08C-C9CB0F3AB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FD8C96B-814B-704F-887B-B7FDD99E2A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C3A3ECE-B77B-F84F-805E-686F0F348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5BB8FB4-E93E-E84C-894D-666226E6C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A38E-F4B5-9942-AFA9-66EC06776201}" type="datetimeFigureOut">
              <a:rPr lang="it-IT" smtClean="0"/>
              <a:t>30/11/22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15DF3C6-6611-CF48-94E4-CDD55CA01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3644902-7F0D-5147-A65A-9EBE5D994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E50A-9E7B-4F40-8D1D-4F910C5BFE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0850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9B6A6C6-2AAE-854B-A2C6-671F6C547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31F00C9-B697-1545-909B-FD5949130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BEDB81-960F-364D-A731-EAE7521165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DA38E-F4B5-9942-AFA9-66EC06776201}" type="datetimeFigureOut">
              <a:rPr lang="it-IT" smtClean="0"/>
              <a:t>30/11/22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8EBA6F-B545-B748-8618-D93B056EFA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4C9C42-B65C-BC4B-86B0-6F87290220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EE50A-9E7B-4F40-8D1D-4F910C5BFE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303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223792" y="116632"/>
            <a:ext cx="372717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000" b="1" dirty="0" err="1">
                <a:solidFill>
                  <a:srgbClr val="7030A0"/>
                </a:solidFill>
                <a:cs typeface="Arial" panose="020B0604020202020204" pitchFamily="34" charset="0"/>
              </a:rPr>
              <a:t>Pyrrolizidine</a:t>
            </a:r>
            <a:r>
              <a:rPr lang="it-IT" sz="3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it-IT" sz="3000" b="1" dirty="0" err="1">
                <a:solidFill>
                  <a:srgbClr val="7030A0"/>
                </a:solidFill>
                <a:cs typeface="Arial" panose="020B0604020202020204" pitchFamily="34" charset="0"/>
              </a:rPr>
              <a:t>Alkaloids</a:t>
            </a:r>
            <a:endParaRPr lang="it-IT" sz="30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B8B66B8-BD22-0D4F-A78D-650DAEB34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1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E382FD3-B112-9249-9187-B3CE4E33BB46}"/>
              </a:ext>
            </a:extLst>
          </p:cNvPr>
          <p:cNvSpPr/>
          <p:nvPr/>
        </p:nvSpPr>
        <p:spPr>
          <a:xfrm>
            <a:off x="1839924" y="702569"/>
            <a:ext cx="872057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The </a:t>
            </a:r>
            <a:r>
              <a:rPr lang="en-US" sz="2000" b="1" dirty="0">
                <a:cs typeface="Arial" panose="020B0604020202020204" pitchFamily="34" charset="0"/>
              </a:rPr>
              <a:t>bicyclic pyrrolizidine skeleton </a:t>
            </a:r>
            <a:r>
              <a:rPr lang="en-US" sz="2000" dirty="0">
                <a:cs typeface="Arial" panose="020B0604020202020204" pitchFamily="34" charset="0"/>
              </a:rPr>
              <a:t>is constructed from </a:t>
            </a:r>
            <a:r>
              <a:rPr lang="en-US" sz="2000" b="1" dirty="0">
                <a:cs typeface="Arial" panose="020B0604020202020204" pitchFamily="34" charset="0"/>
              </a:rPr>
              <a:t>Putrescine</a:t>
            </a:r>
            <a:r>
              <a:rPr lang="en-US" sz="2000" dirty="0"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Although </a:t>
            </a:r>
            <a:r>
              <a:rPr lang="en-US" sz="2000" b="1" dirty="0">
                <a:cs typeface="Arial" panose="020B0604020202020204" pitchFamily="34" charset="0"/>
              </a:rPr>
              <a:t>Ornithine</a:t>
            </a:r>
            <a:r>
              <a:rPr lang="en-US" sz="2000" dirty="0">
                <a:cs typeface="Arial" panose="020B0604020202020204" pitchFamily="34" charset="0"/>
              </a:rPr>
              <a:t> could act as a precursor, it is actually incorporated through </a:t>
            </a:r>
            <a:r>
              <a:rPr lang="en-US" sz="2000" b="1" dirty="0">
                <a:cs typeface="Arial" panose="020B0604020202020204" pitchFamily="34" charset="0"/>
              </a:rPr>
              <a:t>Arginine</a:t>
            </a:r>
            <a:r>
              <a:rPr lang="en-US" sz="2000" dirty="0">
                <a:cs typeface="Arial" panose="020B0604020202020204" pitchFamily="34" charset="0"/>
              </a:rPr>
              <a:t> because plants that synthesize </a:t>
            </a:r>
            <a:r>
              <a:rPr lang="en-US" sz="1900" dirty="0">
                <a:cs typeface="Arial" panose="020B0604020202020204" pitchFamily="34" charset="0"/>
              </a:rPr>
              <a:t>pyrrolizidine</a:t>
            </a:r>
            <a:r>
              <a:rPr lang="en-US" sz="2000" dirty="0">
                <a:cs typeface="Arial" panose="020B0604020202020204" pitchFamily="34" charset="0"/>
              </a:rPr>
              <a:t> alkaloids appear to lack the decarboxylase enzyme that converts Ornithine into Putrescine.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Putrescine is then converted into the polyamine </a:t>
            </a:r>
            <a:r>
              <a:rPr lang="en-US" sz="2000" b="1" dirty="0">
                <a:cs typeface="Arial" panose="020B0604020202020204" pitchFamily="34" charset="0"/>
              </a:rPr>
              <a:t>Homospermidine</a:t>
            </a:r>
            <a:r>
              <a:rPr lang="en-US" sz="2000" dirty="0"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An example of a pyrrolizidine alkaloid is </a:t>
            </a:r>
            <a:r>
              <a:rPr lang="en-US" sz="2000" b="1" dirty="0">
                <a:cs typeface="Arial" panose="020B0604020202020204" pitchFamily="34" charset="0"/>
              </a:rPr>
              <a:t>Retronecine</a:t>
            </a:r>
            <a:r>
              <a:rPr lang="en-US" sz="2000" dirty="0"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dirty="0"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sz="2000" dirty="0">
              <a:cs typeface="Arial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1143377-0CB5-7A4F-BA72-AC5B78B8C7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" t="3366" r="4211" b="2485"/>
          <a:stretch/>
        </p:blipFill>
        <p:spPr>
          <a:xfrm>
            <a:off x="2783632" y="2656806"/>
            <a:ext cx="6408712" cy="408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06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" t="3878" r="1053"/>
          <a:stretch/>
        </p:blipFill>
        <p:spPr>
          <a:xfrm>
            <a:off x="2855640" y="2193103"/>
            <a:ext cx="6624736" cy="437259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775520" y="661178"/>
            <a:ext cx="8640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US" dirty="0">
                <a:cs typeface="Arial" panose="020B0604020202020204" pitchFamily="34" charset="0"/>
              </a:rPr>
              <a:t>Indolizidine alkaloids are characterized by five- and six-membered fused rings with a nitrogen atom at one of the joining positions.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dirty="0">
                <a:cs typeface="Arial" panose="020B0604020202020204" pitchFamily="34" charset="0"/>
              </a:rPr>
              <a:t>Although derived from lysine, their biosynthetic pathway is different from the common alkaloids derived from this amino acid because L-Pipecolic acid is the main intermediate.</a:t>
            </a:r>
            <a:endParaRPr lang="it-IT" dirty="0">
              <a:cs typeface="Arial" panose="020B0604020202020204" pitchFamily="34" charset="0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79E7FA4-2A1A-B24B-89AB-3E61C69B0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10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46C6C99-42E8-1746-AD90-B9E5CB673001}"/>
              </a:ext>
            </a:extLst>
          </p:cNvPr>
          <p:cNvSpPr txBox="1"/>
          <p:nvPr/>
        </p:nvSpPr>
        <p:spPr>
          <a:xfrm>
            <a:off x="4489279" y="137958"/>
            <a:ext cx="3357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Indolizidine</a:t>
            </a:r>
            <a:r>
              <a:rPr lang="it-IT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it-IT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Alkaloids</a:t>
            </a:r>
            <a:endParaRPr lang="it-IT" sz="28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697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3"/>
          <a:stretch/>
        </p:blipFill>
        <p:spPr>
          <a:xfrm>
            <a:off x="2783632" y="556345"/>
            <a:ext cx="6768752" cy="454897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063553" y="5334692"/>
            <a:ext cx="8075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cs typeface="Arial" panose="020B0604020202020204" pitchFamily="34" charset="0"/>
              </a:rPr>
              <a:t>The </a:t>
            </a:r>
            <a:r>
              <a:rPr lang="it-IT" sz="2000" dirty="0" err="1">
                <a:cs typeface="Arial" panose="020B0604020202020204" pitchFamily="34" charset="0"/>
              </a:rPr>
              <a:t>most</a:t>
            </a:r>
            <a:r>
              <a:rPr lang="it-IT" sz="2000" dirty="0">
                <a:cs typeface="Arial" panose="020B0604020202020204" pitchFamily="34" charset="0"/>
              </a:rPr>
              <a:t> </a:t>
            </a:r>
            <a:r>
              <a:rPr lang="it-IT" sz="2000" dirty="0" err="1">
                <a:cs typeface="Arial" panose="020B0604020202020204" pitchFamily="34" charset="0"/>
              </a:rPr>
              <a:t>important</a:t>
            </a:r>
            <a:r>
              <a:rPr lang="it-IT" sz="2000" dirty="0">
                <a:cs typeface="Arial" panose="020B0604020202020204" pitchFamily="34" charset="0"/>
              </a:rPr>
              <a:t> </a:t>
            </a:r>
            <a:r>
              <a:rPr lang="it-IT" sz="2000" dirty="0" err="1">
                <a:cs typeface="Arial" panose="020B0604020202020204" pitchFamily="34" charset="0"/>
              </a:rPr>
              <a:t>compounds</a:t>
            </a:r>
            <a:r>
              <a:rPr lang="it-IT" sz="2000" dirty="0">
                <a:cs typeface="Arial" panose="020B0604020202020204" pitchFamily="34" charset="0"/>
              </a:rPr>
              <a:t> are:</a:t>
            </a:r>
          </a:p>
          <a:p>
            <a:r>
              <a:rPr lang="it-IT" sz="2000" b="1" dirty="0" err="1">
                <a:cs typeface="Arial" panose="020B0604020202020204" pitchFamily="34" charset="0"/>
              </a:rPr>
              <a:t>Swainsonine</a:t>
            </a:r>
            <a:r>
              <a:rPr lang="it-IT" sz="2000" dirty="0">
                <a:cs typeface="Arial" panose="020B0604020202020204" pitchFamily="34" charset="0"/>
              </a:rPr>
              <a:t> (</a:t>
            </a:r>
            <a:r>
              <a:rPr lang="it-IT" sz="2000" i="1" dirty="0" err="1">
                <a:cs typeface="Arial" panose="020B0604020202020204" pitchFamily="34" charset="0"/>
              </a:rPr>
              <a:t>Swainsona</a:t>
            </a:r>
            <a:r>
              <a:rPr lang="it-IT" sz="2000" i="1" dirty="0">
                <a:cs typeface="Arial" panose="020B0604020202020204" pitchFamily="34" charset="0"/>
              </a:rPr>
              <a:t> </a:t>
            </a:r>
            <a:r>
              <a:rPr lang="it-IT" sz="2000" i="1" dirty="0" err="1">
                <a:cs typeface="Arial" panose="020B0604020202020204" pitchFamily="34" charset="0"/>
              </a:rPr>
              <a:t>canescens</a:t>
            </a:r>
            <a:r>
              <a:rPr lang="it-IT" sz="2000" i="1" dirty="0">
                <a:cs typeface="Arial" panose="020B0604020202020204" pitchFamily="34" charset="0"/>
              </a:rPr>
              <a:t>, </a:t>
            </a:r>
            <a:r>
              <a:rPr lang="it-IT" sz="2000" dirty="0" err="1">
                <a:cs typeface="Arial" panose="020B0604020202020204" pitchFamily="34" charset="0"/>
              </a:rPr>
              <a:t>Leguminosae</a:t>
            </a:r>
            <a:r>
              <a:rPr lang="it-IT" sz="2000" dirty="0">
                <a:cs typeface="Arial" panose="020B0604020202020204" pitchFamily="34" charset="0"/>
              </a:rPr>
              <a:t>/</a:t>
            </a:r>
            <a:r>
              <a:rPr lang="it-IT" sz="2000" dirty="0" err="1">
                <a:cs typeface="Arial" panose="020B0604020202020204" pitchFamily="34" charset="0"/>
              </a:rPr>
              <a:t>Fabaceae</a:t>
            </a:r>
            <a:r>
              <a:rPr lang="it-IT" sz="2000" dirty="0">
                <a:cs typeface="Arial" panose="020B0604020202020204" pitchFamily="34" charset="0"/>
              </a:rPr>
              <a:t>) </a:t>
            </a:r>
            <a:r>
              <a:rPr lang="it-IT" sz="2000" b="1" dirty="0" err="1">
                <a:cs typeface="Arial" panose="020B0604020202020204" pitchFamily="34" charset="0"/>
              </a:rPr>
              <a:t>Castanospermine</a:t>
            </a:r>
            <a:r>
              <a:rPr lang="it-IT" sz="2000" dirty="0">
                <a:cs typeface="Arial" panose="020B0604020202020204" pitchFamily="34" charset="0"/>
              </a:rPr>
              <a:t> (</a:t>
            </a:r>
            <a:r>
              <a:rPr lang="it-IT" sz="2000" i="1" dirty="0" err="1">
                <a:cs typeface="Arial" panose="020B0604020202020204" pitchFamily="34" charset="0"/>
              </a:rPr>
              <a:t>Castanospermum</a:t>
            </a:r>
            <a:r>
              <a:rPr lang="it-IT" sz="2000" i="1" dirty="0">
                <a:cs typeface="Arial" panose="020B0604020202020204" pitchFamily="34" charset="0"/>
              </a:rPr>
              <a:t> australe</a:t>
            </a:r>
            <a:r>
              <a:rPr lang="it-IT" sz="2000" dirty="0">
                <a:cs typeface="Arial" panose="020B0604020202020204" pitchFamily="34" charset="0"/>
              </a:rPr>
              <a:t>; </a:t>
            </a:r>
            <a:r>
              <a:rPr lang="it-IT" sz="2000" dirty="0" err="1">
                <a:cs typeface="Arial" panose="020B0604020202020204" pitchFamily="34" charset="0"/>
              </a:rPr>
              <a:t>Leguminosae</a:t>
            </a:r>
            <a:r>
              <a:rPr lang="it-IT" sz="2000" dirty="0">
                <a:cs typeface="Arial" panose="020B0604020202020204" pitchFamily="34" charset="0"/>
              </a:rPr>
              <a:t>/</a:t>
            </a:r>
            <a:r>
              <a:rPr lang="it-IT" sz="2000" dirty="0" err="1">
                <a:cs typeface="Arial" panose="020B0604020202020204" pitchFamily="34" charset="0"/>
              </a:rPr>
              <a:t>Fabaceae</a:t>
            </a:r>
            <a:r>
              <a:rPr lang="it-IT" sz="2000" dirty="0">
                <a:cs typeface="Arial" panose="020B0604020202020204" pitchFamily="34" charset="0"/>
              </a:rPr>
              <a:t>). 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79E7FA4-2A1A-B24B-89AB-3E61C69B0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11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46C6C99-42E8-1746-AD90-B9E5CB673001}"/>
              </a:ext>
            </a:extLst>
          </p:cNvPr>
          <p:cNvSpPr txBox="1"/>
          <p:nvPr/>
        </p:nvSpPr>
        <p:spPr>
          <a:xfrm>
            <a:off x="4290607" y="33125"/>
            <a:ext cx="3357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Indolizidine</a:t>
            </a:r>
            <a:r>
              <a:rPr lang="it-IT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it-IT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Alkaloids</a:t>
            </a:r>
            <a:endParaRPr lang="it-IT" sz="28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F0FD6FB-A7B1-6345-A027-9F3ADC4C87C9}"/>
              </a:ext>
            </a:extLst>
          </p:cNvPr>
          <p:cNvSpPr/>
          <p:nvPr/>
        </p:nvSpPr>
        <p:spPr>
          <a:xfrm>
            <a:off x="5087888" y="2996952"/>
            <a:ext cx="1152128" cy="93610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6554224-A7AA-5647-B9D7-BA979392F06C}"/>
              </a:ext>
            </a:extLst>
          </p:cNvPr>
          <p:cNvSpPr/>
          <p:nvPr/>
        </p:nvSpPr>
        <p:spPr>
          <a:xfrm>
            <a:off x="3215680" y="4221089"/>
            <a:ext cx="1074927" cy="884235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9612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8C5F352-3806-EF48-863A-A8F4166D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12</a:t>
            </a:fld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FB2AC47-8F54-3141-9817-A1BA9C2EF8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680" y="53027"/>
            <a:ext cx="2599311" cy="1790636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C42F05A3-AC0F-994F-95BA-332D774DD586}"/>
              </a:ext>
            </a:extLst>
          </p:cNvPr>
          <p:cNvSpPr/>
          <p:nvPr/>
        </p:nvSpPr>
        <p:spPr>
          <a:xfrm>
            <a:off x="1991544" y="2087464"/>
            <a:ext cx="828092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sz="1600" b="1" dirty="0">
                <a:cs typeface="Arial" panose="020B0604020202020204" pitchFamily="34" charset="0"/>
              </a:rPr>
              <a:t>The </a:t>
            </a:r>
            <a:r>
              <a:rPr lang="it-IT" sz="1600" b="1" dirty="0" err="1">
                <a:cs typeface="Arial" panose="020B0604020202020204" pitchFamily="34" charset="0"/>
              </a:rPr>
              <a:t>ester</a:t>
            </a:r>
            <a:r>
              <a:rPr lang="it-IT" sz="1600" b="1" dirty="0">
                <a:cs typeface="Arial" panose="020B0604020202020204" pitchFamily="34" charset="0"/>
              </a:rPr>
              <a:t> </a:t>
            </a:r>
            <a:r>
              <a:rPr lang="it-IT" sz="1600" dirty="0"/>
              <a:t>6-</a:t>
            </a:r>
            <a:r>
              <a:rPr lang="it-IT" sz="1600" i="1" dirty="0"/>
              <a:t>O</a:t>
            </a:r>
            <a:r>
              <a:rPr lang="it-IT" sz="1600" dirty="0"/>
              <a:t>-butanoil-castanospermine </a:t>
            </a:r>
            <a:r>
              <a:rPr lang="it-IT" sz="1600" dirty="0" err="1"/>
              <a:t>Celgosiviris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an </a:t>
            </a:r>
            <a:r>
              <a:rPr lang="it-IT" sz="1600" dirty="0" err="1"/>
              <a:t>oral</a:t>
            </a:r>
            <a:r>
              <a:rPr lang="it-IT" sz="1600" dirty="0"/>
              <a:t> </a:t>
            </a:r>
            <a:r>
              <a:rPr lang="it-IT" sz="1600" dirty="0" err="1"/>
              <a:t>prodrug</a:t>
            </a:r>
            <a:r>
              <a:rPr lang="it-IT" sz="1600" dirty="0"/>
              <a:t> of the </a:t>
            </a:r>
            <a:r>
              <a:rPr lang="it-IT" sz="1600" dirty="0" err="1"/>
              <a:t>natural</a:t>
            </a:r>
            <a:r>
              <a:rPr lang="it-IT" sz="1600" dirty="0"/>
              <a:t> </a:t>
            </a:r>
            <a:r>
              <a:rPr lang="it-IT" sz="1600" dirty="0" err="1"/>
              <a:t>product</a:t>
            </a:r>
            <a:r>
              <a:rPr lang="it-IT" sz="1600" dirty="0"/>
              <a:t> </a:t>
            </a:r>
            <a:r>
              <a:rPr lang="it-IT" sz="1600" dirty="0" err="1"/>
              <a:t>castanospermine</a:t>
            </a:r>
            <a:r>
              <a:rPr lang="it-IT" sz="1600" dirty="0"/>
              <a:t>.</a:t>
            </a:r>
            <a:endParaRPr lang="it-IT" sz="1600" dirty="0"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it-IT" sz="1600" dirty="0"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it-IT" sz="1600" dirty="0" err="1"/>
              <a:t>Celgosivir</a:t>
            </a:r>
            <a:r>
              <a:rPr lang="it-IT" sz="1600" dirty="0"/>
              <a:t>, in </a:t>
            </a:r>
            <a:r>
              <a:rPr lang="it-IT" sz="1600" dirty="0" err="1"/>
              <a:t>preclinical</a:t>
            </a:r>
            <a:r>
              <a:rPr lang="it-IT" sz="1600" dirty="0"/>
              <a:t> </a:t>
            </a:r>
            <a:r>
              <a:rPr lang="it-IT" sz="1600" dirty="0" err="1"/>
              <a:t>studies</a:t>
            </a:r>
            <a:r>
              <a:rPr lang="it-IT" sz="1600" dirty="0"/>
              <a:t> for the treatment of </a:t>
            </a:r>
            <a:r>
              <a:rPr lang="it-IT" sz="1600" dirty="0" err="1"/>
              <a:t>hepatitis</a:t>
            </a:r>
            <a:r>
              <a:rPr lang="it-IT" sz="1600" dirty="0"/>
              <a:t> C virus (HCV) </a:t>
            </a:r>
            <a:r>
              <a:rPr lang="it-IT" sz="1600" dirty="0" err="1"/>
              <a:t>infection</a:t>
            </a:r>
            <a:r>
              <a:rPr lang="it-IT" sz="1600" dirty="0"/>
              <a:t>.</a:t>
            </a:r>
          </a:p>
          <a:p>
            <a:endParaRPr lang="it-IT" sz="1600" dirty="0"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it-IT" sz="1600" dirty="0" err="1">
                <a:cs typeface="Arial" panose="020B0604020202020204" pitchFamily="34" charset="0"/>
              </a:rPr>
              <a:t>It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inhibits</a:t>
            </a:r>
            <a:r>
              <a:rPr lang="it-IT" sz="1600" dirty="0">
                <a:cs typeface="Arial" panose="020B0604020202020204" pitchFamily="34" charset="0"/>
              </a:rPr>
              <a:t> the </a:t>
            </a:r>
            <a:r>
              <a:rPr lang="it-IT" sz="1600" dirty="0" err="1">
                <a:cs typeface="Arial" panose="020B0604020202020204" pitchFamily="34" charset="0"/>
              </a:rPr>
              <a:t>glycosidase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enzymes</a:t>
            </a:r>
            <a:r>
              <a:rPr lang="it-IT" sz="1600" dirty="0"/>
              <a:t> </a:t>
            </a:r>
            <a:r>
              <a:rPr lang="it-IT" sz="1600" dirty="0" err="1"/>
              <a:t>that</a:t>
            </a:r>
            <a:r>
              <a:rPr lang="it-IT" sz="1600" dirty="0"/>
              <a:t> </a:t>
            </a:r>
            <a:r>
              <a:rPr lang="it-IT" sz="1600" dirty="0" err="1"/>
              <a:t>plays</a:t>
            </a:r>
            <a:r>
              <a:rPr lang="it-IT" sz="1600" dirty="0"/>
              <a:t> a </a:t>
            </a:r>
            <a:r>
              <a:rPr lang="it-IT" sz="1600" dirty="0" err="1"/>
              <a:t>critical</a:t>
            </a:r>
            <a:r>
              <a:rPr lang="it-IT" sz="1600" dirty="0"/>
              <a:t> </a:t>
            </a:r>
            <a:r>
              <a:rPr lang="it-IT" sz="1600" dirty="0" err="1"/>
              <a:t>role</a:t>
            </a:r>
            <a:r>
              <a:rPr lang="it-IT" sz="1600" dirty="0"/>
              <a:t> in </a:t>
            </a:r>
            <a:r>
              <a:rPr lang="it-IT" sz="1600" dirty="0" err="1"/>
              <a:t>viral</a:t>
            </a:r>
            <a:r>
              <a:rPr lang="it-IT" sz="1600" dirty="0"/>
              <a:t> </a:t>
            </a:r>
            <a:r>
              <a:rPr lang="it-IT" sz="1600" dirty="0" err="1"/>
              <a:t>maturation</a:t>
            </a:r>
            <a:r>
              <a:rPr lang="it-IT" sz="1600" dirty="0"/>
              <a:t> by </a:t>
            </a:r>
            <a:r>
              <a:rPr lang="it-IT" sz="1600" dirty="0" err="1"/>
              <a:t>initiating</a:t>
            </a:r>
            <a:r>
              <a:rPr lang="it-IT" sz="1600" dirty="0"/>
              <a:t> the processing of the </a:t>
            </a:r>
            <a:r>
              <a:rPr lang="it-IT" sz="1600" dirty="0" err="1"/>
              <a:t>N-linked</a:t>
            </a:r>
            <a:r>
              <a:rPr lang="it-IT" sz="1600" dirty="0"/>
              <a:t> </a:t>
            </a:r>
            <a:r>
              <a:rPr lang="it-IT" sz="1600" dirty="0" err="1"/>
              <a:t>oligosaccharides</a:t>
            </a:r>
            <a:r>
              <a:rPr lang="it-IT" sz="1600" dirty="0"/>
              <a:t> of </a:t>
            </a:r>
            <a:r>
              <a:rPr lang="it-IT" sz="1600" dirty="0" err="1"/>
              <a:t>viral</a:t>
            </a:r>
            <a:r>
              <a:rPr lang="it-IT" sz="1600" dirty="0"/>
              <a:t> </a:t>
            </a:r>
            <a:r>
              <a:rPr lang="it-IT" sz="1600" dirty="0" err="1"/>
              <a:t>envelope</a:t>
            </a:r>
            <a:r>
              <a:rPr lang="it-IT" sz="1600" dirty="0"/>
              <a:t> </a:t>
            </a:r>
            <a:r>
              <a:rPr lang="it-IT" sz="1600" dirty="0" err="1"/>
              <a:t>glycoproteins</a:t>
            </a:r>
            <a:r>
              <a:rPr lang="it-IT" sz="1600" dirty="0"/>
              <a:t>.</a:t>
            </a:r>
          </a:p>
          <a:p>
            <a:pPr marL="285750" indent="-285750">
              <a:buFont typeface="Wingdings" pitchFamily="2" charset="2"/>
              <a:buChar char="Ø"/>
            </a:pPr>
            <a:endParaRPr lang="it-IT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it-IT" sz="1600" dirty="0">
                <a:solidFill>
                  <a:srgbClr val="333333"/>
                </a:solidFill>
              </a:rPr>
              <a:t>The </a:t>
            </a:r>
            <a:r>
              <a:rPr lang="it-IT" sz="1600" dirty="0" err="1">
                <a:solidFill>
                  <a:srgbClr val="333333"/>
                </a:solidFill>
              </a:rPr>
              <a:t>antiviral</a:t>
            </a:r>
            <a:r>
              <a:rPr lang="it-IT" sz="1600" dirty="0">
                <a:solidFill>
                  <a:srgbClr val="333333"/>
                </a:solidFill>
              </a:rPr>
              <a:t> </a:t>
            </a:r>
            <a:r>
              <a:rPr lang="it-IT" sz="1600" dirty="0" err="1">
                <a:solidFill>
                  <a:srgbClr val="333333"/>
                </a:solidFill>
              </a:rPr>
              <a:t>mechanism</a:t>
            </a:r>
            <a:r>
              <a:rPr lang="it-IT" sz="1600" dirty="0">
                <a:solidFill>
                  <a:srgbClr val="333333"/>
                </a:solidFill>
              </a:rPr>
              <a:t> of </a:t>
            </a:r>
            <a:r>
              <a:rPr lang="it-IT" sz="1600" dirty="0" err="1">
                <a:solidFill>
                  <a:srgbClr val="333333"/>
                </a:solidFill>
              </a:rPr>
              <a:t>action</a:t>
            </a:r>
            <a:r>
              <a:rPr lang="it-IT" sz="1600" dirty="0">
                <a:solidFill>
                  <a:srgbClr val="333333"/>
                </a:solidFill>
              </a:rPr>
              <a:t> </a:t>
            </a:r>
            <a:r>
              <a:rPr lang="it-IT" sz="1600" dirty="0" err="1">
                <a:solidFill>
                  <a:srgbClr val="333333"/>
                </a:solidFill>
              </a:rPr>
              <a:t>against</a:t>
            </a:r>
            <a:r>
              <a:rPr lang="it-IT" sz="1600" dirty="0">
                <a:solidFill>
                  <a:srgbClr val="333333"/>
                </a:solidFill>
              </a:rPr>
              <a:t> </a:t>
            </a:r>
            <a:r>
              <a:rPr lang="it-IT" sz="1600" dirty="0" err="1">
                <a:solidFill>
                  <a:srgbClr val="333333"/>
                </a:solidFill>
              </a:rPr>
              <a:t>many</a:t>
            </a:r>
            <a:r>
              <a:rPr lang="it-IT" sz="1600" dirty="0">
                <a:solidFill>
                  <a:srgbClr val="333333"/>
                </a:solidFill>
              </a:rPr>
              <a:t> </a:t>
            </a:r>
            <a:r>
              <a:rPr lang="it-IT" sz="1600" dirty="0" err="1">
                <a:solidFill>
                  <a:srgbClr val="333333"/>
                </a:solidFill>
              </a:rPr>
              <a:t>enveloped</a:t>
            </a:r>
            <a:r>
              <a:rPr lang="it-IT" sz="1600" dirty="0">
                <a:solidFill>
                  <a:srgbClr val="333333"/>
                </a:solidFill>
              </a:rPr>
              <a:t> </a:t>
            </a:r>
            <a:r>
              <a:rPr lang="it-IT" sz="1600" dirty="0" err="1">
                <a:solidFill>
                  <a:srgbClr val="333333"/>
                </a:solidFill>
              </a:rPr>
              <a:t>viruses</a:t>
            </a:r>
            <a:r>
              <a:rPr lang="it-IT" sz="1600" dirty="0">
                <a:solidFill>
                  <a:srgbClr val="333333"/>
                </a:solidFill>
              </a:rPr>
              <a:t>, </a:t>
            </a:r>
            <a:r>
              <a:rPr lang="it-IT" sz="1600" dirty="0" err="1">
                <a:solidFill>
                  <a:srgbClr val="333333"/>
                </a:solidFill>
              </a:rPr>
              <a:t>including</a:t>
            </a:r>
            <a:r>
              <a:rPr lang="it-IT" sz="1600" dirty="0">
                <a:solidFill>
                  <a:srgbClr val="333333"/>
                </a:solidFill>
              </a:rPr>
              <a:t> dengue virus (DENV), HIV, influenza and </a:t>
            </a:r>
            <a:r>
              <a:rPr lang="it-IT" sz="1600" dirty="0" err="1">
                <a:solidFill>
                  <a:srgbClr val="333333"/>
                </a:solidFill>
              </a:rPr>
              <a:t>hepatitis</a:t>
            </a:r>
            <a:r>
              <a:rPr lang="it-IT" sz="1600" dirty="0">
                <a:solidFill>
                  <a:srgbClr val="333333"/>
                </a:solidFill>
              </a:rPr>
              <a:t> C virus, </a:t>
            </a:r>
            <a:r>
              <a:rPr lang="it-IT" sz="1600" dirty="0" err="1">
                <a:solidFill>
                  <a:srgbClr val="333333"/>
                </a:solidFill>
              </a:rPr>
              <a:t>is</a:t>
            </a:r>
            <a:r>
              <a:rPr lang="it-IT" sz="1600" dirty="0">
                <a:solidFill>
                  <a:srgbClr val="333333"/>
                </a:solidFill>
              </a:rPr>
              <a:t> </a:t>
            </a:r>
            <a:r>
              <a:rPr lang="it-IT" sz="1600" dirty="0" err="1">
                <a:solidFill>
                  <a:srgbClr val="333333"/>
                </a:solidFill>
              </a:rPr>
              <a:t>believed</a:t>
            </a:r>
            <a:r>
              <a:rPr lang="it-IT" sz="1600" dirty="0">
                <a:solidFill>
                  <a:srgbClr val="333333"/>
                </a:solidFill>
              </a:rPr>
              <a:t> to be </a:t>
            </a:r>
            <a:r>
              <a:rPr lang="it-IT" sz="1600" dirty="0" err="1">
                <a:solidFill>
                  <a:srgbClr val="333333"/>
                </a:solidFill>
              </a:rPr>
              <a:t>mediated</a:t>
            </a:r>
            <a:r>
              <a:rPr lang="it-IT" sz="1600" dirty="0">
                <a:solidFill>
                  <a:srgbClr val="333333"/>
                </a:solidFill>
              </a:rPr>
              <a:t> by </a:t>
            </a:r>
            <a:r>
              <a:rPr lang="it-IT" sz="1600" dirty="0" err="1">
                <a:solidFill>
                  <a:srgbClr val="333333"/>
                </a:solidFill>
              </a:rPr>
              <a:t>inducing</a:t>
            </a:r>
            <a:r>
              <a:rPr lang="it-IT" sz="1600" dirty="0">
                <a:solidFill>
                  <a:srgbClr val="333333"/>
                </a:solidFill>
              </a:rPr>
              <a:t> </a:t>
            </a:r>
            <a:r>
              <a:rPr lang="it-IT" sz="1600" dirty="0" err="1">
                <a:solidFill>
                  <a:srgbClr val="333333"/>
                </a:solidFill>
              </a:rPr>
              <a:t>misfolding</a:t>
            </a:r>
            <a:r>
              <a:rPr lang="it-IT" sz="1600" dirty="0">
                <a:solidFill>
                  <a:srgbClr val="333333"/>
                </a:solidFill>
              </a:rPr>
              <a:t> of </a:t>
            </a:r>
            <a:r>
              <a:rPr lang="it-IT" sz="1600" dirty="0" err="1">
                <a:solidFill>
                  <a:srgbClr val="333333"/>
                </a:solidFill>
              </a:rPr>
              <a:t>viral</a:t>
            </a:r>
            <a:r>
              <a:rPr lang="it-IT" sz="1600" dirty="0">
                <a:solidFill>
                  <a:srgbClr val="333333"/>
                </a:solidFill>
              </a:rPr>
              <a:t> </a:t>
            </a:r>
            <a:r>
              <a:rPr lang="it-IT" sz="1600" i="1" dirty="0" err="1">
                <a:solidFill>
                  <a:srgbClr val="333333"/>
                </a:solidFill>
              </a:rPr>
              <a:t>N</a:t>
            </a:r>
            <a:r>
              <a:rPr lang="it-IT" sz="1600" dirty="0" err="1">
                <a:solidFill>
                  <a:srgbClr val="333333"/>
                </a:solidFill>
              </a:rPr>
              <a:t>-linked</a:t>
            </a:r>
            <a:r>
              <a:rPr lang="it-IT" sz="1600" dirty="0">
                <a:solidFill>
                  <a:srgbClr val="333333"/>
                </a:solidFill>
              </a:rPr>
              <a:t> </a:t>
            </a:r>
            <a:r>
              <a:rPr lang="it-IT" sz="1600" dirty="0" err="1">
                <a:solidFill>
                  <a:srgbClr val="333333"/>
                </a:solidFill>
              </a:rPr>
              <a:t>glycoproteins</a:t>
            </a:r>
            <a:r>
              <a:rPr lang="it-IT" sz="1600" dirty="0">
                <a:solidFill>
                  <a:srgbClr val="333333"/>
                </a:solidFill>
              </a:rPr>
              <a:t> </a:t>
            </a:r>
            <a:r>
              <a:rPr lang="it-IT" sz="1600" dirty="0" err="1">
                <a:solidFill>
                  <a:srgbClr val="333333"/>
                </a:solidFill>
              </a:rPr>
              <a:t>through</a:t>
            </a:r>
            <a:r>
              <a:rPr lang="it-IT" sz="1600" dirty="0">
                <a:solidFill>
                  <a:srgbClr val="333333"/>
                </a:solidFill>
              </a:rPr>
              <a:t> </a:t>
            </a:r>
            <a:r>
              <a:rPr lang="it-IT" sz="1600" dirty="0" err="1">
                <a:solidFill>
                  <a:srgbClr val="333333"/>
                </a:solidFill>
              </a:rPr>
              <a:t>inhibition</a:t>
            </a:r>
            <a:r>
              <a:rPr lang="it-IT" sz="1600" dirty="0">
                <a:solidFill>
                  <a:srgbClr val="333333"/>
                </a:solidFill>
              </a:rPr>
              <a:t> of </a:t>
            </a:r>
            <a:r>
              <a:rPr lang="it-IT" sz="1600" dirty="0" err="1">
                <a:solidFill>
                  <a:srgbClr val="333333"/>
                </a:solidFill>
              </a:rPr>
              <a:t>host</a:t>
            </a:r>
            <a:r>
              <a:rPr lang="it-IT" sz="1600" dirty="0">
                <a:solidFill>
                  <a:srgbClr val="333333"/>
                </a:solidFill>
              </a:rPr>
              <a:t> </a:t>
            </a:r>
            <a:r>
              <a:rPr lang="it-IT" sz="1600" dirty="0" err="1">
                <a:solidFill>
                  <a:srgbClr val="333333"/>
                </a:solidFill>
              </a:rPr>
              <a:t>endoplasmic</a:t>
            </a:r>
            <a:r>
              <a:rPr lang="it-IT" sz="1600" dirty="0">
                <a:solidFill>
                  <a:srgbClr val="333333"/>
                </a:solidFill>
              </a:rPr>
              <a:t> </a:t>
            </a:r>
            <a:r>
              <a:rPr lang="it-IT" sz="1600" dirty="0" err="1">
                <a:solidFill>
                  <a:srgbClr val="333333"/>
                </a:solidFill>
              </a:rPr>
              <a:t>reticulum-resident</a:t>
            </a:r>
            <a:r>
              <a:rPr lang="it-IT" sz="1600" dirty="0">
                <a:solidFill>
                  <a:srgbClr val="333333"/>
                </a:solidFill>
              </a:rPr>
              <a:t> </a:t>
            </a:r>
            <a:r>
              <a:rPr lang="el-GR" sz="1600" dirty="0">
                <a:solidFill>
                  <a:srgbClr val="333333"/>
                </a:solidFill>
              </a:rPr>
              <a:t>α-</a:t>
            </a:r>
            <a:r>
              <a:rPr lang="it-IT" sz="1600" dirty="0" err="1">
                <a:solidFill>
                  <a:srgbClr val="333333"/>
                </a:solidFill>
              </a:rPr>
              <a:t>glucosidases</a:t>
            </a:r>
            <a:r>
              <a:rPr lang="it-IT" sz="1600" dirty="0">
                <a:solidFill>
                  <a:srgbClr val="333333"/>
                </a:solidFill>
              </a:rPr>
              <a:t> </a:t>
            </a:r>
            <a:r>
              <a:rPr lang="it-IT" sz="1600" dirty="0" err="1">
                <a:solidFill>
                  <a:srgbClr val="333333"/>
                </a:solidFill>
              </a:rPr>
              <a:t>enzymes</a:t>
            </a:r>
            <a:r>
              <a:rPr lang="it-IT" sz="1600" dirty="0">
                <a:solidFill>
                  <a:srgbClr val="333333"/>
                </a:solidFill>
              </a:rPr>
              <a:t>. </a:t>
            </a:r>
          </a:p>
          <a:p>
            <a:pPr marL="285750" indent="-285750">
              <a:buFont typeface="Wingdings" pitchFamily="2" charset="2"/>
              <a:buChar char="Ø"/>
            </a:pPr>
            <a:endParaRPr lang="it-IT" sz="1600" dirty="0">
              <a:solidFill>
                <a:srgbClr val="333333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it-IT" sz="1600" dirty="0">
                <a:solidFill>
                  <a:srgbClr val="333333"/>
                </a:solidFill>
              </a:rPr>
              <a:t>SARS-CoV-2-induced </a:t>
            </a:r>
            <a:r>
              <a:rPr lang="it-IT" sz="1600" dirty="0" err="1">
                <a:solidFill>
                  <a:srgbClr val="333333"/>
                </a:solidFill>
              </a:rPr>
              <a:t>cell</a:t>
            </a:r>
            <a:r>
              <a:rPr lang="it-IT" sz="1600" dirty="0">
                <a:solidFill>
                  <a:srgbClr val="333333"/>
                </a:solidFill>
              </a:rPr>
              <a:t> </a:t>
            </a:r>
            <a:r>
              <a:rPr lang="it-IT" sz="1600" dirty="0" err="1">
                <a:solidFill>
                  <a:srgbClr val="333333"/>
                </a:solidFill>
              </a:rPr>
              <a:t>death</a:t>
            </a:r>
            <a:r>
              <a:rPr lang="it-IT" sz="1600" dirty="0">
                <a:solidFill>
                  <a:srgbClr val="333333"/>
                </a:solidFill>
              </a:rPr>
              <a:t> and </a:t>
            </a:r>
            <a:r>
              <a:rPr lang="it-IT" sz="1600" dirty="0" err="1">
                <a:solidFill>
                  <a:srgbClr val="333333"/>
                </a:solidFill>
              </a:rPr>
              <a:t>reduced</a:t>
            </a:r>
            <a:r>
              <a:rPr lang="it-IT" sz="1600" dirty="0">
                <a:solidFill>
                  <a:srgbClr val="333333"/>
                </a:solidFill>
              </a:rPr>
              <a:t> </a:t>
            </a:r>
            <a:r>
              <a:rPr lang="it-IT" sz="1600" dirty="0" err="1">
                <a:solidFill>
                  <a:srgbClr val="333333"/>
                </a:solidFill>
              </a:rPr>
              <a:t>viral</a:t>
            </a:r>
            <a:r>
              <a:rPr lang="it-IT" sz="1600" dirty="0">
                <a:solidFill>
                  <a:srgbClr val="333333"/>
                </a:solidFill>
              </a:rPr>
              <a:t> </a:t>
            </a:r>
            <a:r>
              <a:rPr lang="it-IT" sz="1600" dirty="0" err="1">
                <a:solidFill>
                  <a:srgbClr val="333333"/>
                </a:solidFill>
              </a:rPr>
              <a:t>replication</a:t>
            </a:r>
            <a:r>
              <a:rPr lang="it-IT" sz="1600" dirty="0">
                <a:solidFill>
                  <a:srgbClr val="333333"/>
                </a:solidFill>
              </a:rPr>
              <a:t> and Spike </a:t>
            </a:r>
            <a:r>
              <a:rPr lang="it-IT" sz="1600" dirty="0" err="1">
                <a:solidFill>
                  <a:srgbClr val="333333"/>
                </a:solidFill>
              </a:rPr>
              <a:t>protein</a:t>
            </a:r>
            <a:r>
              <a:rPr lang="it-IT" sz="1600" dirty="0">
                <a:solidFill>
                  <a:srgbClr val="333333"/>
                </a:solidFill>
              </a:rPr>
              <a:t> </a:t>
            </a:r>
            <a:r>
              <a:rPr lang="it-IT" sz="1600" dirty="0" err="1">
                <a:solidFill>
                  <a:srgbClr val="333333"/>
                </a:solidFill>
              </a:rPr>
              <a:t>levels</a:t>
            </a:r>
            <a:r>
              <a:rPr lang="it-IT" sz="1600" dirty="0">
                <a:solidFill>
                  <a:srgbClr val="333333"/>
                </a:solidFill>
              </a:rPr>
              <a:t> in a dose-</a:t>
            </a:r>
            <a:r>
              <a:rPr lang="it-IT" sz="1600" dirty="0" err="1">
                <a:solidFill>
                  <a:srgbClr val="333333"/>
                </a:solidFill>
              </a:rPr>
              <a:t>dependent</a:t>
            </a:r>
            <a:r>
              <a:rPr lang="it-IT" sz="1600" dirty="0">
                <a:solidFill>
                  <a:srgbClr val="333333"/>
                </a:solidFill>
              </a:rPr>
              <a:t> </a:t>
            </a:r>
            <a:r>
              <a:rPr lang="it-IT" sz="1600" dirty="0" err="1">
                <a:solidFill>
                  <a:srgbClr val="333333"/>
                </a:solidFill>
              </a:rPr>
              <a:t>manner</a:t>
            </a:r>
            <a:r>
              <a:rPr lang="it-IT" sz="1600" dirty="0">
                <a:solidFill>
                  <a:srgbClr val="333333"/>
                </a:solidFill>
              </a:rPr>
              <a:t> in culture with Vero E6 </a:t>
            </a:r>
            <a:r>
              <a:rPr lang="it-IT" sz="1600" dirty="0" err="1">
                <a:solidFill>
                  <a:srgbClr val="333333"/>
                </a:solidFill>
              </a:rPr>
              <a:t>cells</a:t>
            </a:r>
            <a:r>
              <a:rPr lang="it-IT" sz="1600" dirty="0">
                <a:solidFill>
                  <a:srgbClr val="333333"/>
                </a:solidFill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endParaRPr lang="it-IT" sz="1600" dirty="0">
              <a:solidFill>
                <a:srgbClr val="333333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it-IT" sz="1600" dirty="0" err="1">
                <a:solidFill>
                  <a:srgbClr val="333333"/>
                </a:solidFill>
              </a:rPr>
              <a:t>This</a:t>
            </a:r>
            <a:r>
              <a:rPr lang="it-IT" sz="1600" dirty="0">
                <a:solidFill>
                  <a:srgbClr val="333333"/>
                </a:solidFill>
              </a:rPr>
              <a:t> </a:t>
            </a:r>
            <a:r>
              <a:rPr lang="it-IT" sz="1600" dirty="0" err="1">
                <a:solidFill>
                  <a:srgbClr val="333333"/>
                </a:solidFill>
              </a:rPr>
              <a:t>leads</a:t>
            </a:r>
            <a:r>
              <a:rPr lang="it-IT" sz="1600" dirty="0">
                <a:solidFill>
                  <a:srgbClr val="333333"/>
                </a:solidFill>
              </a:rPr>
              <a:t> to </a:t>
            </a:r>
            <a:r>
              <a:rPr lang="it-IT" sz="1600" dirty="0" err="1">
                <a:solidFill>
                  <a:srgbClr val="333333"/>
                </a:solidFill>
              </a:rPr>
              <a:t>reduced</a:t>
            </a:r>
            <a:r>
              <a:rPr lang="it-IT" sz="1600" dirty="0">
                <a:solidFill>
                  <a:srgbClr val="333333"/>
                </a:solidFill>
              </a:rPr>
              <a:t> </a:t>
            </a:r>
            <a:r>
              <a:rPr lang="it-IT" sz="1600" dirty="0" err="1">
                <a:solidFill>
                  <a:srgbClr val="333333"/>
                </a:solidFill>
              </a:rPr>
              <a:t>secretion</a:t>
            </a:r>
            <a:r>
              <a:rPr lang="it-IT" sz="1600" dirty="0">
                <a:solidFill>
                  <a:srgbClr val="333333"/>
                </a:solidFill>
              </a:rPr>
              <a:t> and/or </a:t>
            </a:r>
            <a:r>
              <a:rPr lang="it-IT" sz="1600" dirty="0" err="1">
                <a:solidFill>
                  <a:srgbClr val="333333"/>
                </a:solidFill>
              </a:rPr>
              <a:t>infectivity</a:t>
            </a:r>
            <a:r>
              <a:rPr lang="it-IT" sz="1600" dirty="0">
                <a:solidFill>
                  <a:srgbClr val="333333"/>
                </a:solidFill>
              </a:rPr>
              <a:t> of </a:t>
            </a:r>
            <a:r>
              <a:rPr lang="it-IT" sz="1600" dirty="0" err="1">
                <a:solidFill>
                  <a:srgbClr val="333333"/>
                </a:solidFill>
              </a:rPr>
              <a:t>virions</a:t>
            </a:r>
            <a:r>
              <a:rPr lang="it-IT" sz="1600" dirty="0">
                <a:solidFill>
                  <a:srgbClr val="333333"/>
                </a:solidFill>
              </a:rPr>
              <a:t> and </a:t>
            </a:r>
            <a:r>
              <a:rPr lang="it-IT" sz="1600" dirty="0" err="1">
                <a:solidFill>
                  <a:srgbClr val="333333"/>
                </a:solidFill>
              </a:rPr>
              <a:t>hence</a:t>
            </a:r>
            <a:r>
              <a:rPr lang="it-IT" sz="1600" dirty="0">
                <a:solidFill>
                  <a:srgbClr val="333333"/>
                </a:solidFill>
              </a:rPr>
              <a:t> </a:t>
            </a:r>
            <a:r>
              <a:rPr lang="it-IT" sz="1600" dirty="0" err="1">
                <a:solidFill>
                  <a:srgbClr val="333333"/>
                </a:solidFill>
              </a:rPr>
              <a:t>lower</a:t>
            </a:r>
            <a:r>
              <a:rPr lang="it-IT" sz="1600" dirty="0">
                <a:solidFill>
                  <a:srgbClr val="333333"/>
                </a:solidFill>
              </a:rPr>
              <a:t> </a:t>
            </a:r>
            <a:r>
              <a:rPr lang="it-IT" sz="1600" dirty="0" err="1">
                <a:solidFill>
                  <a:srgbClr val="333333"/>
                </a:solidFill>
              </a:rPr>
              <a:t>viral</a:t>
            </a:r>
            <a:r>
              <a:rPr lang="it-IT" sz="1600" dirty="0">
                <a:solidFill>
                  <a:srgbClr val="333333"/>
                </a:solidFill>
              </a:rPr>
              <a:t> </a:t>
            </a:r>
            <a:r>
              <a:rPr lang="it-IT" sz="1600" dirty="0" err="1">
                <a:solidFill>
                  <a:srgbClr val="333333"/>
                </a:solidFill>
              </a:rPr>
              <a:t>titres</a:t>
            </a:r>
            <a:r>
              <a:rPr lang="it-IT" sz="1600" dirty="0">
                <a:solidFill>
                  <a:srgbClr val="333333"/>
                </a:solidFill>
              </a:rPr>
              <a:t>, </a:t>
            </a:r>
            <a:r>
              <a:rPr lang="it-IT" sz="1600" dirty="0" err="1">
                <a:solidFill>
                  <a:srgbClr val="333333"/>
                </a:solidFill>
              </a:rPr>
              <a:t>both</a:t>
            </a:r>
            <a:r>
              <a:rPr lang="it-IT" sz="1600" dirty="0">
                <a:solidFill>
                  <a:srgbClr val="333333"/>
                </a:solidFill>
              </a:rPr>
              <a:t> </a:t>
            </a:r>
            <a:r>
              <a:rPr lang="it-IT" sz="1600" i="1" dirty="0">
                <a:solidFill>
                  <a:srgbClr val="333333"/>
                </a:solidFill>
              </a:rPr>
              <a:t>in vitro</a:t>
            </a:r>
            <a:r>
              <a:rPr lang="it-IT" sz="1600" dirty="0">
                <a:solidFill>
                  <a:srgbClr val="333333"/>
                </a:solidFill>
              </a:rPr>
              <a:t> and </a:t>
            </a:r>
            <a:r>
              <a:rPr lang="it-IT" sz="1600" i="1" dirty="0">
                <a:solidFill>
                  <a:srgbClr val="333333"/>
                </a:solidFill>
              </a:rPr>
              <a:t>in vivo</a:t>
            </a:r>
            <a:r>
              <a:rPr lang="it-IT" sz="1600" dirty="0">
                <a:solidFill>
                  <a:srgbClr val="333333"/>
                </a:solidFill>
              </a:rPr>
              <a:t>. </a:t>
            </a:r>
          </a:p>
          <a:p>
            <a:pPr marL="285750" indent="-285750">
              <a:buFont typeface="Wingdings" pitchFamily="2" charset="2"/>
              <a:buChar char="Ø"/>
            </a:pPr>
            <a:endParaRPr lang="it-IT" sz="16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B987315-D0FC-AD49-B0E0-91427686B9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4" t="48903" r="49474" b="27353"/>
          <a:stretch/>
        </p:blipFill>
        <p:spPr>
          <a:xfrm>
            <a:off x="3647728" y="379188"/>
            <a:ext cx="1440160" cy="1350151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CD40B710-4E98-584E-9A32-BE7323472439}"/>
              </a:ext>
            </a:extLst>
          </p:cNvPr>
          <p:cNvSpPr/>
          <p:nvPr/>
        </p:nvSpPr>
        <p:spPr>
          <a:xfrm>
            <a:off x="3143672" y="222814"/>
            <a:ext cx="2448272" cy="1584176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D03C8F4-7D51-FE4C-86F7-9C7D76C94E61}"/>
              </a:ext>
            </a:extLst>
          </p:cNvPr>
          <p:cNvSpPr txBox="1"/>
          <p:nvPr/>
        </p:nvSpPr>
        <p:spPr>
          <a:xfrm>
            <a:off x="6530680" y="1729339"/>
            <a:ext cx="2409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6-</a:t>
            </a:r>
            <a:r>
              <a:rPr lang="it-IT" sz="1400" i="1" dirty="0"/>
              <a:t>O</a:t>
            </a:r>
            <a:r>
              <a:rPr lang="it-IT" sz="1400" dirty="0"/>
              <a:t>-butanoil-castanospermine</a:t>
            </a:r>
          </a:p>
        </p:txBody>
      </p:sp>
    </p:spTree>
    <p:extLst>
      <p:ext uri="{BB962C8B-B14F-4D97-AF65-F5344CB8AC3E}">
        <p14:creationId xmlns:p14="http://schemas.microsoft.com/office/powerpoint/2010/main" val="1997447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708DAEF-343C-764A-9178-139982D76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13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713D3B3-1565-9343-A393-9FD50A089D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29" b="10811"/>
          <a:stretch/>
        </p:blipFill>
        <p:spPr>
          <a:xfrm>
            <a:off x="1847528" y="666252"/>
            <a:ext cx="4464496" cy="587266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C6DF4FD9-DF2F-B241-80B8-FF451E17554F}"/>
              </a:ext>
            </a:extLst>
          </p:cNvPr>
          <p:cNvSpPr/>
          <p:nvPr/>
        </p:nvSpPr>
        <p:spPr>
          <a:xfrm>
            <a:off x="1991544" y="5661248"/>
            <a:ext cx="3960440" cy="938826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DCDC3F-288A-DF40-9410-1BE80AE696E8}"/>
              </a:ext>
            </a:extLst>
          </p:cNvPr>
          <p:cNvSpPr txBox="1"/>
          <p:nvPr/>
        </p:nvSpPr>
        <p:spPr>
          <a:xfrm>
            <a:off x="6109901" y="232429"/>
            <a:ext cx="4429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dirty="0"/>
              <a:t>Putrescine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produced</a:t>
            </a:r>
            <a:r>
              <a:rPr lang="it-IT" dirty="0"/>
              <a:t> by the </a:t>
            </a:r>
            <a:r>
              <a:rPr lang="it-IT" dirty="0" err="1"/>
              <a:t>decarboxylation</a:t>
            </a:r>
            <a:r>
              <a:rPr lang="it-IT" dirty="0"/>
              <a:t> of </a:t>
            </a:r>
            <a:r>
              <a:rPr lang="it-IT" dirty="0" err="1"/>
              <a:t>either</a:t>
            </a:r>
            <a:r>
              <a:rPr lang="it-IT" dirty="0"/>
              <a:t> </a:t>
            </a:r>
            <a:r>
              <a:rPr lang="it-IT" dirty="0" err="1"/>
              <a:t>ornithine</a:t>
            </a:r>
            <a:r>
              <a:rPr lang="it-IT" dirty="0"/>
              <a:t> or arginine,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result</a:t>
            </a:r>
            <a:r>
              <a:rPr lang="it-IT" dirty="0"/>
              <a:t> of the </a:t>
            </a:r>
            <a:r>
              <a:rPr lang="it-IT" dirty="0" err="1"/>
              <a:t>activities</a:t>
            </a:r>
            <a:r>
              <a:rPr lang="it-IT" dirty="0"/>
              <a:t> of </a:t>
            </a:r>
            <a:r>
              <a:rPr lang="it-IT" dirty="0" err="1"/>
              <a:t>either</a:t>
            </a:r>
            <a:r>
              <a:rPr lang="it-IT" dirty="0"/>
              <a:t> </a:t>
            </a:r>
            <a:r>
              <a:rPr lang="it-IT" dirty="0" err="1"/>
              <a:t>ornithine</a:t>
            </a:r>
            <a:r>
              <a:rPr lang="it-IT" dirty="0"/>
              <a:t> (ODC) or arginine </a:t>
            </a:r>
            <a:r>
              <a:rPr lang="it-IT" dirty="0" err="1"/>
              <a:t>decarboxylase</a:t>
            </a:r>
            <a:r>
              <a:rPr lang="it-IT" dirty="0"/>
              <a:t> (ADC).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dirty="0"/>
              <a:t>Putrescine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in the </a:t>
            </a:r>
            <a:r>
              <a:rPr lang="it-IT" dirty="0" err="1"/>
              <a:t>biosynthesis</a:t>
            </a:r>
            <a:r>
              <a:rPr lang="it-IT" dirty="0"/>
              <a:t> of the </a:t>
            </a:r>
            <a:r>
              <a:rPr lang="it-IT" dirty="0" err="1"/>
              <a:t>polyamines</a:t>
            </a:r>
            <a:r>
              <a:rPr lang="it-IT" dirty="0"/>
              <a:t>, spermine and </a:t>
            </a:r>
            <a:r>
              <a:rPr lang="it-IT" dirty="0" err="1"/>
              <a:t>spermidine</a:t>
            </a:r>
            <a:r>
              <a:rPr lang="it-IT" dirty="0"/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dirty="0"/>
              <a:t>The </a:t>
            </a:r>
            <a:r>
              <a:rPr lang="it-IT" dirty="0" err="1"/>
              <a:t>conversion</a:t>
            </a:r>
            <a:r>
              <a:rPr lang="it-IT" dirty="0"/>
              <a:t> of putrescine to </a:t>
            </a:r>
            <a:r>
              <a:rPr lang="it-IT" dirty="0" err="1"/>
              <a:t>N-methylputrescine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first </a:t>
            </a:r>
            <a:r>
              <a:rPr lang="it-IT" dirty="0" err="1"/>
              <a:t>step</a:t>
            </a:r>
            <a:r>
              <a:rPr lang="it-IT" dirty="0"/>
              <a:t> for the </a:t>
            </a:r>
            <a:r>
              <a:rPr lang="it-IT" dirty="0" err="1"/>
              <a:t>synthesis</a:t>
            </a:r>
            <a:r>
              <a:rPr lang="it-IT" dirty="0"/>
              <a:t> of </a:t>
            </a:r>
            <a:r>
              <a:rPr lang="it-IT" dirty="0" err="1"/>
              <a:t>alkaloids</a:t>
            </a:r>
            <a:r>
              <a:rPr lang="it-IT" dirty="0"/>
              <a:t> </a:t>
            </a:r>
            <a:r>
              <a:rPr lang="it-IT" dirty="0" err="1"/>
              <a:t>containning</a:t>
            </a:r>
            <a:r>
              <a:rPr lang="it-IT" dirty="0"/>
              <a:t> </a:t>
            </a:r>
            <a:r>
              <a:rPr lang="it-IT" b="1" dirty="0"/>
              <a:t>pirrolidine and </a:t>
            </a:r>
            <a:r>
              <a:rPr lang="it-IT" b="1" dirty="0" err="1"/>
              <a:t>tropane</a:t>
            </a:r>
            <a:r>
              <a:rPr lang="it-IT" b="1" dirty="0"/>
              <a:t> </a:t>
            </a:r>
            <a:r>
              <a:rPr lang="it-IT" b="1" dirty="0" err="1"/>
              <a:t>cycle</a:t>
            </a:r>
            <a:r>
              <a:rPr lang="it-IT" dirty="0"/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dirty="0" err="1"/>
              <a:t>N-methyl-pyrrolium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formed</a:t>
            </a:r>
            <a:r>
              <a:rPr lang="it-IT" dirty="0"/>
              <a:t> </a:t>
            </a:r>
            <a:r>
              <a:rPr lang="it-IT" dirty="0" err="1"/>
              <a:t>spontaneously</a:t>
            </a:r>
            <a:r>
              <a:rPr lang="it-IT" dirty="0"/>
              <a:t>  </a:t>
            </a:r>
            <a:r>
              <a:rPr lang="it-IT" dirty="0" err="1"/>
              <a:t>after</a:t>
            </a:r>
            <a:r>
              <a:rPr lang="it-IT" dirty="0"/>
              <a:t> the </a:t>
            </a:r>
            <a:r>
              <a:rPr lang="it-IT" dirty="0" err="1"/>
              <a:t>oxidative</a:t>
            </a:r>
            <a:r>
              <a:rPr lang="it-IT" dirty="0"/>
              <a:t> </a:t>
            </a:r>
            <a:r>
              <a:rPr lang="it-IT" dirty="0" err="1"/>
              <a:t>deamination</a:t>
            </a:r>
            <a:r>
              <a:rPr lang="it-IT" dirty="0"/>
              <a:t> of </a:t>
            </a:r>
            <a:r>
              <a:rPr lang="it-IT" dirty="0" err="1"/>
              <a:t>N-methylputrescine</a:t>
            </a:r>
            <a:r>
              <a:rPr lang="it-IT" dirty="0"/>
              <a:t> to </a:t>
            </a:r>
            <a:r>
              <a:rPr lang="it-IT" dirty="0" err="1"/>
              <a:t>N-methylamino-butanal</a:t>
            </a:r>
            <a:r>
              <a:rPr lang="it-IT" dirty="0"/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dirty="0" err="1"/>
              <a:t>N-methyl-pyrrolium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condensed</a:t>
            </a:r>
            <a:r>
              <a:rPr lang="it-IT" dirty="0"/>
              <a:t> with an intermediate </a:t>
            </a:r>
            <a:r>
              <a:rPr lang="it-IT" dirty="0" err="1"/>
              <a:t>derived</a:t>
            </a:r>
            <a:r>
              <a:rPr lang="it-IT" dirty="0"/>
              <a:t> by the </a:t>
            </a:r>
            <a:r>
              <a:rPr lang="it-IT" dirty="0" err="1"/>
              <a:t>decarboxylation</a:t>
            </a:r>
            <a:r>
              <a:rPr lang="it-IT" dirty="0"/>
              <a:t> of </a:t>
            </a:r>
            <a:r>
              <a:rPr lang="it-IT" dirty="0" err="1"/>
              <a:t>nicotinic</a:t>
            </a:r>
            <a:r>
              <a:rPr lang="it-IT" dirty="0"/>
              <a:t> acid.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dirty="0"/>
              <a:t>The </a:t>
            </a:r>
            <a:r>
              <a:rPr lang="it-IT" dirty="0" err="1"/>
              <a:t>enzymes</a:t>
            </a:r>
            <a:r>
              <a:rPr lang="it-IT" dirty="0"/>
              <a:t> </a:t>
            </a:r>
            <a:r>
              <a:rPr lang="it-IT" dirty="0" err="1"/>
              <a:t>involved</a:t>
            </a:r>
            <a:r>
              <a:rPr lang="it-IT" dirty="0"/>
              <a:t> are: </a:t>
            </a:r>
          </a:p>
          <a:p>
            <a:r>
              <a:rPr lang="it-IT" i="1" dirty="0"/>
              <a:t>      (i)</a:t>
            </a:r>
            <a:r>
              <a:rPr lang="it-IT" dirty="0"/>
              <a:t> </a:t>
            </a:r>
            <a:r>
              <a:rPr lang="it-IT" b="1" dirty="0" err="1"/>
              <a:t>N-methyltransferase</a:t>
            </a:r>
            <a:r>
              <a:rPr lang="it-IT" dirty="0"/>
              <a:t> (</a:t>
            </a:r>
            <a:r>
              <a:rPr lang="it-IT" b="1" dirty="0"/>
              <a:t>PMT</a:t>
            </a:r>
            <a:r>
              <a:rPr lang="it-IT" dirty="0"/>
              <a:t>); </a:t>
            </a:r>
          </a:p>
          <a:p>
            <a:r>
              <a:rPr lang="it-IT" dirty="0"/>
              <a:t>      </a:t>
            </a:r>
            <a:r>
              <a:rPr lang="it-IT" i="1" dirty="0"/>
              <a:t>(ii) </a:t>
            </a:r>
            <a:r>
              <a:rPr lang="it-IT" b="1" dirty="0" err="1"/>
              <a:t>N-methylputrescine</a:t>
            </a:r>
            <a:r>
              <a:rPr lang="it-IT" b="1" dirty="0"/>
              <a:t> </a:t>
            </a:r>
            <a:r>
              <a:rPr lang="it-IT" b="1" dirty="0" err="1"/>
              <a:t>oxidase</a:t>
            </a:r>
            <a:r>
              <a:rPr lang="it-IT" b="1" dirty="0"/>
              <a:t> </a:t>
            </a:r>
            <a:r>
              <a:rPr lang="it-IT" dirty="0"/>
              <a:t>(</a:t>
            </a:r>
            <a:r>
              <a:rPr lang="it-IT" b="1" dirty="0"/>
              <a:t>MPO</a:t>
            </a:r>
            <a:r>
              <a:rPr lang="it-IT" dirty="0"/>
              <a:t>);</a:t>
            </a:r>
          </a:p>
          <a:p>
            <a:r>
              <a:rPr lang="it-IT" i="1" dirty="0"/>
              <a:t>      (iii) </a:t>
            </a:r>
            <a:r>
              <a:rPr lang="it-IT" b="1" dirty="0"/>
              <a:t>nicotine </a:t>
            </a:r>
            <a:r>
              <a:rPr lang="it-IT" b="1" dirty="0" err="1"/>
              <a:t>synthase</a:t>
            </a:r>
            <a:r>
              <a:rPr lang="it-IT" dirty="0"/>
              <a:t>.</a:t>
            </a:r>
          </a:p>
          <a:p>
            <a:pPr marL="285750" indent="-285750">
              <a:buFont typeface="Wingdings" pitchFamily="2" charset="2"/>
              <a:buChar char="Ø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5620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18" y="764704"/>
            <a:ext cx="5082917" cy="324036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2" name="Rettangolo 1"/>
          <p:cNvSpPr/>
          <p:nvPr/>
        </p:nvSpPr>
        <p:spPr>
          <a:xfrm>
            <a:off x="1948125" y="4208902"/>
            <a:ext cx="83381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it-IT" dirty="0" err="1">
                <a:cs typeface="Arial" panose="020B0604020202020204" pitchFamily="34" charset="0"/>
              </a:rPr>
              <a:t>Alkaloids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derived</a:t>
            </a:r>
            <a:r>
              <a:rPr lang="it-IT" dirty="0">
                <a:cs typeface="Arial" panose="020B0604020202020204" pitchFamily="34" charset="0"/>
              </a:rPr>
              <a:t> from </a:t>
            </a:r>
            <a:r>
              <a:rPr lang="it-IT" dirty="0" err="1">
                <a:cs typeface="Arial" panose="020B0604020202020204" pitchFamily="34" charset="0"/>
              </a:rPr>
              <a:t>nicotinic</a:t>
            </a:r>
            <a:r>
              <a:rPr lang="it-IT" dirty="0">
                <a:cs typeface="Arial" panose="020B0604020202020204" pitchFamily="34" charset="0"/>
              </a:rPr>
              <a:t> acid are </a:t>
            </a:r>
            <a:r>
              <a:rPr lang="it-IT" b="1" dirty="0" err="1">
                <a:cs typeface="Arial" panose="020B0604020202020204" pitchFamily="34" charset="0"/>
              </a:rPr>
              <a:t>pyridine</a:t>
            </a:r>
            <a:r>
              <a:rPr lang="it-IT" b="1" dirty="0">
                <a:cs typeface="Arial" panose="020B0604020202020204" pitchFamily="34" charset="0"/>
              </a:rPr>
              <a:t> </a:t>
            </a:r>
            <a:r>
              <a:rPr lang="it-IT" b="1" dirty="0" err="1">
                <a:cs typeface="Arial" panose="020B0604020202020204" pitchFamily="34" charset="0"/>
              </a:rPr>
              <a:t>alkaloids</a:t>
            </a:r>
            <a:r>
              <a:rPr lang="it-IT" b="1" dirty="0"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it-IT" dirty="0">
                <a:cs typeface="Arial" panose="020B0604020202020204" pitchFamily="34" charset="0"/>
              </a:rPr>
              <a:t>The </a:t>
            </a:r>
            <a:r>
              <a:rPr lang="it-IT" dirty="0" err="1">
                <a:cs typeface="Arial" panose="020B0604020202020204" pitchFamily="34" charset="0"/>
              </a:rPr>
              <a:t>most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important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alkaloids</a:t>
            </a:r>
            <a:r>
              <a:rPr lang="it-IT" dirty="0">
                <a:cs typeface="Arial" panose="020B0604020202020204" pitchFamily="34" charset="0"/>
              </a:rPr>
              <a:t> of </a:t>
            </a:r>
            <a:r>
              <a:rPr lang="it-IT" dirty="0" err="1">
                <a:cs typeface="Arial" panose="020B0604020202020204" pitchFamily="34" charset="0"/>
              </a:rPr>
              <a:t>tobacco</a:t>
            </a:r>
            <a:r>
              <a:rPr lang="it-IT" dirty="0">
                <a:cs typeface="Arial" panose="020B0604020202020204" pitchFamily="34" charset="0"/>
              </a:rPr>
              <a:t> (</a:t>
            </a:r>
            <a:r>
              <a:rPr lang="it-IT" i="1" dirty="0" err="1">
                <a:cs typeface="Arial" panose="020B0604020202020204" pitchFamily="34" charset="0"/>
              </a:rPr>
              <a:t>Nicotiana</a:t>
            </a:r>
            <a:r>
              <a:rPr lang="it-IT" i="1" dirty="0">
                <a:cs typeface="Arial" panose="020B0604020202020204" pitchFamily="34" charset="0"/>
              </a:rPr>
              <a:t> </a:t>
            </a:r>
            <a:r>
              <a:rPr lang="it-IT" i="1" dirty="0" err="1">
                <a:cs typeface="Arial" panose="020B0604020202020204" pitchFamily="34" charset="0"/>
              </a:rPr>
              <a:t>tabacum</a:t>
            </a:r>
            <a:r>
              <a:rPr lang="it-IT" dirty="0">
                <a:cs typeface="Arial" panose="020B0604020202020204" pitchFamily="34" charset="0"/>
              </a:rPr>
              <a:t>) are </a:t>
            </a:r>
            <a:r>
              <a:rPr lang="it-IT" b="1" dirty="0">
                <a:cs typeface="Arial" panose="020B0604020202020204" pitchFamily="34" charset="0"/>
              </a:rPr>
              <a:t>Nicotine</a:t>
            </a:r>
            <a:r>
              <a:rPr lang="it-IT" dirty="0">
                <a:cs typeface="Arial" panose="020B0604020202020204" pitchFamily="34" charset="0"/>
              </a:rPr>
              <a:t> and </a:t>
            </a:r>
            <a:r>
              <a:rPr lang="it-IT" b="1" dirty="0" err="1">
                <a:cs typeface="Arial" panose="020B0604020202020204" pitchFamily="34" charset="0"/>
              </a:rPr>
              <a:t>Anabasine</a:t>
            </a:r>
            <a:r>
              <a:rPr lang="it-IT" dirty="0"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it-IT" dirty="0" err="1">
                <a:cs typeface="Arial" panose="020B0604020202020204" pitchFamily="34" charset="0"/>
              </a:rPr>
              <a:t>Anabasine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contains</a:t>
            </a:r>
            <a:r>
              <a:rPr lang="it-IT" dirty="0">
                <a:cs typeface="Arial" panose="020B0604020202020204" pitchFamily="34" charset="0"/>
              </a:rPr>
              <a:t> a </a:t>
            </a:r>
            <a:r>
              <a:rPr lang="it-IT" dirty="0" err="1">
                <a:cs typeface="Arial" panose="020B0604020202020204" pitchFamily="34" charset="0"/>
              </a:rPr>
              <a:t>pyridine</a:t>
            </a:r>
            <a:r>
              <a:rPr lang="it-IT" dirty="0">
                <a:cs typeface="Arial" panose="020B0604020202020204" pitchFamily="34" charset="0"/>
              </a:rPr>
              <a:t> ring </a:t>
            </a:r>
            <a:r>
              <a:rPr lang="it-IT" dirty="0" err="1">
                <a:cs typeface="Arial" panose="020B0604020202020204" pitchFamily="34" charset="0"/>
              </a:rPr>
              <a:t>bonded</a:t>
            </a:r>
            <a:r>
              <a:rPr lang="it-IT" dirty="0">
                <a:cs typeface="Arial" panose="020B0604020202020204" pitchFamily="34" charset="0"/>
              </a:rPr>
              <a:t> to a piperidine ring (from </a:t>
            </a:r>
            <a:r>
              <a:rPr lang="it-IT" dirty="0" err="1">
                <a:cs typeface="Arial" panose="020B0604020202020204" pitchFamily="34" charset="0"/>
              </a:rPr>
              <a:t>lysine</a:t>
            </a:r>
            <a:r>
              <a:rPr lang="it-IT" dirty="0">
                <a:cs typeface="Arial" panose="020B0604020202020204" pitchFamily="34" charset="0"/>
              </a:rPr>
              <a:t>).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it-IT" dirty="0">
                <a:cs typeface="Arial" panose="020B0604020202020204" pitchFamily="34" charset="0"/>
              </a:rPr>
              <a:t>Nicotine </a:t>
            </a:r>
            <a:r>
              <a:rPr lang="it-IT" dirty="0" err="1">
                <a:cs typeface="Arial" panose="020B0604020202020204" pitchFamily="34" charset="0"/>
              </a:rPr>
              <a:t>contains</a:t>
            </a:r>
            <a:r>
              <a:rPr lang="it-IT" dirty="0">
                <a:cs typeface="Arial" panose="020B0604020202020204" pitchFamily="34" charset="0"/>
              </a:rPr>
              <a:t> a </a:t>
            </a:r>
            <a:r>
              <a:rPr lang="it-IT" dirty="0" err="1">
                <a:cs typeface="Arial" panose="020B0604020202020204" pitchFamily="34" charset="0"/>
              </a:rPr>
              <a:t>pyridine</a:t>
            </a:r>
            <a:r>
              <a:rPr lang="it-IT" dirty="0">
                <a:cs typeface="Arial" panose="020B0604020202020204" pitchFamily="34" charset="0"/>
              </a:rPr>
              <a:t> ring </a:t>
            </a:r>
            <a:r>
              <a:rPr lang="it-IT" dirty="0" err="1">
                <a:cs typeface="Arial" panose="020B0604020202020204" pitchFamily="34" charset="0"/>
              </a:rPr>
              <a:t>bonded</a:t>
            </a:r>
            <a:r>
              <a:rPr lang="it-IT" dirty="0">
                <a:cs typeface="Arial" panose="020B0604020202020204" pitchFamily="34" charset="0"/>
              </a:rPr>
              <a:t> to a </a:t>
            </a:r>
            <a:r>
              <a:rPr lang="it-IT" dirty="0" err="1">
                <a:cs typeface="Arial" panose="020B0604020202020204" pitchFamily="34" charset="0"/>
              </a:rPr>
              <a:t>pyrrolidine</a:t>
            </a:r>
            <a:r>
              <a:rPr lang="it-IT" dirty="0">
                <a:cs typeface="Arial" panose="020B0604020202020204" pitchFamily="34" charset="0"/>
              </a:rPr>
              <a:t> ring (from </a:t>
            </a:r>
            <a:r>
              <a:rPr lang="it-IT" dirty="0" err="1">
                <a:cs typeface="Arial" panose="020B0604020202020204" pitchFamily="34" charset="0"/>
              </a:rPr>
              <a:t>ornithine</a:t>
            </a:r>
            <a:r>
              <a:rPr lang="it-IT" dirty="0">
                <a:cs typeface="Arial" panose="020B0604020202020204" pitchFamily="34" charset="0"/>
              </a:rPr>
              <a:t>).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it-IT" dirty="0">
                <a:cs typeface="Arial" panose="020B0604020202020204" pitchFamily="34" charset="0"/>
              </a:rPr>
              <a:t>The </a:t>
            </a:r>
            <a:r>
              <a:rPr lang="it-IT" dirty="0" err="1">
                <a:cs typeface="Arial" panose="020B0604020202020204" pitchFamily="34" charset="0"/>
              </a:rPr>
              <a:t>nicotinic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unit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originates</a:t>
            </a:r>
            <a:r>
              <a:rPr lang="it-IT" dirty="0">
                <a:cs typeface="Arial" panose="020B0604020202020204" pitchFamily="34" charset="0"/>
              </a:rPr>
              <a:t> from </a:t>
            </a:r>
            <a:r>
              <a:rPr lang="it-IT" dirty="0" err="1">
                <a:cs typeface="Arial" panose="020B0604020202020204" pitchFamily="34" charset="0"/>
              </a:rPr>
              <a:t>Nicotinic</a:t>
            </a:r>
            <a:r>
              <a:rPr lang="it-IT" dirty="0">
                <a:cs typeface="Arial" panose="020B0604020202020204" pitchFamily="34" charset="0"/>
              </a:rPr>
              <a:t> acid (vitamine B3).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it-IT" dirty="0" err="1">
                <a:cs typeface="Arial" panose="020B0604020202020204" pitchFamily="34" charset="0"/>
              </a:rPr>
              <a:t>Nicotinic</a:t>
            </a:r>
            <a:r>
              <a:rPr lang="it-IT" dirty="0">
                <a:cs typeface="Arial" panose="020B0604020202020204" pitchFamily="34" charset="0"/>
              </a:rPr>
              <a:t> acid </a:t>
            </a:r>
            <a:r>
              <a:rPr lang="it-IT" dirty="0" err="1">
                <a:cs typeface="Arial" panose="020B0604020202020204" pitchFamily="34" charset="0"/>
              </a:rPr>
              <a:t>is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synthesized</a:t>
            </a:r>
            <a:r>
              <a:rPr lang="it-IT" dirty="0">
                <a:cs typeface="Arial" panose="020B0604020202020204" pitchFamily="34" charset="0"/>
              </a:rPr>
              <a:t> from L-</a:t>
            </a:r>
            <a:r>
              <a:rPr lang="it-IT" dirty="0" err="1">
                <a:cs typeface="Arial" panose="020B0604020202020204" pitchFamily="34" charset="0"/>
              </a:rPr>
              <a:t>Tryptophan</a:t>
            </a:r>
            <a:r>
              <a:rPr lang="it-IT" dirty="0">
                <a:cs typeface="Arial" panose="020B0604020202020204" pitchFamily="34" charset="0"/>
              </a:rPr>
              <a:t> in </a:t>
            </a:r>
            <a:r>
              <a:rPr lang="it-IT" dirty="0" err="1">
                <a:cs typeface="Arial" panose="020B0604020202020204" pitchFamily="34" charset="0"/>
              </a:rPr>
              <a:t>mammals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while</a:t>
            </a:r>
            <a:r>
              <a:rPr lang="it-IT" dirty="0">
                <a:cs typeface="Arial" panose="020B0604020202020204" pitchFamily="34" charset="0"/>
              </a:rPr>
              <a:t>  </a:t>
            </a:r>
            <a:r>
              <a:rPr lang="it-IT" dirty="0" err="1">
                <a:cs typeface="Arial" panose="020B0604020202020204" pitchFamily="34" charset="0"/>
              </a:rPr>
              <a:t>plants</a:t>
            </a:r>
            <a:r>
              <a:rPr lang="it-IT" dirty="0">
                <a:cs typeface="Arial" panose="020B0604020202020204" pitchFamily="34" charset="0"/>
              </a:rPr>
              <a:t> use </a:t>
            </a:r>
            <a:r>
              <a:rPr lang="it-IT" dirty="0" err="1">
                <a:cs typeface="Arial" panose="020B0604020202020204" pitchFamily="34" charset="0"/>
              </a:rPr>
              <a:t>glyceraldehyde</a:t>
            </a:r>
            <a:r>
              <a:rPr lang="it-IT" dirty="0">
                <a:cs typeface="Arial" panose="020B0604020202020204" pitchFamily="34" charset="0"/>
              </a:rPr>
              <a:t> -3-phosphate and L-</a:t>
            </a:r>
            <a:r>
              <a:rPr lang="it-IT" dirty="0" err="1">
                <a:cs typeface="Arial" panose="020B0604020202020204" pitchFamily="34" charset="0"/>
              </a:rPr>
              <a:t>Aspartic</a:t>
            </a:r>
            <a:r>
              <a:rPr lang="it-IT" dirty="0">
                <a:cs typeface="Arial" panose="020B0604020202020204" pitchFamily="34" charset="0"/>
              </a:rPr>
              <a:t> acid </a:t>
            </a:r>
            <a:r>
              <a:rPr lang="it-IT" dirty="0" err="1">
                <a:cs typeface="Arial" panose="020B0604020202020204" pitchFamily="34" charset="0"/>
              </a:rPr>
              <a:t>as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precursors</a:t>
            </a:r>
            <a:r>
              <a:rPr lang="it-IT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99DCE38-F364-DF4E-ADE9-8D6DB93E2C3C}"/>
              </a:ext>
            </a:extLst>
          </p:cNvPr>
          <p:cNvSpPr txBox="1"/>
          <p:nvPr/>
        </p:nvSpPr>
        <p:spPr>
          <a:xfrm>
            <a:off x="3297014" y="125996"/>
            <a:ext cx="5640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Alkaloids</a:t>
            </a:r>
            <a:r>
              <a:rPr lang="it-IT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it-IT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derived</a:t>
            </a:r>
            <a:r>
              <a:rPr lang="it-IT" sz="2800" b="1" dirty="0">
                <a:solidFill>
                  <a:srgbClr val="7030A0"/>
                </a:solidFill>
                <a:cs typeface="Arial" panose="020B0604020202020204" pitchFamily="34" charset="0"/>
              </a:rPr>
              <a:t> from </a:t>
            </a:r>
            <a:r>
              <a:rPr lang="it-IT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Nicotinic</a:t>
            </a:r>
            <a:r>
              <a:rPr lang="it-IT" sz="2800" b="1" dirty="0">
                <a:solidFill>
                  <a:srgbClr val="7030A0"/>
                </a:solidFill>
                <a:cs typeface="Arial" panose="020B0604020202020204" pitchFamily="34" charset="0"/>
              </a:rPr>
              <a:t> acid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D13783FA-754A-1A4C-B4C1-371A48E95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0407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F7528528-BCF0-764F-B594-8A10568D5948}"/>
              </a:ext>
            </a:extLst>
          </p:cNvPr>
          <p:cNvGrpSpPr/>
          <p:nvPr/>
        </p:nvGrpSpPr>
        <p:grpSpPr>
          <a:xfrm>
            <a:off x="2207569" y="1196753"/>
            <a:ext cx="7560841" cy="3128535"/>
            <a:chOff x="1115616" y="3493071"/>
            <a:chExt cx="7848873" cy="3122448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7757F8A4-3500-E042-917C-350305B080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3" r="2159" b="7705"/>
            <a:stretch/>
          </p:blipFill>
          <p:spPr>
            <a:xfrm>
              <a:off x="1115616" y="3493071"/>
              <a:ext cx="7848873" cy="3122448"/>
            </a:xfrm>
            <a:prstGeom prst="rect">
              <a:avLst/>
            </a:prstGeom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5E13F0D6-D10F-134C-8BC5-A2730E5D3F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4149080"/>
              <a:ext cx="461631" cy="32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</p:grp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C7B2FF9-E941-CA42-9B4B-4A88C4C0D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0487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E734FE2-1E89-AF4A-AC44-9C485B743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16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AC8F4C7-C9E2-5C46-BAA5-F52A6275F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1" y="836712"/>
            <a:ext cx="6972267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39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88" y="188640"/>
            <a:ext cx="7830616" cy="331093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519936" y="2367356"/>
            <a:ext cx="1080120" cy="106164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F62B2F7-78E1-AF42-98E1-F972D6670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17</a:t>
            </a:fld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A51520C-89AA-7543-B2F6-0726AA273E84}"/>
              </a:ext>
            </a:extLst>
          </p:cNvPr>
          <p:cNvSpPr/>
          <p:nvPr/>
        </p:nvSpPr>
        <p:spPr>
          <a:xfrm flipH="1">
            <a:off x="6933757" y="3721269"/>
            <a:ext cx="3600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dirty="0"/>
              <a:t>In nicotine </a:t>
            </a:r>
            <a:r>
              <a:rPr lang="it-IT" dirty="0" err="1"/>
              <a:t>biosynthesis</a:t>
            </a:r>
            <a:r>
              <a:rPr lang="it-IT" dirty="0"/>
              <a:t>, a </a:t>
            </a:r>
            <a:r>
              <a:rPr lang="it-IT" dirty="0" err="1"/>
              <a:t>pyrrolidine</a:t>
            </a:r>
            <a:r>
              <a:rPr lang="it-IT" dirty="0"/>
              <a:t> ring </a:t>
            </a:r>
            <a:r>
              <a:rPr lang="it-IT" dirty="0" err="1"/>
              <a:t>derived</a:t>
            </a:r>
            <a:r>
              <a:rPr lang="it-IT" dirty="0"/>
              <a:t> from </a:t>
            </a:r>
            <a:r>
              <a:rPr lang="it-IT" dirty="0" err="1"/>
              <a:t>ornithine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the </a:t>
            </a:r>
            <a:r>
              <a:rPr lang="it-IT" dirty="0" err="1"/>
              <a:t>N-methyl</a:t>
            </a:r>
            <a:r>
              <a:rPr lang="it-IT" dirty="0"/>
              <a:t>- </a:t>
            </a:r>
            <a:r>
              <a:rPr lang="it-IT" dirty="0" err="1"/>
              <a:t>pyrrolinium</a:t>
            </a:r>
            <a:r>
              <a:rPr lang="it-IT" dirty="0"/>
              <a:t> </a:t>
            </a:r>
            <a:r>
              <a:rPr lang="it-IT" dirty="0" err="1"/>
              <a:t>cation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linked</a:t>
            </a:r>
            <a:r>
              <a:rPr lang="it-IT" dirty="0"/>
              <a:t> to the </a:t>
            </a:r>
            <a:r>
              <a:rPr lang="it-IT" dirty="0" err="1"/>
              <a:t>pyridine</a:t>
            </a:r>
            <a:r>
              <a:rPr lang="it-IT" dirty="0"/>
              <a:t> ring of </a:t>
            </a:r>
            <a:r>
              <a:rPr lang="it-IT" dirty="0" err="1"/>
              <a:t>nicotinic</a:t>
            </a:r>
            <a:r>
              <a:rPr lang="it-IT" dirty="0"/>
              <a:t> acid by </a:t>
            </a:r>
            <a:r>
              <a:rPr lang="it-IT" dirty="0" err="1"/>
              <a:t>replacing</a:t>
            </a:r>
            <a:r>
              <a:rPr lang="it-IT" dirty="0"/>
              <a:t> the </a:t>
            </a:r>
            <a:r>
              <a:rPr lang="it-IT" dirty="0" err="1"/>
              <a:t>carboxyl</a:t>
            </a:r>
            <a:r>
              <a:rPr lang="it-IT" dirty="0"/>
              <a:t> </a:t>
            </a:r>
            <a:r>
              <a:rPr lang="it-IT" dirty="0" err="1"/>
              <a:t>group</a:t>
            </a:r>
            <a:r>
              <a:rPr lang="it-IT" dirty="0"/>
              <a:t>.</a:t>
            </a:r>
          </a:p>
          <a:p>
            <a:pPr marL="285750" indent="-285750">
              <a:buFont typeface="Wingdings" pitchFamily="2" charset="2"/>
              <a:buChar char="Ø"/>
            </a:pPr>
            <a:endParaRPr lang="it-IT" dirty="0"/>
          </a:p>
          <a:p>
            <a:pPr marL="285750" indent="-285750">
              <a:buFont typeface="Wingdings" pitchFamily="2" charset="2"/>
              <a:buChar char="Ø"/>
            </a:pPr>
            <a:r>
              <a:rPr lang="it-IT" dirty="0" err="1"/>
              <a:t>Anabasin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produced</a:t>
            </a:r>
            <a:r>
              <a:rPr lang="it-IT" dirty="0"/>
              <a:t> from </a:t>
            </a:r>
            <a:r>
              <a:rPr lang="it-IT" dirty="0" err="1"/>
              <a:t>nicotinic</a:t>
            </a:r>
            <a:r>
              <a:rPr lang="it-IT" dirty="0"/>
              <a:t> acid and </a:t>
            </a:r>
            <a:r>
              <a:rPr lang="it-IT" dirty="0" err="1"/>
              <a:t>lysine</a:t>
            </a:r>
            <a:r>
              <a:rPr lang="it-IT" dirty="0"/>
              <a:t> via the </a:t>
            </a:r>
            <a:r>
              <a:rPr lang="it-IT" dirty="0" err="1"/>
              <a:t>piperidinium</a:t>
            </a:r>
            <a:r>
              <a:rPr lang="it-IT" dirty="0"/>
              <a:t> </a:t>
            </a:r>
            <a:r>
              <a:rPr lang="it-IT" dirty="0" err="1"/>
              <a:t>cation</a:t>
            </a:r>
            <a:r>
              <a:rPr lang="it-IT" dirty="0"/>
              <a:t>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4881FCA-2623-C249-A3FB-D0380213C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3861048"/>
            <a:ext cx="5086229" cy="2748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5742DBE6-F906-764A-B04D-1B2DF5251E0F}"/>
              </a:ext>
            </a:extLst>
          </p:cNvPr>
          <p:cNvSpPr/>
          <p:nvPr/>
        </p:nvSpPr>
        <p:spPr>
          <a:xfrm>
            <a:off x="3431704" y="5532471"/>
            <a:ext cx="1008112" cy="105112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9187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C28B9A8-4207-2547-AFDE-4573C6A01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18</a:t>
            </a:fld>
            <a:endParaRPr lang="it-IT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28901E0A-C4CD-A047-8863-F3C1D43CA0A7}"/>
              </a:ext>
            </a:extLst>
          </p:cNvPr>
          <p:cNvGrpSpPr/>
          <p:nvPr/>
        </p:nvGrpSpPr>
        <p:grpSpPr>
          <a:xfrm>
            <a:off x="3828728" y="188640"/>
            <a:ext cx="4248472" cy="3060700"/>
            <a:chOff x="4438328" y="2456532"/>
            <a:chExt cx="4248472" cy="3060700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B9942A7B-A7DB-2D4F-9DD0-4E865BEB83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0" r="7001"/>
            <a:stretch/>
          </p:blipFill>
          <p:spPr>
            <a:xfrm>
              <a:off x="4438328" y="2456532"/>
              <a:ext cx="4248472" cy="3060700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A12D1BEA-3CF3-324C-87B0-BEA9FE636B0C}"/>
                </a:ext>
              </a:extLst>
            </p:cNvPr>
            <p:cNvSpPr txBox="1"/>
            <p:nvPr/>
          </p:nvSpPr>
          <p:spPr>
            <a:xfrm>
              <a:off x="6587507" y="5147900"/>
              <a:ext cx="2099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i="1" dirty="0" err="1">
                  <a:solidFill>
                    <a:schemeClr val="bg1"/>
                  </a:solidFill>
                </a:rPr>
                <a:t>Nicotiana</a:t>
              </a:r>
              <a:r>
                <a:rPr lang="it-IT" b="1" i="1" dirty="0">
                  <a:solidFill>
                    <a:schemeClr val="bg1"/>
                  </a:solidFill>
                </a:rPr>
                <a:t> </a:t>
              </a:r>
              <a:r>
                <a:rPr lang="it-IT" b="1" i="1" dirty="0" err="1">
                  <a:solidFill>
                    <a:schemeClr val="bg1"/>
                  </a:solidFill>
                </a:rPr>
                <a:t>tabaccum</a:t>
              </a:r>
              <a:endParaRPr lang="it-IT" b="1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Rettangolo 5">
            <a:extLst>
              <a:ext uri="{FF2B5EF4-FFF2-40B4-BE49-F238E27FC236}">
                <a16:creationId xmlns:a16="http://schemas.microsoft.com/office/drawing/2014/main" id="{239E6632-2ECA-BB4A-9B4B-BE47FCBCD3CB}"/>
              </a:ext>
            </a:extLst>
          </p:cNvPr>
          <p:cNvSpPr/>
          <p:nvPr/>
        </p:nvSpPr>
        <p:spPr>
          <a:xfrm>
            <a:off x="1847528" y="3324663"/>
            <a:ext cx="8568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dirty="0" err="1"/>
              <a:t>Tobacco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made from </a:t>
            </a:r>
            <a:r>
              <a:rPr lang="it-IT" dirty="0" err="1"/>
              <a:t>dried</a:t>
            </a:r>
            <a:r>
              <a:rPr lang="it-IT" dirty="0"/>
              <a:t> </a:t>
            </a:r>
            <a:r>
              <a:rPr lang="it-IT" dirty="0" err="1"/>
              <a:t>leaves</a:t>
            </a:r>
            <a:r>
              <a:rPr lang="it-IT" dirty="0"/>
              <a:t> of </a:t>
            </a:r>
            <a:r>
              <a:rPr lang="it-IT" i="1" dirty="0" err="1"/>
              <a:t>Nicotiana</a:t>
            </a:r>
            <a:r>
              <a:rPr lang="it-IT" i="1" dirty="0"/>
              <a:t> </a:t>
            </a:r>
            <a:r>
              <a:rPr lang="it-IT" i="1" dirty="0" err="1"/>
              <a:t>tabaccum</a:t>
            </a:r>
            <a:r>
              <a:rPr lang="it-IT" i="1" dirty="0"/>
              <a:t> </a:t>
            </a:r>
            <a:r>
              <a:rPr lang="it-IT" dirty="0"/>
              <a:t>an </a:t>
            </a:r>
            <a:r>
              <a:rPr lang="it-IT" dirty="0" err="1"/>
              <a:t>annual</a:t>
            </a:r>
            <a:r>
              <a:rPr lang="it-IT" dirty="0"/>
              <a:t> </a:t>
            </a:r>
            <a:r>
              <a:rPr lang="it-IT" dirty="0" err="1"/>
              <a:t>indigenous</a:t>
            </a:r>
            <a:r>
              <a:rPr lang="it-IT" dirty="0"/>
              <a:t> </a:t>
            </a:r>
            <a:r>
              <a:rPr lang="it-IT" dirty="0" err="1"/>
              <a:t>plant</a:t>
            </a:r>
            <a:r>
              <a:rPr lang="it-IT" dirty="0"/>
              <a:t> of </a:t>
            </a:r>
            <a:r>
              <a:rPr lang="it-IT" dirty="0" err="1"/>
              <a:t>tropical</a:t>
            </a:r>
            <a:r>
              <a:rPr lang="it-IT" dirty="0"/>
              <a:t> America, </a:t>
            </a:r>
            <a:r>
              <a:rPr lang="it-IT" dirty="0" err="1"/>
              <a:t>widely</a:t>
            </a:r>
            <a:r>
              <a:rPr lang="it-IT" dirty="0"/>
              <a:t> </a:t>
            </a:r>
            <a:r>
              <a:rPr lang="it-IT" dirty="0" err="1"/>
              <a:t>coltivated</a:t>
            </a:r>
            <a:r>
              <a:rPr lang="it-IT" dirty="0"/>
              <a:t> </a:t>
            </a:r>
            <a:r>
              <a:rPr lang="it-IT" dirty="0" err="1"/>
              <a:t>throughout</a:t>
            </a:r>
            <a:r>
              <a:rPr lang="it-IT" dirty="0"/>
              <a:t> the world to produce smoking </a:t>
            </a:r>
            <a:r>
              <a:rPr lang="it-IT" dirty="0" err="1"/>
              <a:t>tobacco</a:t>
            </a:r>
            <a:r>
              <a:rPr lang="it-IT" dirty="0"/>
              <a:t>. </a:t>
            </a:r>
          </a:p>
          <a:p>
            <a:pPr marL="285750" indent="-285750">
              <a:buFont typeface="Wingdings" pitchFamily="2" charset="2"/>
              <a:buChar char="Ø"/>
            </a:pPr>
            <a:endParaRPr lang="it-IT" dirty="0"/>
          </a:p>
          <a:p>
            <a:pPr marL="285750" indent="-285750">
              <a:buFont typeface="Wingdings" pitchFamily="2" charset="2"/>
              <a:buChar char="Ø"/>
            </a:pPr>
            <a:r>
              <a:rPr lang="it-IT" dirty="0"/>
              <a:t>The </a:t>
            </a:r>
            <a:r>
              <a:rPr lang="it-IT" dirty="0" err="1"/>
              <a:t>leaves</a:t>
            </a:r>
            <a:r>
              <a:rPr lang="it-IT" dirty="0"/>
              <a:t> can </a:t>
            </a:r>
            <a:r>
              <a:rPr lang="it-IT" dirty="0" err="1"/>
              <a:t>contain</a:t>
            </a:r>
            <a:r>
              <a:rPr lang="it-IT" dirty="0"/>
              <a:t> 0.6-9% of nicotine,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alkaloid</a:t>
            </a:r>
            <a:r>
              <a:rPr lang="it-IT" dirty="0"/>
              <a:t> (</a:t>
            </a:r>
            <a:r>
              <a:rPr lang="it-IT" dirty="0" err="1"/>
              <a:t>about</a:t>
            </a:r>
            <a:r>
              <a:rPr lang="it-IT" dirty="0"/>
              <a:t> 93%) </a:t>
            </a:r>
            <a:r>
              <a:rPr lang="it-IT" dirty="0" err="1"/>
              <a:t>together</a:t>
            </a:r>
            <a:r>
              <a:rPr lang="it-IT" dirty="0"/>
              <a:t> with </a:t>
            </a:r>
            <a:r>
              <a:rPr lang="it-IT" dirty="0" err="1"/>
              <a:t>other</a:t>
            </a:r>
            <a:r>
              <a:rPr lang="it-IT" dirty="0"/>
              <a:t> small </a:t>
            </a:r>
            <a:r>
              <a:rPr lang="it-IT" dirty="0" err="1"/>
              <a:t>qualities</a:t>
            </a:r>
            <a:r>
              <a:rPr lang="it-IT" dirty="0"/>
              <a:t> of </a:t>
            </a:r>
            <a:r>
              <a:rPr lang="it-IT" dirty="0" err="1"/>
              <a:t>anabasine</a:t>
            </a:r>
            <a:r>
              <a:rPr lang="it-IT" dirty="0"/>
              <a:t>, </a:t>
            </a:r>
            <a:r>
              <a:rPr lang="it-IT" dirty="0" err="1"/>
              <a:t>anabatine</a:t>
            </a:r>
            <a:r>
              <a:rPr lang="it-IT" dirty="0"/>
              <a:t> and </a:t>
            </a:r>
            <a:r>
              <a:rPr lang="it-IT" dirty="0" err="1"/>
              <a:t>nornicotine</a:t>
            </a:r>
            <a:r>
              <a:rPr lang="it-IT" dirty="0"/>
              <a:t>. In </a:t>
            </a:r>
            <a:r>
              <a:rPr lang="it-IT" dirty="0" err="1"/>
              <a:t>leaves</a:t>
            </a:r>
            <a:r>
              <a:rPr lang="it-IT" dirty="0"/>
              <a:t>, </a:t>
            </a:r>
            <a:r>
              <a:rPr lang="it-IT" dirty="0" err="1"/>
              <a:t>alkaloids</a:t>
            </a:r>
            <a:r>
              <a:rPr lang="it-IT" dirty="0"/>
              <a:t> are </a:t>
            </a:r>
            <a:r>
              <a:rPr lang="it-IT" dirty="0" err="1"/>
              <a:t>normally</a:t>
            </a:r>
            <a:r>
              <a:rPr lang="it-IT" dirty="0"/>
              <a:t> </a:t>
            </a:r>
            <a:r>
              <a:rPr lang="it-IT" dirty="0" err="1"/>
              <a:t>present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salts</a:t>
            </a:r>
            <a:r>
              <a:rPr lang="it-IT" dirty="0"/>
              <a:t> with </a:t>
            </a:r>
            <a:r>
              <a:rPr lang="it-IT" dirty="0" err="1"/>
              <a:t>malic</a:t>
            </a:r>
            <a:r>
              <a:rPr lang="it-IT" dirty="0"/>
              <a:t> and </a:t>
            </a:r>
            <a:r>
              <a:rPr lang="it-IT" dirty="0" err="1"/>
              <a:t>citric</a:t>
            </a:r>
            <a:r>
              <a:rPr lang="it-IT" dirty="0"/>
              <a:t> </a:t>
            </a:r>
            <a:r>
              <a:rPr lang="it-IT" dirty="0" err="1"/>
              <a:t>acids</a:t>
            </a:r>
            <a:r>
              <a:rPr lang="it-IT" dirty="0"/>
              <a:t>.</a:t>
            </a:r>
          </a:p>
          <a:p>
            <a:pPr marL="285750" indent="-285750">
              <a:buFont typeface="Wingdings" pitchFamily="2" charset="2"/>
              <a:buChar char="Ø"/>
            </a:pPr>
            <a:endParaRPr lang="it-IT" dirty="0"/>
          </a:p>
          <a:p>
            <a:pPr marL="285750" indent="-285750">
              <a:buFont typeface="Wingdings" pitchFamily="2" charset="2"/>
              <a:buChar char="Ø"/>
            </a:pPr>
            <a:r>
              <a:rPr lang="it-IT" dirty="0"/>
              <a:t>Nicotine in small </a:t>
            </a:r>
            <a:r>
              <a:rPr lang="it-IT" dirty="0" err="1"/>
              <a:t>doses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act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respiratory</a:t>
            </a:r>
            <a:r>
              <a:rPr lang="it-IT" dirty="0"/>
              <a:t> </a:t>
            </a:r>
            <a:r>
              <a:rPr lang="it-IT" dirty="0" err="1"/>
              <a:t>stimulant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in large </a:t>
            </a:r>
            <a:r>
              <a:rPr lang="it-IT" dirty="0" err="1"/>
              <a:t>doses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induces</a:t>
            </a:r>
            <a:r>
              <a:rPr lang="it-IT" dirty="0"/>
              <a:t> </a:t>
            </a:r>
            <a:r>
              <a:rPr lang="it-IT" dirty="0" err="1"/>
              <a:t>respiratory</a:t>
            </a:r>
            <a:r>
              <a:rPr lang="it-IT" dirty="0"/>
              <a:t> </a:t>
            </a:r>
            <a:r>
              <a:rPr lang="it-IT" dirty="0" err="1"/>
              <a:t>depression</a:t>
            </a:r>
            <a:r>
              <a:rPr lang="it-IT" dirty="0"/>
              <a:t>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dirty="0" err="1"/>
              <a:t>Despite</a:t>
            </a:r>
            <a:r>
              <a:rPr lang="it-IT" dirty="0"/>
              <a:t> a large body of </a:t>
            </a:r>
            <a:r>
              <a:rPr lang="it-IT" dirty="0" err="1"/>
              <a:t>evidence</a:t>
            </a:r>
            <a:r>
              <a:rPr lang="it-IT" dirty="0"/>
              <a:t> </a:t>
            </a:r>
            <a:r>
              <a:rPr lang="it-IT" dirty="0" err="1"/>
              <a:t>linking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to </a:t>
            </a:r>
            <a:r>
              <a:rPr lang="it-IT" dirty="0" err="1"/>
              <a:t>cancer</a:t>
            </a:r>
            <a:r>
              <a:rPr lang="it-IT" dirty="0"/>
              <a:t>, smoking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highly</a:t>
            </a:r>
            <a:r>
              <a:rPr lang="it-IT" dirty="0"/>
              <a:t> </a:t>
            </a:r>
            <a:r>
              <a:rPr lang="it-IT" dirty="0" err="1"/>
              <a:t>prevalent</a:t>
            </a:r>
            <a:r>
              <a:rPr lang="it-IT" dirty="0"/>
              <a:t> and </a:t>
            </a:r>
            <a:r>
              <a:rPr lang="it-IT" dirty="0" err="1"/>
              <a:t>therefore</a:t>
            </a:r>
            <a:r>
              <a:rPr lang="it-IT" dirty="0"/>
              <a:t> </a:t>
            </a:r>
            <a:r>
              <a:rPr lang="it-IT" dirty="0" err="1"/>
              <a:t>tobacco</a:t>
            </a:r>
            <a:r>
              <a:rPr lang="it-IT" dirty="0"/>
              <a:t> </a:t>
            </a:r>
            <a:r>
              <a:rPr lang="it-IT" dirty="0" err="1"/>
              <a:t>remains</a:t>
            </a:r>
            <a:r>
              <a:rPr lang="it-IT" dirty="0"/>
              <a:t> </a:t>
            </a:r>
            <a:r>
              <a:rPr lang="it-IT" dirty="0" err="1"/>
              <a:t>one</a:t>
            </a:r>
            <a:r>
              <a:rPr lang="it-IT" dirty="0"/>
              <a:t> of the major </a:t>
            </a:r>
            <a:r>
              <a:rPr lang="it-IT" dirty="0" err="1"/>
              <a:t>crops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8820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0ACA994-5289-4C43-BBD3-F7B1C358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19</a:t>
            </a:fld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4D578EF-A7DE-B146-A362-85BF57832CF5}"/>
              </a:ext>
            </a:extLst>
          </p:cNvPr>
          <p:cNvSpPr/>
          <p:nvPr/>
        </p:nvSpPr>
        <p:spPr>
          <a:xfrm>
            <a:off x="2135560" y="325039"/>
            <a:ext cx="792088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dirty="0" err="1"/>
              <a:t>Tobacco</a:t>
            </a:r>
            <a:r>
              <a:rPr lang="it-IT" dirty="0"/>
              <a:t> </a:t>
            </a:r>
            <a:r>
              <a:rPr lang="it-IT" dirty="0" err="1"/>
              <a:t>smoke</a:t>
            </a:r>
            <a:r>
              <a:rPr lang="it-IT" dirty="0"/>
              <a:t> </a:t>
            </a:r>
            <a:r>
              <a:rPr lang="it-IT" dirty="0" err="1"/>
              <a:t>contains</a:t>
            </a:r>
            <a:r>
              <a:rPr lang="it-IT" dirty="0"/>
              <a:t> more </a:t>
            </a:r>
            <a:r>
              <a:rPr lang="it-IT" dirty="0" err="1"/>
              <a:t>than</a:t>
            </a:r>
            <a:r>
              <a:rPr lang="it-IT" dirty="0"/>
              <a:t> 4000 </a:t>
            </a:r>
            <a:r>
              <a:rPr lang="it-IT" dirty="0" err="1"/>
              <a:t>chemical</a:t>
            </a:r>
            <a:r>
              <a:rPr lang="it-IT" dirty="0"/>
              <a:t> </a:t>
            </a:r>
            <a:r>
              <a:rPr lang="it-IT" dirty="0" err="1"/>
              <a:t>compounds</a:t>
            </a:r>
            <a:r>
              <a:rPr lang="it-IT" dirty="0"/>
              <a:t>, of </a:t>
            </a:r>
            <a:r>
              <a:rPr lang="it-IT" dirty="0" err="1"/>
              <a:t>which</a:t>
            </a:r>
            <a:r>
              <a:rPr lang="it-IT" dirty="0"/>
              <a:t> more </a:t>
            </a:r>
            <a:r>
              <a:rPr lang="it-IT" dirty="0" err="1"/>
              <a:t>than</a:t>
            </a:r>
            <a:r>
              <a:rPr lang="it-IT" dirty="0"/>
              <a:t> 60 are </a:t>
            </a:r>
            <a:r>
              <a:rPr lang="it-IT" dirty="0" err="1"/>
              <a:t>highly</a:t>
            </a:r>
            <a:r>
              <a:rPr lang="it-IT" dirty="0"/>
              <a:t> </a:t>
            </a:r>
            <a:r>
              <a:rPr lang="it-IT" dirty="0" err="1"/>
              <a:t>canecerogenous</a:t>
            </a:r>
            <a:r>
              <a:rPr lang="it-IT" dirty="0"/>
              <a:t>, </a:t>
            </a:r>
            <a:r>
              <a:rPr lang="it-IT" dirty="0" err="1"/>
              <a:t>formed</a:t>
            </a:r>
            <a:r>
              <a:rPr lang="it-IT" dirty="0"/>
              <a:t> by incomplete </a:t>
            </a:r>
            <a:r>
              <a:rPr lang="it-IT" dirty="0" err="1"/>
              <a:t>combustion</a:t>
            </a:r>
            <a:r>
              <a:rPr lang="it-IT" dirty="0"/>
              <a:t>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dirty="0" err="1"/>
              <a:t>Among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are </a:t>
            </a:r>
            <a:r>
              <a:rPr lang="it-IT" dirty="0" err="1"/>
              <a:t>polycyclic</a:t>
            </a:r>
            <a:r>
              <a:rPr lang="it-IT" dirty="0"/>
              <a:t> </a:t>
            </a:r>
            <a:r>
              <a:rPr lang="it-IT" dirty="0" err="1"/>
              <a:t>aromatic</a:t>
            </a:r>
            <a:r>
              <a:rPr lang="it-IT" dirty="0"/>
              <a:t> </a:t>
            </a:r>
            <a:r>
              <a:rPr lang="it-IT" dirty="0" err="1"/>
              <a:t>hydrocarbons</a:t>
            </a:r>
            <a:r>
              <a:rPr lang="it-IT" dirty="0"/>
              <a:t>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benzopyrene</a:t>
            </a:r>
            <a:r>
              <a:rPr lang="it-IT" dirty="0"/>
              <a:t>, </a:t>
            </a:r>
            <a:r>
              <a:rPr lang="it-IT" dirty="0" err="1"/>
              <a:t>nitrosamines</a:t>
            </a:r>
            <a:r>
              <a:rPr lang="it-IT" dirty="0"/>
              <a:t>, </a:t>
            </a:r>
            <a:r>
              <a:rPr lang="it-IT" dirty="0" err="1"/>
              <a:t>aromatic</a:t>
            </a:r>
            <a:r>
              <a:rPr lang="it-IT" dirty="0"/>
              <a:t> </a:t>
            </a:r>
            <a:r>
              <a:rPr lang="it-IT" dirty="0" err="1"/>
              <a:t>amines</a:t>
            </a:r>
            <a:r>
              <a:rPr lang="it-IT" dirty="0"/>
              <a:t>, </a:t>
            </a:r>
            <a:r>
              <a:rPr lang="it-IT" dirty="0" err="1"/>
              <a:t>aldehydes</a:t>
            </a:r>
            <a:r>
              <a:rPr lang="it-IT" dirty="0"/>
              <a:t> and </a:t>
            </a:r>
            <a:r>
              <a:rPr lang="it-IT" dirty="0" err="1"/>
              <a:t>other</a:t>
            </a:r>
            <a:r>
              <a:rPr lang="it-IT" dirty="0"/>
              <a:t> volatile </a:t>
            </a:r>
            <a:r>
              <a:rPr lang="it-IT" dirty="0" err="1"/>
              <a:t>compounds</a:t>
            </a:r>
            <a:r>
              <a:rPr lang="it-IT" dirty="0"/>
              <a:t>.</a:t>
            </a:r>
          </a:p>
          <a:p>
            <a:pPr marL="285750" indent="-285750">
              <a:buFont typeface="Wingdings" pitchFamily="2" charset="2"/>
              <a:buChar char="Ø"/>
            </a:pPr>
            <a:endParaRPr lang="it-IT" dirty="0"/>
          </a:p>
          <a:p>
            <a:pPr marL="285750" indent="-285750">
              <a:buFont typeface="Wingdings" pitchFamily="2" charset="2"/>
              <a:buChar char="Ø"/>
            </a:pPr>
            <a:r>
              <a:rPr lang="it-IT" dirty="0"/>
              <a:t>Smoking </a:t>
            </a:r>
            <a:r>
              <a:rPr lang="it-IT" dirty="0" err="1"/>
              <a:t>tobacco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an </a:t>
            </a:r>
            <a:r>
              <a:rPr lang="it-IT" dirty="0" err="1"/>
              <a:t>addictive</a:t>
            </a:r>
            <a:r>
              <a:rPr lang="it-IT" dirty="0"/>
              <a:t> </a:t>
            </a:r>
            <a:r>
              <a:rPr lang="it-IT" dirty="0" err="1"/>
              <a:t>habit</a:t>
            </a:r>
            <a:r>
              <a:rPr lang="it-IT" dirty="0"/>
              <a:t>, </a:t>
            </a:r>
            <a:r>
              <a:rPr lang="it-IT" dirty="0" err="1"/>
              <a:t>unlike</a:t>
            </a:r>
            <a:r>
              <a:rPr lang="it-IT" dirty="0"/>
              <a:t>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addictive</a:t>
            </a:r>
            <a:r>
              <a:rPr lang="it-IT" dirty="0"/>
              <a:t> </a:t>
            </a:r>
            <a:r>
              <a:rPr lang="it-IT" dirty="0" err="1"/>
              <a:t>drugs</a:t>
            </a:r>
            <a:r>
              <a:rPr lang="it-IT" dirty="0"/>
              <a:t>, </a:t>
            </a:r>
            <a:r>
              <a:rPr lang="it-IT" dirty="0" err="1"/>
              <a:t>however</a:t>
            </a:r>
            <a:r>
              <a:rPr lang="it-IT" dirty="0"/>
              <a:t> </a:t>
            </a:r>
            <a:r>
              <a:rPr lang="it-IT" dirty="0" err="1"/>
              <a:t>tobacco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legal</a:t>
            </a:r>
            <a:r>
              <a:rPr lang="it-IT" dirty="0"/>
              <a:t> and </a:t>
            </a:r>
            <a:r>
              <a:rPr lang="it-IT" dirty="0" err="1"/>
              <a:t>widely</a:t>
            </a:r>
            <a:r>
              <a:rPr lang="it-IT" dirty="0"/>
              <a:t> </a:t>
            </a:r>
            <a:r>
              <a:rPr lang="it-IT" dirty="0" err="1"/>
              <a:t>available</a:t>
            </a:r>
            <a:r>
              <a:rPr lang="it-IT" dirty="0"/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dirty="0"/>
              <a:t>Nicotine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given</a:t>
            </a:r>
            <a:r>
              <a:rPr lang="it-IT" dirty="0"/>
              <a:t> to </a:t>
            </a:r>
            <a:r>
              <a:rPr lang="it-IT" dirty="0" err="1"/>
              <a:t>smokers</a:t>
            </a:r>
            <a:r>
              <a:rPr lang="it-IT" dirty="0"/>
              <a:t> </a:t>
            </a:r>
            <a:r>
              <a:rPr lang="it-IT" dirty="0" err="1"/>
              <a:t>who</a:t>
            </a:r>
            <a:r>
              <a:rPr lang="it-IT" dirty="0"/>
              <a:t> </a:t>
            </a:r>
            <a:r>
              <a:rPr lang="it-IT" dirty="0" err="1"/>
              <a:t>want</a:t>
            </a:r>
            <a:r>
              <a:rPr lang="it-IT" dirty="0"/>
              <a:t> to </a:t>
            </a:r>
            <a:r>
              <a:rPr lang="it-IT" dirty="0" err="1"/>
              <a:t>quit</a:t>
            </a:r>
            <a:r>
              <a:rPr lang="it-IT" dirty="0"/>
              <a:t> smoking.</a:t>
            </a:r>
          </a:p>
          <a:p>
            <a:pPr marL="285750" indent="-285750">
              <a:buFont typeface="Wingdings" pitchFamily="2" charset="2"/>
              <a:buChar char="Ø"/>
            </a:pPr>
            <a:endParaRPr lang="it-IT" dirty="0"/>
          </a:p>
          <a:p>
            <a:pPr marL="285750" indent="-285750">
              <a:buFont typeface="Wingdings" pitchFamily="2" charset="2"/>
              <a:buChar char="Ø"/>
            </a:pPr>
            <a:r>
              <a:rPr lang="it-IT" dirty="0" err="1"/>
              <a:t>Powdered</a:t>
            </a:r>
            <a:r>
              <a:rPr lang="it-IT" dirty="0"/>
              <a:t> </a:t>
            </a:r>
            <a:r>
              <a:rPr lang="it-IT" dirty="0" err="1"/>
              <a:t>tobacco</a:t>
            </a:r>
            <a:r>
              <a:rPr lang="it-IT" dirty="0"/>
              <a:t> </a:t>
            </a:r>
            <a:r>
              <a:rPr lang="it-IT" dirty="0" err="1"/>
              <a:t>leaves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long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an </a:t>
            </a:r>
            <a:r>
              <a:rPr lang="it-IT" dirty="0" err="1"/>
              <a:t>insecticide</a:t>
            </a:r>
            <a:r>
              <a:rPr lang="it-IT" dirty="0"/>
              <a:t>, and nicotine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in 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dirty="0" err="1"/>
              <a:t>agricultural</a:t>
            </a:r>
            <a:r>
              <a:rPr lang="it-IT" dirty="0"/>
              <a:t> and </a:t>
            </a:r>
            <a:r>
              <a:rPr lang="it-IT" dirty="0" err="1"/>
              <a:t>horticultural</a:t>
            </a:r>
            <a:r>
              <a:rPr lang="it-IT" dirty="0"/>
              <a:t> </a:t>
            </a:r>
            <a:r>
              <a:rPr lang="it-IT" dirty="0" err="1"/>
              <a:t>purposes</a:t>
            </a:r>
            <a:r>
              <a:rPr lang="it-IT" dirty="0"/>
              <a:t>. Free base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much</a:t>
            </a:r>
            <a:r>
              <a:rPr lang="it-IT" dirty="0"/>
              <a:t> more </a:t>
            </a:r>
            <a:r>
              <a:rPr lang="it-IT" dirty="0" err="1"/>
              <a:t>toxic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salts</a:t>
            </a:r>
            <a:r>
              <a:rPr lang="it-IT" dirty="0"/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dirty="0" err="1"/>
              <a:t>Although</a:t>
            </a:r>
            <a:r>
              <a:rPr lang="it-IT" dirty="0"/>
              <a:t>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insecticidal</a:t>
            </a:r>
            <a:r>
              <a:rPr lang="it-IT" dirty="0"/>
              <a:t> </a:t>
            </a:r>
            <a:r>
              <a:rPr lang="it-IT" dirty="0" err="1"/>
              <a:t>activity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very</a:t>
            </a:r>
            <a:r>
              <a:rPr lang="it-IT" dirty="0"/>
              <a:t> high,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substances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are </a:t>
            </a:r>
            <a:r>
              <a:rPr lang="it-IT" dirty="0" err="1"/>
              <a:t>safer</a:t>
            </a:r>
            <a:r>
              <a:rPr lang="it-IT" dirty="0"/>
              <a:t> for </a:t>
            </a:r>
            <a:r>
              <a:rPr lang="it-IT" dirty="0" err="1"/>
              <a:t>humans</a:t>
            </a:r>
            <a:r>
              <a:rPr lang="it-IT" dirty="0"/>
              <a:t> are </a:t>
            </a:r>
            <a:r>
              <a:rPr lang="it-IT" dirty="0" err="1"/>
              <a:t>now</a:t>
            </a:r>
            <a:r>
              <a:rPr lang="it-IT" dirty="0"/>
              <a:t> </a:t>
            </a:r>
            <a:r>
              <a:rPr lang="it-IT" dirty="0" err="1"/>
              <a:t>preferred</a:t>
            </a:r>
            <a:r>
              <a:rPr lang="it-IT" dirty="0"/>
              <a:t>. </a:t>
            </a:r>
          </a:p>
          <a:p>
            <a:pPr marL="285750" indent="-285750">
              <a:buFont typeface="Wingdings" pitchFamily="2" charset="2"/>
              <a:buChar char="Ø"/>
            </a:pPr>
            <a:endParaRPr lang="it-IT" dirty="0"/>
          </a:p>
          <a:p>
            <a:pPr marL="285750" indent="-285750">
              <a:buFont typeface="Wingdings" pitchFamily="2" charset="2"/>
              <a:buChar char="Ø"/>
            </a:pPr>
            <a:r>
              <a:rPr lang="it-IT" dirty="0"/>
              <a:t>Nicotine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toxic</a:t>
            </a:r>
            <a:r>
              <a:rPr lang="it-IT" dirty="0"/>
              <a:t> due to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effect</a:t>
            </a:r>
            <a:r>
              <a:rPr lang="it-IT" dirty="0"/>
              <a:t> on the </a:t>
            </a:r>
            <a:r>
              <a:rPr lang="it-IT" dirty="0" err="1"/>
              <a:t>nervous</a:t>
            </a:r>
            <a:r>
              <a:rPr lang="it-IT" dirty="0"/>
              <a:t> </a:t>
            </a:r>
            <a:r>
              <a:rPr lang="it-IT" dirty="0" err="1"/>
              <a:t>system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represented</a:t>
            </a:r>
            <a:r>
              <a:rPr lang="it-IT" dirty="0"/>
              <a:t> by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interaction</a:t>
            </a:r>
            <a:r>
              <a:rPr lang="it-IT" dirty="0"/>
              <a:t> with the </a:t>
            </a:r>
            <a:r>
              <a:rPr lang="it-IT" dirty="0" err="1"/>
              <a:t>nicotinic</a:t>
            </a:r>
            <a:r>
              <a:rPr lang="it-IT" dirty="0"/>
              <a:t> </a:t>
            </a:r>
            <a:r>
              <a:rPr lang="it-IT" dirty="0" err="1"/>
              <a:t>acetylcholine</a:t>
            </a:r>
            <a:r>
              <a:rPr lang="it-IT" dirty="0"/>
              <a:t> </a:t>
            </a:r>
            <a:r>
              <a:rPr lang="it-IT" dirty="0" err="1"/>
              <a:t>receptors</a:t>
            </a:r>
            <a:r>
              <a:rPr lang="it-IT" dirty="0"/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dirty="0" err="1"/>
              <a:t>Recent</a:t>
            </a:r>
            <a:r>
              <a:rPr lang="it-IT" dirty="0"/>
              <a:t> </a:t>
            </a:r>
            <a:r>
              <a:rPr lang="it-IT" dirty="0" err="1"/>
              <a:t>studies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indicate </a:t>
            </a:r>
            <a:r>
              <a:rPr lang="it-IT" dirty="0" err="1"/>
              <a:t>that</a:t>
            </a:r>
            <a:r>
              <a:rPr lang="it-IT" dirty="0"/>
              <a:t> nicotine can </a:t>
            </a:r>
            <a:r>
              <a:rPr lang="it-IT" dirty="0" err="1"/>
              <a:t>improve</a:t>
            </a:r>
            <a:r>
              <a:rPr lang="it-IT" dirty="0"/>
              <a:t> the </a:t>
            </a:r>
            <a:r>
              <a:rPr lang="it-IT" dirty="0" err="1"/>
              <a:t>transmission</a:t>
            </a:r>
            <a:r>
              <a:rPr lang="it-IT" dirty="0"/>
              <a:t> of </a:t>
            </a:r>
            <a:r>
              <a:rPr lang="it-IT" dirty="0" err="1"/>
              <a:t>nerve</a:t>
            </a:r>
            <a:r>
              <a:rPr lang="it-IT" dirty="0"/>
              <a:t> </a:t>
            </a:r>
            <a:r>
              <a:rPr lang="it-IT" dirty="0" err="1"/>
              <a:t>impulses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explain</a:t>
            </a:r>
            <a:r>
              <a:rPr lang="it-IT" dirty="0"/>
              <a:t> the </a:t>
            </a:r>
            <a:r>
              <a:rPr lang="it-IT" dirty="0" err="1"/>
              <a:t>low</a:t>
            </a:r>
            <a:r>
              <a:rPr lang="it-IT" dirty="0"/>
              <a:t> </a:t>
            </a:r>
            <a:r>
              <a:rPr lang="it-IT" dirty="0" err="1"/>
              <a:t>incidence</a:t>
            </a:r>
            <a:r>
              <a:rPr lang="it-IT" dirty="0"/>
              <a:t> of </a:t>
            </a:r>
            <a:r>
              <a:rPr lang="it-IT" dirty="0" err="1"/>
              <a:t>Alzheimer's</a:t>
            </a:r>
            <a:r>
              <a:rPr lang="it-IT" dirty="0"/>
              <a:t> </a:t>
            </a:r>
            <a:r>
              <a:rPr lang="it-IT" dirty="0" err="1"/>
              <a:t>disease</a:t>
            </a:r>
            <a:r>
              <a:rPr lang="it-IT" dirty="0"/>
              <a:t> </a:t>
            </a:r>
            <a:r>
              <a:rPr lang="it-IT" dirty="0" err="1"/>
              <a:t>among</a:t>
            </a:r>
            <a:r>
              <a:rPr lang="it-IT" dirty="0"/>
              <a:t> </a:t>
            </a:r>
            <a:r>
              <a:rPr lang="it-IT" dirty="0" err="1"/>
              <a:t>smokers</a:t>
            </a:r>
            <a:r>
              <a:rPr lang="it-IT" dirty="0"/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dirty="0" err="1"/>
              <a:t>Any</a:t>
            </a:r>
            <a:r>
              <a:rPr lang="it-IT" dirty="0"/>
              <a:t> </a:t>
            </a:r>
            <a:r>
              <a:rPr lang="it-IT" dirty="0" err="1"/>
              <a:t>health</a:t>
            </a:r>
            <a:r>
              <a:rPr lang="it-IT" dirty="0"/>
              <a:t> benefits </a:t>
            </a:r>
            <a:r>
              <a:rPr lang="it-IT" dirty="0" err="1"/>
              <a:t>conferred</a:t>
            </a:r>
            <a:r>
              <a:rPr lang="it-IT" dirty="0"/>
              <a:t> by smoking are </a:t>
            </a:r>
            <a:r>
              <a:rPr lang="it-IT" dirty="0" err="1"/>
              <a:t>vastly</a:t>
            </a:r>
            <a:r>
              <a:rPr lang="it-IT" dirty="0"/>
              <a:t> </a:t>
            </a:r>
            <a:r>
              <a:rPr lang="it-IT" dirty="0" err="1"/>
              <a:t>outweighed</a:t>
            </a:r>
            <a:r>
              <a:rPr lang="it-IT" dirty="0"/>
              <a:t> by an </a:t>
            </a:r>
            <a:r>
              <a:rPr lang="it-IT" dirty="0" err="1"/>
              <a:t>increased</a:t>
            </a:r>
            <a:r>
              <a:rPr lang="it-IT" dirty="0"/>
              <a:t> </a:t>
            </a:r>
            <a:r>
              <a:rPr lang="it-IT" dirty="0" err="1"/>
              <a:t>risk</a:t>
            </a:r>
            <a:r>
              <a:rPr lang="it-IT" dirty="0"/>
              <a:t> of </a:t>
            </a:r>
            <a:r>
              <a:rPr lang="it-IT" dirty="0" err="1"/>
              <a:t>heart</a:t>
            </a:r>
            <a:r>
              <a:rPr lang="it-IT" dirty="0"/>
              <a:t>, </a:t>
            </a:r>
            <a:r>
              <a:rPr lang="it-IT" dirty="0" err="1"/>
              <a:t>lung</a:t>
            </a:r>
            <a:r>
              <a:rPr lang="it-IT" dirty="0"/>
              <a:t> </a:t>
            </a:r>
            <a:r>
              <a:rPr lang="it-IT" dirty="0" err="1"/>
              <a:t>disease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8672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767407" y="670630"/>
            <a:ext cx="89005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>
                <a:cs typeface="Arial" panose="020B0604020202020204" pitchFamily="34" charset="0"/>
              </a:rPr>
              <a:t>Pyrrolizidine alkaloids have a narrow distribution, they are characteristic of some genera of </a:t>
            </a:r>
            <a:r>
              <a:rPr lang="en-US" dirty="0" err="1">
                <a:cs typeface="Arial" panose="020B0604020202020204" pitchFamily="34" charset="0"/>
              </a:rPr>
              <a:t>Boraginaceae</a:t>
            </a:r>
            <a:r>
              <a:rPr lang="en-US" dirty="0">
                <a:cs typeface="Arial" panose="020B0604020202020204" pitchFamily="34" charset="0"/>
              </a:rPr>
              <a:t>, </a:t>
            </a:r>
            <a:r>
              <a:rPr lang="en-US" dirty="0" err="1">
                <a:cs typeface="Arial" panose="020B0604020202020204" pitchFamily="34" charset="0"/>
              </a:rPr>
              <a:t>Compositae</a:t>
            </a:r>
            <a:r>
              <a:rPr lang="en-US" dirty="0">
                <a:cs typeface="Arial" panose="020B0604020202020204" pitchFamily="34" charset="0"/>
              </a:rPr>
              <a:t>/Asteraceae, some genera of Leguminosae/Fabaceae and </a:t>
            </a:r>
            <a:r>
              <a:rPr lang="en-US" dirty="0" err="1">
                <a:cs typeface="Arial" panose="020B0604020202020204" pitchFamily="34" charset="0"/>
              </a:rPr>
              <a:t>Orchideaceae</a:t>
            </a:r>
            <a:r>
              <a:rPr lang="en-US" dirty="0"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>
                <a:cs typeface="Arial" panose="020B0604020202020204" pitchFamily="34" charset="0"/>
              </a:rPr>
              <a:t>Pyrrolizidines rarely occur as free bases but are most often present as esters with rare mono- or bi-carboxylic acids. An example is in </a:t>
            </a:r>
            <a:r>
              <a:rPr lang="en-US" b="1" dirty="0" err="1">
                <a:cs typeface="Arial" panose="020B0604020202020204" pitchFamily="34" charset="0"/>
              </a:rPr>
              <a:t>Senecionina</a:t>
            </a:r>
            <a:endParaRPr lang="it-IT" b="1" dirty="0">
              <a:cs typeface="Arial" panose="020B0604020202020204" pitchFamily="34" charset="0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B8B66B8-BD22-0D4F-A78D-650DAEB34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2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0EEACE5-C133-D646-AE55-A5BCFC91D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2330956"/>
            <a:ext cx="6840760" cy="433840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1736C6F-3A27-1943-8798-546CB7B8B3BC}"/>
              </a:ext>
            </a:extLst>
          </p:cNvPr>
          <p:cNvSpPr txBox="1"/>
          <p:nvPr/>
        </p:nvSpPr>
        <p:spPr>
          <a:xfrm>
            <a:off x="4223792" y="116632"/>
            <a:ext cx="372717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000" b="1" dirty="0" err="1">
                <a:solidFill>
                  <a:srgbClr val="7030A0"/>
                </a:solidFill>
                <a:cs typeface="Arial" panose="020B0604020202020204" pitchFamily="34" charset="0"/>
              </a:rPr>
              <a:t>Pyrrolizidine</a:t>
            </a:r>
            <a:r>
              <a:rPr lang="it-IT" sz="3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it-IT" sz="3000" b="1" dirty="0" err="1">
                <a:solidFill>
                  <a:srgbClr val="7030A0"/>
                </a:solidFill>
                <a:cs typeface="Arial" panose="020B0604020202020204" pitchFamily="34" charset="0"/>
              </a:rPr>
              <a:t>Alkaloids</a:t>
            </a:r>
            <a:endParaRPr lang="it-IT" sz="30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039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B337531-0AB8-C340-A9AC-34B30312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20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D4D2803-AB84-4E41-8CBF-89B0DA619A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5"/>
          <a:stretch/>
        </p:blipFill>
        <p:spPr>
          <a:xfrm rot="5400000">
            <a:off x="3303415" y="-389357"/>
            <a:ext cx="5742979" cy="833913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6343C86-94F0-D64E-8946-61D4E5A11755}"/>
              </a:ext>
            </a:extLst>
          </p:cNvPr>
          <p:cNvSpPr txBox="1"/>
          <p:nvPr/>
        </p:nvSpPr>
        <p:spPr>
          <a:xfrm>
            <a:off x="2007774" y="188641"/>
            <a:ext cx="8171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Overview</a:t>
            </a:r>
            <a:r>
              <a:rPr lang="it-IT" sz="2400" b="1" dirty="0">
                <a:solidFill>
                  <a:srgbClr val="7030A0"/>
                </a:solidFill>
                <a:cs typeface="Arial" panose="020B0604020202020204" pitchFamily="34" charset="0"/>
              </a:rPr>
              <a:t> of </a:t>
            </a:r>
            <a:r>
              <a:rPr lang="it-IT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biosynthetic</a:t>
            </a:r>
            <a:r>
              <a:rPr lang="it-IT" sz="24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pathway</a:t>
            </a:r>
            <a:r>
              <a:rPr lang="it-IT" sz="2400" b="1" dirty="0">
                <a:solidFill>
                  <a:srgbClr val="7030A0"/>
                </a:solidFill>
                <a:cs typeface="Arial" panose="020B0604020202020204" pitchFamily="34" charset="0"/>
              </a:rPr>
              <a:t> of major </a:t>
            </a:r>
            <a:r>
              <a:rPr lang="it-IT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groups</a:t>
            </a:r>
            <a:r>
              <a:rPr lang="it-IT" sz="2400" b="1" dirty="0">
                <a:solidFill>
                  <a:srgbClr val="7030A0"/>
                </a:solidFill>
                <a:cs typeface="Arial" panose="020B0604020202020204" pitchFamily="34" charset="0"/>
              </a:rPr>
              <a:t> of </a:t>
            </a:r>
            <a:r>
              <a:rPr lang="it-IT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alkaloids</a:t>
            </a:r>
            <a:endParaRPr lang="it-IT" sz="24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82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2132856"/>
            <a:ext cx="6629966" cy="451558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049985" y="206134"/>
            <a:ext cx="624318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br>
              <a:rPr lang="it-IT" sz="2000" dirty="0"/>
            </a:br>
            <a:r>
              <a:rPr lang="it-IT" b="1" dirty="0" err="1">
                <a:solidFill>
                  <a:srgbClr val="7030A0"/>
                </a:solidFill>
                <a:cs typeface="Arial" panose="020B0604020202020204" pitchFamily="34" charset="0"/>
              </a:rPr>
              <a:t>Phenylethylamines</a:t>
            </a:r>
            <a:r>
              <a:rPr lang="it-IT" b="1" dirty="0">
                <a:solidFill>
                  <a:srgbClr val="7030A0"/>
                </a:solidFill>
                <a:cs typeface="Arial" panose="020B0604020202020204" pitchFamily="34" charset="0"/>
              </a:rPr>
              <a:t> and </a:t>
            </a:r>
            <a:r>
              <a:rPr lang="it-IT" b="1" dirty="0" err="1">
                <a:solidFill>
                  <a:srgbClr val="7030A0"/>
                </a:solidFill>
                <a:cs typeface="Arial" panose="020B0604020202020204" pitchFamily="34" charset="0"/>
              </a:rPr>
              <a:t>simple</a:t>
            </a:r>
            <a:r>
              <a:rPr lang="it-IT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7030A0"/>
                </a:solidFill>
                <a:cs typeface="Arial" panose="020B0604020202020204" pitchFamily="34" charset="0"/>
              </a:rPr>
              <a:t>Tetrahydroisoquinoline</a:t>
            </a:r>
            <a:r>
              <a:rPr lang="it-IT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7030A0"/>
                </a:solidFill>
                <a:cs typeface="Arial" panose="020B0604020202020204" pitchFamily="34" charset="0"/>
              </a:rPr>
              <a:t>alkaloids</a:t>
            </a:r>
            <a:endParaRPr lang="en-US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063553" y="883889"/>
            <a:ext cx="8055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it-IT" sz="1600" dirty="0">
                <a:cs typeface="Arial" panose="020B0604020202020204" pitchFamily="34" charset="0"/>
              </a:rPr>
              <a:t>The PLP-</a:t>
            </a:r>
            <a:r>
              <a:rPr lang="it-IT" sz="1600" dirty="0" err="1">
                <a:cs typeface="Arial" panose="020B0604020202020204" pitchFamily="34" charset="0"/>
              </a:rPr>
              <a:t>dependent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decarboxylation</a:t>
            </a:r>
            <a:r>
              <a:rPr lang="it-IT" sz="1600" dirty="0">
                <a:cs typeface="Arial" panose="020B0604020202020204" pitchFamily="34" charset="0"/>
              </a:rPr>
              <a:t> of L-</a:t>
            </a:r>
            <a:r>
              <a:rPr lang="it-IT" sz="1600" dirty="0" err="1">
                <a:cs typeface="Arial" panose="020B0604020202020204" pitchFamily="34" charset="0"/>
              </a:rPr>
              <a:t>Tyrosine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gives</a:t>
            </a:r>
            <a:r>
              <a:rPr lang="it-IT" sz="1600" dirty="0">
                <a:cs typeface="Arial" panose="020B0604020202020204" pitchFamily="34" charset="0"/>
              </a:rPr>
              <a:t> the </a:t>
            </a:r>
            <a:r>
              <a:rPr lang="it-IT" sz="1600" dirty="0" err="1">
                <a:cs typeface="Arial" panose="020B0604020202020204" pitchFamily="34" charset="0"/>
              </a:rPr>
              <a:t>phenylethylamine</a:t>
            </a:r>
            <a:r>
              <a:rPr lang="it-IT" sz="1600" dirty="0">
                <a:cs typeface="Arial" panose="020B0604020202020204" pitchFamily="34" charset="0"/>
              </a:rPr>
              <a:t> derivative </a:t>
            </a:r>
            <a:r>
              <a:rPr lang="it-IT" sz="1600" b="1" dirty="0" err="1">
                <a:cs typeface="Arial" panose="020B0604020202020204" pitchFamily="34" charset="0"/>
              </a:rPr>
              <a:t>Tyramine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which</a:t>
            </a:r>
            <a:r>
              <a:rPr lang="it-IT" sz="1600" dirty="0">
                <a:cs typeface="Arial" panose="020B0604020202020204" pitchFamily="34" charset="0"/>
              </a:rPr>
              <a:t> by double </a:t>
            </a:r>
            <a:r>
              <a:rPr lang="it-IT" sz="1600" dirty="0" err="1">
                <a:cs typeface="Arial" panose="020B0604020202020204" pitchFamily="34" charset="0"/>
              </a:rPr>
              <a:t>N-methylation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gives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b="1" dirty="0" err="1">
                <a:cs typeface="Arial" panose="020B0604020202020204" pitchFamily="34" charset="0"/>
              </a:rPr>
              <a:t>Hordenine</a:t>
            </a:r>
            <a:r>
              <a:rPr lang="it-IT" sz="1600" dirty="0">
                <a:cs typeface="Arial" panose="020B0604020202020204" pitchFamily="34" charset="0"/>
              </a:rPr>
              <a:t>, an </a:t>
            </a:r>
            <a:r>
              <a:rPr lang="it-IT" sz="1600" dirty="0" err="1">
                <a:cs typeface="Arial" panose="020B0604020202020204" pitchFamily="34" charset="0"/>
              </a:rPr>
              <a:t>alkaloid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isolated</a:t>
            </a:r>
            <a:r>
              <a:rPr lang="it-IT" sz="1600" dirty="0">
                <a:cs typeface="Arial" panose="020B0604020202020204" pitchFamily="34" charset="0"/>
              </a:rPr>
              <a:t> from </a:t>
            </a:r>
            <a:r>
              <a:rPr lang="it-IT" sz="1600" dirty="0" err="1">
                <a:cs typeface="Arial" panose="020B0604020202020204" pitchFamily="34" charset="0"/>
              </a:rPr>
              <a:t>barley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which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has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germination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inhibitory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activity</a:t>
            </a:r>
            <a:r>
              <a:rPr lang="it-IT" sz="1600" dirty="0">
                <a:cs typeface="Arial" panose="020B0604020202020204" pitchFamily="34" charset="0"/>
              </a:rPr>
              <a:t> (</a:t>
            </a:r>
            <a:r>
              <a:rPr lang="it-IT" sz="1600" i="1" dirty="0" err="1">
                <a:cs typeface="Arial" panose="020B0604020202020204" pitchFamily="34" charset="0"/>
              </a:rPr>
              <a:t>Hordeum</a:t>
            </a:r>
            <a:r>
              <a:rPr lang="it-IT" sz="1600" i="1" dirty="0">
                <a:cs typeface="Arial" panose="020B0604020202020204" pitchFamily="34" charset="0"/>
              </a:rPr>
              <a:t> vulgare</a:t>
            </a:r>
            <a:r>
              <a:rPr lang="it-IT" sz="1600" dirty="0">
                <a:cs typeface="Arial" panose="020B0604020202020204" pitchFamily="34" charset="0"/>
              </a:rPr>
              <a:t>; </a:t>
            </a:r>
            <a:r>
              <a:rPr lang="it-IT" sz="1600" dirty="0" err="1">
                <a:cs typeface="Arial" panose="020B0604020202020204" pitchFamily="34" charset="0"/>
              </a:rPr>
              <a:t>Graminaceae</a:t>
            </a:r>
            <a:r>
              <a:rPr lang="it-IT" sz="1600" dirty="0">
                <a:cs typeface="Arial" panose="020B0604020202020204" pitchFamily="34" charset="0"/>
              </a:rPr>
              <a:t>/</a:t>
            </a:r>
            <a:r>
              <a:rPr lang="it-IT" sz="1600" dirty="0" err="1">
                <a:cs typeface="Arial" panose="020B0604020202020204" pitchFamily="34" charset="0"/>
              </a:rPr>
              <a:t>Poaceae</a:t>
            </a:r>
            <a:r>
              <a:rPr lang="it-IT" sz="1600" dirty="0">
                <a:cs typeface="Arial" panose="020B0604020202020204" pitchFamily="34" charset="0"/>
              </a:rPr>
              <a:t>).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it-IT" sz="1600" dirty="0">
                <a:cs typeface="Arial" panose="020B0604020202020204" pitchFamily="34" charset="0"/>
              </a:rPr>
              <a:t>The </a:t>
            </a:r>
            <a:r>
              <a:rPr lang="it-IT" sz="1600" dirty="0" err="1">
                <a:cs typeface="Arial" panose="020B0604020202020204" pitchFamily="34" charset="0"/>
              </a:rPr>
              <a:t>molecules</a:t>
            </a:r>
            <a:r>
              <a:rPr lang="it-IT" sz="1600" dirty="0">
                <a:cs typeface="Arial" panose="020B0604020202020204" pitchFamily="34" charset="0"/>
              </a:rPr>
              <a:t> with a </a:t>
            </a:r>
            <a:r>
              <a:rPr lang="it-IT" sz="1600" dirty="0" err="1">
                <a:cs typeface="Arial" panose="020B0604020202020204" pitchFamily="34" charset="0"/>
              </a:rPr>
              <a:t>phenylethylamine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structure</a:t>
            </a:r>
            <a:r>
              <a:rPr lang="it-IT" sz="1600" dirty="0">
                <a:cs typeface="Arial" panose="020B0604020202020204" pitchFamily="34" charset="0"/>
              </a:rPr>
              <a:t> are </a:t>
            </a:r>
            <a:r>
              <a:rPr lang="it-IT" sz="1600" dirty="0" err="1">
                <a:cs typeface="Arial" panose="020B0604020202020204" pitchFamily="34" charset="0"/>
              </a:rPr>
              <a:t>formed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starting</a:t>
            </a:r>
            <a:r>
              <a:rPr lang="it-IT" sz="1600" dirty="0">
                <a:cs typeface="Arial" panose="020B0604020202020204" pitchFamily="34" charset="0"/>
              </a:rPr>
              <a:t> from </a:t>
            </a:r>
            <a:r>
              <a:rPr lang="it-IT" sz="1600" b="1" dirty="0">
                <a:cs typeface="Arial" panose="020B0604020202020204" pitchFamily="34" charset="0"/>
              </a:rPr>
              <a:t>Dopamine</a:t>
            </a:r>
            <a:r>
              <a:rPr lang="it-IT" sz="1600" dirty="0">
                <a:cs typeface="Arial" panose="020B0604020202020204" pitchFamily="34" charset="0"/>
              </a:rPr>
              <a:t>, the </a:t>
            </a:r>
            <a:r>
              <a:rPr lang="it-IT" sz="1600" dirty="0" err="1">
                <a:cs typeface="Arial" panose="020B0604020202020204" pitchFamily="34" charset="0"/>
              </a:rPr>
              <a:t>decarboxylation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product</a:t>
            </a:r>
            <a:r>
              <a:rPr lang="it-IT" sz="1600" dirty="0">
                <a:cs typeface="Arial" panose="020B0604020202020204" pitchFamily="34" charset="0"/>
              </a:rPr>
              <a:t> of L-Dopa (L-</a:t>
            </a:r>
            <a:r>
              <a:rPr lang="it-IT" sz="1600" dirty="0" err="1">
                <a:cs typeface="Arial" panose="020B0604020202020204" pitchFamily="34" charset="0"/>
              </a:rPr>
              <a:t>dihydroxyphenylalanine</a:t>
            </a:r>
            <a:r>
              <a:rPr lang="it-IT" sz="1600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E62EB05-9680-1A46-A595-E0A2C79F2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21</a:t>
            </a:fld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464B2FB-9446-114C-830D-BE5E3BE0CE13}"/>
              </a:ext>
            </a:extLst>
          </p:cNvPr>
          <p:cNvSpPr txBox="1"/>
          <p:nvPr/>
        </p:nvSpPr>
        <p:spPr>
          <a:xfrm>
            <a:off x="3575720" y="25343"/>
            <a:ext cx="4813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Alkaloids</a:t>
            </a:r>
            <a:r>
              <a:rPr lang="it-IT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it-IT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derived</a:t>
            </a:r>
            <a:r>
              <a:rPr lang="it-IT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it-IT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fromTyrosine</a:t>
            </a:r>
            <a:endParaRPr lang="it-IT" sz="28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796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34" y="91089"/>
            <a:ext cx="6629966" cy="4515582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2351584" y="4964516"/>
            <a:ext cx="7056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dirty="0">
                <a:cs typeface="Arial" panose="020B0604020202020204" pitchFamily="34" charset="0"/>
              </a:rPr>
              <a:t>The </a:t>
            </a:r>
            <a:r>
              <a:rPr lang="it-IT" dirty="0" err="1">
                <a:cs typeface="Arial" panose="020B0604020202020204" pitchFamily="34" charset="0"/>
              </a:rPr>
              <a:t>most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important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derivatives</a:t>
            </a:r>
            <a:r>
              <a:rPr lang="it-IT" dirty="0">
                <a:cs typeface="Arial" panose="020B0604020202020204" pitchFamily="34" charset="0"/>
              </a:rPr>
              <a:t> in </a:t>
            </a:r>
            <a:r>
              <a:rPr lang="it-IT" dirty="0" err="1">
                <a:cs typeface="Arial" panose="020B0604020202020204" pitchFamily="34" charset="0"/>
              </a:rPr>
              <a:t>mammals</a:t>
            </a:r>
            <a:r>
              <a:rPr lang="it-IT" dirty="0">
                <a:cs typeface="Arial" panose="020B0604020202020204" pitchFamily="34" charset="0"/>
              </a:rPr>
              <a:t> are the </a:t>
            </a:r>
            <a:r>
              <a:rPr lang="it-IT" dirty="0" err="1">
                <a:cs typeface="Arial" panose="020B0604020202020204" pitchFamily="34" charset="0"/>
              </a:rPr>
              <a:t>Catecholamines</a:t>
            </a:r>
            <a:r>
              <a:rPr lang="it-IT" dirty="0">
                <a:cs typeface="Arial" panose="020B0604020202020204" pitchFamily="34" charset="0"/>
              </a:rPr>
              <a:t> (</a:t>
            </a:r>
            <a:r>
              <a:rPr lang="it-IT" b="1" dirty="0">
                <a:cs typeface="Arial" panose="020B0604020202020204" pitchFamily="34" charset="0"/>
              </a:rPr>
              <a:t>Noradrenaline, Adrenaline)</a:t>
            </a:r>
            <a:r>
              <a:rPr lang="it-IT" dirty="0"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dirty="0">
                <a:cs typeface="Arial" panose="020B0604020202020204" pitchFamily="34" charset="0"/>
              </a:rPr>
              <a:t>In the Cactus (</a:t>
            </a:r>
            <a:r>
              <a:rPr lang="it-IT" i="1" dirty="0" err="1">
                <a:cs typeface="Arial" panose="020B0604020202020204" pitchFamily="34" charset="0"/>
              </a:rPr>
              <a:t>Lophophora</a:t>
            </a:r>
            <a:r>
              <a:rPr lang="it-IT" i="1" dirty="0">
                <a:cs typeface="Arial" panose="020B0604020202020204" pitchFamily="34" charset="0"/>
              </a:rPr>
              <a:t> </a:t>
            </a:r>
            <a:r>
              <a:rPr lang="it-IT" i="1" dirty="0" err="1">
                <a:cs typeface="Arial" panose="020B0604020202020204" pitchFamily="34" charset="0"/>
              </a:rPr>
              <a:t>williamsii</a:t>
            </a:r>
            <a:r>
              <a:rPr lang="it-IT" dirty="0">
                <a:cs typeface="Arial" panose="020B0604020202020204" pitchFamily="34" charset="0"/>
              </a:rPr>
              <a:t>; </a:t>
            </a:r>
            <a:r>
              <a:rPr lang="it-IT" dirty="0" err="1">
                <a:cs typeface="Arial" panose="020B0604020202020204" pitchFamily="34" charset="0"/>
              </a:rPr>
              <a:t>Cactaceae</a:t>
            </a:r>
            <a:r>
              <a:rPr lang="it-IT" dirty="0">
                <a:cs typeface="Arial" panose="020B0604020202020204" pitchFamily="34" charset="0"/>
              </a:rPr>
              <a:t>), </a:t>
            </a:r>
            <a:r>
              <a:rPr lang="it-IT" dirty="0" err="1">
                <a:cs typeface="Arial" panose="020B0604020202020204" pitchFamily="34" charset="0"/>
              </a:rPr>
              <a:t>reactions</a:t>
            </a:r>
            <a:r>
              <a:rPr lang="it-IT" dirty="0">
                <a:cs typeface="Arial" panose="020B0604020202020204" pitchFamily="34" charset="0"/>
              </a:rPr>
              <a:t> of </a:t>
            </a:r>
            <a:r>
              <a:rPr lang="it-IT" dirty="0" err="1">
                <a:cs typeface="Arial" panose="020B0604020202020204" pitchFamily="34" charset="0"/>
              </a:rPr>
              <a:t>aromatic</a:t>
            </a:r>
            <a:r>
              <a:rPr lang="it-IT" dirty="0">
                <a:cs typeface="Arial" panose="020B0604020202020204" pitchFamily="34" charset="0"/>
              </a:rPr>
              <a:t>  </a:t>
            </a:r>
            <a:r>
              <a:rPr lang="it-IT" dirty="0" err="1">
                <a:cs typeface="Arial" panose="020B0604020202020204" pitchFamily="34" charset="0"/>
              </a:rPr>
              <a:t>hydroxylation</a:t>
            </a:r>
            <a:r>
              <a:rPr lang="it-IT" dirty="0">
                <a:cs typeface="Arial" panose="020B0604020202020204" pitchFamily="34" charset="0"/>
              </a:rPr>
              <a:t> and O-</a:t>
            </a:r>
            <a:r>
              <a:rPr lang="it-IT" dirty="0" err="1">
                <a:cs typeface="Arial" panose="020B0604020202020204" pitchFamily="34" charset="0"/>
              </a:rPr>
              <a:t>methylation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lead</a:t>
            </a:r>
            <a:r>
              <a:rPr lang="it-IT" dirty="0">
                <a:cs typeface="Arial" panose="020B0604020202020204" pitchFamily="34" charset="0"/>
              </a:rPr>
              <a:t> to the </a:t>
            </a:r>
            <a:r>
              <a:rPr lang="it-IT" dirty="0" err="1">
                <a:cs typeface="Arial" panose="020B0604020202020204" pitchFamily="34" charset="0"/>
              </a:rPr>
              <a:t>conversion</a:t>
            </a:r>
            <a:r>
              <a:rPr lang="it-IT" dirty="0">
                <a:cs typeface="Arial" panose="020B0604020202020204" pitchFamily="34" charset="0"/>
              </a:rPr>
              <a:t> of </a:t>
            </a:r>
            <a:r>
              <a:rPr lang="it-IT" b="1" dirty="0">
                <a:cs typeface="Arial" panose="020B0604020202020204" pitchFamily="34" charset="0"/>
              </a:rPr>
              <a:t>Dopamine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into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b="1" dirty="0">
                <a:cs typeface="Arial" panose="020B0604020202020204" pitchFamily="34" charset="0"/>
              </a:rPr>
              <a:t>Mescaline</a:t>
            </a:r>
            <a:r>
              <a:rPr lang="it-IT" dirty="0">
                <a:cs typeface="Arial" panose="020B0604020202020204" pitchFamily="34" charset="0"/>
              </a:rPr>
              <a:t>, an </a:t>
            </a:r>
            <a:r>
              <a:rPr lang="it-IT" dirty="0" err="1">
                <a:cs typeface="Arial" panose="020B0604020202020204" pitchFamily="34" charset="0"/>
              </a:rPr>
              <a:t>alkaloid</a:t>
            </a:r>
            <a:r>
              <a:rPr lang="it-IT" dirty="0">
                <a:cs typeface="Arial" panose="020B0604020202020204" pitchFamily="34" charset="0"/>
              </a:rPr>
              <a:t> with </a:t>
            </a:r>
            <a:r>
              <a:rPr lang="it-IT" dirty="0" err="1">
                <a:cs typeface="Arial" panose="020B0604020202020204" pitchFamily="34" charset="0"/>
              </a:rPr>
              <a:t>psychotropic</a:t>
            </a:r>
            <a:r>
              <a:rPr lang="it-IT" dirty="0">
                <a:cs typeface="Arial" panose="020B0604020202020204" pitchFamily="34" charset="0"/>
              </a:rPr>
              <a:t> and </a:t>
            </a:r>
            <a:r>
              <a:rPr lang="it-IT" dirty="0" err="1">
                <a:cs typeface="Arial" panose="020B0604020202020204" pitchFamily="34" charset="0"/>
              </a:rPr>
              <a:t>hallucinogenic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properties</a:t>
            </a:r>
            <a:endParaRPr lang="it-IT" dirty="0">
              <a:cs typeface="Arial" panose="020B0604020202020204" pitchFamily="34" charset="0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E62EB05-9680-1A46-A595-E0A2C79F2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8608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628" y="763448"/>
            <a:ext cx="7202747" cy="496560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367809" y="278267"/>
            <a:ext cx="333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err="1">
                <a:cs typeface="Arial" panose="020B0604020202020204" pitchFamily="34" charset="0"/>
              </a:rPr>
              <a:t>Tetrahydroquinoline</a:t>
            </a:r>
            <a:r>
              <a:rPr lang="it-IT" sz="2000" b="1" dirty="0">
                <a:cs typeface="Arial" panose="020B0604020202020204" pitchFamily="34" charset="0"/>
              </a:rPr>
              <a:t> </a:t>
            </a:r>
            <a:r>
              <a:rPr lang="it-IT" sz="2000" b="1" dirty="0" err="1">
                <a:cs typeface="Arial" panose="020B0604020202020204" pitchFamily="34" charset="0"/>
              </a:rPr>
              <a:t>alkaloids</a:t>
            </a:r>
            <a:endParaRPr lang="it-IT" sz="2000" b="1" dirty="0">
              <a:cs typeface="Arial" panose="020B060402020202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001888" y="5768009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cs typeface="Arial" panose="020B0604020202020204" pitchFamily="34" charset="0"/>
              </a:rPr>
              <a:t>Alkaloids isolated from the same natural source and closely related to mescaline are </a:t>
            </a:r>
            <a:r>
              <a:rPr lang="en-US" sz="2000" b="1" dirty="0" err="1">
                <a:cs typeface="Arial" panose="020B0604020202020204" pitchFamily="34" charset="0"/>
              </a:rPr>
              <a:t>Analamine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en-US" sz="2000" b="1" dirty="0" err="1">
                <a:cs typeface="Arial" panose="020B0604020202020204" pitchFamily="34" charset="0"/>
              </a:rPr>
              <a:t>Analonine</a:t>
            </a:r>
            <a:r>
              <a:rPr lang="en-US" sz="2000" dirty="0">
                <a:cs typeface="Arial" panose="020B0604020202020204" pitchFamily="34" charset="0"/>
              </a:rPr>
              <a:t> and </a:t>
            </a:r>
            <a:r>
              <a:rPr lang="en-US" sz="2000" b="1" dirty="0" err="1">
                <a:cs typeface="Arial" panose="020B0604020202020204" pitchFamily="34" charset="0"/>
              </a:rPr>
              <a:t>Analonidine</a:t>
            </a:r>
            <a:r>
              <a:rPr lang="en-US" sz="2000" dirty="0">
                <a:cs typeface="Arial" panose="020B0604020202020204" pitchFamily="34" charset="0"/>
              </a:rPr>
              <a:t> which are classified as </a:t>
            </a:r>
            <a:r>
              <a:rPr lang="en-US" sz="2000" dirty="0" err="1">
                <a:cs typeface="Arial" panose="020B0604020202020204" pitchFamily="34" charset="0"/>
              </a:rPr>
              <a:t>tetrahydroisoquinoline</a:t>
            </a:r>
            <a:r>
              <a:rPr lang="en-US" sz="2000" dirty="0">
                <a:cs typeface="Arial" panose="020B0604020202020204" pitchFamily="34" charset="0"/>
              </a:rPr>
              <a:t> alkaloids</a:t>
            </a:r>
            <a:endParaRPr lang="it-IT" sz="2000" dirty="0">
              <a:cs typeface="Arial" panose="020B0604020202020204" pitchFamily="34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97D37D4-1345-154D-B59C-4708D6B5D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3417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78AE597-0602-8644-81FD-5B46A2F13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24</a:t>
            </a:fld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0B543008-697B-C442-915F-690A3851F2FA}"/>
              </a:ext>
            </a:extLst>
          </p:cNvPr>
          <p:cNvGrpSpPr/>
          <p:nvPr/>
        </p:nvGrpSpPr>
        <p:grpSpPr>
          <a:xfrm>
            <a:off x="6456041" y="1619583"/>
            <a:ext cx="3851957" cy="3640158"/>
            <a:chOff x="5148026" y="908720"/>
            <a:chExt cx="3419947" cy="3212976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8D3D6F51-650F-8846-9583-0491ED0B6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26" y="908720"/>
              <a:ext cx="3419947" cy="3212976"/>
            </a:xfrm>
            <a:prstGeom prst="rect">
              <a:avLst/>
            </a:prstGeom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8C4927CD-ACF2-3648-BE0C-79A0AC674C74}"/>
                </a:ext>
              </a:extLst>
            </p:cNvPr>
            <p:cNvSpPr/>
            <p:nvPr/>
          </p:nvSpPr>
          <p:spPr>
            <a:xfrm>
              <a:off x="5868144" y="3788965"/>
              <a:ext cx="2041183" cy="3259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i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Lophophora</a:t>
              </a:r>
              <a:r>
                <a:rPr lang="it-IT" b="1" i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it-IT" b="1" i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williamsii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Rettangolo 5">
            <a:extLst>
              <a:ext uri="{FF2B5EF4-FFF2-40B4-BE49-F238E27FC236}">
                <a16:creationId xmlns:a16="http://schemas.microsoft.com/office/drawing/2014/main" id="{F1D91C84-9F59-5648-99F2-6CF939D54ECB}"/>
              </a:ext>
            </a:extLst>
          </p:cNvPr>
          <p:cNvSpPr/>
          <p:nvPr/>
        </p:nvSpPr>
        <p:spPr>
          <a:xfrm>
            <a:off x="1847528" y="620689"/>
            <a:ext cx="42705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it-IT" sz="2000" dirty="0"/>
              <a:t>Peyote </a:t>
            </a:r>
            <a:r>
              <a:rPr lang="it-IT" sz="2000" dirty="0" err="1"/>
              <a:t>consists</a:t>
            </a:r>
            <a:r>
              <a:rPr lang="it-IT" sz="2000" dirty="0"/>
              <a:t> of </a:t>
            </a:r>
            <a:r>
              <a:rPr lang="it-IT" sz="2000" dirty="0" err="1"/>
              <a:t>cut</a:t>
            </a:r>
            <a:r>
              <a:rPr lang="it-IT" sz="2000" dirty="0"/>
              <a:t> and </a:t>
            </a:r>
            <a:r>
              <a:rPr lang="it-IT" sz="2000" dirty="0" err="1"/>
              <a:t>dried</a:t>
            </a:r>
            <a:r>
              <a:rPr lang="it-IT" sz="2000" dirty="0"/>
              <a:t> </a:t>
            </a:r>
            <a:r>
              <a:rPr lang="it-IT" sz="2000" dirty="0" err="1"/>
              <a:t>parts</a:t>
            </a:r>
            <a:r>
              <a:rPr lang="it-IT" sz="2000" dirty="0"/>
              <a:t> of the cactus </a:t>
            </a:r>
            <a:r>
              <a:rPr lang="it-IT" sz="2000" i="1" dirty="0" err="1">
                <a:cs typeface="Arial" panose="020B0604020202020204" pitchFamily="34" charset="0"/>
              </a:rPr>
              <a:t>Lophophora</a:t>
            </a:r>
            <a:r>
              <a:rPr lang="it-IT" sz="2000" i="1" dirty="0">
                <a:cs typeface="Arial" panose="020B0604020202020204" pitchFamily="34" charset="0"/>
              </a:rPr>
              <a:t> </a:t>
            </a:r>
            <a:r>
              <a:rPr lang="it-IT" sz="2000" i="1" dirty="0" err="1">
                <a:cs typeface="Arial" panose="020B0604020202020204" pitchFamily="34" charset="0"/>
              </a:rPr>
              <a:t>williamsii</a:t>
            </a:r>
            <a:r>
              <a:rPr lang="it-IT" sz="2000" i="1" dirty="0">
                <a:cs typeface="Arial" panose="020B0604020202020204" pitchFamily="34" charset="0"/>
              </a:rPr>
              <a:t> </a:t>
            </a:r>
            <a:r>
              <a:rPr lang="it-IT" sz="2000" dirty="0">
                <a:cs typeface="Arial" panose="020B0604020202020204" pitchFamily="34" charset="0"/>
              </a:rPr>
              <a:t>(</a:t>
            </a:r>
            <a:r>
              <a:rPr lang="it-IT" sz="2000" dirty="0" err="1">
                <a:cs typeface="Arial" panose="020B0604020202020204" pitchFamily="34" charset="0"/>
              </a:rPr>
              <a:t>Cactaceae</a:t>
            </a:r>
            <a:r>
              <a:rPr lang="it-IT" sz="2000" dirty="0">
                <a:cs typeface="Arial" panose="020B0604020202020204" pitchFamily="34" charset="0"/>
              </a:rPr>
              <a:t>).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a small cactus native of Mexico and the South Western part of the </a:t>
            </a:r>
            <a:r>
              <a:rPr lang="it-IT" sz="2000" dirty="0" err="1"/>
              <a:t>United</a:t>
            </a:r>
            <a:r>
              <a:rPr lang="it-IT" sz="2000" dirty="0"/>
              <a:t> </a:t>
            </a:r>
            <a:r>
              <a:rPr lang="it-IT" sz="2000" dirty="0" err="1"/>
              <a:t>States</a:t>
            </a:r>
            <a:r>
              <a:rPr lang="it-IT" sz="2000" dirty="0"/>
              <a:t>. The </a:t>
            </a:r>
            <a:r>
              <a:rPr lang="it-IT" sz="2000" dirty="0" err="1"/>
              <a:t>plant</a:t>
            </a:r>
            <a:r>
              <a:rPr lang="it-IT" sz="2000" dirty="0"/>
              <a:t> </a:t>
            </a:r>
            <a:r>
              <a:rPr lang="it-IT" sz="2000" dirty="0" err="1"/>
              <a:t>has</a:t>
            </a:r>
            <a:r>
              <a:rPr lang="it-IT" sz="2000" dirty="0"/>
              <a:t> </a:t>
            </a:r>
            <a:r>
              <a:rPr lang="it-IT" sz="2000" dirty="0" err="1"/>
              <a:t>been</a:t>
            </a:r>
            <a:r>
              <a:rPr lang="it-IT" sz="2000" dirty="0"/>
              <a:t> </a:t>
            </a:r>
            <a:r>
              <a:rPr lang="it-IT" sz="2000" dirty="0" err="1"/>
              <a:t>used</a:t>
            </a:r>
            <a:r>
              <a:rPr lang="it-IT" sz="2000" dirty="0"/>
              <a:t> by the </a:t>
            </a:r>
            <a:r>
              <a:rPr lang="it-IT" sz="2000" dirty="0" err="1"/>
              <a:t>Aztecs</a:t>
            </a:r>
            <a:r>
              <a:rPr lang="it-IT" sz="2000" dirty="0"/>
              <a:t> and </a:t>
            </a:r>
            <a:r>
              <a:rPr lang="it-IT" sz="2000" dirty="0" err="1"/>
              <a:t>then</a:t>
            </a:r>
            <a:r>
              <a:rPr lang="it-IT" sz="2000" dirty="0"/>
              <a:t> by the </a:t>
            </a:r>
            <a:r>
              <a:rPr lang="it-IT" sz="2000" dirty="0" err="1"/>
              <a:t>Mexican</a:t>
            </a:r>
            <a:r>
              <a:rPr lang="it-IT" sz="2000" dirty="0"/>
              <a:t> </a:t>
            </a:r>
            <a:r>
              <a:rPr lang="it-IT" sz="2000" dirty="0" err="1"/>
              <a:t>Indians</a:t>
            </a:r>
            <a:r>
              <a:rPr lang="it-IT" sz="2000" dirty="0"/>
              <a:t> for </a:t>
            </a:r>
            <a:r>
              <a:rPr lang="it-IT" sz="2000" dirty="0" err="1"/>
              <a:t>many</a:t>
            </a:r>
            <a:r>
              <a:rPr lang="it-IT" sz="2000" dirty="0"/>
              <a:t> </a:t>
            </a:r>
            <a:r>
              <a:rPr lang="it-IT" sz="2000" dirty="0" err="1"/>
              <a:t>years</a:t>
            </a:r>
            <a:r>
              <a:rPr lang="it-IT" sz="2000" dirty="0"/>
              <a:t> </a:t>
            </a:r>
            <a:r>
              <a:rPr lang="it-IT" sz="2000" dirty="0" err="1"/>
              <a:t>especially</a:t>
            </a:r>
            <a:r>
              <a:rPr lang="it-IT" sz="2000" dirty="0"/>
              <a:t> in </a:t>
            </a:r>
            <a:r>
              <a:rPr lang="it-IT" sz="2000" dirty="0" err="1"/>
              <a:t>religious</a:t>
            </a:r>
            <a:r>
              <a:rPr lang="it-IT" sz="2000" dirty="0"/>
              <a:t> </a:t>
            </a:r>
            <a:r>
              <a:rPr lang="it-IT" sz="2000" dirty="0" err="1"/>
              <a:t>ceremonies</a:t>
            </a:r>
            <a:r>
              <a:rPr lang="it-IT" sz="2000" dirty="0"/>
              <a:t>, to produce </a:t>
            </a:r>
            <a:r>
              <a:rPr lang="it-IT" sz="2000" dirty="0" err="1"/>
              <a:t>hallucinations</a:t>
            </a:r>
            <a:r>
              <a:rPr lang="it-IT" sz="2000" dirty="0"/>
              <a:t> and </a:t>
            </a:r>
            <a:r>
              <a:rPr lang="it-IT" sz="2000" dirty="0" err="1"/>
              <a:t>establish</a:t>
            </a:r>
            <a:r>
              <a:rPr lang="it-IT" sz="2000" dirty="0"/>
              <a:t> </a:t>
            </a:r>
            <a:r>
              <a:rPr lang="it-IT" sz="2000" dirty="0" err="1"/>
              <a:t>contact</a:t>
            </a:r>
            <a:r>
              <a:rPr lang="it-IT" sz="2000" dirty="0"/>
              <a:t> with the </a:t>
            </a:r>
            <a:r>
              <a:rPr lang="it-IT" sz="2000" dirty="0" err="1"/>
              <a:t>gods</a:t>
            </a:r>
            <a:r>
              <a:rPr lang="it-IT" sz="2000" dirty="0"/>
              <a:t>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it-IT" sz="2000" dirty="0"/>
              <a:t>The so-</a:t>
            </a:r>
            <a:r>
              <a:rPr lang="it-IT" sz="2000" dirty="0" err="1"/>
              <a:t>called</a:t>
            </a:r>
            <a:r>
              <a:rPr lang="it-IT" sz="2000" dirty="0"/>
              <a:t> «mescal </a:t>
            </a:r>
            <a:r>
              <a:rPr lang="it-IT" sz="2000" dirty="0" err="1"/>
              <a:t>buttons</a:t>
            </a:r>
            <a:r>
              <a:rPr lang="it-IT" sz="2000" dirty="0"/>
              <a:t>» </a:t>
            </a:r>
            <a:r>
              <a:rPr lang="it-IT" sz="2000" dirty="0" err="1"/>
              <a:t>were</a:t>
            </a:r>
            <a:r>
              <a:rPr lang="it-IT" sz="2000" dirty="0"/>
              <a:t> </a:t>
            </a:r>
            <a:r>
              <a:rPr lang="it-IT" sz="2000" dirty="0" err="1"/>
              <a:t>ingested</a:t>
            </a:r>
            <a:r>
              <a:rPr lang="it-IT" sz="2000" dirty="0"/>
              <a:t> </a:t>
            </a:r>
            <a:r>
              <a:rPr lang="it-IT" sz="2000" dirty="0" err="1"/>
              <a:t>giving</a:t>
            </a:r>
            <a:r>
              <a:rPr lang="it-IT" sz="2000" dirty="0"/>
              <a:t> </a:t>
            </a:r>
            <a:r>
              <a:rPr lang="it-IT" sz="2000" dirty="0" err="1">
                <a:cs typeface="Arial" panose="020B0604020202020204" pitchFamily="34" charset="0"/>
              </a:rPr>
              <a:t>psychotropic</a:t>
            </a:r>
            <a:r>
              <a:rPr lang="it-IT" sz="2000" dirty="0">
                <a:cs typeface="Arial" panose="020B0604020202020204" pitchFamily="34" charset="0"/>
              </a:rPr>
              <a:t> and </a:t>
            </a:r>
            <a:r>
              <a:rPr lang="it-IT" sz="2000" dirty="0" err="1">
                <a:cs typeface="Arial" panose="020B0604020202020204" pitchFamily="34" charset="0"/>
              </a:rPr>
              <a:t>hallucinogenic</a:t>
            </a:r>
            <a:r>
              <a:rPr lang="it-IT" sz="2000" dirty="0">
                <a:cs typeface="Arial" panose="020B0604020202020204" pitchFamily="34" charset="0"/>
              </a:rPr>
              <a:t> </a:t>
            </a:r>
            <a:r>
              <a:rPr lang="it-IT" sz="2000" dirty="0" err="1">
                <a:cs typeface="Arial" panose="020B0604020202020204" pitchFamily="34" charset="0"/>
              </a:rPr>
              <a:t>effects</a:t>
            </a:r>
            <a:r>
              <a:rPr lang="it-IT" sz="2000" dirty="0">
                <a:cs typeface="Arial" panose="020B0604020202020204" pitchFamily="34" charset="0"/>
              </a:rPr>
              <a:t>. </a:t>
            </a:r>
            <a:endParaRPr lang="it-IT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it-IT" sz="2000" dirty="0"/>
              <a:t>In </a:t>
            </a:r>
            <a:r>
              <a:rPr lang="it-IT" sz="2000" dirty="0" err="1"/>
              <a:t>dried</a:t>
            </a:r>
            <a:r>
              <a:rPr lang="it-IT" sz="2000" dirty="0"/>
              <a:t> «mescal </a:t>
            </a:r>
            <a:r>
              <a:rPr lang="it-IT" sz="2000" dirty="0" err="1"/>
              <a:t>buttons»there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a </a:t>
            </a:r>
            <a:r>
              <a:rPr lang="it-IT" sz="2000" dirty="0" err="1"/>
              <a:t>total</a:t>
            </a:r>
            <a:r>
              <a:rPr lang="it-IT" sz="2000" dirty="0"/>
              <a:t> of 8-9% </a:t>
            </a:r>
            <a:r>
              <a:rPr lang="it-IT" sz="2000" dirty="0" err="1"/>
              <a:t>alkaloids</a:t>
            </a:r>
            <a:r>
              <a:rPr lang="it-IT" sz="2000" dirty="0"/>
              <a:t>, of </a:t>
            </a:r>
            <a:r>
              <a:rPr lang="it-IT" sz="2000" dirty="0" err="1"/>
              <a:t>which</a:t>
            </a:r>
            <a:r>
              <a:rPr lang="it-IT" sz="2000" dirty="0"/>
              <a:t> the </a:t>
            </a:r>
            <a:r>
              <a:rPr lang="it-IT" sz="2000" dirty="0" err="1"/>
              <a:t>most</a:t>
            </a:r>
            <a:r>
              <a:rPr lang="it-IT" sz="2000" dirty="0"/>
              <a:t> </a:t>
            </a:r>
            <a:r>
              <a:rPr lang="it-IT" sz="2000" dirty="0" err="1"/>
              <a:t>active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mescaline, a </a:t>
            </a:r>
            <a:r>
              <a:rPr lang="it-IT" sz="2000" dirty="0" err="1"/>
              <a:t>phenylethylamine</a:t>
            </a:r>
            <a:r>
              <a:rPr lang="it-IT" sz="2000" dirty="0"/>
              <a:t> derivative.</a:t>
            </a:r>
          </a:p>
        </p:txBody>
      </p:sp>
    </p:spTree>
    <p:extLst>
      <p:ext uri="{BB962C8B-B14F-4D97-AF65-F5344CB8AC3E}">
        <p14:creationId xmlns:p14="http://schemas.microsoft.com/office/powerpoint/2010/main" val="1461275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894" y="8271"/>
            <a:ext cx="8982602" cy="342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919536" y="3582155"/>
            <a:ext cx="84604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Pyrrolizidine alkaloids accumulate in plants in the form of N-oxides, facilitating their transport and eliminating their toxicity (equilibrium between the non toxic N-oxide structure and the pre-toxic one).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In the intestine of herbivores the tertiary amines are reconverted to strong toxic compounds for liver.  Several cases of poisoning of livestock happened mainly deriving from the ingestion of </a:t>
            </a:r>
            <a:r>
              <a:rPr lang="en-US" i="1" dirty="0" err="1"/>
              <a:t>Senecio</a:t>
            </a:r>
            <a:r>
              <a:rPr lang="en-US" i="1" dirty="0"/>
              <a:t> </a:t>
            </a:r>
            <a:r>
              <a:rPr lang="en-US" dirty="0"/>
              <a:t>plants which contain these alkaloids.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The toxicity derives from the exit of the ester groups with formation of strong double bonds accepting nucleophiles present in the cell such as nucleic acids and proteins.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The use of herbal medicines with pyrrolizidine alkaloids, for inflammatory, rheumatic and gastrointestinal problems can lead to serious liver damage in case of prolonged use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F7642D5-FB79-2949-8EAE-52353AF2B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089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B337531-0AB8-C340-A9AC-34B30312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4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D4D2803-AB84-4E41-8CBF-89B0DA619A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5"/>
          <a:stretch/>
        </p:blipFill>
        <p:spPr>
          <a:xfrm rot="5400000">
            <a:off x="3303415" y="-389357"/>
            <a:ext cx="5742979" cy="833913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6343C86-94F0-D64E-8946-61D4E5A11755}"/>
              </a:ext>
            </a:extLst>
          </p:cNvPr>
          <p:cNvSpPr txBox="1"/>
          <p:nvPr/>
        </p:nvSpPr>
        <p:spPr>
          <a:xfrm>
            <a:off x="2007774" y="188641"/>
            <a:ext cx="8171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Overview</a:t>
            </a:r>
            <a:r>
              <a:rPr lang="it-IT" sz="2400" b="1" dirty="0">
                <a:solidFill>
                  <a:srgbClr val="7030A0"/>
                </a:solidFill>
                <a:cs typeface="Arial" panose="020B0604020202020204" pitchFamily="34" charset="0"/>
              </a:rPr>
              <a:t> of </a:t>
            </a:r>
            <a:r>
              <a:rPr lang="it-IT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biosynthetic</a:t>
            </a:r>
            <a:r>
              <a:rPr lang="it-IT" sz="24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pathway</a:t>
            </a:r>
            <a:r>
              <a:rPr lang="it-IT" sz="2400" b="1" dirty="0">
                <a:solidFill>
                  <a:srgbClr val="7030A0"/>
                </a:solidFill>
                <a:cs typeface="Arial" panose="020B0604020202020204" pitchFamily="34" charset="0"/>
              </a:rPr>
              <a:t> of major </a:t>
            </a:r>
            <a:r>
              <a:rPr lang="it-IT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groups</a:t>
            </a:r>
            <a:r>
              <a:rPr lang="it-IT" sz="2400" b="1" dirty="0">
                <a:solidFill>
                  <a:srgbClr val="7030A0"/>
                </a:solidFill>
                <a:cs typeface="Arial" panose="020B0604020202020204" pitchFamily="34" charset="0"/>
              </a:rPr>
              <a:t> of </a:t>
            </a:r>
            <a:r>
              <a:rPr lang="it-IT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alkaloids</a:t>
            </a:r>
            <a:endParaRPr lang="it-IT" sz="24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388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80" y="1304777"/>
            <a:ext cx="4347483" cy="110412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991544" y="612009"/>
            <a:ext cx="7737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b="1" dirty="0">
                <a:cs typeface="Arial" panose="020B0604020202020204" pitchFamily="34" charset="0"/>
              </a:rPr>
              <a:t>Lysine</a:t>
            </a:r>
            <a:r>
              <a:rPr lang="en-US" sz="2000" dirty="0">
                <a:cs typeface="Arial" panose="020B0604020202020204" pitchFamily="34" charset="0"/>
              </a:rPr>
              <a:t> can also act as a precursor to alkaloids.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Similarly to Ornithine, a six-membered ring of the C</a:t>
            </a:r>
            <a:r>
              <a:rPr lang="en-US" sz="2000" baseline="-25000" dirty="0">
                <a:cs typeface="Arial" panose="020B0604020202020204" pitchFamily="34" charset="0"/>
              </a:rPr>
              <a:t>5</a:t>
            </a:r>
            <a:r>
              <a:rPr lang="en-US" sz="2000" dirty="0">
                <a:cs typeface="Arial" panose="020B0604020202020204" pitchFamily="34" charset="0"/>
              </a:rPr>
              <a:t>N type will form. </a:t>
            </a:r>
            <a:endParaRPr lang="it-IT" sz="2000" dirty="0">
              <a:cs typeface="Arial" panose="020B0604020202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608168" y="1988888"/>
            <a:ext cx="28803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sz="2000" b="1" dirty="0" err="1">
                <a:cs typeface="Arial" panose="020B0604020202020204" pitchFamily="34" charset="0"/>
              </a:rPr>
              <a:t>Pelletierine</a:t>
            </a:r>
            <a:r>
              <a:rPr lang="it-IT" sz="2000" dirty="0">
                <a:cs typeface="Arial" panose="020B0604020202020204" pitchFamily="34" charset="0"/>
              </a:rPr>
              <a:t>,</a:t>
            </a:r>
            <a:r>
              <a:rPr lang="it-IT" sz="2000" b="1" dirty="0">
                <a:cs typeface="Arial" panose="020B0604020202020204" pitchFamily="34" charset="0"/>
              </a:rPr>
              <a:t> </a:t>
            </a:r>
            <a:r>
              <a:rPr lang="it-IT" sz="2000" b="1" dirty="0" err="1">
                <a:cs typeface="Arial" panose="020B0604020202020204" pitchFamily="34" charset="0"/>
              </a:rPr>
              <a:t>N-methylpelletierine</a:t>
            </a:r>
            <a:r>
              <a:rPr lang="it-IT" sz="2000" b="1" dirty="0">
                <a:cs typeface="Arial" panose="020B0604020202020204" pitchFamily="34" charset="0"/>
              </a:rPr>
              <a:t> </a:t>
            </a:r>
            <a:r>
              <a:rPr lang="it-IT" sz="2000" dirty="0">
                <a:cs typeface="Arial" panose="020B0604020202020204" pitchFamily="34" charset="0"/>
              </a:rPr>
              <a:t>and </a:t>
            </a:r>
            <a:r>
              <a:rPr lang="it-IT" sz="2000" b="1" dirty="0">
                <a:cs typeface="Arial" panose="020B0604020202020204" pitchFamily="34" charset="0"/>
              </a:rPr>
              <a:t>pseudo-</a:t>
            </a:r>
            <a:r>
              <a:rPr lang="it-IT" sz="2000" b="1" dirty="0" err="1">
                <a:cs typeface="Arial" panose="020B0604020202020204" pitchFamily="34" charset="0"/>
              </a:rPr>
              <a:t>pelletierine</a:t>
            </a:r>
            <a:r>
              <a:rPr lang="it-IT" sz="2000" dirty="0">
                <a:cs typeface="Arial" panose="020B0604020202020204" pitchFamily="34" charset="0"/>
              </a:rPr>
              <a:t> are </a:t>
            </a:r>
            <a:r>
              <a:rPr lang="it-IT" sz="2000" dirty="0" err="1">
                <a:cs typeface="Arial" panose="020B0604020202020204" pitchFamily="34" charset="0"/>
              </a:rPr>
              <a:t>alkaloids</a:t>
            </a:r>
            <a:r>
              <a:rPr lang="it-IT" sz="2000" dirty="0">
                <a:cs typeface="Arial" panose="020B0604020202020204" pitchFamily="34" charset="0"/>
              </a:rPr>
              <a:t> </a:t>
            </a:r>
            <a:r>
              <a:rPr lang="it-IT" sz="2000" dirty="0" err="1">
                <a:cs typeface="Arial" panose="020B0604020202020204" pitchFamily="34" charset="0"/>
              </a:rPr>
              <a:t>isolated</a:t>
            </a:r>
            <a:r>
              <a:rPr lang="it-IT" sz="2000" dirty="0">
                <a:cs typeface="Arial" panose="020B0604020202020204" pitchFamily="34" charset="0"/>
              </a:rPr>
              <a:t> from </a:t>
            </a:r>
            <a:r>
              <a:rPr lang="it-IT" sz="2000" dirty="0" err="1">
                <a:cs typeface="Arial" panose="020B0604020202020204" pitchFamily="34" charset="0"/>
              </a:rPr>
              <a:t>pomegranate</a:t>
            </a:r>
            <a:r>
              <a:rPr lang="it-IT" sz="2000" dirty="0">
                <a:cs typeface="Arial" panose="020B0604020202020204" pitchFamily="34" charset="0"/>
              </a:rPr>
              <a:t> </a:t>
            </a:r>
            <a:r>
              <a:rPr lang="it-IT" sz="2000" dirty="0" err="1">
                <a:cs typeface="Arial" panose="020B0604020202020204" pitchFamily="34" charset="0"/>
              </a:rPr>
              <a:t>bark</a:t>
            </a:r>
            <a:r>
              <a:rPr lang="it-IT" sz="2000" dirty="0">
                <a:cs typeface="Arial" panose="020B0604020202020204" pitchFamily="34" charset="0"/>
              </a:rPr>
              <a:t> (</a:t>
            </a:r>
            <a:r>
              <a:rPr lang="it-IT" sz="2000" i="1" dirty="0">
                <a:cs typeface="Arial" panose="020B0604020202020204" pitchFamily="34" charset="0"/>
              </a:rPr>
              <a:t>Punica </a:t>
            </a:r>
            <a:r>
              <a:rPr lang="it-IT" sz="2000" i="1" dirty="0" err="1">
                <a:cs typeface="Arial" panose="020B0604020202020204" pitchFamily="34" charset="0"/>
              </a:rPr>
              <a:t>granatum</a:t>
            </a:r>
            <a:r>
              <a:rPr lang="it-IT" sz="2000" dirty="0">
                <a:cs typeface="Arial" panose="020B0604020202020204" pitchFamily="34" charset="0"/>
              </a:rPr>
              <a:t>, </a:t>
            </a:r>
            <a:r>
              <a:rPr lang="it-IT" sz="2000" dirty="0" err="1">
                <a:cs typeface="Arial" panose="020B0604020202020204" pitchFamily="34" charset="0"/>
              </a:rPr>
              <a:t>Punicaceae</a:t>
            </a:r>
            <a:r>
              <a:rPr lang="it-IT" sz="2000" dirty="0">
                <a:cs typeface="Arial" panose="020B0604020202020204" pitchFamily="34" charset="0"/>
              </a:rPr>
              <a:t>).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it-IT" sz="2000" dirty="0" err="1">
                <a:cs typeface="Arial" panose="020B0604020202020204" pitchFamily="34" charset="0"/>
              </a:rPr>
              <a:t>This</a:t>
            </a:r>
            <a:r>
              <a:rPr lang="it-IT" sz="2000" dirty="0">
                <a:cs typeface="Arial" panose="020B0604020202020204" pitchFamily="34" charset="0"/>
              </a:rPr>
              <a:t> </a:t>
            </a:r>
            <a:r>
              <a:rPr lang="it-IT" sz="2000" dirty="0" err="1">
                <a:cs typeface="Arial" panose="020B0604020202020204" pitchFamily="34" charset="0"/>
              </a:rPr>
              <a:t>mixture</a:t>
            </a:r>
            <a:r>
              <a:rPr lang="it-IT" sz="2000" dirty="0">
                <a:cs typeface="Arial" panose="020B0604020202020204" pitchFamily="34" charset="0"/>
              </a:rPr>
              <a:t> </a:t>
            </a:r>
            <a:r>
              <a:rPr lang="it-IT" sz="2000" dirty="0" err="1">
                <a:cs typeface="Arial" panose="020B0604020202020204" pitchFamily="34" charset="0"/>
              </a:rPr>
              <a:t>has</a:t>
            </a:r>
            <a:r>
              <a:rPr lang="it-IT" sz="2000" dirty="0">
                <a:cs typeface="Arial" panose="020B0604020202020204" pitchFamily="34" charset="0"/>
              </a:rPr>
              <a:t> </a:t>
            </a:r>
            <a:r>
              <a:rPr lang="it-IT" sz="2000" dirty="0" err="1">
                <a:cs typeface="Arial" panose="020B0604020202020204" pitchFamily="34" charset="0"/>
              </a:rPr>
              <a:t>tenifugal</a:t>
            </a:r>
            <a:r>
              <a:rPr lang="it-IT" sz="2000" dirty="0">
                <a:cs typeface="Arial" panose="020B0604020202020204" pitchFamily="34" charset="0"/>
              </a:rPr>
              <a:t> </a:t>
            </a:r>
            <a:r>
              <a:rPr lang="it-IT" sz="2000" dirty="0" err="1">
                <a:cs typeface="Arial" panose="020B0604020202020204" pitchFamily="34" charset="0"/>
              </a:rPr>
              <a:t>activity</a:t>
            </a:r>
            <a:r>
              <a:rPr lang="it-IT" sz="2000" dirty="0">
                <a:cs typeface="Arial" panose="020B0604020202020204" pitchFamily="34" charset="0"/>
              </a:rPr>
              <a:t>.</a:t>
            </a:r>
          </a:p>
          <a:p>
            <a:endParaRPr lang="it-IT" sz="2000" dirty="0">
              <a:cs typeface="Arial" panose="020B0604020202020204" pitchFamily="34" charset="0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7EFF56F-8397-7F4F-AC6A-07A72B4C7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5</a:t>
            </a:fld>
            <a:endParaRPr lang="it-IT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25481A68-7DC6-BF4B-8971-875D2251ADE4}"/>
              </a:ext>
            </a:extLst>
          </p:cNvPr>
          <p:cNvGrpSpPr/>
          <p:nvPr/>
        </p:nvGrpSpPr>
        <p:grpSpPr>
          <a:xfrm>
            <a:off x="1775520" y="2455335"/>
            <a:ext cx="5986748" cy="3903598"/>
            <a:chOff x="1220053" y="2427885"/>
            <a:chExt cx="6408712" cy="388904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B9473414-918E-B74C-A304-85123AB80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0053" y="2427885"/>
              <a:ext cx="6408712" cy="3889047"/>
            </a:xfrm>
            <a:prstGeom prst="rect">
              <a:avLst/>
            </a:prstGeom>
          </p:spPr>
        </p:pic>
        <p:sp>
          <p:nvSpPr>
            <p:cNvPr id="11" name="Rettangolo 10"/>
            <p:cNvSpPr/>
            <p:nvPr/>
          </p:nvSpPr>
          <p:spPr>
            <a:xfrm>
              <a:off x="1250001" y="5373216"/>
              <a:ext cx="1233767" cy="94371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2915816" y="4028304"/>
              <a:ext cx="864096" cy="840856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/>
            <p:cNvSpPr/>
            <p:nvPr/>
          </p:nvSpPr>
          <p:spPr>
            <a:xfrm>
              <a:off x="1383006" y="4064610"/>
              <a:ext cx="1070814" cy="804549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8BAAEF9-0863-CF46-8722-BD8C1772FE45}"/>
              </a:ext>
            </a:extLst>
          </p:cNvPr>
          <p:cNvSpPr txBox="1"/>
          <p:nvPr/>
        </p:nvSpPr>
        <p:spPr>
          <a:xfrm>
            <a:off x="4079777" y="166293"/>
            <a:ext cx="3327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7030A0"/>
                </a:solidFill>
                <a:cs typeface="Calibri" panose="020F0502020204030204" pitchFamily="34" charset="0"/>
              </a:rPr>
              <a:t>Lysine-derived</a:t>
            </a:r>
            <a:r>
              <a:rPr lang="it-IT" sz="24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rgbClr val="7030A0"/>
                </a:solidFill>
                <a:cs typeface="Calibri" panose="020F0502020204030204" pitchFamily="34" charset="0"/>
              </a:rPr>
              <a:t>Alkaloids</a:t>
            </a:r>
            <a:r>
              <a:rPr lang="it-IT" sz="24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5285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648" y="3202389"/>
            <a:ext cx="7906153" cy="316835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919536" y="188641"/>
            <a:ext cx="81734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The spicy taste of black pepper fruits (</a:t>
            </a:r>
            <a:r>
              <a:rPr lang="en-US" sz="2000" i="1" dirty="0">
                <a:cs typeface="Arial" panose="020B0604020202020204" pitchFamily="34" charset="0"/>
              </a:rPr>
              <a:t>Piper </a:t>
            </a:r>
            <a:r>
              <a:rPr lang="en-US" sz="2000" i="1" dirty="0" err="1">
                <a:cs typeface="Arial" panose="020B0604020202020204" pitchFamily="34" charset="0"/>
              </a:rPr>
              <a:t>nigrum</a:t>
            </a:r>
            <a:r>
              <a:rPr lang="en-US" sz="2000" dirty="0">
                <a:cs typeface="Arial" panose="020B0604020202020204" pitchFamily="34" charset="0"/>
              </a:rPr>
              <a:t>; </a:t>
            </a:r>
            <a:r>
              <a:rPr lang="en-US" sz="2000" dirty="0" err="1">
                <a:cs typeface="Arial" panose="020B0604020202020204" pitchFamily="34" charset="0"/>
              </a:rPr>
              <a:t>Piperaceae</a:t>
            </a:r>
            <a:r>
              <a:rPr lang="en-US" sz="2000" dirty="0">
                <a:cs typeface="Arial" panose="020B0604020202020204" pitchFamily="34" charset="0"/>
              </a:rPr>
              <a:t>) is mainly due to the piperidine alkaloid </a:t>
            </a:r>
            <a:r>
              <a:rPr lang="en-US" sz="2000" b="1" dirty="0" err="1">
                <a:cs typeface="Arial" panose="020B0604020202020204" pitchFamily="34" charset="0"/>
              </a:rPr>
              <a:t>Piperine</a:t>
            </a:r>
            <a:r>
              <a:rPr lang="en-US" sz="2000" b="1" dirty="0"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The name of the piperidine heterocyclic ring derives from the </a:t>
            </a:r>
            <a:r>
              <a:rPr lang="en-US" sz="2000" dirty="0" err="1">
                <a:cs typeface="Arial" panose="020B0604020202020204" pitchFamily="34" charset="0"/>
              </a:rPr>
              <a:t>piperine</a:t>
            </a:r>
            <a:r>
              <a:rPr lang="en-US" sz="2000" dirty="0">
                <a:cs typeface="Arial" panose="020B0604020202020204" pitchFamily="34" charset="0"/>
              </a:rPr>
              <a:t> molecule of the pepper plant.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err="1">
                <a:cs typeface="Arial" panose="020B0604020202020204" pitchFamily="34" charset="0"/>
              </a:rPr>
              <a:t>Piperine</a:t>
            </a:r>
            <a:r>
              <a:rPr lang="en-US" sz="2000" dirty="0">
                <a:cs typeface="Arial" panose="020B0604020202020204" pitchFamily="34" charset="0"/>
              </a:rPr>
              <a:t>, which derives from the reduction of </a:t>
            </a:r>
            <a:r>
              <a:rPr lang="en-US" sz="2000" dirty="0" err="1">
                <a:cs typeface="Arial" panose="020B0604020202020204" pitchFamily="34" charset="0"/>
              </a:rPr>
              <a:t>piperideine</a:t>
            </a:r>
            <a:r>
              <a:rPr lang="en-US" sz="2000" dirty="0">
                <a:cs typeface="Arial" panose="020B0604020202020204" pitchFamily="34" charset="0"/>
              </a:rPr>
              <a:t> forms a tertiary amide with </a:t>
            </a:r>
            <a:r>
              <a:rPr lang="en-US" sz="2000" dirty="0" err="1">
                <a:cs typeface="Arial" panose="020B0604020202020204" pitchFamily="34" charset="0"/>
              </a:rPr>
              <a:t>piperoyl</a:t>
            </a:r>
            <a:r>
              <a:rPr lang="en-US" sz="2000" dirty="0">
                <a:cs typeface="Arial" panose="020B0604020202020204" pitchFamily="34" charset="0"/>
              </a:rPr>
              <a:t>-CoA.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This originates from cinnamoyl-CoA through a series of chain-extension reactions via acetate/malonate.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F2973C2-3708-C341-80A9-4E86A76D9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4045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919536" y="260649"/>
            <a:ext cx="85689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cs typeface="Arial" panose="020B0604020202020204" pitchFamily="34" charset="0"/>
              </a:rPr>
              <a:t>The alkaloids </a:t>
            </a:r>
            <a:r>
              <a:rPr lang="en-US" b="1" dirty="0" err="1">
                <a:cs typeface="Arial" panose="020B0604020202020204" pitchFamily="34" charset="0"/>
              </a:rPr>
              <a:t>Lobeline</a:t>
            </a:r>
            <a:r>
              <a:rPr lang="en-US" dirty="0">
                <a:cs typeface="Arial" panose="020B0604020202020204" pitchFamily="34" charset="0"/>
              </a:rPr>
              <a:t> and </a:t>
            </a:r>
            <a:r>
              <a:rPr lang="en-US" b="1" dirty="0" err="1">
                <a:cs typeface="Arial" panose="020B0604020202020204" pitchFamily="34" charset="0"/>
              </a:rPr>
              <a:t>Lobelanine</a:t>
            </a:r>
            <a:r>
              <a:rPr lang="en-US" dirty="0">
                <a:cs typeface="Arial" panose="020B0604020202020204" pitchFamily="34" charset="0"/>
              </a:rPr>
              <a:t> that derive from the plant </a:t>
            </a:r>
            <a:r>
              <a:rPr lang="en-US" i="1" dirty="0">
                <a:cs typeface="Arial" panose="020B0604020202020204" pitchFamily="34" charset="0"/>
              </a:rPr>
              <a:t>Lobelia </a:t>
            </a:r>
            <a:r>
              <a:rPr lang="en-US" i="1" dirty="0" err="1">
                <a:cs typeface="Arial" panose="020B0604020202020204" pitchFamily="34" charset="0"/>
              </a:rPr>
              <a:t>inflata</a:t>
            </a:r>
            <a:r>
              <a:rPr lang="en-US" dirty="0">
                <a:cs typeface="Arial" panose="020B0604020202020204" pitchFamily="34" charset="0"/>
              </a:rPr>
              <a:t> (</a:t>
            </a:r>
            <a:r>
              <a:rPr lang="en-US" dirty="0" err="1">
                <a:cs typeface="Arial" panose="020B0604020202020204" pitchFamily="34" charset="0"/>
              </a:rPr>
              <a:t>Crassulaceae</a:t>
            </a:r>
            <a:r>
              <a:rPr lang="en-US" dirty="0">
                <a:cs typeface="Arial" panose="020B0604020202020204" pitchFamily="34" charset="0"/>
              </a:rPr>
              <a:t>) have anti-asthmatic action and contain piperidine rings with side chains that derive from phenylalanine via cinnamic acid.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err="1">
                <a:cs typeface="Arial" panose="020B0604020202020204" pitchFamily="34" charset="0"/>
              </a:rPr>
              <a:t>Lobeline</a:t>
            </a:r>
            <a:r>
              <a:rPr lang="en-US" dirty="0">
                <a:cs typeface="Arial" panose="020B0604020202020204" pitchFamily="34" charset="0"/>
              </a:rPr>
              <a:t> stimulates the nicotinic receptors of the endogenous neurotransmitter acetylcholine similarly to nicotine but with a weaker effect.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cs typeface="Arial" panose="020B0604020202020204" pitchFamily="34" charset="0"/>
              </a:rPr>
              <a:t>For this reason, it is has used as an adjuvant remedy in detoxification from tobacco use (also to treat methamphetamine abuse).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B161F28-8867-9848-BDFA-666D8FE8A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7</a:t>
            </a:fld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BCCED686-D15A-B741-BFBD-FC0E8F36D632}"/>
              </a:ext>
            </a:extLst>
          </p:cNvPr>
          <p:cNvGrpSpPr/>
          <p:nvPr/>
        </p:nvGrpSpPr>
        <p:grpSpPr>
          <a:xfrm>
            <a:off x="7978228" y="2564904"/>
            <a:ext cx="2331544" cy="3356992"/>
            <a:chOff x="6553200" y="2410064"/>
            <a:chExt cx="2331544" cy="3356992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80C88222-EFC7-E34D-A970-5B2361444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00" y="2410064"/>
              <a:ext cx="2331544" cy="3356992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A290D526-943F-454C-8A78-6ED8B27E3D5B}"/>
                </a:ext>
              </a:extLst>
            </p:cNvPr>
            <p:cNvSpPr/>
            <p:nvPr/>
          </p:nvSpPr>
          <p:spPr>
            <a:xfrm>
              <a:off x="6935712" y="5301208"/>
              <a:ext cx="16086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chemeClr val="bg1"/>
                  </a:solidFill>
                  <a:cs typeface="Arial" panose="020B0604020202020204" pitchFamily="34" charset="0"/>
                </a:rPr>
                <a:t>Lobelia </a:t>
              </a:r>
              <a:r>
                <a:rPr lang="en-US" b="1" i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inflata</a:t>
              </a:r>
              <a:r>
                <a:rPr 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D033464B-AB02-144A-B469-50395EC55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072" y="2490122"/>
            <a:ext cx="56769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88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750201"/>
            <a:ext cx="6905660" cy="49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4184BAF-EBDE-3742-A379-30DCF53B3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8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6D6E3B3-0E20-B143-99BE-B4A91D7C3942}"/>
              </a:ext>
            </a:extLst>
          </p:cNvPr>
          <p:cNvSpPr txBox="1"/>
          <p:nvPr/>
        </p:nvSpPr>
        <p:spPr>
          <a:xfrm>
            <a:off x="3719737" y="147104"/>
            <a:ext cx="3876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Quinolizidinide</a:t>
            </a:r>
            <a:r>
              <a:rPr lang="it-IT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it-IT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Alkaloids</a:t>
            </a:r>
            <a:endParaRPr lang="it-IT" sz="28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F2DD0F1-DB24-EA43-9AE1-1C7495B12EE2}"/>
              </a:ext>
            </a:extLst>
          </p:cNvPr>
          <p:cNvSpPr/>
          <p:nvPr/>
        </p:nvSpPr>
        <p:spPr>
          <a:xfrm>
            <a:off x="1929880" y="692697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Quinolizidine alkaloids are mainly found in plants of the Leguminosae family.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They are toxic for herbivorous animals. </a:t>
            </a:r>
          </a:p>
        </p:txBody>
      </p:sp>
    </p:spTree>
    <p:extLst>
      <p:ext uri="{BB962C8B-B14F-4D97-AF65-F5344CB8AC3E}">
        <p14:creationId xmlns:p14="http://schemas.microsoft.com/office/powerpoint/2010/main" val="653795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EE31E1E-6118-704A-A576-6E9499F85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9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F8BBBBA-433E-6347-A52E-A906C4D8814D}"/>
              </a:ext>
            </a:extLst>
          </p:cNvPr>
          <p:cNvSpPr txBox="1"/>
          <p:nvPr/>
        </p:nvSpPr>
        <p:spPr>
          <a:xfrm>
            <a:off x="1889953" y="5244147"/>
            <a:ext cx="82932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US" b="1" dirty="0" err="1">
                <a:cs typeface="Arial" panose="020B0604020202020204" pitchFamily="34" charset="0"/>
              </a:rPr>
              <a:t>Lupinine</a:t>
            </a:r>
            <a:r>
              <a:rPr lang="en-US" dirty="0">
                <a:cs typeface="Arial" panose="020B0604020202020204" pitchFamily="34" charset="0"/>
              </a:rPr>
              <a:t> (</a:t>
            </a:r>
            <a:r>
              <a:rPr lang="en-US" i="1" dirty="0" err="1">
                <a:cs typeface="Arial" panose="020B0604020202020204" pitchFamily="34" charset="0"/>
              </a:rPr>
              <a:t>Lupinus</a:t>
            </a:r>
            <a:r>
              <a:rPr lang="en-US" i="1" dirty="0">
                <a:cs typeface="Arial" panose="020B0604020202020204" pitchFamily="34" charset="0"/>
              </a:rPr>
              <a:t> luteus</a:t>
            </a:r>
            <a:r>
              <a:rPr lang="en-US" dirty="0">
                <a:cs typeface="Arial" panose="020B0604020202020204" pitchFamily="34" charset="0"/>
              </a:rPr>
              <a:t>) is formed from two molecules of lysine while</a:t>
            </a:r>
            <a:r>
              <a:rPr lang="en-US" b="1" dirty="0">
                <a:cs typeface="Arial" panose="020B0604020202020204" pitchFamily="34" charset="0"/>
              </a:rPr>
              <a:t> </a:t>
            </a:r>
            <a:r>
              <a:rPr lang="en-US" b="1" dirty="0" err="1">
                <a:cs typeface="Arial" panose="020B0604020202020204" pitchFamily="34" charset="0"/>
              </a:rPr>
              <a:t>Lupanine</a:t>
            </a:r>
            <a:r>
              <a:rPr lang="en-US" b="1" dirty="0">
                <a:cs typeface="Arial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and </a:t>
            </a:r>
            <a:r>
              <a:rPr lang="en-US" b="1" dirty="0">
                <a:cs typeface="Arial" panose="020B0604020202020204" pitchFamily="34" charset="0"/>
              </a:rPr>
              <a:t>Sparteine</a:t>
            </a:r>
            <a:r>
              <a:rPr lang="en-US" dirty="0">
                <a:cs typeface="Arial" panose="020B0604020202020204" pitchFamily="34" charset="0"/>
              </a:rPr>
              <a:t>, which is the main alkaloid </a:t>
            </a:r>
            <a:r>
              <a:rPr lang="en-US" dirty="0"/>
              <a:t>of broom</a:t>
            </a:r>
            <a:r>
              <a:rPr lang="en-US" dirty="0">
                <a:cs typeface="Arial" panose="020B0604020202020204" pitchFamily="34" charset="0"/>
              </a:rPr>
              <a:t>, are formed by the incorporation of a third molecule of lysine.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dirty="0">
                <a:cs typeface="Arial" panose="020B0604020202020204" pitchFamily="34" charset="0"/>
              </a:rPr>
              <a:t>The "sweet lupins" have a low alkaloid content compared to the "bitter" varieties and are grown for their protein content</a:t>
            </a:r>
            <a:r>
              <a:rPr lang="en-US" b="1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96F36CA-7C6C-4D49-ADAD-CB32BA76A2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8"/>
          <a:stretch/>
        </p:blipFill>
        <p:spPr bwMode="auto">
          <a:xfrm>
            <a:off x="1775520" y="188640"/>
            <a:ext cx="6624736" cy="49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D7BA745-7FEC-D24C-B035-ED9FA3844F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r="9927"/>
          <a:stretch/>
        </p:blipFill>
        <p:spPr>
          <a:xfrm>
            <a:off x="8616280" y="666767"/>
            <a:ext cx="1872208" cy="425727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EDE39A79-E3EB-514D-B1D3-0C9B98BD169D}"/>
              </a:ext>
            </a:extLst>
          </p:cNvPr>
          <p:cNvSpPr/>
          <p:nvPr/>
        </p:nvSpPr>
        <p:spPr>
          <a:xfrm>
            <a:off x="9108960" y="4639599"/>
            <a:ext cx="11018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 err="1">
                <a:solidFill>
                  <a:schemeClr val="bg1"/>
                </a:solidFill>
                <a:cs typeface="Arial" panose="020B0604020202020204" pitchFamily="34" charset="0"/>
              </a:rPr>
              <a:t>Lupinus</a:t>
            </a:r>
            <a:r>
              <a:rPr lang="en-US" sz="1200" b="1" i="1" dirty="0">
                <a:solidFill>
                  <a:schemeClr val="bg1"/>
                </a:solidFill>
                <a:cs typeface="Arial" panose="020B0604020202020204" pitchFamily="34" charset="0"/>
              </a:rPr>
              <a:t> luteus</a:t>
            </a:r>
            <a:endParaRPr lang="it-IT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2320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1609</Words>
  <Application>Microsoft Macintosh PowerPoint</Application>
  <PresentationFormat>Widescreen</PresentationFormat>
  <Paragraphs>126</Paragraphs>
  <Slides>24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paola.coccetti@unimib.it</cp:lastModifiedBy>
  <cp:revision>2</cp:revision>
  <dcterms:created xsi:type="dcterms:W3CDTF">2022-11-30T15:27:29Z</dcterms:created>
  <dcterms:modified xsi:type="dcterms:W3CDTF">2022-11-30T20:38:12Z</dcterms:modified>
</cp:coreProperties>
</file>