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4" r:id="rId2"/>
    <p:sldId id="256" r:id="rId3"/>
    <p:sldId id="303" r:id="rId4"/>
    <p:sldId id="325" r:id="rId5"/>
    <p:sldId id="323" r:id="rId6"/>
    <p:sldId id="259" r:id="rId7"/>
    <p:sldId id="261" r:id="rId8"/>
    <p:sldId id="306" r:id="rId9"/>
    <p:sldId id="276" r:id="rId10"/>
    <p:sldId id="262" r:id="rId11"/>
    <p:sldId id="293" r:id="rId12"/>
    <p:sldId id="326" r:id="rId13"/>
    <p:sldId id="328" r:id="rId14"/>
    <p:sldId id="292" r:id="rId15"/>
    <p:sldId id="263" r:id="rId16"/>
    <p:sldId id="327" r:id="rId17"/>
    <p:sldId id="264" r:id="rId18"/>
    <p:sldId id="329" r:id="rId19"/>
    <p:sldId id="287" r:id="rId20"/>
    <p:sldId id="340" r:id="rId21"/>
    <p:sldId id="339" r:id="rId22"/>
    <p:sldId id="331" r:id="rId23"/>
    <p:sldId id="297" r:id="rId24"/>
    <p:sldId id="281" r:id="rId25"/>
    <p:sldId id="283" r:id="rId26"/>
    <p:sldId id="282" r:id="rId27"/>
    <p:sldId id="286" r:id="rId28"/>
    <p:sldId id="284" r:id="rId29"/>
  </p:sldIdLst>
  <p:sldSz cx="9144000" cy="6858000" type="screen4x3"/>
  <p:notesSz cx="6858000" cy="97234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1"/>
    <p:restoredTop sz="93241"/>
  </p:normalViewPr>
  <p:slideViewPr>
    <p:cSldViewPr>
      <p:cViewPr varScale="1">
        <p:scale>
          <a:sx n="105" d="100"/>
          <a:sy n="105" d="100"/>
        </p:scale>
        <p:origin x="13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68E1B2B-7CFA-C74C-B60E-F93DCD7D68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964B439-CC27-3040-9AC5-E4A6A9EE19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C5D42E7F-E20A-D146-9D9E-80C4C13F97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38031536-786F-0D4E-AA80-A2BA15CC8E2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7377F14-6897-2C4E-B5D2-484E8899D8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E913FB0-FC58-6D4D-9BE8-3E4F4A3CEE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2CD5823-E1D1-5344-BA85-B6BCE92CDF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71A1BFD-650F-A843-84D4-273A6A8B4A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62512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754B55A-569B-8D4B-8728-6B8B3AE70F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8038"/>
            <a:ext cx="5486400" cy="43767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C40BEE2-241E-D840-9D0A-40E589AB00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92CE80C-AE04-A949-A68C-6E9D4F77C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FD3C1A5-6D01-7B47-A8E5-E8B7C9AA68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1AAF678-19AA-8E43-B4B6-AA8759A51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A7F0F83-ECA6-3848-9BF0-49ED02089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2A6479A7-6BF7-384B-857A-B9C51BA2C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E7B45C2C-1C0C-6446-90EC-479FF8631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63516480-71D8-354F-A844-F60DD972A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83113F93-0DF3-2547-A7E9-7F25E96E8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82EAE0D-3546-8342-A6C1-4DC1C475D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75A88151-5A52-6246-ABFD-2E4D17A0A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0C12734F-763C-C24C-8E54-94FA51552A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0127B7F7-4D94-044F-A38F-AB4CE35B2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90FEBC9-3E59-D344-B47D-733CA0F37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2D3694AF-B80C-C44C-81A2-71EE3F9C3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441C2EF-4EDD-7049-99B5-7B0D6F8A0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F1302F3-4F4E-DD40-9F9E-987E9D413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006C3F8B-2D62-4640-A56A-6DB9FA013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97A979FC-86DA-744D-B106-03423621C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BCED39C9-7D2B-0A43-BD72-B0479B8A55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5A6F07DF-1010-604E-840C-232FFEE60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A088FC43-C374-5948-8E8C-CA802C566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0E900E97-E1B0-A948-947F-203B22CCF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CB30724-0EDF-CF44-ADB4-CA983C488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799DAE03-A679-334B-A86F-69A76F1FD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7D2D6BC-8374-B742-B0F4-DA70C5D95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0F214E8-4BD6-E94D-BE8A-4DD968885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69B19810-6F82-CB47-B5C6-C49B39217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73D6B0AB-B202-A64D-817D-AAEA5041F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02065F95-DBD2-0348-BD43-A975C5300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A353EAA4-12DE-8344-83DB-A9FD6219E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842BE49A-1F18-C54D-86A7-0ECB0719B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7E9CB307-9862-2744-8125-9A7B7CA9C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56124A31-0545-4A46-8D4A-468CA27A8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55084958-8967-C341-A6C3-CEB464279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EC3A4C2-A926-2149-99B6-513579903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B58C17DD-B802-984C-BAC7-EA3612B2E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9D68615-8A3C-C245-9BD9-60D91BC4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4F160A3-5277-F647-82EE-20E4689F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3D09259-FE69-F54B-8FA8-35D362F09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AF50359-B72A-A14E-BBD4-B6C992C65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9313B39-BB75-DA49-9AEB-2D99963DB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0D6ACA6B-D56A-AF4F-AA0F-B3EF8E52E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D8F5704-C73C-B14E-9C3D-272A77CDD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DD7F0B6D-D9E6-2C49-8680-B3EFCDAD6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8E43DF10-DD42-2645-9730-22364583A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2517B77-56B1-7D45-A109-5ADF291F7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39BE00-B9A8-3540-81CD-18F71B55E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D7BBE-0BF1-8843-9B20-DD45C55AA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9440B0-6F3E-404A-B149-77CFB8079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E995-B060-784E-A33F-66009EE814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399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771FD0-4158-2C44-B0F0-C7295BF21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5EB920-9DB9-8745-8DE0-CE9F5CE3F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8BFF3-A947-604C-822F-9D2B534BC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301EC-4F9F-9F4E-88CB-1848C00A26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78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A3818-0411-384B-BDDF-54F64607D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5E89B-67D7-B344-90B8-707754C08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3AEA5B-72BF-C64A-B114-68F8FE91C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A5E7D-ED65-814D-97DF-E4D6D99820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609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45DDE-5A43-4C43-AFE9-3DAC92ECD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510EE-CB90-3F4D-BCC1-14B524D7B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3A57A-FB91-504F-A940-BADB8C723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A222-76B4-104E-ACAE-101059C51C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08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9A8125-A8BD-2F40-A153-A4BA340E5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1E9D2C-A6A1-E748-A8F4-3E68976A2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77981-5A8B-C84B-BB05-C707C638A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BC1E6-78EB-2A42-A8C6-C22B86853D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21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4BDF3-7613-554E-A771-9E6FE0BF0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86CB0-D2AB-E44F-A76E-8F3ECEA29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C8C74-3B97-8C49-8258-8B04EFED1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D311E-4EE5-844C-B4AC-06B311AFCE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405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6390A0-F316-8344-8207-6DF585FF2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C83390C-EDFC-C74D-AC6D-584F184D17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3DDBC1-532F-0042-8BD7-32D70064F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1D422-E8CB-D746-B032-BA35ACA9FD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296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8D9E04-69F1-E144-B632-CC05DD4CC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8DA2FA-F3F3-DE4F-8489-7300A917A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3C2BC0-C3E4-4246-9687-C9171004F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E0C73-6AB9-6744-9717-1AB43C53C9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64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3A1E0A-A548-334B-89EB-FDF3A233F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A37A69-D846-C44F-AF71-FAC50753F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231CF1-6C45-4047-A908-4AE4332ED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0E5B-3CE7-664B-B991-3CCA3077B4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86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2CB44-DD65-794D-B159-F7ABA7E18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72AC0-357C-0A42-A27F-AB579186E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CCC74F-C672-444B-8E70-5F6AC7632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B4B0E-1529-7B4D-807F-8A0875FFF5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172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352BD-8BAF-164C-A52A-2617A5934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C56CA0-DCC6-F443-8F94-858FFF771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FE224-1A25-D644-8C6C-9F544E1FD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F4F6-CB3D-7A43-B62D-D94330EF5A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8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FEA340-3525-AF42-A392-4E08D06F0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02BEEA-2CC4-DF4A-B5AB-662196E7D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6344D8D-92A6-AE40-B296-9830320EC1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554135-E59A-254F-9CB7-E0930DE24A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6B757E-A3D5-A041-B37A-9BC54ED5EA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4291366-4593-A148-A602-36C6DDD85A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numero diapositiva 3">
            <a:extLst>
              <a:ext uri="{FF2B5EF4-FFF2-40B4-BE49-F238E27FC236}">
                <a16:creationId xmlns:a16="http://schemas.microsoft.com/office/drawing/2014/main" id="{CD019D3F-B7EC-774E-B830-DFC83FF4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6D8ED-1AAE-7146-82AD-98AD80909D7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15362" name="Text Box 9">
            <a:extLst>
              <a:ext uri="{FF2B5EF4-FFF2-40B4-BE49-F238E27FC236}">
                <a16:creationId xmlns:a16="http://schemas.microsoft.com/office/drawing/2014/main" id="{29821E2D-550F-B947-8BC3-345A96E6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79513"/>
            <a:ext cx="3744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STRESS NUTRIZIONALI /METABOLISMO</a:t>
            </a:r>
          </a:p>
        </p:txBody>
      </p:sp>
      <p:sp>
        <p:nvSpPr>
          <p:cNvPr id="15363" name="Text Box 11">
            <a:extLst>
              <a:ext uri="{FF2B5EF4-FFF2-40B4-BE49-F238E27FC236}">
                <a16:creationId xmlns:a16="http://schemas.microsoft.com/office/drawing/2014/main" id="{F181E0D7-1FFF-3F40-98FB-E751FAA8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81075"/>
            <a:ext cx="2087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STRESS AMBIENTALI</a:t>
            </a:r>
          </a:p>
        </p:txBody>
      </p:sp>
      <p:sp>
        <p:nvSpPr>
          <p:cNvPr id="15364" name="Text Box 12">
            <a:extLst>
              <a:ext uri="{FF2B5EF4-FFF2-40B4-BE49-F238E27FC236}">
                <a16:creationId xmlns:a16="http://schemas.microsoft.com/office/drawing/2014/main" id="{E35DC270-7EC8-A545-A7E3-8A4534E0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1052513"/>
            <a:ext cx="3203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GENOTOSSICI / PRINCIPI ATTIVI</a:t>
            </a:r>
          </a:p>
        </p:txBody>
      </p:sp>
      <p:sp>
        <p:nvSpPr>
          <p:cNvPr id="4109" name="Oval 13">
            <a:extLst>
              <a:ext uri="{FF2B5EF4-FFF2-40B4-BE49-F238E27FC236}">
                <a16:creationId xmlns:a16="http://schemas.microsoft.com/office/drawing/2014/main" id="{28C3D144-C65E-FB49-86B6-F02585B9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068638"/>
            <a:ext cx="1944687" cy="1152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 b="1">
                <a:latin typeface="Arial" charset="0"/>
                <a:ea typeface="ＭＳ Ｐゴシック" charset="0"/>
              </a:rPr>
              <a:t>SNF1/AMPK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6CE22401-9454-FE4B-95F2-FBD35EE4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86313"/>
            <a:ext cx="30241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REGOLAZIONE DIRETTA DI ENZIMI/PROTEINE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-ATTIVATORI/REPRESSORI TRASCRIZIONALI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-ENZIMI METABOLICI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E6B11C3C-211D-204A-8207-579963D06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87900"/>
            <a:ext cx="2663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REGOLAZIONE DELLA TRASCRIZIONE</a:t>
            </a:r>
            <a:r>
              <a:rPr lang="it-IT" altLang="it-IT" sz="12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-METABOLISMO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-STRE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927A24AF-B630-B54E-BB20-D558EF9A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86313"/>
            <a:ext cx="15128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REGOLAZIONE DELLA TRADUZIONE</a:t>
            </a:r>
          </a:p>
        </p:txBody>
      </p:sp>
      <p:sp>
        <p:nvSpPr>
          <p:cNvPr id="15369" name="Line 19">
            <a:extLst>
              <a:ext uri="{FF2B5EF4-FFF2-40B4-BE49-F238E27FC236}">
                <a16:creationId xmlns:a16="http://schemas.microsoft.com/office/drawing/2014/main" id="{5790E5B8-9ECB-C94B-B424-CBD7CB347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3213100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0" name="Line 20">
            <a:extLst>
              <a:ext uri="{FF2B5EF4-FFF2-40B4-BE49-F238E27FC236}">
                <a16:creationId xmlns:a16="http://schemas.microsoft.com/office/drawing/2014/main" id="{17977765-1991-0341-BC7A-E65DFA907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08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1" name="Line 21">
            <a:extLst>
              <a:ext uri="{FF2B5EF4-FFF2-40B4-BE49-F238E27FC236}">
                <a16:creationId xmlns:a16="http://schemas.microsoft.com/office/drawing/2014/main" id="{401CCA8A-4B6E-644F-AB30-108ADB74F5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306863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8" name="Line 22">
            <a:extLst>
              <a:ext uri="{FF2B5EF4-FFF2-40B4-BE49-F238E27FC236}">
                <a16:creationId xmlns:a16="http://schemas.microsoft.com/office/drawing/2014/main" id="{0921E992-6AF2-1243-A3CE-2B2260441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283075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9" name="Line 23">
            <a:extLst>
              <a:ext uri="{FF2B5EF4-FFF2-40B4-BE49-F238E27FC236}">
                <a16:creationId xmlns:a16="http://schemas.microsoft.com/office/drawing/2014/main" id="{91B5010A-90D3-7E49-A1F6-5222A92189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4581525"/>
            <a:ext cx="144463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D5E1AFB1-9699-314A-A6E6-2CBF857CD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000" y="4545013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1" name="Line 25">
            <a:extLst>
              <a:ext uri="{FF2B5EF4-FFF2-40B4-BE49-F238E27FC236}">
                <a16:creationId xmlns:a16="http://schemas.microsoft.com/office/drawing/2014/main" id="{BB7976B0-655B-114F-8EF3-D88CF6F1E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4221163"/>
            <a:ext cx="1944687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4034D136-69B9-7544-BCAF-9C3FBAA21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797425"/>
            <a:ext cx="26638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REGOLAZIONE DI NUMEROSI PROCESSI CELLULARI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-MEIOSI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-CRESCITA PSEUFOIFALE ED INVASIVA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-INVECCHIAMENTO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-AUTOFAGIA</a:t>
            </a:r>
          </a:p>
        </p:txBody>
      </p:sp>
      <p:sp>
        <p:nvSpPr>
          <p:cNvPr id="4123" name="AutoShape 27">
            <a:extLst>
              <a:ext uri="{FF2B5EF4-FFF2-40B4-BE49-F238E27FC236}">
                <a16:creationId xmlns:a16="http://schemas.microsoft.com/office/drawing/2014/main" id="{9FFB8BAD-79A7-8242-968F-0EF01146E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50" y="1341438"/>
            <a:ext cx="1887538" cy="1171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/>
              <a:t>HU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/>
              <a:t>MMS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/>
              <a:t>RAPAMICINA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/>
              <a:t>IGROMICINA B</a:t>
            </a:r>
            <a:endParaRPr lang="it-IT" altLang="it-IT" sz="1800"/>
          </a:p>
        </p:txBody>
      </p:sp>
      <p:sp>
        <p:nvSpPr>
          <p:cNvPr id="4124" name="AutoShape 28">
            <a:extLst>
              <a:ext uri="{FF2B5EF4-FFF2-40B4-BE49-F238E27FC236}">
                <a16:creationId xmlns:a16="http://schemas.microsoft.com/office/drawing/2014/main" id="{3ACEA901-A013-8B43-96B0-D082DE6B1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266825"/>
            <a:ext cx="3167063" cy="1225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CC"/>
              </a:gs>
              <a:gs pos="50000">
                <a:srgbClr val="FDF7FD"/>
              </a:gs>
              <a:gs pos="100000">
                <a:srgbClr val="CC00CC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it-IT" sz="1200" b="1">
                <a:latin typeface="Arial" charset="0"/>
                <a:ea typeface="ＭＳ Ｐゴシック" charset="0"/>
              </a:rPr>
              <a:t>pH ALCALINO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it-IT" sz="1200" b="1">
                <a:latin typeface="Arial" charset="0"/>
                <a:ea typeface="ＭＳ Ｐゴシック" charset="0"/>
              </a:rPr>
              <a:t>STRESS OSSIDATIVO (ROS)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it-IT" sz="1200" b="1">
                <a:latin typeface="Arial" charset="0"/>
                <a:ea typeface="ＭＳ Ｐゴシック" charset="0"/>
              </a:rPr>
              <a:t>STRESS OSMOTICO (Na</a:t>
            </a:r>
            <a:r>
              <a:rPr lang="it-IT" sz="1200" b="1" baseline="30000">
                <a:latin typeface="Arial" charset="0"/>
                <a:ea typeface="ＭＳ Ｐゴシック" charset="0"/>
              </a:rPr>
              <a:t>+</a:t>
            </a:r>
            <a:r>
              <a:rPr lang="it-IT" sz="1200" b="1">
                <a:latin typeface="Arial" charset="0"/>
                <a:ea typeface="ＭＳ Ｐゴシック" charset="0"/>
              </a:rPr>
              <a:t>, Li</a:t>
            </a:r>
            <a:r>
              <a:rPr lang="it-IT" sz="1200" b="1" baseline="30000">
                <a:latin typeface="Arial" charset="0"/>
                <a:ea typeface="ＭＳ Ｐゴシック" charset="0"/>
              </a:rPr>
              <a:t>+</a:t>
            </a:r>
            <a:r>
              <a:rPr lang="it-IT" sz="1200" b="1">
                <a:latin typeface="Arial" charset="0"/>
                <a:ea typeface="ＭＳ Ｐゴシック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it-IT" sz="1200" b="1">
                <a:latin typeface="Arial" charset="0"/>
                <a:ea typeface="ＭＳ Ｐゴシック" charset="0"/>
              </a:rPr>
              <a:t>INQUINANTI (es. Cd, As)</a:t>
            </a:r>
          </a:p>
        </p:txBody>
      </p:sp>
      <p:sp>
        <p:nvSpPr>
          <p:cNvPr id="4129" name="AutoShape 33">
            <a:extLst>
              <a:ext uri="{FF2B5EF4-FFF2-40B4-BE49-F238E27FC236}">
                <a16:creationId xmlns:a16="http://schemas.microsoft.com/office/drawing/2014/main" id="{1B33D801-C6B1-4C45-9665-E7B3C2C3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84313"/>
            <a:ext cx="2898775" cy="1366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50000">
                <a:srgbClr val="FFFFFF"/>
              </a:gs>
              <a:gs pos="100000">
                <a:srgbClr val="0099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/>
              <a:t>CARENZA/ASSENZA GLUCOSIO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/>
              <a:t>FONTI DI C ALTERNATIVE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/>
              <a:t>CARENZA DI 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/>
              <a:t>ATP/ADP </a:t>
            </a:r>
            <a:endParaRPr lang="it-IT" altLang="it-IT" sz="1200"/>
          </a:p>
        </p:txBody>
      </p:sp>
      <p:sp>
        <p:nvSpPr>
          <p:cNvPr id="4139" name="Text Box 43">
            <a:extLst>
              <a:ext uri="{FF2B5EF4-FFF2-40B4-BE49-F238E27FC236}">
                <a16:creationId xmlns:a16="http://schemas.microsoft.com/office/drawing/2014/main" id="{4C110FB3-EE7F-5E49-B08D-F3B6829C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152400"/>
            <a:ext cx="4321175" cy="3968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  <p:bldP spid="4112" grpId="0"/>
      <p:bldP spid="4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3">
            <a:extLst>
              <a:ext uri="{FF2B5EF4-FFF2-40B4-BE49-F238E27FC236}">
                <a16:creationId xmlns:a16="http://schemas.microsoft.com/office/drawing/2014/main" id="{8579A2A6-D3D6-DD40-97C1-9371937C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20447C-AD09-4945-B694-59B10343732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91FBA798-01B3-074B-B1FA-4A6FDA97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attivazione</a:t>
            </a:r>
          </a:p>
        </p:txBody>
      </p:sp>
      <p:sp>
        <p:nvSpPr>
          <p:cNvPr id="31747" name="Text Box 25">
            <a:extLst>
              <a:ext uri="{FF2B5EF4-FFF2-40B4-BE49-F238E27FC236}">
                <a16:creationId xmlns:a16="http://schemas.microsoft.com/office/drawing/2014/main" id="{1AC0EC85-624B-2444-950E-29E3AF7E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133600"/>
            <a:ext cx="25923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/>
              <a:t>Omologia di sequenza;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200"/>
              <a:t>Sovrapposizione funzionale;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200"/>
              <a:t>Tripla delezione dà fenotipo </a:t>
            </a:r>
            <a:r>
              <a:rPr lang="it-IT" altLang="it-IT" sz="1200" i="1"/>
              <a:t>snf1</a:t>
            </a:r>
            <a:r>
              <a:rPr lang="it-IT" altLang="it-IT" sz="1200" i="1" baseline="30000">
                <a:latin typeface="Times New Roman" panose="02020603050405020304" pitchFamily="18" charset="0"/>
              </a:rPr>
              <a:t>-</a:t>
            </a:r>
            <a:r>
              <a:rPr lang="it-IT" altLang="it-IT" sz="1200"/>
              <a:t>;</a:t>
            </a:r>
          </a:p>
        </p:txBody>
      </p:sp>
      <p:sp>
        <p:nvSpPr>
          <p:cNvPr id="31748" name="Text Box 26">
            <a:extLst>
              <a:ext uri="{FF2B5EF4-FFF2-40B4-BE49-F238E27FC236}">
                <a16:creationId xmlns:a16="http://schemas.microsoft.com/office/drawing/2014/main" id="{0ADB9F1E-7CAB-AB4E-8A28-7E358FB1D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766888"/>
            <a:ext cx="604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u="sng">
                <a:solidFill>
                  <a:srgbClr val="000099"/>
                </a:solidFill>
              </a:rPr>
              <a:t>S</a:t>
            </a:r>
            <a:r>
              <a:rPr lang="it-IT" altLang="it-IT" sz="1600" b="1">
                <a:solidFill>
                  <a:srgbClr val="000099"/>
                </a:solidFill>
              </a:rPr>
              <a:t>nf1-</a:t>
            </a:r>
            <a:r>
              <a:rPr lang="it-IT" altLang="it-IT" sz="1600" b="1" u="sng">
                <a:solidFill>
                  <a:srgbClr val="000099"/>
                </a:solidFill>
              </a:rPr>
              <a:t>A</a:t>
            </a:r>
            <a:r>
              <a:rPr lang="it-IT" altLang="it-IT" sz="1600" b="1">
                <a:solidFill>
                  <a:srgbClr val="000099"/>
                </a:solidFill>
              </a:rPr>
              <a:t>ctivating </a:t>
            </a:r>
            <a:r>
              <a:rPr lang="it-IT" altLang="it-IT" sz="1600" b="1" u="sng">
                <a:solidFill>
                  <a:srgbClr val="000099"/>
                </a:solidFill>
              </a:rPr>
              <a:t>K</a:t>
            </a:r>
            <a:r>
              <a:rPr lang="it-IT" altLang="it-IT" sz="1600" b="1">
                <a:solidFill>
                  <a:srgbClr val="000099"/>
                </a:solidFill>
              </a:rPr>
              <a:t>inases (SAKs):</a:t>
            </a:r>
            <a:r>
              <a:rPr lang="it-IT" altLang="it-IT" sz="1800" b="1">
                <a:solidFill>
                  <a:srgbClr val="000099"/>
                </a:solidFill>
              </a:rPr>
              <a:t> </a:t>
            </a:r>
            <a:r>
              <a:rPr lang="it-IT" altLang="it-IT" sz="1800" b="1">
                <a:solidFill>
                  <a:srgbClr val="FF0000"/>
                </a:solidFill>
              </a:rPr>
              <a:t>Sak1, Tos3, Elm1</a:t>
            </a: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31749" name="Text Box 27">
            <a:extLst>
              <a:ext uri="{FF2B5EF4-FFF2-40B4-BE49-F238E27FC236}">
                <a16:creationId xmlns:a16="http://schemas.microsoft.com/office/drawing/2014/main" id="{3AF7797E-4183-D44C-9455-9FF7BB6C4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98563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Segnale (?)</a:t>
            </a:r>
          </a:p>
        </p:txBody>
      </p:sp>
      <p:sp>
        <p:nvSpPr>
          <p:cNvPr id="31750" name="Line 28">
            <a:extLst>
              <a:ext uri="{FF2B5EF4-FFF2-40B4-BE49-F238E27FC236}">
                <a16:creationId xmlns:a16="http://schemas.microsoft.com/office/drawing/2014/main" id="{EBBEAB32-1C48-634B-B47D-DF70E88AC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1054100"/>
            <a:ext cx="7921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1" name="Line 29">
            <a:extLst>
              <a:ext uri="{FF2B5EF4-FFF2-40B4-BE49-F238E27FC236}">
                <a16:creationId xmlns:a16="http://schemas.microsoft.com/office/drawing/2014/main" id="{1BDB4197-55B0-BE4B-A2D5-74A799B39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9810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2" name="Line 30">
            <a:extLst>
              <a:ext uri="{FF2B5EF4-FFF2-40B4-BE49-F238E27FC236}">
                <a16:creationId xmlns:a16="http://schemas.microsoft.com/office/drawing/2014/main" id="{6724BA0F-BC43-8847-9F35-D8DA608D71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3" y="1054100"/>
            <a:ext cx="12954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3" name="Line 31">
            <a:extLst>
              <a:ext uri="{FF2B5EF4-FFF2-40B4-BE49-F238E27FC236}">
                <a16:creationId xmlns:a16="http://schemas.microsoft.com/office/drawing/2014/main" id="{0B445B16-3D66-9F48-8B7E-EFFDF124F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4" name="Text Box 32">
            <a:extLst>
              <a:ext uri="{FF2B5EF4-FFF2-40B4-BE49-F238E27FC236}">
                <a16:creationId xmlns:a16="http://schemas.microsoft.com/office/drawing/2014/main" id="{F446FE29-1590-5C40-B431-E33656C0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65175"/>
            <a:ext cx="37449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STRESS NUTRIZIONALI /METABOLISMO</a:t>
            </a:r>
          </a:p>
        </p:txBody>
      </p:sp>
      <p:sp>
        <p:nvSpPr>
          <p:cNvPr id="31755" name="Text Box 33">
            <a:extLst>
              <a:ext uri="{FF2B5EF4-FFF2-40B4-BE49-F238E27FC236}">
                <a16:creationId xmlns:a16="http://schemas.microsoft.com/office/drawing/2014/main" id="{E7E2A5C3-D409-3244-B544-51BC06E37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92150"/>
            <a:ext cx="2087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STRESS AMBIENTALI</a:t>
            </a:r>
          </a:p>
        </p:txBody>
      </p:sp>
      <p:sp>
        <p:nvSpPr>
          <p:cNvPr id="31756" name="Text Box 34">
            <a:extLst>
              <a:ext uri="{FF2B5EF4-FFF2-40B4-BE49-F238E27FC236}">
                <a16:creationId xmlns:a16="http://schemas.microsoft.com/office/drawing/2014/main" id="{6BA74198-835D-FC49-93AE-CE5604CBB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763588"/>
            <a:ext cx="3203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GENOTOSSICI / PRINCIPI ATTIVI</a:t>
            </a:r>
          </a:p>
        </p:txBody>
      </p:sp>
      <p:sp>
        <p:nvSpPr>
          <p:cNvPr id="13347" name="AutoShape 35">
            <a:extLst>
              <a:ext uri="{FF2B5EF4-FFF2-40B4-BE49-F238E27FC236}">
                <a16:creationId xmlns:a16="http://schemas.microsoft.com/office/drawing/2014/main" id="{A4EC1776-A447-E74F-90A9-0B0C6BCF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132013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3348" name="Oval 36">
            <a:extLst>
              <a:ext uri="{FF2B5EF4-FFF2-40B4-BE49-F238E27FC236}">
                <a16:creationId xmlns:a16="http://schemas.microsoft.com/office/drawing/2014/main" id="{40B17057-26E0-B849-899A-8E4726CF1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844675"/>
            <a:ext cx="1655763" cy="936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600" b="1">
                <a:latin typeface="Arial" charset="0"/>
                <a:ea typeface="ＭＳ Ｐゴシック" charset="0"/>
              </a:rPr>
              <a:t>Snf1-T210</a:t>
            </a:r>
            <a:r>
              <a:rPr lang="it-IT" sz="18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</a:t>
            </a:r>
          </a:p>
        </p:txBody>
      </p:sp>
      <p:pic>
        <p:nvPicPr>
          <p:cNvPr id="13351" name="Picture 39">
            <a:extLst>
              <a:ext uri="{FF2B5EF4-FFF2-40B4-BE49-F238E27FC236}">
                <a16:creationId xmlns:a16="http://schemas.microsoft.com/office/drawing/2014/main" id="{39DA816C-E6EC-4A44-8D44-44E4BCC4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35433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0" name="Text Box 38">
            <a:extLst>
              <a:ext uri="{FF2B5EF4-FFF2-40B4-BE49-F238E27FC236}">
                <a16:creationId xmlns:a16="http://schemas.microsoft.com/office/drawing/2014/main" id="{B7A58AE6-B1F8-CE48-97F8-050CEB85F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84563"/>
            <a:ext cx="432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u="sng">
                <a:solidFill>
                  <a:srgbClr val="006600"/>
                </a:solidFill>
              </a:rPr>
              <a:t>Stimolo: fonte di carbonio alternativa</a:t>
            </a:r>
          </a:p>
        </p:txBody>
      </p:sp>
      <p:pic>
        <p:nvPicPr>
          <p:cNvPr id="13352" name="Picture 40">
            <a:extLst>
              <a:ext uri="{FF2B5EF4-FFF2-40B4-BE49-F238E27FC236}">
                <a16:creationId xmlns:a16="http://schemas.microsoft.com/office/drawing/2014/main" id="{FD8A7913-DA8E-B44C-92A0-C34AE51C9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08500"/>
            <a:ext cx="4848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animBg="1"/>
      <p:bldP spid="13348" grpId="0" animBg="1"/>
      <p:bldP spid="133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numero diapositiva 3">
            <a:extLst>
              <a:ext uri="{FF2B5EF4-FFF2-40B4-BE49-F238E27FC236}">
                <a16:creationId xmlns:a16="http://schemas.microsoft.com/office/drawing/2014/main" id="{AFFC5CCD-E220-0E47-B9B8-AE74A2EC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31B84-48F5-6645-B394-FB6A77A74EE7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56328" name="Text Box 1032">
            <a:extLst>
              <a:ext uri="{FF2B5EF4-FFF2-40B4-BE49-F238E27FC236}">
                <a16:creationId xmlns:a16="http://schemas.microsoft.com/office/drawing/2014/main" id="{E5B68DB4-275C-1C41-8C31-E0405204D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5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000" b="1">
                <a:solidFill>
                  <a:srgbClr val="000099"/>
                </a:solidFill>
              </a:rPr>
              <a:t>SNF1/AMPK: regolazione dell</a:t>
            </a:r>
            <a:r>
              <a:rPr lang="ja-JP" altLang="it-IT" sz="2000" b="1">
                <a:solidFill>
                  <a:srgbClr val="000099"/>
                </a:solidFill>
              </a:rPr>
              <a:t>’</a:t>
            </a:r>
            <a:r>
              <a:rPr lang="it-IT" altLang="ja-JP" sz="2000" b="1">
                <a:solidFill>
                  <a:srgbClr val="000099"/>
                </a:solidFill>
              </a:rPr>
              <a:t>attività</a:t>
            </a:r>
            <a:endParaRPr lang="it-IT" altLang="it-IT" sz="2000" b="1">
              <a:solidFill>
                <a:srgbClr val="000099"/>
              </a:solidFill>
            </a:endParaRPr>
          </a:p>
        </p:txBody>
      </p:sp>
      <p:sp>
        <p:nvSpPr>
          <p:cNvPr id="33795" name="Rectangle 1034">
            <a:extLst>
              <a:ext uri="{FF2B5EF4-FFF2-40B4-BE49-F238E27FC236}">
                <a16:creationId xmlns:a16="http://schemas.microsoft.com/office/drawing/2014/main" id="{1C1BD522-5E34-F048-B1C5-3EFB63DE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554788"/>
            <a:ext cx="1562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b="1" i="1"/>
              <a:t>Rubenstein et al, 2008</a:t>
            </a:r>
          </a:p>
        </p:txBody>
      </p:sp>
      <p:sp>
        <p:nvSpPr>
          <p:cNvPr id="33796" name="Text Box 1035">
            <a:extLst>
              <a:ext uri="{FF2B5EF4-FFF2-40B4-BE49-F238E27FC236}">
                <a16:creationId xmlns:a16="http://schemas.microsoft.com/office/drawing/2014/main" id="{DC3AE851-4BDB-E64D-B045-F220D2EE0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85693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La proteina responsabile della </a:t>
            </a:r>
            <a:r>
              <a:rPr lang="it-IT" altLang="it-IT" sz="1800" b="1" dirty="0" err="1"/>
              <a:t>defosforilazione</a:t>
            </a:r>
            <a:r>
              <a:rPr lang="it-IT" altLang="it-IT" sz="1800" b="1" dirty="0"/>
              <a:t> </a:t>
            </a:r>
            <a:r>
              <a:rPr lang="it-IT" altLang="it-IT" sz="1800" dirty="0"/>
              <a:t>del residuo T210 di Snf1 e quindi della sua </a:t>
            </a:r>
            <a:r>
              <a:rPr lang="it-IT" altLang="it-IT" sz="1800" b="1" dirty="0"/>
              <a:t>inattivazione</a:t>
            </a:r>
            <a:r>
              <a:rPr lang="it-IT" altLang="it-IT" sz="1800" dirty="0"/>
              <a:t> è la </a:t>
            </a:r>
            <a:r>
              <a:rPr lang="it-IT" altLang="it-IT" sz="1800" dirty="0" err="1"/>
              <a:t>protein</a:t>
            </a:r>
            <a:r>
              <a:rPr lang="it-IT" altLang="it-IT" sz="1800" dirty="0"/>
              <a:t> fosfatasi 1 (</a:t>
            </a:r>
            <a:r>
              <a:rPr lang="it-IT" altLang="it-IT" sz="1800" b="1" dirty="0"/>
              <a:t>PP1</a:t>
            </a:r>
            <a:r>
              <a:rPr lang="it-IT" altLang="it-IT" sz="1800" dirty="0"/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8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PP1</a:t>
            </a:r>
            <a:r>
              <a:rPr lang="it-IT" altLang="it-IT" sz="1800" dirty="0"/>
              <a:t> è formata da una </a:t>
            </a:r>
            <a:r>
              <a:rPr lang="it-IT" altLang="it-IT" sz="1800" dirty="0" err="1"/>
              <a:t>subunità</a:t>
            </a:r>
            <a:r>
              <a:rPr lang="it-IT" altLang="it-IT" sz="1800" dirty="0"/>
              <a:t> catalitica Glc7, che </a:t>
            </a:r>
            <a:r>
              <a:rPr lang="it-IT" altLang="it-IT" sz="1800" b="1" dirty="0"/>
              <a:t>ha molti substrati</a:t>
            </a:r>
            <a:r>
              <a:rPr lang="it-IT" altLang="it-IT" sz="1800" dirty="0"/>
              <a:t> ed è essenziale nel lievito gemmante, e da una </a:t>
            </a:r>
            <a:r>
              <a:rPr lang="it-IT" altLang="it-IT" sz="1800" dirty="0" err="1"/>
              <a:t>subunità</a:t>
            </a:r>
            <a:r>
              <a:rPr lang="it-IT" altLang="it-IT" sz="1800" dirty="0"/>
              <a:t> </a:t>
            </a:r>
            <a:r>
              <a:rPr lang="it-IT" altLang="it-IT" sz="1800" dirty="0" err="1"/>
              <a:t>regolatoria</a:t>
            </a:r>
            <a:r>
              <a:rPr lang="it-IT" altLang="it-IT" sz="1800" dirty="0"/>
              <a:t> </a:t>
            </a:r>
            <a:r>
              <a:rPr lang="it-IT" altLang="it-IT" sz="1800" b="1" dirty="0"/>
              <a:t>Reg1</a:t>
            </a:r>
            <a:r>
              <a:rPr lang="it-IT" altLang="it-IT" sz="1800" dirty="0"/>
              <a:t>, specifica per ciascun substrato, che </a:t>
            </a:r>
            <a:r>
              <a:rPr lang="it-IT" altLang="it-IT" sz="1800" b="1" dirty="0"/>
              <a:t>veicola la fosfatasi su ogni suo bersaglio</a:t>
            </a:r>
            <a:r>
              <a:rPr lang="it-IT" altLang="it-IT" sz="1800" dirty="0"/>
              <a:t> molecolare e permette l</a:t>
            </a:r>
            <a:r>
              <a:rPr lang="ja-JP" altLang="it-IT" sz="1800"/>
              <a:t>’</a:t>
            </a:r>
            <a:r>
              <a:rPr lang="it-IT" altLang="ja-JP" sz="1800" dirty="0"/>
              <a:t>idrolisi del gruppo fosfato presente su determinati residui amminoacidici.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Affinché la </a:t>
            </a:r>
            <a:r>
              <a:rPr lang="it-IT" altLang="it-IT" sz="1800" b="1" dirty="0">
                <a:solidFill>
                  <a:srgbClr val="FF0000"/>
                </a:solidFill>
              </a:rPr>
              <a:t>T210P</a:t>
            </a:r>
            <a:r>
              <a:rPr lang="it-IT" altLang="it-IT" sz="1800" dirty="0"/>
              <a:t> di Snf1 venga </a:t>
            </a:r>
            <a:r>
              <a:rPr lang="it-IT" altLang="it-IT" sz="1800" dirty="0" err="1"/>
              <a:t>defosforilata</a:t>
            </a:r>
            <a:r>
              <a:rPr lang="it-IT" altLang="it-IT" sz="1800" dirty="0"/>
              <a:t> è necessaria la presenza della </a:t>
            </a:r>
            <a:r>
              <a:rPr lang="it-IT" altLang="it-IT" sz="1800" dirty="0" err="1"/>
              <a:t>subunità</a:t>
            </a:r>
            <a:r>
              <a:rPr lang="it-IT" altLang="it-IT" sz="1800" dirty="0"/>
              <a:t> </a:t>
            </a:r>
            <a:r>
              <a:rPr lang="it-IT" altLang="it-IT" sz="1800" dirty="0" err="1"/>
              <a:t>regolatoria</a:t>
            </a:r>
            <a:r>
              <a:rPr lang="it-IT" altLang="it-IT" sz="1800" dirty="0"/>
              <a:t> </a:t>
            </a:r>
            <a:r>
              <a:rPr lang="it-IT" altLang="it-IT" sz="1800" b="1" dirty="0"/>
              <a:t>Reg1</a:t>
            </a:r>
            <a:r>
              <a:rPr lang="it-IT" altLang="it-IT" sz="1800" dirty="0"/>
              <a:t>. Il ruolo di Reg1 è quello di </a:t>
            </a:r>
            <a:r>
              <a:rPr lang="it-IT" altLang="it-IT" sz="1800" b="1" dirty="0"/>
              <a:t>indirizzare Glc7 sulla </a:t>
            </a:r>
            <a:r>
              <a:rPr lang="it-IT" altLang="it-IT" sz="1800" b="1" dirty="0" err="1"/>
              <a:t>subunità</a:t>
            </a:r>
            <a:r>
              <a:rPr lang="it-IT" altLang="it-IT" sz="1800" b="1" dirty="0"/>
              <a:t> </a:t>
            </a:r>
            <a:r>
              <a:rPr lang="el-GR" altLang="it-IT" sz="1800" b="1" dirty="0"/>
              <a:t>α</a:t>
            </a:r>
            <a:r>
              <a:rPr lang="it-IT" altLang="it-IT" sz="1800" b="1" dirty="0"/>
              <a:t> di Snf1</a:t>
            </a:r>
            <a:r>
              <a:rPr lang="it-IT" altLang="it-IT" sz="1800" dirty="0"/>
              <a:t>. Glc7 non interagisce direttamente con Snf1, mentre Reg1 può associarsi a Snf1 nel momento in cui la T210 della </a:t>
            </a:r>
            <a:r>
              <a:rPr lang="it-IT" altLang="it-IT" sz="1800" dirty="0" err="1"/>
              <a:t>subunità</a:t>
            </a:r>
            <a:r>
              <a:rPr lang="it-IT" altLang="it-IT" sz="1800" dirty="0"/>
              <a:t> catalitica </a:t>
            </a:r>
            <a:r>
              <a:rPr lang="el-GR" altLang="it-IT" sz="1800" dirty="0"/>
              <a:t>α</a:t>
            </a:r>
            <a:r>
              <a:rPr lang="it-IT" altLang="it-IT" sz="1800" dirty="0"/>
              <a:t> è fosforilata. </a:t>
            </a:r>
          </a:p>
        </p:txBody>
      </p:sp>
      <p:pic>
        <p:nvPicPr>
          <p:cNvPr id="33797" name="Immagine 1" descr="Schermata 2014-10-16 alle 11.33.09.png">
            <a:extLst>
              <a:ext uri="{FF2B5EF4-FFF2-40B4-BE49-F238E27FC236}">
                <a16:creationId xmlns:a16="http://schemas.microsoft.com/office/drawing/2014/main" id="{F71AF6A8-E36F-654D-A70B-971878571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9039" r="6844"/>
          <a:stretch>
            <a:fillRect/>
          </a:stretch>
        </p:blipFill>
        <p:spPr bwMode="auto">
          <a:xfrm>
            <a:off x="4859338" y="4652963"/>
            <a:ext cx="336073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CasellaDiTesto 2">
            <a:extLst>
              <a:ext uri="{FF2B5EF4-FFF2-40B4-BE49-F238E27FC236}">
                <a16:creationId xmlns:a16="http://schemas.microsoft.com/office/drawing/2014/main" id="{A80F6AE3-F73C-8948-9AA4-D9C0B784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85" y="4835870"/>
            <a:ext cx="39965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 err="1">
                <a:solidFill>
                  <a:srgbClr val="FF0000"/>
                </a:solidFill>
              </a:rPr>
              <a:t>SAKs</a:t>
            </a:r>
            <a:r>
              <a:rPr lang="it-IT" altLang="it-IT" sz="1600" b="1" dirty="0">
                <a:solidFill>
                  <a:srgbClr val="FF0000"/>
                </a:solidFill>
              </a:rPr>
              <a:t> sono attive indipendentemente dalla concentrazione di glucosio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600" b="1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</a:rPr>
              <a:t>PP1 fosfatasi  attiva in glucosio e non attiva in basso glucosio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numero diapositiva 1">
            <a:extLst>
              <a:ext uri="{FF2B5EF4-FFF2-40B4-BE49-F238E27FC236}">
                <a16:creationId xmlns:a16="http://schemas.microsoft.com/office/drawing/2014/main" id="{8E611C6B-1F1C-AA41-901D-40C0435D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A4E6D3-4C29-F741-A4C1-4D8239FBD43A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254D41EC-2CE8-C347-BAD0-7FFF26760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7848600" cy="40005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Model for </a:t>
            </a:r>
            <a:r>
              <a:rPr lang="it-IT" sz="2000" b="1" dirty="0" err="1">
                <a:solidFill>
                  <a:srgbClr val="000099"/>
                </a:solidFill>
                <a:latin typeface="Arial" charset="0"/>
                <a:ea typeface="ＭＳ Ｐゴシック" charset="0"/>
              </a:rPr>
              <a:t>regulation</a:t>
            </a:r>
            <a:r>
              <a:rPr lang="it-IT" sz="20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by AMPK/Snf1 of gene </a:t>
            </a:r>
            <a:r>
              <a:rPr lang="it-IT" sz="2000" b="1" dirty="0" err="1">
                <a:solidFill>
                  <a:srgbClr val="000099"/>
                </a:solidFill>
                <a:latin typeface="Arial" charset="0"/>
                <a:ea typeface="ＭＳ Ｐゴシック" charset="0"/>
              </a:rPr>
              <a:t>expression</a:t>
            </a:r>
            <a:r>
              <a:rPr lang="it-IT" sz="20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in </a:t>
            </a:r>
            <a:r>
              <a:rPr lang="it-IT" sz="2000" b="1" dirty="0" err="1">
                <a:solidFill>
                  <a:srgbClr val="000099"/>
                </a:solidFill>
                <a:latin typeface="Arial" charset="0"/>
                <a:ea typeface="ＭＳ Ｐゴシック" charset="0"/>
              </a:rPr>
              <a:t>yeast</a:t>
            </a:r>
            <a:endParaRPr lang="it-IT" sz="2000" b="1" dirty="0">
              <a:solidFill>
                <a:srgbClr val="0000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0963" name="Immagine 4" descr="Schermata 2013-12-13 alle 10.51.49.png">
            <a:extLst>
              <a:ext uri="{FF2B5EF4-FFF2-40B4-BE49-F238E27FC236}">
                <a16:creationId xmlns:a16="http://schemas.microsoft.com/office/drawing/2014/main" id="{FB0AA290-867E-5A4F-B902-BD9FD7C2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r="6267"/>
          <a:stretch>
            <a:fillRect/>
          </a:stretch>
        </p:blipFill>
        <p:spPr bwMode="auto">
          <a:xfrm>
            <a:off x="2555875" y="765175"/>
            <a:ext cx="36718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asellaDiTesto 5">
            <a:extLst>
              <a:ext uri="{FF2B5EF4-FFF2-40B4-BE49-F238E27FC236}">
                <a16:creationId xmlns:a16="http://schemas.microsoft.com/office/drawing/2014/main" id="{4F514B7B-B665-F047-91E5-6B0AF7C2B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3530600"/>
            <a:ext cx="8970962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it-IT" altLang="it-IT" sz="1800"/>
              <a:t>Regulation of expression of the </a:t>
            </a:r>
            <a:r>
              <a:rPr lang="it-IT" altLang="it-IT" sz="1800" i="1"/>
              <a:t>SUC2 </a:t>
            </a:r>
            <a:r>
              <a:rPr lang="it-IT" altLang="it-IT" sz="1800"/>
              <a:t>gene (which encodes a sucrose-hydrolyzing enzyme) by the SNF1 complex in </a:t>
            </a:r>
            <a:r>
              <a:rPr lang="it-IT" altLang="it-IT" sz="1800" i="1"/>
              <a:t>S. cerevisiae. 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it-IT" sz="1800"/>
              <a:t>In high glucose conditions, the repressor protein Mig1 is bound to the promoter of the </a:t>
            </a:r>
            <a:r>
              <a:rPr lang="it-IT" altLang="it-IT" sz="1800" i="1"/>
              <a:t>SUC2 </a:t>
            </a:r>
            <a:r>
              <a:rPr lang="it-IT" altLang="it-IT" sz="1800"/>
              <a:t>gene, to which it recruits the co-repressor Cyc8–Tup1 complex, thus repressing transcription. 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it-IT" sz="1800"/>
              <a:t>Removal of glucose from the medium activates the SNF1 complex, which translocates to the nucleus and phosphorylates Mig1 at multiple sites. 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it-IT" sz="1800"/>
              <a:t>This disrupts the interaction of Mig1 with Cyc8–Tup1, and also causes binding of Mig1 to the nuclear export factor, Msn5. 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it-IT" sz="1800"/>
              <a:t>Mig1 is then exported from the nucleus and the </a:t>
            </a:r>
            <a:r>
              <a:rPr lang="it-IT" altLang="it-IT" sz="1800" i="1"/>
              <a:t>SUC2 </a:t>
            </a:r>
            <a:r>
              <a:rPr lang="it-IT" altLang="it-IT" sz="1800"/>
              <a:t>gene is expressed.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0965" name="CasellaDiTesto 2">
            <a:extLst>
              <a:ext uri="{FF2B5EF4-FFF2-40B4-BE49-F238E27FC236}">
                <a16:creationId xmlns:a16="http://schemas.microsoft.com/office/drawing/2014/main" id="{452FADC4-E498-984D-BA77-0ADB2C77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409" y="3182779"/>
            <a:ext cx="8787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 dirty="0" err="1"/>
              <a:t>Hardie</a:t>
            </a:r>
            <a:r>
              <a:rPr lang="it-IT" altLang="it-IT" sz="1000" dirty="0"/>
              <a:t> 2007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B22378E-5BB1-5F48-A39E-C73F58770EC3}"/>
              </a:ext>
            </a:extLst>
          </p:cNvPr>
          <p:cNvSpPr/>
          <p:nvPr/>
        </p:nvSpPr>
        <p:spPr>
          <a:xfrm>
            <a:off x="6156176" y="1364374"/>
            <a:ext cx="27364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dirty="0">
                <a:solidFill>
                  <a:srgbClr val="000066"/>
                </a:solidFill>
              </a:rPr>
              <a:t>Saccarosio (</a:t>
            </a:r>
            <a:r>
              <a:rPr lang="it-IT" altLang="it-IT" sz="1200" b="1" dirty="0" err="1">
                <a:solidFill>
                  <a:srgbClr val="000066"/>
                </a:solidFill>
              </a:rPr>
              <a:t>glu+fru</a:t>
            </a:r>
            <a:r>
              <a:rPr lang="it-IT" altLang="it-IT" sz="1200" b="1" dirty="0">
                <a:solidFill>
                  <a:srgbClr val="000066"/>
                </a:solidFill>
              </a:rPr>
              <a:t>)     (</a:t>
            </a:r>
            <a:r>
              <a:rPr lang="it-IT" altLang="it-IT" sz="1200" b="1" i="1" dirty="0">
                <a:solidFill>
                  <a:srgbClr val="000066"/>
                </a:solidFill>
              </a:rPr>
              <a:t>SUC2</a:t>
            </a:r>
            <a:r>
              <a:rPr lang="it-IT" altLang="it-IT" sz="1200" b="1" dirty="0">
                <a:solidFill>
                  <a:srgbClr val="000066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dirty="0" err="1">
                <a:solidFill>
                  <a:srgbClr val="000066"/>
                </a:solidFill>
              </a:rPr>
              <a:t>Raffinosio</a:t>
            </a:r>
            <a:r>
              <a:rPr lang="it-IT" altLang="it-IT" sz="1200" b="1" dirty="0">
                <a:solidFill>
                  <a:srgbClr val="000066"/>
                </a:solidFill>
              </a:rPr>
              <a:t> (</a:t>
            </a:r>
            <a:r>
              <a:rPr lang="it-IT" altLang="it-IT" sz="1200" b="1" dirty="0" err="1">
                <a:solidFill>
                  <a:srgbClr val="000066"/>
                </a:solidFill>
              </a:rPr>
              <a:t>glu+gal+fru</a:t>
            </a:r>
            <a:r>
              <a:rPr lang="it-IT" altLang="it-IT" sz="1200" b="1" dirty="0">
                <a:solidFill>
                  <a:srgbClr val="000066"/>
                </a:solidFill>
              </a:rPr>
              <a:t>) (</a:t>
            </a:r>
            <a:r>
              <a:rPr lang="it-IT" altLang="it-IT" sz="1200" b="1" i="1" dirty="0">
                <a:solidFill>
                  <a:srgbClr val="000066"/>
                </a:solidFill>
              </a:rPr>
              <a:t>SUC2</a:t>
            </a:r>
            <a:r>
              <a:rPr lang="it-IT" altLang="it-IT" sz="1200" b="1" dirty="0">
                <a:solidFill>
                  <a:srgbClr val="000066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numero diapositiva 3">
            <a:extLst>
              <a:ext uri="{FF2B5EF4-FFF2-40B4-BE49-F238E27FC236}">
                <a16:creationId xmlns:a16="http://schemas.microsoft.com/office/drawing/2014/main" id="{FFD8FB58-02E5-244C-9639-FDB09E0B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6BDD1-4409-8A4D-B1AD-283A78E23DF6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pic>
        <p:nvPicPr>
          <p:cNvPr id="41986" name="Picture 5">
            <a:extLst>
              <a:ext uri="{FF2B5EF4-FFF2-40B4-BE49-F238E27FC236}">
                <a16:creationId xmlns:a16="http://schemas.microsoft.com/office/drawing/2014/main" id="{9EFA199A-3483-1141-B2D2-1BE1AB22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500914"/>
            <a:ext cx="336073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6">
            <a:extLst>
              <a:ext uri="{FF2B5EF4-FFF2-40B4-BE49-F238E27FC236}">
                <a16:creationId xmlns:a16="http://schemas.microsoft.com/office/drawing/2014/main" id="{055DFBAB-D0B9-0A43-8DBD-8A4B49DE2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467475"/>
            <a:ext cx="165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/>
              <a:t>Wilson et al, 1996</a:t>
            </a:r>
          </a:p>
        </p:txBody>
      </p:sp>
      <p:sp>
        <p:nvSpPr>
          <p:cNvPr id="41988" name="CasellaDiTesto 1">
            <a:extLst>
              <a:ext uri="{FF2B5EF4-FFF2-40B4-BE49-F238E27FC236}">
                <a16:creationId xmlns:a16="http://schemas.microsoft.com/office/drawing/2014/main" id="{029571E2-60DA-B64B-BE76-97EA2121B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50" y="5156021"/>
            <a:ext cx="7848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Invertase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catalyzes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hydrolysis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both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disaccharide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sucrose</a:t>
            </a:r>
            <a:r>
              <a:rPr lang="it-IT" altLang="it-IT" sz="1800" dirty="0"/>
              <a:t> (</a:t>
            </a:r>
            <a:r>
              <a:rPr lang="it-IT" altLang="it-IT" sz="1800" dirty="0" err="1"/>
              <a:t>producing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monosaccharides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fructose</a:t>
            </a:r>
            <a:r>
              <a:rPr lang="it-IT" altLang="it-IT" sz="1800" dirty="0"/>
              <a:t> and </a:t>
            </a:r>
            <a:r>
              <a:rPr lang="it-IT" altLang="it-IT" sz="1800" dirty="0" err="1"/>
              <a:t>glucose</a:t>
            </a:r>
            <a:r>
              <a:rPr lang="it-IT" altLang="it-IT" sz="1800" dirty="0"/>
              <a:t>) and the </a:t>
            </a:r>
            <a:r>
              <a:rPr lang="it-IT" altLang="it-IT" sz="1800" dirty="0" err="1"/>
              <a:t>trisaccharide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raffinose</a:t>
            </a:r>
            <a:r>
              <a:rPr lang="it-IT" altLang="it-IT" sz="1800" dirty="0"/>
              <a:t> (</a:t>
            </a:r>
            <a:r>
              <a:rPr lang="it-IT" altLang="it-IT" sz="1800" dirty="0" err="1"/>
              <a:t>producing</a:t>
            </a:r>
            <a:r>
              <a:rPr lang="it-IT" altLang="it-IT" sz="1800" dirty="0"/>
              <a:t> </a:t>
            </a:r>
            <a:r>
              <a:rPr lang="it-IT" altLang="it-IT" sz="1800" dirty="0" err="1"/>
              <a:t>fructose</a:t>
            </a:r>
            <a:r>
              <a:rPr lang="it-IT" altLang="it-IT" sz="1800" dirty="0"/>
              <a:t> and </a:t>
            </a:r>
            <a:r>
              <a:rPr lang="it-IT" altLang="it-IT" sz="1800" dirty="0" err="1"/>
              <a:t>melibiose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which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hydrolysed</a:t>
            </a:r>
            <a:r>
              <a:rPr lang="it-IT" altLang="it-IT" sz="1800" dirty="0"/>
              <a:t> by the </a:t>
            </a:r>
            <a:r>
              <a:rPr lang="it-IT" altLang="it-IT" sz="1800" dirty="0" err="1"/>
              <a:t>enzyme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melibiasis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into</a:t>
            </a:r>
            <a:r>
              <a:rPr lang="it-IT" altLang="it-IT" sz="1800" dirty="0"/>
              <a:t> </a:t>
            </a:r>
            <a:r>
              <a:rPr lang="it-IT" altLang="it-IT" sz="1800" dirty="0" err="1"/>
              <a:t>glucose</a:t>
            </a:r>
            <a:r>
              <a:rPr lang="it-IT" altLang="it-IT" sz="1800" dirty="0"/>
              <a:t> and </a:t>
            </a:r>
            <a:r>
              <a:rPr lang="it-IT" altLang="it-IT" sz="1800" dirty="0" err="1"/>
              <a:t>galactose</a:t>
            </a:r>
            <a:r>
              <a:rPr lang="it-IT" altLang="it-IT" sz="1800" dirty="0"/>
              <a:t> ). </a:t>
            </a: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E6159F49-A5BC-1E4F-B071-E43902E8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3375"/>
            <a:ext cx="7848600" cy="40005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i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SUC2</a:t>
            </a:r>
            <a:r>
              <a:rPr lang="it-IT" sz="20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2000" b="1" dirty="0" err="1">
                <a:solidFill>
                  <a:srgbClr val="000099"/>
                </a:solidFill>
                <a:latin typeface="Arial" charset="0"/>
                <a:ea typeface="ＭＳ Ｐゴシック" charset="0"/>
              </a:rPr>
              <a:t>transcription</a:t>
            </a:r>
            <a:endParaRPr lang="it-IT" sz="2000" b="1" dirty="0">
              <a:solidFill>
                <a:srgbClr val="0000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CE2F293-E5B0-5940-9F6E-287FEB961D5A}"/>
              </a:ext>
            </a:extLst>
          </p:cNvPr>
          <p:cNvSpPr/>
          <p:nvPr/>
        </p:nvSpPr>
        <p:spPr>
          <a:xfrm>
            <a:off x="755650" y="1664221"/>
            <a:ext cx="388835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Under </a:t>
            </a:r>
            <a:r>
              <a:rPr lang="it-IT" sz="2000" b="1" dirty="0" err="1">
                <a:solidFill>
                  <a:srgbClr val="FF0000"/>
                </a:solidFill>
              </a:rPr>
              <a:t>glucose-repressing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conditions</a:t>
            </a:r>
            <a:r>
              <a:rPr lang="it-IT" sz="2000" b="1" dirty="0">
                <a:solidFill>
                  <a:srgbClr val="FF0000"/>
                </a:solidFill>
              </a:rPr>
              <a:t>, the Mig1p-Cyc8p-Tup1p </a:t>
            </a:r>
            <a:r>
              <a:rPr lang="it-IT" sz="2000" b="1" dirty="0" err="1">
                <a:solidFill>
                  <a:srgbClr val="FF0000"/>
                </a:solidFill>
              </a:rPr>
              <a:t>complex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binds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directly</a:t>
            </a:r>
            <a:r>
              <a:rPr lang="it-IT" sz="2000" b="1" dirty="0">
                <a:solidFill>
                  <a:srgbClr val="FF0000"/>
                </a:solidFill>
              </a:rPr>
              <a:t> to the SUC2 promoter.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numero diapositiva 3">
            <a:extLst>
              <a:ext uri="{FF2B5EF4-FFF2-40B4-BE49-F238E27FC236}">
                <a16:creationId xmlns:a16="http://schemas.microsoft.com/office/drawing/2014/main" id="{C47E87DB-885D-E346-92F8-F1812E6D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7E4FB-3B02-7543-8758-1CE92CACCE83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44034" name="Text Box 5">
            <a:extLst>
              <a:ext uri="{FF2B5EF4-FFF2-40B4-BE49-F238E27FC236}">
                <a16:creationId xmlns:a16="http://schemas.microsoft.com/office/drawing/2014/main" id="{8677AEE5-AB88-954C-BDD2-6EBCF127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u="sng">
                <a:solidFill>
                  <a:srgbClr val="0066FF"/>
                </a:solidFill>
              </a:rPr>
              <a:t>Risposta a carenze nutrizionali: carenza di glucosio o presenza di fonti di carbonio alternative o non fermentabili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BDFF63F2-0615-554E-8D15-E59CF4DC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target a valle</a:t>
            </a:r>
          </a:p>
        </p:txBody>
      </p:sp>
      <p:pic>
        <p:nvPicPr>
          <p:cNvPr id="44036" name="Picture 12">
            <a:extLst>
              <a:ext uri="{FF2B5EF4-FFF2-40B4-BE49-F238E27FC236}">
                <a16:creationId xmlns:a16="http://schemas.microsoft.com/office/drawing/2014/main" id="{75C76116-99DE-6343-8CDC-FD0BD4A9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2600"/>
            <a:ext cx="33845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13">
            <a:extLst>
              <a:ext uri="{FF2B5EF4-FFF2-40B4-BE49-F238E27FC236}">
                <a16:creationId xmlns:a16="http://schemas.microsoft.com/office/drawing/2014/main" id="{D0C5CA84-F4EC-D94B-9559-330BF82A0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916113"/>
            <a:ext cx="511333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Snf1 fosforila Mig1 inattivandolo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>
                <a:solidFill>
                  <a:srgbClr val="FF0000"/>
                </a:solidFill>
              </a:rPr>
              <a:t>L’</a:t>
            </a:r>
            <a:r>
              <a:rPr lang="it-IT" altLang="ja-JP" sz="1400" b="1" dirty="0">
                <a:solidFill>
                  <a:srgbClr val="FF0000"/>
                </a:solidFill>
              </a:rPr>
              <a:t>inattivazione di questo inibitore promuove la trascrizione di attivatori </a:t>
            </a:r>
            <a:r>
              <a:rPr lang="it-IT" altLang="ja-JP" sz="1400" b="1" dirty="0" err="1">
                <a:solidFill>
                  <a:srgbClr val="FF0000"/>
                </a:solidFill>
              </a:rPr>
              <a:t>trascrizionali</a:t>
            </a:r>
            <a:r>
              <a:rPr lang="it-IT" altLang="ja-JP" sz="1400" b="1" dirty="0">
                <a:solidFill>
                  <a:srgbClr val="FF0000"/>
                </a:solidFill>
              </a:rPr>
              <a:t> come Cat8 e Sip4. che, a loro volta, vengono fosforilati ed attivati da Snf1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 dirty="0"/>
              <a:t>Questi attivatori </a:t>
            </a:r>
            <a:r>
              <a:rPr lang="it-IT" altLang="it-IT" sz="1400" dirty="0" err="1"/>
              <a:t>trascrizionali</a:t>
            </a:r>
            <a:r>
              <a:rPr lang="it-IT" altLang="it-IT" sz="1400" dirty="0"/>
              <a:t> inducono la trascrizione di geni che codificano per enzimi coinvolti nella </a:t>
            </a:r>
            <a:r>
              <a:rPr lang="it-IT" altLang="it-IT" sz="1400" b="1" dirty="0" err="1"/>
              <a:t>gluconeogenesi</a:t>
            </a:r>
            <a:r>
              <a:rPr lang="it-IT" altLang="it-IT" sz="1400" dirty="0"/>
              <a:t> e nella </a:t>
            </a:r>
            <a:r>
              <a:rPr lang="it-IT" altLang="it-IT" sz="1400" b="1" dirty="0"/>
              <a:t>respirazione cellulare</a:t>
            </a:r>
            <a:endParaRPr lang="it-IT" altLang="it-IT" sz="1400" dirty="0"/>
          </a:p>
        </p:txBody>
      </p:sp>
      <p:pic>
        <p:nvPicPr>
          <p:cNvPr id="44038" name="Immagine 2" descr="Schermata 2014-10-15 alle 11.51.05.png">
            <a:extLst>
              <a:ext uri="{FF2B5EF4-FFF2-40B4-BE49-F238E27FC236}">
                <a16:creationId xmlns:a16="http://schemas.microsoft.com/office/drawing/2014/main" id="{D74C3F57-A0F1-9C4D-978C-77E369516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5" r="21399"/>
          <a:stretch>
            <a:fillRect/>
          </a:stretch>
        </p:blipFill>
        <p:spPr bwMode="auto">
          <a:xfrm>
            <a:off x="5292725" y="1412875"/>
            <a:ext cx="320357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3">
            <a:extLst>
              <a:ext uri="{FF2B5EF4-FFF2-40B4-BE49-F238E27FC236}">
                <a16:creationId xmlns:a16="http://schemas.microsoft.com/office/drawing/2014/main" id="{56D35C05-EC89-514A-A0B9-271027D3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02DEC6-F9FD-9D43-837F-CDBFAC0B4A21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15366" name="Text Box 1030">
            <a:extLst>
              <a:ext uri="{FF2B5EF4-FFF2-40B4-BE49-F238E27FC236}">
                <a16:creationId xmlns:a16="http://schemas.microsoft.com/office/drawing/2014/main" id="{D83A5F86-9DD9-7648-A9DA-C21AD8324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5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000" b="1">
                <a:solidFill>
                  <a:srgbClr val="000099"/>
                </a:solidFill>
              </a:rPr>
              <a:t>SNF1/AMPK: regolazione dell</a:t>
            </a:r>
            <a:r>
              <a:rPr lang="ja-JP" altLang="it-IT" sz="2000" b="1">
                <a:solidFill>
                  <a:srgbClr val="000099"/>
                </a:solidFill>
              </a:rPr>
              <a:t>’</a:t>
            </a:r>
            <a:r>
              <a:rPr lang="it-IT" altLang="ja-JP" sz="2000" b="1">
                <a:solidFill>
                  <a:srgbClr val="000099"/>
                </a:solidFill>
              </a:rPr>
              <a:t>attività</a:t>
            </a:r>
            <a:endParaRPr lang="it-IT" altLang="it-IT" sz="2000" b="1">
              <a:solidFill>
                <a:srgbClr val="000099"/>
              </a:solidFill>
            </a:endParaRPr>
          </a:p>
        </p:txBody>
      </p:sp>
      <p:sp>
        <p:nvSpPr>
          <p:cNvPr id="35843" name="Text Box 1033">
            <a:extLst>
              <a:ext uri="{FF2B5EF4-FFF2-40B4-BE49-F238E27FC236}">
                <a16:creationId xmlns:a16="http://schemas.microsoft.com/office/drawing/2014/main" id="{2E268359-F412-2149-B697-4652DCED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467475"/>
            <a:ext cx="331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/>
              <a:t>McCartney and Schmidt, 2001</a:t>
            </a:r>
          </a:p>
        </p:txBody>
      </p:sp>
      <p:sp>
        <p:nvSpPr>
          <p:cNvPr id="35844" name="Text Box 1034">
            <a:extLst>
              <a:ext uri="{FF2B5EF4-FFF2-40B4-BE49-F238E27FC236}">
                <a16:creationId xmlns:a16="http://schemas.microsoft.com/office/drawing/2014/main" id="{A8C24600-1D75-B344-BFB7-E4726B5C2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620713"/>
            <a:ext cx="8964612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Studio del ruolo della fosforilazione della T210 di Snf1 nell</a:t>
            </a:r>
            <a:r>
              <a:rPr lang="ja-JP" altLang="it-IT" sz="1400"/>
              <a:t>’</a:t>
            </a:r>
            <a:r>
              <a:rPr lang="it-IT" altLang="ja-JP" sz="1400"/>
              <a:t>attività del complesso chinasico.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i="1"/>
              <a:t>snf1</a:t>
            </a:r>
            <a:r>
              <a:rPr lang="el-GR" altLang="it-IT" sz="1400" b="1" i="1"/>
              <a:t>Δ</a:t>
            </a:r>
            <a:r>
              <a:rPr lang="it-IT" altLang="it-IT" sz="1400" b="1" i="1"/>
              <a:t>10</a:t>
            </a:r>
            <a:r>
              <a:rPr lang="it-IT" altLang="it-IT" sz="1400"/>
              <a:t> = mutante privo del gene </a:t>
            </a:r>
            <a:r>
              <a:rPr lang="it-IT" altLang="it-IT" sz="1400" i="1"/>
              <a:t>SNF1</a:t>
            </a:r>
            <a:r>
              <a:rPr lang="it-IT" altLang="it-IT" sz="1400"/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SNF1 T210A</a:t>
            </a:r>
            <a:r>
              <a:rPr lang="it-IT" altLang="it-IT" sz="1400"/>
              <a:t>= gene che codifica per una forma non fosforilabile di Snf1 (= Snf1 inattivabile)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SNF1 K84R</a:t>
            </a:r>
            <a:r>
              <a:rPr lang="it-IT" altLang="it-IT" sz="1400"/>
              <a:t>= gene che esprime una forma cataliticamente inattiva di Snf1, poiché una delle lisine presenti nel sito di legame per l</a:t>
            </a:r>
            <a:r>
              <a:rPr lang="ja-JP" altLang="it-IT" sz="1400"/>
              <a:t>’</a:t>
            </a:r>
            <a:r>
              <a:rPr lang="it-IT" altLang="ja-JP" sz="1400"/>
              <a:t>ATP di Snf1 è stata sostituita con un</a:t>
            </a:r>
            <a:r>
              <a:rPr lang="ja-JP" altLang="it-IT" sz="1400"/>
              <a:t>’</a:t>
            </a:r>
            <a:r>
              <a:rPr lang="it-IT" altLang="ja-JP" sz="1400"/>
              <a:t>arginina (= Snf1 può essere fosforilato ma non può fosforilare i suoi substrati).</a:t>
            </a:r>
            <a:endParaRPr lang="el-GR" altLang="it-IT" sz="1400"/>
          </a:p>
        </p:txBody>
      </p:sp>
      <p:grpSp>
        <p:nvGrpSpPr>
          <p:cNvPr id="35845" name="Group 1051">
            <a:extLst>
              <a:ext uri="{FF2B5EF4-FFF2-40B4-BE49-F238E27FC236}">
                <a16:creationId xmlns:a16="http://schemas.microsoft.com/office/drawing/2014/main" id="{FADAFDDF-0159-024D-B3D1-61DEE0DE700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154238"/>
            <a:ext cx="5762625" cy="1706562"/>
            <a:chOff x="158" y="845"/>
            <a:chExt cx="3630" cy="1075"/>
          </a:xfrm>
        </p:grpSpPr>
        <p:sp>
          <p:nvSpPr>
            <p:cNvPr id="35855" name="Text Box 1036">
              <a:extLst>
                <a:ext uri="{FF2B5EF4-FFF2-40B4-BE49-F238E27FC236}">
                  <a16:creationId xmlns:a16="http://schemas.microsoft.com/office/drawing/2014/main" id="{10F18214-5B27-044F-8EED-AB14FC063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288"/>
              <a:ext cx="136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/>
                <a:t>Non crescono su raffinosio</a:t>
              </a:r>
            </a:p>
          </p:txBody>
        </p:sp>
        <p:grpSp>
          <p:nvGrpSpPr>
            <p:cNvPr id="35856" name="Group 1050">
              <a:extLst>
                <a:ext uri="{FF2B5EF4-FFF2-40B4-BE49-F238E27FC236}">
                  <a16:creationId xmlns:a16="http://schemas.microsoft.com/office/drawing/2014/main" id="{6BA6355C-929D-874A-BFB8-D6E42824B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8" y="845"/>
              <a:ext cx="2170" cy="1075"/>
              <a:chOff x="1618" y="845"/>
              <a:chExt cx="2170" cy="1075"/>
            </a:xfrm>
          </p:grpSpPr>
          <p:pic>
            <p:nvPicPr>
              <p:cNvPr id="35857" name="Picture 1029">
                <a:extLst>
                  <a:ext uri="{FF2B5EF4-FFF2-40B4-BE49-F238E27FC236}">
                    <a16:creationId xmlns:a16="http://schemas.microsoft.com/office/drawing/2014/main" id="{56B31B60-1B0D-C54A-B485-B313DA0E5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0"/>
              <a:stretch>
                <a:fillRect/>
              </a:stretch>
            </p:blipFill>
            <p:spPr bwMode="auto">
              <a:xfrm>
                <a:off x="1746" y="845"/>
                <a:ext cx="2042" cy="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8" name="Line 1035">
                <a:extLst>
                  <a:ext uri="{FF2B5EF4-FFF2-40B4-BE49-F238E27FC236}">
                    <a16:creationId xmlns:a16="http://schemas.microsoft.com/office/drawing/2014/main" id="{A8C24A40-19C4-5045-9898-D243483FF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8" y="1215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859" name="Line 1040">
                <a:extLst>
                  <a:ext uri="{FF2B5EF4-FFF2-40B4-BE49-F238E27FC236}">
                    <a16:creationId xmlns:a16="http://schemas.microsoft.com/office/drawing/2014/main" id="{1FDCC075-A0D8-FB41-A8E5-ACCA5E03D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8" y="1578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860" name="Line 1041">
                <a:extLst>
                  <a:ext uri="{FF2B5EF4-FFF2-40B4-BE49-F238E27FC236}">
                    <a16:creationId xmlns:a16="http://schemas.microsoft.com/office/drawing/2014/main" id="{5AAC1C04-CE9E-B742-AC19-B49622ABB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8" y="1805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35846" name="Group 1053">
            <a:extLst>
              <a:ext uri="{FF2B5EF4-FFF2-40B4-BE49-F238E27FC236}">
                <a16:creationId xmlns:a16="http://schemas.microsoft.com/office/drawing/2014/main" id="{04AFECF3-3331-B944-8C26-7F4B2C650077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4005263"/>
            <a:ext cx="7451725" cy="1871662"/>
            <a:chOff x="249" y="1434"/>
            <a:chExt cx="4694" cy="1179"/>
          </a:xfrm>
        </p:grpSpPr>
        <p:grpSp>
          <p:nvGrpSpPr>
            <p:cNvPr id="35850" name="Group 1052">
              <a:extLst>
                <a:ext uri="{FF2B5EF4-FFF2-40B4-BE49-F238E27FC236}">
                  <a16:creationId xmlns:a16="http://schemas.microsoft.com/office/drawing/2014/main" id="{7CB0A3B8-8223-914E-89EC-26A8BF4EB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1434"/>
              <a:ext cx="4694" cy="1179"/>
              <a:chOff x="136" y="2659"/>
              <a:chExt cx="4694" cy="1179"/>
            </a:xfrm>
          </p:grpSpPr>
          <p:pic>
            <p:nvPicPr>
              <p:cNvPr id="35852" name="Picture 1032">
                <a:extLst>
                  <a:ext uri="{FF2B5EF4-FFF2-40B4-BE49-F238E27FC236}">
                    <a16:creationId xmlns:a16="http://schemas.microsoft.com/office/drawing/2014/main" id="{01401BA7-EA97-7F40-BD06-3315F92895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" t="934" b="38548"/>
              <a:stretch>
                <a:fillRect/>
              </a:stretch>
            </p:blipFill>
            <p:spPr bwMode="auto">
              <a:xfrm>
                <a:off x="136" y="2659"/>
                <a:ext cx="1565" cy="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3" name="Text Box 1044">
                <a:extLst>
                  <a:ext uri="{FF2B5EF4-FFF2-40B4-BE49-F238E27FC236}">
                    <a16:creationId xmlns:a16="http://schemas.microsoft.com/office/drawing/2014/main" id="{44080A96-A7E3-C045-9F4D-0CCEB39ED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0" y="2795"/>
                <a:ext cx="1791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200" b="1"/>
                  <a:t>R</a:t>
                </a:r>
                <a:r>
                  <a:rPr lang="it-IT" altLang="it-IT" sz="1200"/>
                  <a:t>= condizione di repressione da glucosio</a:t>
                </a:r>
              </a:p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200" b="1"/>
                  <a:t>D</a:t>
                </a:r>
                <a:r>
                  <a:rPr lang="it-IT" altLang="it-IT" sz="1200"/>
                  <a:t>= condizione di de-repressione da glucosio</a:t>
                </a:r>
              </a:p>
            </p:txBody>
          </p:sp>
          <p:pic>
            <p:nvPicPr>
              <p:cNvPr id="35854" name="Picture 1046">
                <a:extLst>
                  <a:ext uri="{FF2B5EF4-FFF2-40B4-BE49-F238E27FC236}">
                    <a16:creationId xmlns:a16="http://schemas.microsoft.com/office/drawing/2014/main" id="{AAD8CA60-A3B2-FD49-A7CE-6CC69AAD2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73" t="47598"/>
              <a:stretch>
                <a:fillRect/>
              </a:stretch>
            </p:blipFill>
            <p:spPr bwMode="auto">
              <a:xfrm>
                <a:off x="3696" y="2659"/>
                <a:ext cx="1134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79" name="Line 1043">
              <a:extLst>
                <a:ext uri="{FF2B5EF4-FFF2-40B4-BE49-F238E27FC236}">
                  <a16:creationId xmlns:a16="http://schemas.microsoft.com/office/drawing/2014/main" id="{0295DE63-71A0-5941-A5AD-7F2FB83E0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1706"/>
              <a:ext cx="227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5381" name="Text Box 1045">
            <a:extLst>
              <a:ext uri="{FF2B5EF4-FFF2-40B4-BE49-F238E27FC236}">
                <a16:creationId xmlns:a16="http://schemas.microsoft.com/office/drawing/2014/main" id="{A08CA07E-0800-704B-95A8-315C2F53D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18188"/>
            <a:ext cx="8604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Snf1 è fosforilata nel passaggio da terreno contenente 6%glucosio a terreno contenente 0,05% glucosio</a:t>
            </a:r>
          </a:p>
        </p:txBody>
      </p:sp>
      <p:sp>
        <p:nvSpPr>
          <p:cNvPr id="15390" name="Text Box 1054">
            <a:extLst>
              <a:ext uri="{FF2B5EF4-FFF2-40B4-BE49-F238E27FC236}">
                <a16:creationId xmlns:a16="http://schemas.microsoft.com/office/drawing/2014/main" id="{2F24A35B-6D6B-574C-A928-FEE79FF58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Snf1 deve essere </a:t>
            </a:r>
            <a:r>
              <a:rPr lang="it-IT" altLang="it-IT" sz="1400" b="1"/>
              <a:t>fosforilata</a:t>
            </a:r>
            <a:r>
              <a:rPr lang="it-IT" altLang="it-IT" sz="1400"/>
              <a:t> e </a:t>
            </a:r>
            <a:r>
              <a:rPr lang="it-IT" altLang="it-IT" sz="1400" b="1"/>
              <a:t>cataliticamente attiva</a:t>
            </a:r>
            <a:r>
              <a:rPr lang="it-IT" altLang="it-IT" sz="1400"/>
              <a:t> per permettere la crescita su fonti di carbonio </a:t>
            </a:r>
            <a:r>
              <a:rPr lang="it-IT" altLang="it-IT" sz="1400" i="1"/>
              <a:t>non-preferred</a:t>
            </a:r>
            <a:r>
              <a:rPr lang="it-IT" altLang="it-IT" sz="1400"/>
              <a:t>. </a:t>
            </a:r>
          </a:p>
        </p:txBody>
      </p:sp>
      <p:sp>
        <p:nvSpPr>
          <p:cNvPr id="15391" name="Rectangle 1055">
            <a:extLst>
              <a:ext uri="{FF2B5EF4-FFF2-40B4-BE49-F238E27FC236}">
                <a16:creationId xmlns:a16="http://schemas.microsoft.com/office/drawing/2014/main" id="{F9CD0367-3E3D-C241-8091-51A461DAC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4652963"/>
            <a:ext cx="647700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90" grpId="0"/>
      <p:bldP spid="153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numero diapositiva 1">
            <a:extLst>
              <a:ext uri="{FF2B5EF4-FFF2-40B4-BE49-F238E27FC236}">
                <a16:creationId xmlns:a16="http://schemas.microsoft.com/office/drawing/2014/main" id="{87432280-AEF0-5E42-A4ED-073CC455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68FC6C-111A-2F47-A5B5-C44409AF5080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37890" name="CasellaDiTesto 2">
            <a:extLst>
              <a:ext uri="{FF2B5EF4-FFF2-40B4-BE49-F238E27FC236}">
                <a16:creationId xmlns:a16="http://schemas.microsoft.com/office/drawing/2014/main" id="{BB6776EC-7869-6847-8E27-B3633FF14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76250"/>
            <a:ext cx="184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</a:rPr>
              <a:t> </a:t>
            </a:r>
            <a:endParaRPr lang="it-IT" altLang="it-IT" sz="24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37891" name="Immagine 3" descr="Schermata 2013-11-18 alle 08.41.27.png">
            <a:extLst>
              <a:ext uri="{FF2B5EF4-FFF2-40B4-BE49-F238E27FC236}">
                <a16:creationId xmlns:a16="http://schemas.microsoft.com/office/drawing/2014/main" id="{FE9F431C-30AA-0B41-A2E3-BB864A0F6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4"/>
          <a:stretch/>
        </p:blipFill>
        <p:spPr bwMode="auto">
          <a:xfrm>
            <a:off x="4109977" y="1610455"/>
            <a:ext cx="92914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magine 4" descr="Schermata 2013-11-18 alle 08.41.45.png">
            <a:extLst>
              <a:ext uri="{FF2B5EF4-FFF2-40B4-BE49-F238E27FC236}">
                <a16:creationId xmlns:a16="http://schemas.microsoft.com/office/drawing/2014/main" id="{765B3B61-4FDD-D443-B40F-29D2D7AFE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3129"/>
            <a:ext cx="35893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magine 5" descr="Schermata 2013-11-18 alle 08.42.37.png">
            <a:extLst>
              <a:ext uri="{FF2B5EF4-FFF2-40B4-BE49-F238E27FC236}">
                <a16:creationId xmlns:a16="http://schemas.microsoft.com/office/drawing/2014/main" id="{05EB4F94-DF3D-1444-98CA-9F32159FE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4234041"/>
            <a:ext cx="3932067" cy="152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ttangolo 2">
            <a:extLst>
              <a:ext uri="{FF2B5EF4-FFF2-40B4-BE49-F238E27FC236}">
                <a16:creationId xmlns:a16="http://schemas.microsoft.com/office/drawing/2014/main" id="{E309AD9D-6C90-7D4D-9627-9930C3162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996" y="3631137"/>
            <a:ext cx="31734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600" dirty="0"/>
              <a:t>Margaret K. </a:t>
            </a:r>
            <a:r>
              <a:rPr lang="it-IT" altLang="it-IT" sz="600" dirty="0" err="1"/>
              <a:t>Shirra</a:t>
            </a:r>
            <a:r>
              <a:rPr lang="it-IT" altLang="it-IT" sz="600" dirty="0"/>
              <a:t> et al., </a:t>
            </a:r>
            <a:r>
              <a:rPr lang="it-IT" altLang="it-IT" sz="600" dirty="0" err="1"/>
              <a:t>J</a:t>
            </a:r>
            <a:r>
              <a:rPr lang="it-IT" altLang="it-IT" sz="600" dirty="0"/>
              <a:t>. </a:t>
            </a:r>
            <a:r>
              <a:rPr lang="it-IT" altLang="it-IT" sz="600" dirty="0" err="1"/>
              <a:t>Biol</a:t>
            </a:r>
            <a:r>
              <a:rPr lang="it-IT" altLang="it-IT" sz="600" dirty="0"/>
              <a:t>. </a:t>
            </a:r>
            <a:r>
              <a:rPr lang="it-IT" altLang="it-IT" sz="600" dirty="0" err="1"/>
              <a:t>Chem</a:t>
            </a:r>
            <a:r>
              <a:rPr lang="it-IT" altLang="it-IT" sz="600" dirty="0"/>
              <a:t>. 2008, 283:35889-35898</a:t>
            </a: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6CBC1D35-FA37-994E-A355-B58287F8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76250"/>
            <a:ext cx="6911975" cy="461963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it-IT" b="1" dirty="0" err="1">
                <a:solidFill>
                  <a:srgbClr val="0000FF"/>
                </a:solidFill>
              </a:rPr>
              <a:t>Analog</a:t>
            </a:r>
            <a:r>
              <a:rPr lang="it-IT" altLang="it-IT" b="1" dirty="0">
                <a:solidFill>
                  <a:srgbClr val="0000FF"/>
                </a:solidFill>
              </a:rPr>
              <a:t>-sensitive allele of Snf1 </a:t>
            </a:r>
            <a:r>
              <a:rPr lang="it-IT" altLang="it-IT" b="1" i="1" dirty="0">
                <a:solidFill>
                  <a:srgbClr val="0000FF"/>
                </a:solidFill>
              </a:rPr>
              <a:t>SNF1-I132G</a:t>
            </a:r>
            <a:r>
              <a:rPr lang="it-IT" altLang="it-IT" b="1" dirty="0">
                <a:solidFill>
                  <a:srgbClr val="0000FF"/>
                </a:solidFill>
              </a:rPr>
              <a:t> 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37896" name="CasellaDiTesto 2">
            <a:extLst>
              <a:ext uri="{FF2B5EF4-FFF2-40B4-BE49-F238E27FC236}">
                <a16:creationId xmlns:a16="http://schemas.microsoft.com/office/drawing/2014/main" id="{DB581579-BF90-4A4E-A090-0597FC025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890" y="3241624"/>
            <a:ext cx="19442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/>
              <a:t>2-naphthylmethyl </a:t>
            </a:r>
            <a:r>
              <a:rPr lang="it-IT" altLang="it-IT" sz="1100" dirty="0" err="1"/>
              <a:t>pyrazolopyrimidine</a:t>
            </a:r>
            <a:r>
              <a:rPr lang="it-IT" altLang="it-IT" sz="1100" dirty="0"/>
              <a:t> 1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E47F120-810C-F44E-8C80-4C58733A216F}"/>
              </a:ext>
            </a:extLst>
          </p:cNvPr>
          <p:cNvSpPr/>
          <p:nvPr/>
        </p:nvSpPr>
        <p:spPr>
          <a:xfrm>
            <a:off x="238556" y="1610455"/>
            <a:ext cx="34470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j-lt"/>
              </a:rPr>
              <a:t>Ile-132 in the Snf1 </a:t>
            </a:r>
            <a:r>
              <a:rPr lang="it-IT" sz="1200" dirty="0" err="1">
                <a:latin typeface="+mj-lt"/>
              </a:rPr>
              <a:t>kinase</a:t>
            </a:r>
            <a:r>
              <a:rPr lang="it-IT" sz="1200" dirty="0">
                <a:latin typeface="+mj-lt"/>
              </a:rPr>
              <a:t> domain </a:t>
            </a:r>
            <a:r>
              <a:rPr lang="it-IT" sz="1200" dirty="0" err="1">
                <a:latin typeface="+mj-lt"/>
              </a:rPr>
              <a:t>was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changed</a:t>
            </a:r>
            <a:r>
              <a:rPr lang="it-IT" sz="1200" dirty="0">
                <a:latin typeface="+mj-lt"/>
              </a:rPr>
              <a:t> to </a:t>
            </a:r>
            <a:r>
              <a:rPr lang="it-IT" sz="1200" dirty="0" err="1">
                <a:latin typeface="+mj-lt"/>
              </a:rPr>
              <a:t>glycine</a:t>
            </a:r>
            <a:r>
              <a:rPr lang="it-IT" sz="1200" dirty="0">
                <a:latin typeface="+mj-lt"/>
              </a:rPr>
              <a:t>, </a:t>
            </a:r>
            <a:r>
              <a:rPr lang="it-IT" sz="1200" dirty="0" err="1">
                <a:latin typeface="+mj-lt"/>
              </a:rPr>
              <a:t>creating</a:t>
            </a:r>
            <a:r>
              <a:rPr lang="it-IT" sz="1200" dirty="0">
                <a:latin typeface="+mj-lt"/>
              </a:rPr>
              <a:t> the </a:t>
            </a:r>
            <a:r>
              <a:rPr lang="it-IT" sz="1200" i="1" dirty="0">
                <a:latin typeface="+mj-lt"/>
              </a:rPr>
              <a:t>snf1-as </a:t>
            </a:r>
            <a:r>
              <a:rPr lang="it-IT" sz="1200" dirty="0">
                <a:latin typeface="+mj-lt"/>
              </a:rPr>
              <a:t>allele. </a:t>
            </a:r>
          </a:p>
          <a:p>
            <a:pPr algn="just"/>
            <a:r>
              <a:rPr lang="it-IT" altLang="it-IT" sz="1200" dirty="0" err="1"/>
              <a:t>Analog</a:t>
            </a:r>
            <a:r>
              <a:rPr lang="it-IT" altLang="it-IT" sz="1200" dirty="0"/>
              <a:t>-sensitive AS </a:t>
            </a:r>
            <a:r>
              <a:rPr lang="it-IT" altLang="it-IT" sz="1200" dirty="0" err="1"/>
              <a:t>Kinase</a:t>
            </a:r>
            <a:r>
              <a:rPr lang="it-IT" altLang="it-IT" sz="1200" dirty="0"/>
              <a:t> </a:t>
            </a:r>
            <a:r>
              <a:rPr lang="it-IT" altLang="it-IT" sz="1200" dirty="0" err="1"/>
              <a:t>technology</a:t>
            </a:r>
            <a:r>
              <a:rPr lang="it-IT" altLang="it-IT" sz="1200" dirty="0"/>
              <a:t> </a:t>
            </a:r>
            <a:r>
              <a:rPr lang="it-IT" altLang="it-IT" sz="1200" dirty="0" err="1"/>
              <a:t>allows</a:t>
            </a:r>
            <a:r>
              <a:rPr lang="it-IT" altLang="it-IT" sz="1200" dirty="0"/>
              <a:t> for </a:t>
            </a:r>
            <a:r>
              <a:rPr lang="it-IT" altLang="it-IT" sz="1200" dirty="0" err="1"/>
              <a:t>rapid</a:t>
            </a:r>
            <a:r>
              <a:rPr lang="it-IT" altLang="it-IT" sz="1200" dirty="0"/>
              <a:t> and </a:t>
            </a:r>
            <a:r>
              <a:rPr lang="it-IT" altLang="it-IT" sz="1200" dirty="0" err="1"/>
              <a:t>highly</a:t>
            </a:r>
            <a:r>
              <a:rPr lang="it-IT" altLang="it-IT" sz="1200" dirty="0"/>
              <a:t> </a:t>
            </a:r>
            <a:r>
              <a:rPr lang="it-IT" altLang="it-IT" sz="1200" dirty="0" err="1"/>
              <a:t>specific</a:t>
            </a:r>
            <a:r>
              <a:rPr lang="it-IT" altLang="it-IT" sz="1200" dirty="0"/>
              <a:t> </a:t>
            </a:r>
            <a:r>
              <a:rPr lang="it-IT" altLang="it-IT" sz="1200" dirty="0" err="1"/>
              <a:t>inhibition</a:t>
            </a:r>
            <a:r>
              <a:rPr lang="it-IT" altLang="it-IT" sz="1200" dirty="0"/>
              <a:t> of </a:t>
            </a:r>
            <a:r>
              <a:rPr lang="it-IT" altLang="it-IT" sz="1200" dirty="0" err="1"/>
              <a:t>individual</a:t>
            </a:r>
            <a:r>
              <a:rPr lang="it-IT" altLang="it-IT" sz="1200" dirty="0"/>
              <a:t> </a:t>
            </a:r>
            <a:r>
              <a:rPr lang="it-IT" altLang="it-IT" sz="1200" dirty="0" err="1"/>
              <a:t>engineered</a:t>
            </a:r>
            <a:r>
              <a:rPr lang="it-IT" altLang="it-IT" sz="1200" dirty="0"/>
              <a:t> </a:t>
            </a:r>
            <a:r>
              <a:rPr lang="it-IT" altLang="it-IT" sz="1200" dirty="0" err="1"/>
              <a:t>kinases</a:t>
            </a:r>
            <a:r>
              <a:rPr lang="it-IT" altLang="it-IT" sz="1200" dirty="0"/>
              <a:t> in </a:t>
            </a:r>
            <a:r>
              <a:rPr lang="it-IT" altLang="it-IT" sz="1200" dirty="0" err="1"/>
              <a:t>cells</a:t>
            </a:r>
            <a:r>
              <a:rPr lang="it-IT" altLang="it-IT" sz="1200" dirty="0"/>
              <a:t>.</a:t>
            </a:r>
          </a:p>
          <a:p>
            <a:endParaRPr lang="it-IT" altLang="it-IT" sz="1200" dirty="0"/>
          </a:p>
          <a:p>
            <a:pPr algn="just"/>
            <a:r>
              <a:rPr lang="it-IT" altLang="it-IT" sz="1200" b="1" dirty="0">
                <a:solidFill>
                  <a:srgbClr val="FF0000"/>
                </a:solidFill>
              </a:rPr>
              <a:t>The </a:t>
            </a:r>
            <a:r>
              <a:rPr lang="it-IT" altLang="it-IT" sz="1200" b="1" dirty="0" err="1">
                <a:solidFill>
                  <a:srgbClr val="FF0000"/>
                </a:solidFill>
              </a:rPr>
              <a:t>technique</a:t>
            </a:r>
            <a:r>
              <a:rPr lang="it-IT" altLang="it-IT" sz="1200" b="1" dirty="0">
                <a:solidFill>
                  <a:srgbClr val="FF0000"/>
                </a:solidFill>
              </a:rPr>
              <a:t> </a:t>
            </a:r>
            <a:r>
              <a:rPr lang="it-IT" altLang="it-IT" sz="1200" b="1" dirty="0" err="1">
                <a:solidFill>
                  <a:srgbClr val="FF0000"/>
                </a:solidFill>
              </a:rPr>
              <a:t>consists</a:t>
            </a:r>
            <a:r>
              <a:rPr lang="it-IT" altLang="it-IT" sz="1200" b="1" dirty="0">
                <a:solidFill>
                  <a:srgbClr val="FF0000"/>
                </a:solidFill>
              </a:rPr>
              <a:t> of </a:t>
            </a:r>
            <a:r>
              <a:rPr lang="it-IT" altLang="it-IT" sz="1200" b="1" dirty="0" err="1">
                <a:solidFill>
                  <a:srgbClr val="FF0000"/>
                </a:solidFill>
              </a:rPr>
              <a:t>two</a:t>
            </a:r>
            <a:r>
              <a:rPr lang="it-IT" altLang="it-IT" sz="1200" b="1" dirty="0">
                <a:solidFill>
                  <a:srgbClr val="FF0000"/>
                </a:solidFill>
              </a:rPr>
              <a:t> </a:t>
            </a:r>
            <a:r>
              <a:rPr lang="it-IT" altLang="it-IT" sz="1200" b="1" dirty="0" err="1">
                <a:solidFill>
                  <a:srgbClr val="FF0000"/>
                </a:solidFill>
              </a:rPr>
              <a:t>parts</a:t>
            </a:r>
            <a:r>
              <a:rPr lang="it-IT" altLang="it-IT" sz="1200" b="1" dirty="0">
                <a:solidFill>
                  <a:srgbClr val="FF0000"/>
                </a:solidFill>
              </a:rPr>
              <a:t>: a </a:t>
            </a:r>
            <a:r>
              <a:rPr lang="it-IT" altLang="it-IT" sz="1200" b="1" dirty="0" err="1">
                <a:solidFill>
                  <a:srgbClr val="FF0000"/>
                </a:solidFill>
              </a:rPr>
              <a:t>kinase</a:t>
            </a:r>
            <a:r>
              <a:rPr lang="it-IT" altLang="it-IT" sz="1200" b="1" dirty="0">
                <a:solidFill>
                  <a:srgbClr val="FF0000"/>
                </a:solidFill>
              </a:rPr>
              <a:t> </a:t>
            </a:r>
            <a:r>
              <a:rPr lang="it-IT" altLang="it-IT" sz="1200" b="1" dirty="0" err="1">
                <a:solidFill>
                  <a:srgbClr val="FF0000"/>
                </a:solidFill>
              </a:rPr>
              <a:t>containing</a:t>
            </a:r>
            <a:r>
              <a:rPr lang="it-IT" altLang="it-IT" sz="1200" b="1" dirty="0">
                <a:solidFill>
                  <a:srgbClr val="FF0000"/>
                </a:solidFill>
              </a:rPr>
              <a:t> a </a:t>
            </a:r>
            <a:r>
              <a:rPr lang="it-IT" altLang="it-IT" sz="1200" b="1" dirty="0" err="1">
                <a:solidFill>
                  <a:srgbClr val="FF0000"/>
                </a:solidFill>
              </a:rPr>
              <a:t>space-creating</a:t>
            </a:r>
            <a:r>
              <a:rPr lang="it-IT" altLang="it-IT" sz="1200" b="1" dirty="0">
                <a:solidFill>
                  <a:srgbClr val="FF0000"/>
                </a:solidFill>
              </a:rPr>
              <a:t> </a:t>
            </a:r>
            <a:r>
              <a:rPr lang="it-IT" altLang="it-IT" sz="1200" b="1" dirty="0" err="1">
                <a:solidFill>
                  <a:srgbClr val="FF0000"/>
                </a:solidFill>
              </a:rPr>
              <a:t>mutation</a:t>
            </a:r>
            <a:r>
              <a:rPr lang="it-IT" altLang="it-IT" sz="1200" b="1" dirty="0">
                <a:solidFill>
                  <a:srgbClr val="FF0000"/>
                </a:solidFill>
              </a:rPr>
              <a:t> in the ATP-</a:t>
            </a:r>
            <a:r>
              <a:rPr lang="it-IT" altLang="it-IT" sz="1200" b="1" dirty="0" err="1">
                <a:solidFill>
                  <a:srgbClr val="FF0000"/>
                </a:solidFill>
              </a:rPr>
              <a:t>binding</a:t>
            </a:r>
            <a:r>
              <a:rPr lang="it-IT" altLang="it-IT" sz="1200" b="1" dirty="0">
                <a:solidFill>
                  <a:srgbClr val="FF0000"/>
                </a:solidFill>
              </a:rPr>
              <a:t> pocket and a </a:t>
            </a:r>
            <a:r>
              <a:rPr lang="it-IT" altLang="it-IT" sz="1200" b="1" dirty="0" err="1">
                <a:solidFill>
                  <a:srgbClr val="FF0000"/>
                </a:solidFill>
              </a:rPr>
              <a:t>bulky</a:t>
            </a:r>
            <a:r>
              <a:rPr lang="it-IT" altLang="it-IT" sz="1200" b="1" dirty="0">
                <a:solidFill>
                  <a:srgbClr val="FF0000"/>
                </a:solidFill>
              </a:rPr>
              <a:t> ATP-competitive small </a:t>
            </a:r>
            <a:r>
              <a:rPr lang="it-IT" altLang="it-IT" sz="1200" b="1" dirty="0" err="1">
                <a:solidFill>
                  <a:srgbClr val="FF0000"/>
                </a:solidFill>
              </a:rPr>
              <a:t>molecule</a:t>
            </a:r>
            <a:r>
              <a:rPr lang="it-IT" altLang="it-IT" sz="1200" b="1" dirty="0">
                <a:solidFill>
                  <a:srgbClr val="FF0000"/>
                </a:solidFill>
              </a:rPr>
              <a:t> </a:t>
            </a:r>
            <a:r>
              <a:rPr lang="it-IT" altLang="it-IT" sz="1200" b="1" dirty="0" err="1">
                <a:solidFill>
                  <a:srgbClr val="FF0000"/>
                </a:solidFill>
              </a:rPr>
              <a:t>inhibitor</a:t>
            </a:r>
            <a:r>
              <a:rPr lang="it-IT" altLang="it-IT" sz="1200" b="1" dirty="0">
                <a:solidFill>
                  <a:srgbClr val="FF0000"/>
                </a:solidFill>
              </a:rPr>
              <a:t> </a:t>
            </a:r>
            <a:r>
              <a:rPr lang="it-IT" altLang="it-IT" sz="1200" b="1" dirty="0" err="1">
                <a:solidFill>
                  <a:srgbClr val="FF0000"/>
                </a:solidFill>
              </a:rPr>
              <a:t>that</a:t>
            </a:r>
            <a:r>
              <a:rPr lang="it-IT" altLang="it-IT" sz="1200" b="1" dirty="0">
                <a:solidFill>
                  <a:srgbClr val="FF0000"/>
                </a:solidFill>
              </a:rPr>
              <a:t> </a:t>
            </a:r>
            <a:r>
              <a:rPr lang="it-IT" altLang="it-IT" sz="1200" b="1" dirty="0" err="1">
                <a:solidFill>
                  <a:srgbClr val="FF0000"/>
                </a:solidFill>
              </a:rPr>
              <a:t>complements</a:t>
            </a:r>
            <a:r>
              <a:rPr lang="it-IT" altLang="it-IT" sz="1200" b="1" dirty="0">
                <a:solidFill>
                  <a:srgbClr val="FF0000"/>
                </a:solidFill>
              </a:rPr>
              <a:t> the </a:t>
            </a:r>
            <a:r>
              <a:rPr lang="it-IT" altLang="it-IT" sz="1200" b="1" dirty="0" err="1">
                <a:solidFill>
                  <a:srgbClr val="FF0000"/>
                </a:solidFill>
              </a:rPr>
              <a:t>shape</a:t>
            </a:r>
            <a:r>
              <a:rPr lang="it-IT" altLang="it-IT" sz="1200" b="1" dirty="0">
                <a:solidFill>
                  <a:srgbClr val="FF0000"/>
                </a:solidFill>
              </a:rPr>
              <a:t> of the </a:t>
            </a:r>
            <a:r>
              <a:rPr lang="it-IT" altLang="it-IT" sz="1200" b="1" dirty="0" err="1">
                <a:solidFill>
                  <a:srgbClr val="FF0000"/>
                </a:solidFill>
              </a:rPr>
              <a:t>mutant</a:t>
            </a:r>
            <a:r>
              <a:rPr lang="it-IT" altLang="it-IT" sz="1200" b="1" dirty="0">
                <a:solidFill>
                  <a:srgbClr val="FF0000"/>
                </a:solidFill>
              </a:rPr>
              <a:t> ATP pocket.</a:t>
            </a:r>
          </a:p>
          <a:p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588467F-529D-794F-B087-D9B557B0C5B7}"/>
              </a:ext>
            </a:extLst>
          </p:cNvPr>
          <p:cNvSpPr/>
          <p:nvPr/>
        </p:nvSpPr>
        <p:spPr>
          <a:xfrm>
            <a:off x="4283968" y="4456853"/>
            <a:ext cx="3908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/>
              <a:t>Cells</a:t>
            </a:r>
            <a:r>
              <a:rPr lang="it-IT" sz="1600" dirty="0"/>
              <a:t> </a:t>
            </a:r>
            <a:r>
              <a:rPr lang="it-IT" sz="1600" dirty="0" err="1"/>
              <a:t>were</a:t>
            </a:r>
            <a:br>
              <a:rPr lang="it-IT" sz="1600" dirty="0"/>
            </a:br>
            <a:r>
              <a:rPr lang="it-IT" sz="1600" dirty="0" err="1"/>
              <a:t>grown</a:t>
            </a:r>
            <a:r>
              <a:rPr lang="it-IT" sz="1600" dirty="0"/>
              <a:t> in 2% </a:t>
            </a:r>
            <a:r>
              <a:rPr lang="it-IT" sz="1600" dirty="0" err="1"/>
              <a:t>glucose</a:t>
            </a:r>
            <a:r>
              <a:rPr lang="it-IT" sz="1600" dirty="0"/>
              <a:t> and </a:t>
            </a:r>
            <a:r>
              <a:rPr lang="it-IT" sz="1600" dirty="0" err="1"/>
              <a:t>then</a:t>
            </a:r>
            <a:r>
              <a:rPr lang="it-IT" sz="1600" dirty="0"/>
              <a:t> </a:t>
            </a:r>
            <a:r>
              <a:rPr lang="it-IT" sz="1600" dirty="0" err="1"/>
              <a:t>shifted</a:t>
            </a:r>
            <a:r>
              <a:rPr lang="it-IT" sz="1600" dirty="0"/>
              <a:t> to medium </a:t>
            </a:r>
            <a:r>
              <a:rPr lang="it-IT" sz="1600" dirty="0" err="1"/>
              <a:t>containing</a:t>
            </a:r>
            <a:r>
              <a:rPr lang="it-IT" sz="1600" dirty="0"/>
              <a:t> 2% </a:t>
            </a:r>
            <a:r>
              <a:rPr lang="it-IT" sz="1600" dirty="0" err="1"/>
              <a:t>raffinose</a:t>
            </a:r>
            <a:r>
              <a:rPr lang="it-IT" sz="1600" dirty="0"/>
              <a:t> and 0.05% </a:t>
            </a:r>
            <a:r>
              <a:rPr lang="it-IT" sz="1600" dirty="0" err="1"/>
              <a:t>glucose</a:t>
            </a:r>
            <a:r>
              <a:rPr lang="it-IT" sz="1600" dirty="0"/>
              <a:t> for 1 h.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numero diapositiva 3">
            <a:extLst>
              <a:ext uri="{FF2B5EF4-FFF2-40B4-BE49-F238E27FC236}">
                <a16:creationId xmlns:a16="http://schemas.microsoft.com/office/drawing/2014/main" id="{F100C525-2A40-B248-BA17-AA18AA56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7BE738-9F9D-184C-896B-2AD61191F81B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pic>
        <p:nvPicPr>
          <p:cNvPr id="38914" name="Picture 6">
            <a:extLst>
              <a:ext uri="{FF2B5EF4-FFF2-40B4-BE49-F238E27FC236}">
                <a16:creationId xmlns:a16="http://schemas.microsoft.com/office/drawing/2014/main" id="{DC05B28A-8178-FD4A-86CC-2C38BD84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7" t="7582" b="46310"/>
          <a:stretch>
            <a:fillRect/>
          </a:stretch>
        </p:blipFill>
        <p:spPr bwMode="auto">
          <a:xfrm>
            <a:off x="5148263" y="1052513"/>
            <a:ext cx="1390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8">
            <a:extLst>
              <a:ext uri="{FF2B5EF4-FFF2-40B4-BE49-F238E27FC236}">
                <a16:creationId xmlns:a16="http://schemas.microsoft.com/office/drawing/2014/main" id="{B4C9CCA6-D360-F344-97E8-A3778A5FD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620713"/>
            <a:ext cx="5329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u="sng">
                <a:solidFill>
                  <a:srgbClr val="0066FF"/>
                </a:solidFill>
              </a:rPr>
              <a:t>Risposta a carenze nutrizionali: carenza di glucosio</a:t>
            </a:r>
          </a:p>
        </p:txBody>
      </p:sp>
      <p:sp>
        <p:nvSpPr>
          <p:cNvPr id="38916" name="Text Box 9">
            <a:extLst>
              <a:ext uri="{FF2B5EF4-FFF2-40B4-BE49-F238E27FC236}">
                <a16:creationId xmlns:a16="http://schemas.microsoft.com/office/drawing/2014/main" id="{2AC71C70-7CF6-7F4C-8716-4C9D3170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93193"/>
            <a:ext cx="1657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 dirty="0" err="1"/>
              <a:t>Treitel</a:t>
            </a:r>
            <a:r>
              <a:rPr lang="it-IT" altLang="it-IT" sz="1200" b="1" i="1" dirty="0"/>
              <a:t> et al, 1998</a:t>
            </a:r>
          </a:p>
        </p:txBody>
      </p:sp>
      <p:sp>
        <p:nvSpPr>
          <p:cNvPr id="38917" name="Text Box 12">
            <a:extLst>
              <a:ext uri="{FF2B5EF4-FFF2-40B4-BE49-F238E27FC236}">
                <a16:creationId xmlns:a16="http://schemas.microsoft.com/office/drawing/2014/main" id="{A57E9155-839F-234A-A3BB-58C70535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11288"/>
            <a:ext cx="41767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R</a:t>
            </a:r>
            <a:r>
              <a:rPr lang="it-IT" altLang="it-IT" sz="1400"/>
              <a:t>= condizione di repressione da glucosio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D</a:t>
            </a:r>
            <a:r>
              <a:rPr lang="it-IT" altLang="it-IT" sz="1400"/>
              <a:t>= condizione di de-repressione da glucosio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i="1"/>
              <a:t>snf1</a:t>
            </a:r>
            <a:r>
              <a:rPr lang="it-IT" altLang="it-IT" sz="1400"/>
              <a:t>= </a:t>
            </a:r>
            <a:r>
              <a:rPr lang="it-IT" altLang="it-IT" sz="1400" b="1"/>
              <a:t>snf1 K84R</a:t>
            </a:r>
            <a:r>
              <a:rPr lang="it-IT" altLang="it-IT" sz="1400"/>
              <a:t>, mutante cataliticamente inattivo</a:t>
            </a:r>
          </a:p>
        </p:txBody>
      </p:sp>
      <p:sp>
        <p:nvSpPr>
          <p:cNvPr id="38918" name="Text Box 13">
            <a:extLst>
              <a:ext uri="{FF2B5EF4-FFF2-40B4-BE49-F238E27FC236}">
                <a16:creationId xmlns:a16="http://schemas.microsoft.com/office/drawing/2014/main" id="{1A70AAC3-A442-134A-8904-78A88CD27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229225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.</a:t>
            </a:r>
          </a:p>
        </p:txBody>
      </p:sp>
      <p:sp>
        <p:nvSpPr>
          <p:cNvPr id="38919" name="Text Box 15">
            <a:extLst>
              <a:ext uri="{FF2B5EF4-FFF2-40B4-BE49-F238E27FC236}">
                <a16:creationId xmlns:a16="http://schemas.microsoft.com/office/drawing/2014/main" id="{4DEB2EA1-AE88-4C46-B059-1C0874B1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6467475"/>
            <a:ext cx="1655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/>
              <a:t>Sh</a:t>
            </a:r>
            <a:r>
              <a:rPr lang="en-US" altLang="it-IT" sz="1200" b="1" i="1"/>
              <a:t>ü</a:t>
            </a:r>
            <a:r>
              <a:rPr lang="it-IT" altLang="it-IT" sz="1200" b="1" i="1"/>
              <a:t>ller, 2003</a:t>
            </a:r>
          </a:p>
        </p:txBody>
      </p:sp>
      <p:sp>
        <p:nvSpPr>
          <p:cNvPr id="38920" name="Text Box 16">
            <a:extLst>
              <a:ext uri="{FF2B5EF4-FFF2-40B4-BE49-F238E27FC236}">
                <a16:creationId xmlns:a16="http://schemas.microsoft.com/office/drawing/2014/main" id="{D4E38A41-2E92-4447-BF7D-5EBE429A8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84538"/>
            <a:ext cx="82804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</a:rPr>
              <a:t>Snf1 fosforila Mig1, permettendone la delocalizzazione al citoplasma.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</a:rPr>
              <a:t>Mig1 </a:t>
            </a:r>
            <a:r>
              <a:rPr lang="it-IT" altLang="it-IT" sz="1800" dirty="0" err="1">
                <a:solidFill>
                  <a:srgbClr val="000000"/>
                </a:solidFill>
              </a:rPr>
              <a:t>was</a:t>
            </a:r>
            <a:r>
              <a:rPr lang="it-IT" altLang="it-IT" sz="1800" dirty="0">
                <a:solidFill>
                  <a:srgbClr val="000000"/>
                </a:solidFill>
              </a:rPr>
              <a:t> first </a:t>
            </a:r>
            <a:r>
              <a:rPr lang="it-IT" altLang="it-IT" sz="1800" dirty="0" err="1">
                <a:solidFill>
                  <a:srgbClr val="000000"/>
                </a:solidFill>
              </a:rPr>
              <a:t>identified</a:t>
            </a:r>
            <a:r>
              <a:rPr lang="it-IT" altLang="it-IT" sz="1800" dirty="0">
                <a:solidFill>
                  <a:srgbClr val="000000"/>
                </a:solidFill>
              </a:rPr>
              <a:t> </a:t>
            </a:r>
            <a:r>
              <a:rPr lang="it-IT" altLang="it-IT" sz="1800" dirty="0" err="1">
                <a:solidFill>
                  <a:srgbClr val="000000"/>
                </a:solidFill>
              </a:rPr>
              <a:t>as</a:t>
            </a:r>
            <a:r>
              <a:rPr lang="it-IT" altLang="it-IT" sz="1800" dirty="0">
                <a:solidFill>
                  <a:srgbClr val="000000"/>
                </a:solidFill>
              </a:rPr>
              <a:t> a </a:t>
            </a:r>
            <a:r>
              <a:rPr lang="it-IT" altLang="it-IT" sz="1800" dirty="0" err="1">
                <a:solidFill>
                  <a:srgbClr val="000000"/>
                </a:solidFill>
              </a:rPr>
              <a:t>Multicopy</a:t>
            </a:r>
            <a:r>
              <a:rPr lang="it-IT" altLang="it-IT" sz="1800" dirty="0">
                <a:solidFill>
                  <a:srgbClr val="000000"/>
                </a:solidFill>
              </a:rPr>
              <a:t> </a:t>
            </a:r>
            <a:r>
              <a:rPr lang="it-IT" altLang="it-IT" sz="1800" dirty="0" err="1">
                <a:solidFill>
                  <a:srgbClr val="000000"/>
                </a:solidFill>
              </a:rPr>
              <a:t>Inhibitor</a:t>
            </a:r>
            <a:r>
              <a:rPr lang="it-IT" altLang="it-IT" sz="1800" dirty="0">
                <a:solidFill>
                  <a:srgbClr val="000000"/>
                </a:solidFill>
              </a:rPr>
              <a:t> of </a:t>
            </a:r>
            <a:r>
              <a:rPr lang="it-IT" altLang="it-IT" sz="1800" dirty="0" err="1">
                <a:solidFill>
                  <a:srgbClr val="000000"/>
                </a:solidFill>
              </a:rPr>
              <a:t>Galactose</a:t>
            </a:r>
            <a:r>
              <a:rPr lang="it-IT" altLang="it-IT" sz="1800" dirty="0">
                <a:solidFill>
                  <a:srgbClr val="000000"/>
                </a:solidFill>
              </a:rPr>
              <a:t> gene </a:t>
            </a:r>
            <a:r>
              <a:rPr lang="it-IT" altLang="it-IT" sz="1800" dirty="0" err="1">
                <a:solidFill>
                  <a:srgbClr val="000000"/>
                </a:solidFill>
              </a:rPr>
              <a:t>expression</a:t>
            </a:r>
            <a:r>
              <a:rPr lang="it-IT" altLang="it-IT" sz="1800" dirty="0">
                <a:solidFill>
                  <a:srgbClr val="000000"/>
                </a:solidFill>
              </a:rPr>
              <a:t>. Mig1p </a:t>
            </a:r>
            <a:r>
              <a:rPr lang="it-IT" altLang="it-IT" sz="1800" dirty="0" err="1"/>
              <a:t>is</a:t>
            </a:r>
            <a:r>
              <a:rPr lang="it-IT" altLang="it-IT" sz="1800" dirty="0"/>
              <a:t> a </a:t>
            </a:r>
            <a:r>
              <a:rPr lang="it-IT" altLang="it-IT" sz="1800" dirty="0" err="1"/>
              <a:t>Zinc</a:t>
            </a:r>
            <a:r>
              <a:rPr lang="it-IT" altLang="it-IT" sz="1800" dirty="0"/>
              <a:t>-finger </a:t>
            </a:r>
            <a:r>
              <a:rPr lang="it-IT" altLang="it-IT" sz="1800" dirty="0" err="1"/>
              <a:t>protein</a:t>
            </a:r>
            <a:r>
              <a:rPr lang="it-IT" altLang="it-IT" sz="1800" dirty="0"/>
              <a:t>, of the Cys2His2 </a:t>
            </a:r>
            <a:r>
              <a:rPr lang="it-IT" altLang="it-IT" sz="1800" dirty="0" err="1"/>
              <a:t>type</a:t>
            </a:r>
            <a:r>
              <a:rPr lang="it-IT" altLang="it-IT" sz="1800" dirty="0"/>
              <a:t>. </a:t>
            </a:r>
            <a:r>
              <a:rPr lang="it-IT" altLang="it-IT" sz="1800" dirty="0" err="1"/>
              <a:t>It</a:t>
            </a:r>
            <a:r>
              <a:rPr lang="it-IT" altLang="it-IT" sz="1800" dirty="0"/>
              <a:t> </a:t>
            </a:r>
            <a:r>
              <a:rPr lang="it-IT" altLang="it-IT" sz="1800" u="sng" dirty="0" err="1"/>
              <a:t>binds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specifically</a:t>
            </a:r>
            <a:r>
              <a:rPr lang="it-IT" altLang="it-IT" sz="1800" dirty="0"/>
              <a:t> to DNA with a GC-</a:t>
            </a:r>
            <a:r>
              <a:rPr lang="it-IT" altLang="it-IT" sz="1800" dirty="0" err="1"/>
              <a:t>rich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consensus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sequence</a:t>
            </a:r>
            <a:r>
              <a:rPr lang="it-IT" altLang="it-IT" sz="1800" dirty="0"/>
              <a:t> and a </a:t>
            </a:r>
            <a:r>
              <a:rPr lang="it-IT" altLang="it-IT" sz="1800" dirty="0" err="1"/>
              <a:t>flanking</a:t>
            </a:r>
            <a:r>
              <a:rPr lang="it-IT" altLang="it-IT" sz="1800" dirty="0"/>
              <a:t> AT </a:t>
            </a:r>
            <a:r>
              <a:rPr lang="it-IT" altLang="it-IT" sz="1800" dirty="0" err="1"/>
              <a:t>sequence</a:t>
            </a:r>
            <a:r>
              <a:rPr lang="it-IT" altLang="it-IT" sz="1800" dirty="0"/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 err="1">
                <a:solidFill>
                  <a:srgbClr val="FF0000"/>
                </a:solidFill>
              </a:rPr>
              <a:t>Its</a:t>
            </a:r>
            <a:r>
              <a:rPr lang="it-IT" altLang="it-IT" sz="1800" b="1" dirty="0">
                <a:solidFill>
                  <a:srgbClr val="FF0000"/>
                </a:solidFill>
              </a:rPr>
              <a:t> major </a:t>
            </a:r>
            <a:r>
              <a:rPr lang="it-IT" altLang="it-IT" sz="1800" b="1" dirty="0" err="1">
                <a:solidFill>
                  <a:srgbClr val="FF0000"/>
                </a:solidFill>
              </a:rPr>
              <a:t>function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is</a:t>
            </a:r>
            <a:r>
              <a:rPr lang="it-IT" altLang="it-IT" sz="1800" b="1" dirty="0">
                <a:solidFill>
                  <a:srgbClr val="FF0000"/>
                </a:solidFill>
              </a:rPr>
              <a:t> to </a:t>
            </a:r>
            <a:r>
              <a:rPr lang="it-IT" altLang="it-IT" sz="1800" b="1" dirty="0" err="1">
                <a:solidFill>
                  <a:srgbClr val="FF0000"/>
                </a:solidFill>
              </a:rPr>
              <a:t>repress</a:t>
            </a:r>
            <a:r>
              <a:rPr lang="it-IT" altLang="it-IT" sz="1800" b="1" dirty="0">
                <a:solidFill>
                  <a:srgbClr val="FF0000"/>
                </a:solidFill>
              </a:rPr>
              <a:t> the </a:t>
            </a:r>
            <a:r>
              <a:rPr lang="it-IT" altLang="it-IT" sz="1800" b="1" dirty="0" err="1">
                <a:solidFill>
                  <a:srgbClr val="FF0000"/>
                </a:solidFill>
              </a:rPr>
              <a:t>transcription</a:t>
            </a:r>
            <a:r>
              <a:rPr lang="it-IT" altLang="it-IT" sz="1800" b="1" dirty="0">
                <a:solidFill>
                  <a:srgbClr val="FF0000"/>
                </a:solidFill>
              </a:rPr>
              <a:t> of </a:t>
            </a:r>
            <a:r>
              <a:rPr lang="it-IT" altLang="it-IT" sz="1800" b="1" dirty="0" err="1">
                <a:solidFill>
                  <a:srgbClr val="FF0000"/>
                </a:solidFill>
              </a:rPr>
              <a:t>genes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whose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expression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is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shut</a:t>
            </a:r>
            <a:r>
              <a:rPr lang="it-IT" altLang="it-IT" sz="1800" b="1" dirty="0">
                <a:solidFill>
                  <a:srgbClr val="FF0000"/>
                </a:solidFill>
              </a:rPr>
              <a:t> off </a:t>
            </a:r>
            <a:r>
              <a:rPr lang="it-IT" altLang="it-IT" sz="1800" b="1" dirty="0" err="1">
                <a:solidFill>
                  <a:srgbClr val="FF0000"/>
                </a:solidFill>
              </a:rPr>
              <a:t>when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glucose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is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present</a:t>
            </a:r>
            <a:r>
              <a:rPr lang="it-IT" altLang="it-IT" sz="1800" b="1" dirty="0">
                <a:solidFill>
                  <a:srgbClr val="FF0000"/>
                </a:solidFill>
              </a:rPr>
              <a:t>, </a:t>
            </a:r>
            <a:r>
              <a:rPr lang="it-IT" altLang="it-IT" sz="1800" b="1" dirty="0" err="1">
                <a:solidFill>
                  <a:srgbClr val="FF0000"/>
                </a:solidFill>
              </a:rPr>
              <a:t>such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as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those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encoding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enzymes</a:t>
            </a:r>
            <a:r>
              <a:rPr lang="it-IT" altLang="it-IT" sz="1800" b="1" dirty="0">
                <a:solidFill>
                  <a:srgbClr val="FF0000"/>
                </a:solidFill>
              </a:rPr>
              <a:t> for </a:t>
            </a:r>
            <a:r>
              <a:rPr lang="it-IT" altLang="it-IT" sz="1800" b="1" dirty="0" err="1">
                <a:solidFill>
                  <a:srgbClr val="FF0000"/>
                </a:solidFill>
              </a:rPr>
              <a:t>utilization</a:t>
            </a:r>
            <a:r>
              <a:rPr lang="it-IT" altLang="it-IT" sz="1800" b="1" dirty="0">
                <a:solidFill>
                  <a:srgbClr val="FF0000"/>
                </a:solidFill>
              </a:rPr>
              <a:t> of the </a:t>
            </a:r>
            <a:r>
              <a:rPr lang="it-IT" altLang="it-IT" sz="1800" b="1" dirty="0" err="1">
                <a:solidFill>
                  <a:srgbClr val="FF0000"/>
                </a:solidFill>
              </a:rPr>
              <a:t>sugars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among</a:t>
            </a:r>
            <a:r>
              <a:rPr lang="it-IT" altLang="it-IT" sz="1800" b="1" dirty="0">
                <a:solidFill>
                  <a:srgbClr val="FF0000"/>
                </a:solidFill>
              </a:rPr>
              <a:t> </a:t>
            </a:r>
            <a:r>
              <a:rPr lang="it-IT" altLang="it-IT" sz="1800" b="1" dirty="0" err="1">
                <a:solidFill>
                  <a:srgbClr val="FF0000"/>
                </a:solidFill>
              </a:rPr>
              <a:t>which</a:t>
            </a:r>
            <a:r>
              <a:rPr lang="it-IT" altLang="it-IT" sz="1800" b="1" dirty="0">
                <a:solidFill>
                  <a:srgbClr val="FF0000"/>
                </a:solidFill>
              </a:rPr>
              <a:t> maltose (</a:t>
            </a:r>
            <a:r>
              <a:rPr lang="it-IT" altLang="it-IT" sz="1800" b="1" dirty="0" err="1">
                <a:solidFill>
                  <a:srgbClr val="FF0000"/>
                </a:solidFill>
              </a:rPr>
              <a:t>maltase</a:t>
            </a:r>
            <a:r>
              <a:rPr lang="it-IT" altLang="it-IT" sz="1800" b="1" dirty="0">
                <a:solidFill>
                  <a:srgbClr val="FF0000"/>
                </a:solidFill>
              </a:rPr>
              <a:t>) and </a:t>
            </a:r>
            <a:r>
              <a:rPr lang="it-IT" altLang="it-IT" sz="1800" b="1" dirty="0" err="1">
                <a:solidFill>
                  <a:srgbClr val="FF0000"/>
                </a:solidFill>
              </a:rPr>
              <a:t>sucrose</a:t>
            </a:r>
            <a:r>
              <a:rPr lang="it-IT" altLang="it-IT" sz="1800" b="1" dirty="0">
                <a:solidFill>
                  <a:srgbClr val="FF0000"/>
                </a:solidFill>
              </a:rPr>
              <a:t> (</a:t>
            </a:r>
            <a:r>
              <a:rPr lang="it-IT" altLang="it-IT" sz="1800" b="1" dirty="0" err="1">
                <a:solidFill>
                  <a:srgbClr val="FF0000"/>
                </a:solidFill>
              </a:rPr>
              <a:t>invertase</a:t>
            </a:r>
            <a:r>
              <a:rPr lang="it-IT" altLang="it-IT" sz="1800" b="1" dirty="0">
                <a:solidFill>
                  <a:srgbClr val="FF0000"/>
                </a:solidFill>
              </a:rPr>
              <a:t>).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16401" name="Text Box 17">
            <a:extLst>
              <a:ext uri="{FF2B5EF4-FFF2-40B4-BE49-F238E27FC236}">
                <a16:creationId xmlns:a16="http://schemas.microsoft.com/office/drawing/2014/main" id="{62F4CC51-94A1-114D-AED0-9468F780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target a valle</a:t>
            </a:r>
          </a:p>
        </p:txBody>
      </p:sp>
      <p:sp>
        <p:nvSpPr>
          <p:cNvPr id="38922" name="CasellaDiTesto 1">
            <a:extLst>
              <a:ext uri="{FF2B5EF4-FFF2-40B4-BE49-F238E27FC236}">
                <a16:creationId xmlns:a16="http://schemas.microsoft.com/office/drawing/2014/main" id="{8BA71B4B-345E-6449-AF8E-C2C9649B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07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numero diapositiva 3">
            <a:extLst>
              <a:ext uri="{FF2B5EF4-FFF2-40B4-BE49-F238E27FC236}">
                <a16:creationId xmlns:a16="http://schemas.microsoft.com/office/drawing/2014/main" id="{3260D8AA-3376-6F41-BA7F-41E75B7B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729D8C-6233-5C42-A7D5-FC115DF69719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94BA4998-38F4-F941-8867-804D30CC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843213"/>
            <a:ext cx="43195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Nel ceppo </a:t>
            </a:r>
            <a:r>
              <a:rPr lang="it-IT" altLang="it-IT" sz="1400" i="1"/>
              <a:t>reg1</a:t>
            </a:r>
            <a:r>
              <a:rPr lang="el-GR" altLang="it-IT" sz="1400" i="1"/>
              <a:t>Δ</a:t>
            </a:r>
            <a:r>
              <a:rPr lang="it-IT" altLang="it-IT" sz="1400"/>
              <a:t> è presente la fosforilazione della T210 </a:t>
            </a:r>
            <a:r>
              <a:rPr lang="it-IT" altLang="it-IT" sz="1400" b="1"/>
              <a:t>anche in condizioni di repressione da glucosio</a:t>
            </a:r>
            <a:r>
              <a:rPr lang="it-IT" altLang="it-IT" sz="1400"/>
              <a:t>.</a:t>
            </a:r>
            <a:endParaRPr lang="el-GR" altLang="it-IT" sz="140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C13D05F8-827A-FB45-B8FC-334371E5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40313"/>
            <a:ext cx="8064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Per attivare la chinasi Snf1 </a:t>
            </a:r>
            <a:r>
              <a:rPr lang="it-IT" altLang="it-IT" sz="1400" b="1"/>
              <a:t>anche in condizione di repressione da glucosio o in assenza di stress</a:t>
            </a:r>
            <a:r>
              <a:rPr lang="it-IT" altLang="it-IT" sz="1400"/>
              <a:t>, poiché non è possibile overesprimere la chinasi Snf1 in quanto si autoinibisce, è necessario distruggere il gene </a:t>
            </a:r>
            <a:r>
              <a:rPr lang="it-IT" altLang="it-IT" sz="1400" i="1"/>
              <a:t>REG1.</a:t>
            </a:r>
          </a:p>
        </p:txBody>
      </p:sp>
      <p:pic>
        <p:nvPicPr>
          <p:cNvPr id="46084" name="Picture 6">
            <a:extLst>
              <a:ext uri="{FF2B5EF4-FFF2-40B4-BE49-F238E27FC236}">
                <a16:creationId xmlns:a16="http://schemas.microsoft.com/office/drawing/2014/main" id="{A30330FD-0F1A-0F42-A576-B435CBE9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t="1086" r="620"/>
          <a:stretch>
            <a:fillRect/>
          </a:stretch>
        </p:blipFill>
        <p:spPr bwMode="auto">
          <a:xfrm>
            <a:off x="5535613" y="1444625"/>
            <a:ext cx="285273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8">
            <a:extLst>
              <a:ext uri="{FF2B5EF4-FFF2-40B4-BE49-F238E27FC236}">
                <a16:creationId xmlns:a16="http://schemas.microsoft.com/office/drawing/2014/main" id="{6969B553-2D42-914A-ACA1-C44ABDBA5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1341438"/>
            <a:ext cx="4176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R</a:t>
            </a:r>
            <a:r>
              <a:rPr lang="it-IT" altLang="it-IT" sz="1200"/>
              <a:t>= condizione di repressione da glucosio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D</a:t>
            </a:r>
            <a:r>
              <a:rPr lang="it-IT" altLang="it-IT" sz="1200"/>
              <a:t>= condizione di de-repressione da glucosio</a:t>
            </a:r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8FA27856-D704-8A43-937F-7615C989FC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1013" y="1557338"/>
            <a:ext cx="43180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latin typeface="Arial" charset="0"/>
              <a:ea typeface="ＭＳ Ｐゴシック" charset="-128"/>
            </a:endParaRPr>
          </a:p>
        </p:txBody>
      </p:sp>
      <p:sp>
        <p:nvSpPr>
          <p:cNvPr id="46087" name="Text Box 11">
            <a:extLst>
              <a:ext uri="{FF2B5EF4-FFF2-40B4-BE49-F238E27FC236}">
                <a16:creationId xmlns:a16="http://schemas.microsoft.com/office/drawing/2014/main" id="{14F049D8-D10F-C247-A83C-3BA4FFF4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467475"/>
            <a:ext cx="2700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/>
              <a:t>McCartney and Schmidt, 2001</a:t>
            </a:r>
          </a:p>
        </p:txBody>
      </p:sp>
      <p:sp>
        <p:nvSpPr>
          <p:cNvPr id="46088" name="Text Box 12">
            <a:extLst>
              <a:ext uri="{FF2B5EF4-FFF2-40B4-BE49-F238E27FC236}">
                <a16:creationId xmlns:a16="http://schemas.microsoft.com/office/drawing/2014/main" id="{005A9500-3C05-254C-AAD3-9800F3C2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0713"/>
            <a:ext cx="748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Snf1 interagisce </a:t>
            </a:r>
            <a:r>
              <a:rPr lang="it-IT" altLang="it-IT" sz="1400" i="1"/>
              <a:t>in vivo</a:t>
            </a:r>
            <a:r>
              <a:rPr lang="it-IT" altLang="it-IT" sz="1400"/>
              <a:t> con Reg1, subunità regolatoria della fosfatasi Glc7. 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AAC83007-44C5-8041-A854-59E5FBA1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13" y="4005263"/>
            <a:ext cx="392112" cy="433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ED2B525F-78CF-904B-9FBA-9A4492D42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5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000" b="1">
                <a:solidFill>
                  <a:srgbClr val="000099"/>
                </a:solidFill>
              </a:rPr>
              <a:t>SNF1/AMPK: regolazione dell</a:t>
            </a:r>
            <a:r>
              <a:rPr lang="ja-JP" altLang="it-IT" sz="2000" b="1">
                <a:solidFill>
                  <a:srgbClr val="000099"/>
                </a:solidFill>
              </a:rPr>
              <a:t>’</a:t>
            </a:r>
            <a:r>
              <a:rPr lang="it-IT" altLang="ja-JP" sz="2000" b="1">
                <a:solidFill>
                  <a:srgbClr val="000099"/>
                </a:solidFill>
              </a:rPr>
              <a:t>attività</a:t>
            </a:r>
            <a:endParaRPr lang="it-IT" altLang="it-IT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numero diapositiva 3">
            <a:extLst>
              <a:ext uri="{FF2B5EF4-FFF2-40B4-BE49-F238E27FC236}">
                <a16:creationId xmlns:a16="http://schemas.microsoft.com/office/drawing/2014/main" id="{1B787DC3-A272-4344-AAD7-578D142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32947B-70EF-124A-A3A9-F58A1B1E0120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44036" name="Text Box 1028">
            <a:extLst>
              <a:ext uri="{FF2B5EF4-FFF2-40B4-BE49-F238E27FC236}">
                <a16:creationId xmlns:a16="http://schemas.microsoft.com/office/drawing/2014/main" id="{6D5CC1E0-FD00-AA4D-9C73-B6E098466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target a valle</a:t>
            </a:r>
          </a:p>
        </p:txBody>
      </p:sp>
      <p:sp>
        <p:nvSpPr>
          <p:cNvPr id="48131" name="Rectangle 1029">
            <a:extLst>
              <a:ext uri="{FF2B5EF4-FFF2-40B4-BE49-F238E27FC236}">
                <a16:creationId xmlns:a16="http://schemas.microsoft.com/office/drawing/2014/main" id="{ED84C905-A524-874D-A4AA-87322DAFF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225"/>
            <a:ext cx="9144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Snf1 T210</a:t>
            </a:r>
            <a:r>
              <a:rPr lang="it-IT" altLang="it-IT" sz="1800">
                <a:solidFill>
                  <a:srgbClr val="FF0000"/>
                </a:solidFill>
              </a:rPr>
              <a:t>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 u="sng"/>
              <a:t>ADAPTATION alle fonti di carbonio alternative e a condizioni di stress.</a:t>
            </a:r>
          </a:p>
        </p:txBody>
      </p:sp>
      <p:sp>
        <p:nvSpPr>
          <p:cNvPr id="48132" name="Text Box 1030">
            <a:extLst>
              <a:ext uri="{FF2B5EF4-FFF2-40B4-BE49-F238E27FC236}">
                <a16:creationId xmlns:a16="http://schemas.microsoft.com/office/drawing/2014/main" id="{E6887990-F032-E142-9758-1FFCC7A8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/>
              <a:t>Controllo della trascrizione di numerosi </a:t>
            </a:r>
            <a:r>
              <a:rPr lang="it-IT" altLang="it-IT" sz="1000" i="1"/>
              <a:t>set </a:t>
            </a:r>
            <a:r>
              <a:rPr lang="it-IT" altLang="it-IT" sz="1000"/>
              <a:t> di geni mediante interazione con: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000"/>
              <a:t>repressori o attivatori trascrizionali,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000"/>
              <a:t>Cromatina – fosforila l</a:t>
            </a:r>
            <a:r>
              <a:rPr lang="ja-JP" altLang="it-IT" sz="1000"/>
              <a:t>’</a:t>
            </a:r>
            <a:r>
              <a:rPr lang="it-IT" altLang="ja-JP" sz="1000"/>
              <a:t>istone H3 sulla serina 10,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000"/>
              <a:t>apparato trascrizionale – interagisce direttamente con la RNA polimerasi II promuovendo la trascrizione di alcuni geni.</a:t>
            </a:r>
          </a:p>
        </p:txBody>
      </p:sp>
      <p:grpSp>
        <p:nvGrpSpPr>
          <p:cNvPr id="48133" name="Group 1031">
            <a:extLst>
              <a:ext uri="{FF2B5EF4-FFF2-40B4-BE49-F238E27FC236}">
                <a16:creationId xmlns:a16="http://schemas.microsoft.com/office/drawing/2014/main" id="{0B028AB6-F943-BD4F-BE5F-188AADAA80B4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844675"/>
            <a:ext cx="215900" cy="649288"/>
            <a:chOff x="2880" y="1979"/>
            <a:chExt cx="182" cy="680"/>
          </a:xfrm>
        </p:grpSpPr>
        <p:sp>
          <p:nvSpPr>
            <p:cNvPr id="48184" name="Line 1032">
              <a:extLst>
                <a:ext uri="{FF2B5EF4-FFF2-40B4-BE49-F238E27FC236}">
                  <a16:creationId xmlns:a16="http://schemas.microsoft.com/office/drawing/2014/main" id="{0B53245A-84A9-4847-9931-63C934649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9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85" name="Line 1033">
              <a:extLst>
                <a:ext uri="{FF2B5EF4-FFF2-40B4-BE49-F238E27FC236}">
                  <a16:creationId xmlns:a16="http://schemas.microsoft.com/office/drawing/2014/main" id="{E1E9449B-7B0E-294F-812F-0B4A4A788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65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134" name="Text Box 1034">
            <a:extLst>
              <a:ext uri="{FF2B5EF4-FFF2-40B4-BE49-F238E27FC236}">
                <a16:creationId xmlns:a16="http://schemas.microsoft.com/office/drawing/2014/main" id="{B70FB08A-958A-5F4D-8029-FE0BE05E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565400"/>
            <a:ext cx="623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Mig1</a:t>
            </a:r>
          </a:p>
        </p:txBody>
      </p:sp>
      <p:sp>
        <p:nvSpPr>
          <p:cNvPr id="48135" name="Line 1036">
            <a:extLst>
              <a:ext uri="{FF2B5EF4-FFF2-40B4-BE49-F238E27FC236}">
                <a16:creationId xmlns:a16="http://schemas.microsoft.com/office/drawing/2014/main" id="{6D782FCF-1484-B74F-98C7-7E8949E79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18446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6" name="Text Box 1037">
            <a:extLst>
              <a:ext uri="{FF2B5EF4-FFF2-40B4-BE49-F238E27FC236}">
                <a16:creationId xmlns:a16="http://schemas.microsoft.com/office/drawing/2014/main" id="{89EF96BD-AB1E-FD46-A632-A51778FAF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2565400"/>
            <a:ext cx="623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Sip4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Cat8</a:t>
            </a:r>
          </a:p>
        </p:txBody>
      </p:sp>
      <p:sp>
        <p:nvSpPr>
          <p:cNvPr id="48137" name="Line 1038">
            <a:extLst>
              <a:ext uri="{FF2B5EF4-FFF2-40B4-BE49-F238E27FC236}">
                <a16:creationId xmlns:a16="http://schemas.microsoft.com/office/drawing/2014/main" id="{862AF378-F19E-B944-A2BC-B6266E6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3068638"/>
            <a:ext cx="1588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8" name="Text Box 1039">
            <a:extLst>
              <a:ext uri="{FF2B5EF4-FFF2-40B4-BE49-F238E27FC236}">
                <a16:creationId xmlns:a16="http://schemas.microsoft.com/office/drawing/2014/main" id="{8E069E08-25A4-8841-9779-43031FF6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57563"/>
            <a:ext cx="14763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Geni repressi da glucosio;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Geni vie gluconeogeniche e respirative.</a:t>
            </a:r>
          </a:p>
        </p:txBody>
      </p:sp>
      <p:sp>
        <p:nvSpPr>
          <p:cNvPr id="48139" name="Text Box 1043">
            <a:extLst>
              <a:ext uri="{FF2B5EF4-FFF2-40B4-BE49-F238E27FC236}">
                <a16:creationId xmlns:a16="http://schemas.microsoft.com/office/drawing/2014/main" id="{69119296-AB1D-E646-B0B4-1BA2FB75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492375"/>
            <a:ext cx="1008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Traduzione (polisomi);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Biogenesi dei ribosomi.</a:t>
            </a:r>
          </a:p>
        </p:txBody>
      </p:sp>
      <p:sp>
        <p:nvSpPr>
          <p:cNvPr id="48140" name="Text Box 1047">
            <a:extLst>
              <a:ext uri="{FF2B5EF4-FFF2-40B4-BE49-F238E27FC236}">
                <a16:creationId xmlns:a16="http://schemas.microsoft.com/office/drawing/2014/main" id="{4D536D59-1275-2249-B5AD-86391198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2565400"/>
            <a:ext cx="623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Msn2</a:t>
            </a:r>
          </a:p>
        </p:txBody>
      </p:sp>
      <p:grpSp>
        <p:nvGrpSpPr>
          <p:cNvPr id="48141" name="Group 1048">
            <a:extLst>
              <a:ext uri="{FF2B5EF4-FFF2-40B4-BE49-F238E27FC236}">
                <a16:creationId xmlns:a16="http://schemas.microsoft.com/office/drawing/2014/main" id="{D40AB295-8BF9-394C-BD6B-837260A7C498}"/>
              </a:ext>
            </a:extLst>
          </p:cNvPr>
          <p:cNvGrpSpPr>
            <a:grpSpLocks/>
          </p:cNvGrpSpPr>
          <p:nvPr/>
        </p:nvGrpSpPr>
        <p:grpSpPr bwMode="auto">
          <a:xfrm>
            <a:off x="5267325" y="1844675"/>
            <a:ext cx="227013" cy="579438"/>
            <a:chOff x="2880" y="1979"/>
            <a:chExt cx="182" cy="680"/>
          </a:xfrm>
        </p:grpSpPr>
        <p:sp>
          <p:nvSpPr>
            <p:cNvPr id="48182" name="Line 1049">
              <a:extLst>
                <a:ext uri="{FF2B5EF4-FFF2-40B4-BE49-F238E27FC236}">
                  <a16:creationId xmlns:a16="http://schemas.microsoft.com/office/drawing/2014/main" id="{E6E2E5A4-F707-FC4C-956F-7019611D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1979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83" name="Line 1050">
              <a:extLst>
                <a:ext uri="{FF2B5EF4-FFF2-40B4-BE49-F238E27FC236}">
                  <a16:creationId xmlns:a16="http://schemas.microsoft.com/office/drawing/2014/main" id="{6D023516-7444-4F43-8389-2A6AA96D4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65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142" name="Text Box 1051">
            <a:extLst>
              <a:ext uri="{FF2B5EF4-FFF2-40B4-BE49-F238E27FC236}">
                <a16:creationId xmlns:a16="http://schemas.microsoft.com/office/drawing/2014/main" id="{5D7002DD-A9C4-C54D-9CF4-DAA329600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565400"/>
            <a:ext cx="623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Gln3</a:t>
            </a:r>
          </a:p>
        </p:txBody>
      </p:sp>
      <p:sp>
        <p:nvSpPr>
          <p:cNvPr id="48143" name="Text Box 1052">
            <a:extLst>
              <a:ext uri="{FF2B5EF4-FFF2-40B4-BE49-F238E27FC236}">
                <a16:creationId xmlns:a16="http://schemas.microsoft.com/office/drawing/2014/main" id="{83E694C1-FE8E-244D-BB3E-835A2D52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500438"/>
            <a:ext cx="10080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Geni per risposta a stress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(STRE)</a:t>
            </a:r>
          </a:p>
        </p:txBody>
      </p:sp>
      <p:sp>
        <p:nvSpPr>
          <p:cNvPr id="48144" name="Text Box 1053">
            <a:extLst>
              <a:ext uri="{FF2B5EF4-FFF2-40B4-BE49-F238E27FC236}">
                <a16:creationId xmlns:a16="http://schemas.microsoft.com/office/drawing/2014/main" id="{44AE55ED-7BD3-9540-9855-18DA39214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500438"/>
            <a:ext cx="1008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Geni metabolismo diverse fonti di azoto</a:t>
            </a:r>
          </a:p>
        </p:txBody>
      </p:sp>
      <p:sp>
        <p:nvSpPr>
          <p:cNvPr id="48145" name="Line 1055">
            <a:extLst>
              <a:ext uri="{FF2B5EF4-FFF2-40B4-BE49-F238E27FC236}">
                <a16:creationId xmlns:a16="http://schemas.microsoft.com/office/drawing/2014/main" id="{3BC0D3FA-381A-F740-A46E-9BFB64AA6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9088" y="29241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6" name="Line 1056">
            <a:extLst>
              <a:ext uri="{FF2B5EF4-FFF2-40B4-BE49-F238E27FC236}">
                <a16:creationId xmlns:a16="http://schemas.microsoft.com/office/drawing/2014/main" id="{DC03FAE1-F2F0-634A-B4FB-01882BF39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5025" y="29241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7" name="Line 1058">
            <a:extLst>
              <a:ext uri="{FF2B5EF4-FFF2-40B4-BE49-F238E27FC236}">
                <a16:creationId xmlns:a16="http://schemas.microsoft.com/office/drawing/2014/main" id="{56C87935-B2FA-C643-BC33-A14E3887D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1844675"/>
            <a:ext cx="1588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8" name="Text Box 1059">
            <a:extLst>
              <a:ext uri="{FF2B5EF4-FFF2-40B4-BE49-F238E27FC236}">
                <a16:creationId xmlns:a16="http://schemas.microsoft.com/office/drawing/2014/main" id="{7BD3C5FA-91B9-0942-8F53-D214F5D10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2565400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Trascrizione ENA1</a:t>
            </a:r>
          </a:p>
        </p:txBody>
      </p:sp>
      <p:grpSp>
        <p:nvGrpSpPr>
          <p:cNvPr id="48149" name="Group 1060">
            <a:extLst>
              <a:ext uri="{FF2B5EF4-FFF2-40B4-BE49-F238E27FC236}">
                <a16:creationId xmlns:a16="http://schemas.microsoft.com/office/drawing/2014/main" id="{BE1BF902-DF0A-814F-927C-269A3DE432DA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1844675"/>
            <a:ext cx="288925" cy="649288"/>
            <a:chOff x="2880" y="1979"/>
            <a:chExt cx="182" cy="680"/>
          </a:xfrm>
        </p:grpSpPr>
        <p:sp>
          <p:nvSpPr>
            <p:cNvPr id="48180" name="Line 1061">
              <a:extLst>
                <a:ext uri="{FF2B5EF4-FFF2-40B4-BE49-F238E27FC236}">
                  <a16:creationId xmlns:a16="http://schemas.microsoft.com/office/drawing/2014/main" id="{B6204C0A-54EA-4640-AB99-F099D34CC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9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81" name="Line 1062">
              <a:extLst>
                <a:ext uri="{FF2B5EF4-FFF2-40B4-BE49-F238E27FC236}">
                  <a16:creationId xmlns:a16="http://schemas.microsoft.com/office/drawing/2014/main" id="{E010BC0C-DE08-EC45-97DA-68659EFCA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65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150" name="Text Box 1063">
            <a:extLst>
              <a:ext uri="{FF2B5EF4-FFF2-40B4-BE49-F238E27FC236}">
                <a16:creationId xmlns:a16="http://schemas.microsoft.com/office/drawing/2014/main" id="{6C4D2964-7EA5-4E40-B013-D54483E8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9237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Acetil-CoA carbossilasi</a:t>
            </a:r>
          </a:p>
        </p:txBody>
      </p:sp>
      <p:sp>
        <p:nvSpPr>
          <p:cNvPr id="48151" name="Text Box 1064">
            <a:extLst>
              <a:ext uri="{FF2B5EF4-FFF2-40B4-BE49-F238E27FC236}">
                <a16:creationId xmlns:a16="http://schemas.microsoft.com/office/drawing/2014/main" id="{7DEABD5B-445F-9E44-AB8E-762B924E0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583113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Pho85</a:t>
            </a:r>
          </a:p>
        </p:txBody>
      </p:sp>
      <p:grpSp>
        <p:nvGrpSpPr>
          <p:cNvPr id="48152" name="Group 1106">
            <a:extLst>
              <a:ext uri="{FF2B5EF4-FFF2-40B4-BE49-F238E27FC236}">
                <a16:creationId xmlns:a16="http://schemas.microsoft.com/office/drawing/2014/main" id="{11BEBAA6-424D-544B-936B-9E65C843F56C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4868863"/>
            <a:ext cx="288925" cy="371475"/>
            <a:chOff x="1973" y="3134"/>
            <a:chExt cx="182" cy="234"/>
          </a:xfrm>
        </p:grpSpPr>
        <p:sp>
          <p:nvSpPr>
            <p:cNvPr id="48178" name="Line 1066">
              <a:extLst>
                <a:ext uri="{FF2B5EF4-FFF2-40B4-BE49-F238E27FC236}">
                  <a16:creationId xmlns:a16="http://schemas.microsoft.com/office/drawing/2014/main" id="{D3A5CF09-FAEA-6748-844F-8FBCC7291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313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79" name="Line 1067">
              <a:extLst>
                <a:ext uri="{FF2B5EF4-FFF2-40B4-BE49-F238E27FC236}">
                  <a16:creationId xmlns:a16="http://schemas.microsoft.com/office/drawing/2014/main" id="{1FA48F1E-A61C-314B-9B00-FB3672392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36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153" name="Text Box 1068">
            <a:extLst>
              <a:ext uri="{FF2B5EF4-FFF2-40B4-BE49-F238E27FC236}">
                <a16:creationId xmlns:a16="http://schemas.microsoft.com/office/drawing/2014/main" id="{1725616B-3CB8-E043-B6AE-CF0AAAB7B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5238750"/>
            <a:ext cx="792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Gac1</a:t>
            </a:r>
          </a:p>
        </p:txBody>
      </p:sp>
      <p:grpSp>
        <p:nvGrpSpPr>
          <p:cNvPr id="48154" name="Group 1069">
            <a:extLst>
              <a:ext uri="{FF2B5EF4-FFF2-40B4-BE49-F238E27FC236}">
                <a16:creationId xmlns:a16="http://schemas.microsoft.com/office/drawing/2014/main" id="{00ECE6BF-2433-BA40-9519-296DCA83076C}"/>
              </a:ext>
            </a:extLst>
          </p:cNvPr>
          <p:cNvGrpSpPr>
            <a:grpSpLocks/>
          </p:cNvGrpSpPr>
          <p:nvPr/>
        </p:nvGrpSpPr>
        <p:grpSpPr bwMode="auto">
          <a:xfrm>
            <a:off x="3130550" y="1844675"/>
            <a:ext cx="288925" cy="2738438"/>
            <a:chOff x="2789" y="981"/>
            <a:chExt cx="182" cy="680"/>
          </a:xfrm>
        </p:grpSpPr>
        <p:sp>
          <p:nvSpPr>
            <p:cNvPr id="48176" name="Line 1070">
              <a:extLst>
                <a:ext uri="{FF2B5EF4-FFF2-40B4-BE49-F238E27FC236}">
                  <a16:creationId xmlns:a16="http://schemas.microsoft.com/office/drawing/2014/main" id="{C7D8EE20-039D-2644-B337-3C04A7358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81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77" name="Line 1071">
              <a:extLst>
                <a:ext uri="{FF2B5EF4-FFF2-40B4-BE49-F238E27FC236}">
                  <a16:creationId xmlns:a16="http://schemas.microsoft.com/office/drawing/2014/main" id="{8A10229A-09C8-A243-87D4-A0C4CEFBA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166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155" name="Line 1072">
            <a:extLst>
              <a:ext uri="{FF2B5EF4-FFF2-40B4-BE49-F238E27FC236}">
                <a16:creationId xmlns:a16="http://schemas.microsoft.com/office/drawing/2014/main" id="{55020E1F-2513-0445-AA08-A38CDB5C4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9138" y="5483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56" name="Text Box 1073">
            <a:extLst>
              <a:ext uri="{FF2B5EF4-FFF2-40B4-BE49-F238E27FC236}">
                <a16:creationId xmlns:a16="http://schemas.microsoft.com/office/drawing/2014/main" id="{E59CDA06-BC64-F944-A95E-A8EB998E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843588"/>
            <a:ext cx="1584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Gsy2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Biosintesi glicogeno</a:t>
            </a:r>
          </a:p>
        </p:txBody>
      </p:sp>
      <p:sp>
        <p:nvSpPr>
          <p:cNvPr id="48157" name="Line 1074">
            <a:extLst>
              <a:ext uri="{FF2B5EF4-FFF2-40B4-BE49-F238E27FC236}">
                <a16:creationId xmlns:a16="http://schemas.microsoft.com/office/drawing/2014/main" id="{884EA696-9E1F-3847-BDE0-E736E4DBF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844675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58" name="Line 1075">
            <a:extLst>
              <a:ext uri="{FF2B5EF4-FFF2-40B4-BE49-F238E27FC236}">
                <a16:creationId xmlns:a16="http://schemas.microsoft.com/office/drawing/2014/main" id="{7967A2D7-AC7D-394D-9388-60396A3F07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288" y="8366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59" name="Line 1076">
            <a:extLst>
              <a:ext uri="{FF2B5EF4-FFF2-40B4-BE49-F238E27FC236}">
                <a16:creationId xmlns:a16="http://schemas.microsoft.com/office/drawing/2014/main" id="{C80611D4-E228-CF4B-975F-CCF9FA696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842963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60" name="Line 1077">
            <a:extLst>
              <a:ext uri="{FF2B5EF4-FFF2-40B4-BE49-F238E27FC236}">
                <a16:creationId xmlns:a16="http://schemas.microsoft.com/office/drawing/2014/main" id="{E2F94F2B-031A-DA4B-86D1-1D012420E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1844675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61" name="Text Box 1078">
            <a:extLst>
              <a:ext uri="{FF2B5EF4-FFF2-40B4-BE49-F238E27FC236}">
                <a16:creationId xmlns:a16="http://schemas.microsoft.com/office/drawing/2014/main" id="{CFD411E9-3FB0-C14B-A5AC-B360278D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4581525"/>
            <a:ext cx="1008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Carrier localizzazione cellulare (Msn5)</a:t>
            </a:r>
          </a:p>
        </p:txBody>
      </p:sp>
      <p:sp>
        <p:nvSpPr>
          <p:cNvPr id="48162" name="Text Box 1080">
            <a:extLst>
              <a:ext uri="{FF2B5EF4-FFF2-40B4-BE49-F238E27FC236}">
                <a16:creationId xmlns:a16="http://schemas.microsoft.com/office/drawing/2014/main" id="{DB5F6F07-2E6C-454E-88CA-417555D0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581525"/>
            <a:ext cx="1008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Trascrizione geni per autofagia (APG)</a:t>
            </a:r>
          </a:p>
        </p:txBody>
      </p:sp>
      <p:sp>
        <p:nvSpPr>
          <p:cNvPr id="48163" name="Line 1081">
            <a:extLst>
              <a:ext uri="{FF2B5EF4-FFF2-40B4-BE49-F238E27FC236}">
                <a16:creationId xmlns:a16="http://schemas.microsoft.com/office/drawing/2014/main" id="{DD06D313-19EE-5D4F-A55A-B0858A989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1844675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64" name="Line 1083">
            <a:extLst>
              <a:ext uri="{FF2B5EF4-FFF2-40B4-BE49-F238E27FC236}">
                <a16:creationId xmlns:a16="http://schemas.microsoft.com/office/drawing/2014/main" id="{14F4CE74-3D7D-3646-ABCB-31A456A42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3175" y="184467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65" name="Text Box 1084">
            <a:extLst>
              <a:ext uri="{FF2B5EF4-FFF2-40B4-BE49-F238E27FC236}">
                <a16:creationId xmlns:a16="http://schemas.microsoft.com/office/drawing/2014/main" id="{53ED1DE0-78FA-D245-8EB7-C7B29F390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429000"/>
            <a:ext cx="19446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Meiosi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Crescita filamentosa (induce l</a:t>
            </a:r>
            <a:r>
              <a:rPr lang="ja-JP" altLang="it-IT" sz="1000"/>
              <a:t>’</a:t>
            </a:r>
            <a:r>
              <a:rPr lang="it-IT" altLang="ja-JP" sz="1000"/>
              <a:t>espressione di </a:t>
            </a:r>
            <a:r>
              <a:rPr lang="it-IT" altLang="ja-JP" sz="1000" i="1"/>
              <a:t>FLO11</a:t>
            </a:r>
            <a:r>
              <a:rPr lang="it-IT" altLang="ja-JP" sz="1000"/>
              <a:t>)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Invecchiamento (Sip2)</a:t>
            </a:r>
          </a:p>
        </p:txBody>
      </p:sp>
      <p:sp>
        <p:nvSpPr>
          <p:cNvPr id="48166" name="Line 1093">
            <a:extLst>
              <a:ext uri="{FF2B5EF4-FFF2-40B4-BE49-F238E27FC236}">
                <a16:creationId xmlns:a16="http://schemas.microsoft.com/office/drawing/2014/main" id="{CE2EAE37-0476-F94E-AD20-0522D3D6E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5025" y="18446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67" name="Line 1096">
            <a:extLst>
              <a:ext uri="{FF2B5EF4-FFF2-40B4-BE49-F238E27FC236}">
                <a16:creationId xmlns:a16="http://schemas.microsoft.com/office/drawing/2014/main" id="{8D1406A6-A76B-644C-B377-49D1C255A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1844675"/>
            <a:ext cx="1587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68" name="Text Box 1097">
            <a:extLst>
              <a:ext uri="{FF2B5EF4-FFF2-40B4-BE49-F238E27FC236}">
                <a16:creationId xmlns:a16="http://schemas.microsoft.com/office/drawing/2014/main" id="{C3254AEB-BD0E-3747-B386-1BDE58F79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565400"/>
            <a:ext cx="623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Adr1</a:t>
            </a:r>
          </a:p>
        </p:txBody>
      </p:sp>
      <p:sp>
        <p:nvSpPr>
          <p:cNvPr id="48169" name="Text Box 1098">
            <a:extLst>
              <a:ext uri="{FF2B5EF4-FFF2-40B4-BE49-F238E27FC236}">
                <a16:creationId xmlns:a16="http://schemas.microsoft.com/office/drawing/2014/main" id="{F09202F8-CB20-7E45-80D7-7F234E05C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378200"/>
            <a:ext cx="1008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ADH2</a:t>
            </a:r>
          </a:p>
        </p:txBody>
      </p:sp>
      <p:sp>
        <p:nvSpPr>
          <p:cNvPr id="48170" name="Line 1099">
            <a:extLst>
              <a:ext uri="{FF2B5EF4-FFF2-40B4-BE49-F238E27FC236}">
                <a16:creationId xmlns:a16="http://schemas.microsoft.com/office/drawing/2014/main" id="{DF71D9F9-DC5D-744E-9D6A-E2FDF31F1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8527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71" name="Text Box 1100">
            <a:extLst>
              <a:ext uri="{FF2B5EF4-FFF2-40B4-BE49-F238E27FC236}">
                <a16:creationId xmlns:a16="http://schemas.microsoft.com/office/drawing/2014/main" id="{708E2567-1EC7-924F-8622-03974652A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2266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000"/>
              <a:t>Trascrizione INO1</a:t>
            </a:r>
          </a:p>
        </p:txBody>
      </p:sp>
      <p:grpSp>
        <p:nvGrpSpPr>
          <p:cNvPr id="48172" name="Group 1101">
            <a:extLst>
              <a:ext uri="{FF2B5EF4-FFF2-40B4-BE49-F238E27FC236}">
                <a16:creationId xmlns:a16="http://schemas.microsoft.com/office/drawing/2014/main" id="{0129A77A-B180-6C43-8BBC-816DDFBFA107}"/>
              </a:ext>
            </a:extLst>
          </p:cNvPr>
          <p:cNvGrpSpPr>
            <a:grpSpLocks/>
          </p:cNvGrpSpPr>
          <p:nvPr/>
        </p:nvGrpSpPr>
        <p:grpSpPr bwMode="auto">
          <a:xfrm>
            <a:off x="3636963" y="2913063"/>
            <a:ext cx="288925" cy="649287"/>
            <a:chOff x="2880" y="1979"/>
            <a:chExt cx="182" cy="680"/>
          </a:xfrm>
        </p:grpSpPr>
        <p:sp>
          <p:nvSpPr>
            <p:cNvPr id="48174" name="Line 1102">
              <a:extLst>
                <a:ext uri="{FF2B5EF4-FFF2-40B4-BE49-F238E27FC236}">
                  <a16:creationId xmlns:a16="http://schemas.microsoft.com/office/drawing/2014/main" id="{73953B4E-BF17-DE42-94A1-2C91F57BC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979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175" name="Line 1103">
              <a:extLst>
                <a:ext uri="{FF2B5EF4-FFF2-40B4-BE49-F238E27FC236}">
                  <a16:creationId xmlns:a16="http://schemas.microsoft.com/office/drawing/2014/main" id="{7CB713EF-244C-8B42-A11D-752A66501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65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173" name="Line 1107">
            <a:extLst>
              <a:ext uri="{FF2B5EF4-FFF2-40B4-BE49-F238E27FC236}">
                <a16:creationId xmlns:a16="http://schemas.microsoft.com/office/drawing/2014/main" id="{A0217CFB-F096-9846-A309-F55CB0465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6038" y="1844675"/>
            <a:ext cx="1587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3">
            <a:extLst>
              <a:ext uri="{FF2B5EF4-FFF2-40B4-BE49-F238E27FC236}">
                <a16:creationId xmlns:a16="http://schemas.microsoft.com/office/drawing/2014/main" id="{0470DE92-49E8-E442-B27A-945E4C21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B26E9-A4F2-4143-B0E9-38B38283382E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grpSp>
        <p:nvGrpSpPr>
          <p:cNvPr id="17410" name="Group 28">
            <a:extLst>
              <a:ext uri="{FF2B5EF4-FFF2-40B4-BE49-F238E27FC236}">
                <a16:creationId xmlns:a16="http://schemas.microsoft.com/office/drawing/2014/main" id="{B23D8E05-2764-AF45-8B8C-F4A79908B996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765175"/>
            <a:ext cx="4608513" cy="1960563"/>
            <a:chOff x="1292" y="426"/>
            <a:chExt cx="2903" cy="1235"/>
          </a:xfrm>
        </p:grpSpPr>
        <p:sp>
          <p:nvSpPr>
            <p:cNvPr id="17418" name="Text Box 6">
              <a:extLst>
                <a:ext uri="{FF2B5EF4-FFF2-40B4-BE49-F238E27FC236}">
                  <a16:creationId xmlns:a16="http://schemas.microsoft.com/office/drawing/2014/main" id="{DBF2A539-9EA3-1747-8396-F589341B6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426"/>
              <a:ext cx="24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rgbClr val="000066"/>
                  </a:solidFill>
                </a:rPr>
                <a:t>Condizioni nutrizionali</a:t>
              </a:r>
            </a:p>
          </p:txBody>
        </p:sp>
        <p:sp>
          <p:nvSpPr>
            <p:cNvPr id="2055" name="Oval 7">
              <a:extLst>
                <a:ext uri="{FF2B5EF4-FFF2-40B4-BE49-F238E27FC236}">
                  <a16:creationId xmlns:a16="http://schemas.microsoft.com/office/drawing/2014/main" id="{64C3A7E6-3160-C94D-9663-56B0E3B2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799"/>
              <a:ext cx="998" cy="5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it-IT" sz="1400">
                  <a:latin typeface="Arial" charset="0"/>
                  <a:ea typeface="ＭＳ Ｐゴシック" charset="0"/>
                </a:rPr>
                <a:t>Metabolismo</a:t>
              </a:r>
            </a:p>
          </p:txBody>
        </p:sp>
        <p:sp>
          <p:nvSpPr>
            <p:cNvPr id="2056" name="Oval 8">
              <a:extLst>
                <a:ext uri="{FF2B5EF4-FFF2-40B4-BE49-F238E27FC236}">
                  <a16:creationId xmlns:a16="http://schemas.microsoft.com/office/drawing/2014/main" id="{17EC4E95-1262-3348-9737-D336A7045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799"/>
              <a:ext cx="1088" cy="5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it-IT" sz="1400">
                  <a:latin typeface="Arial" charset="0"/>
                  <a:ea typeface="ＭＳ Ｐゴシック" charset="0"/>
                </a:rPr>
                <a:t>Espressione genica</a:t>
              </a:r>
            </a:p>
          </p:txBody>
        </p:sp>
        <p:sp>
          <p:nvSpPr>
            <p:cNvPr id="2057" name="Text Box 9">
              <a:extLst>
                <a:ext uri="{FF2B5EF4-FFF2-40B4-BE49-F238E27FC236}">
                  <a16:creationId xmlns:a16="http://schemas.microsoft.com/office/drawing/2014/main" id="{11C5EE0E-03B0-434C-9C09-4F6D5AE25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469"/>
              <a:ext cx="2586" cy="192"/>
            </a:xfrm>
            <a:prstGeom prst="rect">
              <a:avLst/>
            </a:prstGeom>
            <a:gradFill rotWithShape="1">
              <a:gsLst>
                <a:gs pos="0">
                  <a:srgbClr val="FFC891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it-IT" sz="1400">
                  <a:latin typeface="Arial" charset="0"/>
                  <a:ea typeface="ＭＳ Ｐゴシック" charset="0"/>
                </a:rPr>
                <a:t>Crescita e proliferazione cellulare</a:t>
              </a:r>
            </a:p>
          </p:txBody>
        </p:sp>
        <p:sp>
          <p:nvSpPr>
            <p:cNvPr id="17422" name="Line 12">
              <a:extLst>
                <a:ext uri="{FF2B5EF4-FFF2-40B4-BE49-F238E27FC236}">
                  <a16:creationId xmlns:a16="http://schemas.microsoft.com/office/drawing/2014/main" id="{BCB687FF-6CE6-CA49-8352-335844C1D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1" y="1242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3" name="Line 13">
              <a:extLst>
                <a:ext uri="{FF2B5EF4-FFF2-40B4-BE49-F238E27FC236}">
                  <a16:creationId xmlns:a16="http://schemas.microsoft.com/office/drawing/2014/main" id="{C32F3D1A-B59E-1A44-9171-4770D30BFA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5" y="1242"/>
              <a:ext cx="18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4" name="Line 14">
              <a:extLst>
                <a:ext uri="{FF2B5EF4-FFF2-40B4-BE49-F238E27FC236}">
                  <a16:creationId xmlns:a16="http://schemas.microsoft.com/office/drawing/2014/main" id="{A6C124C6-6315-B14C-9983-D2BD41F0E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6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5" name="Line 15">
              <a:extLst>
                <a:ext uri="{FF2B5EF4-FFF2-40B4-BE49-F238E27FC236}">
                  <a16:creationId xmlns:a16="http://schemas.microsoft.com/office/drawing/2014/main" id="{5E22E8A5-E024-AB49-87AC-CBFCD0551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6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6" name="Line 16">
              <a:extLst>
                <a:ext uri="{FF2B5EF4-FFF2-40B4-BE49-F238E27FC236}">
                  <a16:creationId xmlns:a16="http://schemas.microsoft.com/office/drawing/2014/main" id="{EF3203E7-7337-1449-944D-054B5837DD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0" y="92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7" name="Line 17">
              <a:extLst>
                <a:ext uri="{FF2B5EF4-FFF2-40B4-BE49-F238E27FC236}">
                  <a16:creationId xmlns:a16="http://schemas.microsoft.com/office/drawing/2014/main" id="{DBBA36AC-3A5C-EC40-B2E3-2E3C82B1F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92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8" name="Line 18">
              <a:extLst>
                <a:ext uri="{FF2B5EF4-FFF2-40B4-BE49-F238E27FC236}">
                  <a16:creationId xmlns:a16="http://schemas.microsoft.com/office/drawing/2014/main" id="{54418702-7B35-0446-B364-387EBC752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106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11" name="Text Box 20">
            <a:extLst>
              <a:ext uri="{FF2B5EF4-FFF2-40B4-BE49-F238E27FC236}">
                <a16:creationId xmlns:a16="http://schemas.microsoft.com/office/drawing/2014/main" id="{FB9D4B12-866C-7547-B6E8-923C530D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3232150"/>
            <a:ext cx="3960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>
                <a:solidFill>
                  <a:srgbClr val="000066"/>
                </a:solidFill>
              </a:rPr>
              <a:t>Fonti di Carbonio</a:t>
            </a:r>
          </a:p>
        </p:txBody>
      </p:sp>
      <p:sp>
        <p:nvSpPr>
          <p:cNvPr id="17412" name="Text Box 21">
            <a:extLst>
              <a:ext uri="{FF2B5EF4-FFF2-40B4-BE49-F238E27FC236}">
                <a16:creationId xmlns:a16="http://schemas.microsoft.com/office/drawing/2014/main" id="{9BAA37F0-7B1F-6F46-9DF7-FADE7841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65283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>
                <a:solidFill>
                  <a:srgbClr val="000066"/>
                </a:solidFill>
              </a:rPr>
              <a:t>Fermentabili: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>
                <a:solidFill>
                  <a:srgbClr val="000066"/>
                </a:solidFill>
              </a:rPr>
              <a:t>Glucosio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>
                <a:solidFill>
                  <a:srgbClr val="000066"/>
                </a:solidFill>
              </a:rPr>
              <a:t>Fruttosio</a:t>
            </a:r>
          </a:p>
        </p:txBody>
      </p:sp>
      <p:sp>
        <p:nvSpPr>
          <p:cNvPr id="17413" name="Text Box 22">
            <a:extLst>
              <a:ext uri="{FF2B5EF4-FFF2-40B4-BE49-F238E27FC236}">
                <a16:creationId xmlns:a16="http://schemas.microsoft.com/office/drawing/2014/main" id="{E4282E40-5D24-FD4E-8014-806605D0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44900"/>
            <a:ext cx="15478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>
                <a:solidFill>
                  <a:srgbClr val="000066"/>
                </a:solidFill>
              </a:rPr>
              <a:t>Non Fermentabili: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>
                <a:solidFill>
                  <a:srgbClr val="000066"/>
                </a:solidFill>
              </a:rPr>
              <a:t>Etanolo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>
                <a:solidFill>
                  <a:srgbClr val="000066"/>
                </a:solidFill>
              </a:rPr>
              <a:t>Glicerolo</a:t>
            </a:r>
          </a:p>
        </p:txBody>
      </p:sp>
      <p:sp>
        <p:nvSpPr>
          <p:cNvPr id="17414" name="Text Box 23">
            <a:extLst>
              <a:ext uri="{FF2B5EF4-FFF2-40B4-BE49-F238E27FC236}">
                <a16:creationId xmlns:a16="http://schemas.microsoft.com/office/drawing/2014/main" id="{7FB60927-3878-2243-B5A0-55A0878D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652838"/>
            <a:ext cx="2016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dirty="0">
                <a:solidFill>
                  <a:srgbClr val="000066"/>
                </a:solidFill>
              </a:rPr>
              <a:t>Alternative: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dirty="0">
                <a:solidFill>
                  <a:srgbClr val="000066"/>
                </a:solidFill>
              </a:rPr>
              <a:t>Saccarosio (</a:t>
            </a:r>
            <a:r>
              <a:rPr lang="it-IT" altLang="it-IT" sz="1200" b="1" dirty="0" err="1">
                <a:solidFill>
                  <a:srgbClr val="000066"/>
                </a:solidFill>
              </a:rPr>
              <a:t>glu+fru</a:t>
            </a:r>
            <a:r>
              <a:rPr lang="it-IT" altLang="it-IT" sz="1200" b="1" dirty="0">
                <a:solidFill>
                  <a:srgbClr val="000066"/>
                </a:solidFill>
              </a:rPr>
              <a:t>) (</a:t>
            </a:r>
            <a:r>
              <a:rPr lang="it-IT" altLang="it-IT" sz="1200" b="1" i="1" dirty="0">
                <a:solidFill>
                  <a:srgbClr val="000066"/>
                </a:solidFill>
              </a:rPr>
              <a:t>SUC2</a:t>
            </a:r>
            <a:r>
              <a:rPr lang="it-IT" altLang="it-IT" sz="1200" b="1" dirty="0">
                <a:solidFill>
                  <a:srgbClr val="000066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>
                <a:solidFill>
                  <a:srgbClr val="000066"/>
                </a:solidFill>
              </a:rPr>
              <a:t>Maltosio (</a:t>
            </a:r>
            <a:r>
              <a:rPr lang="it-IT" altLang="it-IT" sz="1200" dirty="0" err="1">
                <a:solidFill>
                  <a:srgbClr val="000066"/>
                </a:solidFill>
              </a:rPr>
              <a:t>glu+glu</a:t>
            </a:r>
            <a:r>
              <a:rPr lang="it-IT" altLang="it-IT" sz="1200" dirty="0">
                <a:solidFill>
                  <a:srgbClr val="000066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 err="1">
                <a:solidFill>
                  <a:srgbClr val="000066"/>
                </a:solidFill>
              </a:rPr>
              <a:t>Maltotriosio</a:t>
            </a:r>
            <a:r>
              <a:rPr lang="it-IT" altLang="it-IT" sz="1200" dirty="0">
                <a:solidFill>
                  <a:srgbClr val="000066"/>
                </a:solidFill>
              </a:rPr>
              <a:t> (</a:t>
            </a:r>
            <a:r>
              <a:rPr lang="it-IT" altLang="it-IT" sz="1200" dirty="0" err="1">
                <a:solidFill>
                  <a:srgbClr val="000066"/>
                </a:solidFill>
              </a:rPr>
              <a:t>glu+glu+glu</a:t>
            </a:r>
            <a:r>
              <a:rPr lang="it-IT" altLang="it-IT" sz="1200" dirty="0">
                <a:solidFill>
                  <a:srgbClr val="000066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dirty="0" err="1">
                <a:solidFill>
                  <a:srgbClr val="000066"/>
                </a:solidFill>
              </a:rPr>
              <a:t>Raffinosio</a:t>
            </a:r>
            <a:r>
              <a:rPr lang="it-IT" altLang="it-IT" sz="1200" b="1" dirty="0">
                <a:solidFill>
                  <a:srgbClr val="000066"/>
                </a:solidFill>
              </a:rPr>
              <a:t> (</a:t>
            </a:r>
            <a:r>
              <a:rPr lang="it-IT" altLang="it-IT" sz="1200" b="1" dirty="0" err="1">
                <a:solidFill>
                  <a:srgbClr val="000066"/>
                </a:solidFill>
              </a:rPr>
              <a:t>glu+gal+fru</a:t>
            </a:r>
            <a:r>
              <a:rPr lang="it-IT" altLang="it-IT" sz="1200" b="1" dirty="0">
                <a:solidFill>
                  <a:srgbClr val="000066"/>
                </a:solidFill>
              </a:rPr>
              <a:t>) (</a:t>
            </a:r>
            <a:r>
              <a:rPr lang="it-IT" altLang="it-IT" sz="1200" b="1" i="1" dirty="0">
                <a:solidFill>
                  <a:srgbClr val="000066"/>
                </a:solidFill>
              </a:rPr>
              <a:t>SUC2</a:t>
            </a:r>
            <a:r>
              <a:rPr lang="it-IT" altLang="it-IT" sz="1200" b="1" dirty="0">
                <a:solidFill>
                  <a:srgbClr val="000066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>
                <a:solidFill>
                  <a:srgbClr val="000066"/>
                </a:solidFill>
              </a:rPr>
              <a:t>Galattosio</a:t>
            </a: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F1D6683A-D951-504D-90EC-C8D3B278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45138"/>
            <a:ext cx="85693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i="1">
                <a:solidFill>
                  <a:srgbClr val="000066"/>
                </a:solidFill>
              </a:rPr>
              <a:t>snf1</a:t>
            </a:r>
            <a:r>
              <a:rPr lang="el-GR" altLang="it-IT" sz="1800" b="1" i="1">
                <a:solidFill>
                  <a:srgbClr val="000066"/>
                </a:solidFill>
              </a:rPr>
              <a:t>Δ</a:t>
            </a:r>
            <a:r>
              <a:rPr lang="it-IT" altLang="it-IT" sz="1800" b="1" i="1">
                <a:solidFill>
                  <a:srgbClr val="000066"/>
                </a:solidFill>
              </a:rPr>
              <a:t> (</a:t>
            </a:r>
            <a:r>
              <a:rPr lang="it-IT" altLang="it-IT" sz="1800" b="1" i="1" u="sng">
                <a:solidFill>
                  <a:srgbClr val="000066"/>
                </a:solidFill>
              </a:rPr>
              <a:t>S</a:t>
            </a:r>
            <a:r>
              <a:rPr lang="it-IT" altLang="it-IT" sz="1800" b="1" i="1">
                <a:solidFill>
                  <a:srgbClr val="000066"/>
                </a:solidFill>
              </a:rPr>
              <a:t>ucrose </a:t>
            </a:r>
            <a:r>
              <a:rPr lang="it-IT" altLang="it-IT" sz="1800" b="1" i="1" u="sng">
                <a:solidFill>
                  <a:srgbClr val="000066"/>
                </a:solidFill>
              </a:rPr>
              <a:t>n</a:t>
            </a:r>
            <a:r>
              <a:rPr lang="it-IT" altLang="it-IT" sz="1800" b="1" i="1">
                <a:solidFill>
                  <a:srgbClr val="000066"/>
                </a:solidFill>
              </a:rPr>
              <a:t>on-</a:t>
            </a:r>
            <a:r>
              <a:rPr lang="it-IT" altLang="it-IT" sz="1800" b="1" i="1" u="sng">
                <a:solidFill>
                  <a:srgbClr val="000066"/>
                </a:solidFill>
              </a:rPr>
              <a:t>f</a:t>
            </a:r>
            <a:r>
              <a:rPr lang="it-IT" altLang="it-IT" sz="1800" b="1" i="1">
                <a:solidFill>
                  <a:srgbClr val="000066"/>
                </a:solidFill>
              </a:rPr>
              <a:t>ermenting 1)</a:t>
            </a:r>
            <a:endParaRPr lang="it-IT" altLang="it-IT" sz="1800" b="1">
              <a:solidFill>
                <a:srgbClr val="000066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i="1"/>
              <a:t>SNF1</a:t>
            </a:r>
            <a:r>
              <a:rPr lang="it-IT" altLang="it-IT" sz="1400" b="1"/>
              <a:t> </a:t>
            </a:r>
            <a:r>
              <a:rPr lang="it-IT" altLang="it-IT" sz="1400"/>
              <a:t>è un gene che codifica per una serina/treonina chinasi </a:t>
            </a:r>
            <a:r>
              <a:rPr lang="it-IT" altLang="it-IT" sz="1400" b="1"/>
              <a:t>essenziale </a:t>
            </a:r>
            <a:r>
              <a:rPr lang="it-IT" altLang="it-IT" sz="1400"/>
              <a:t>per la crescita su fonti di carbonio alternative, non fermentabili o in carenza di glucosio</a:t>
            </a:r>
            <a:r>
              <a:rPr lang="it-IT" altLang="it-IT" sz="1400" b="1"/>
              <a:t> </a:t>
            </a:r>
            <a:endParaRPr lang="el-GR" altLang="it-IT" sz="1400" b="1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6CA1671D-35CD-644A-817A-30E7192B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152400"/>
            <a:ext cx="4321175" cy="3968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</a:t>
            </a:r>
          </a:p>
        </p:txBody>
      </p:sp>
      <p:sp>
        <p:nvSpPr>
          <p:cNvPr id="17417" name="Text Box 30">
            <a:extLst>
              <a:ext uri="{FF2B5EF4-FFF2-40B4-BE49-F238E27FC236}">
                <a16:creationId xmlns:a16="http://schemas.microsoft.com/office/drawing/2014/main" id="{4977D6D7-BBB7-B341-A309-6DD1D49A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535363"/>
            <a:ext cx="32400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1977 e 1981: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isolati mutanti di </a:t>
            </a:r>
            <a:r>
              <a:rPr lang="it-IT" altLang="it-IT" sz="1400" i="1"/>
              <a:t>Saccharomyces cerevisiae</a:t>
            </a:r>
            <a:r>
              <a:rPr lang="it-IT" altLang="it-IT" sz="1400" b="1"/>
              <a:t> </a:t>
            </a:r>
            <a:r>
              <a:rPr lang="it-IT" altLang="it-IT" sz="1400" b="1">
                <a:solidFill>
                  <a:srgbClr val="FF0000"/>
                </a:solidFill>
              </a:rPr>
              <a:t>incapaci</a:t>
            </a:r>
            <a:r>
              <a:rPr lang="it-IT" altLang="it-IT" sz="1400" b="1"/>
              <a:t> </a:t>
            </a:r>
            <a:r>
              <a:rPr lang="it-IT" altLang="it-IT" sz="1400"/>
              <a:t>di crescere su fonti di carbonio alternative o non fermentabili</a:t>
            </a: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numero diapositiva 3">
            <a:extLst>
              <a:ext uri="{FF2B5EF4-FFF2-40B4-BE49-F238E27FC236}">
                <a16:creationId xmlns:a16="http://schemas.microsoft.com/office/drawing/2014/main" id="{5A1B38CC-3D89-5849-82AB-7860B128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3C72FF-0A82-7C48-B18D-8856517F71D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/>
          </a:p>
        </p:txBody>
      </p:sp>
      <p:sp>
        <p:nvSpPr>
          <p:cNvPr id="51202" name="Text Box 4">
            <a:extLst>
              <a:ext uri="{FF2B5EF4-FFF2-40B4-BE49-F238E27FC236}">
                <a16:creationId xmlns:a16="http://schemas.microsoft.com/office/drawing/2014/main" id="{420372AC-54FB-4049-BFFC-8BF25A8A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93" y="639762"/>
            <a:ext cx="5329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u="sng" dirty="0">
                <a:solidFill>
                  <a:srgbClr val="0066FF"/>
                </a:solidFill>
              </a:rPr>
              <a:t>Risposta a carenze nutrizionali: carenza di glucosio</a:t>
            </a: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BE5E3C2C-A465-1B41-8C95-D70CAC75F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target a valle</a:t>
            </a:r>
          </a:p>
        </p:txBody>
      </p:sp>
      <p:sp>
        <p:nvSpPr>
          <p:cNvPr id="51204" name="Text Box 6">
            <a:extLst>
              <a:ext uri="{FF2B5EF4-FFF2-40B4-BE49-F238E27FC236}">
                <a16:creationId xmlns:a16="http://schemas.microsoft.com/office/drawing/2014/main" id="{D49365F1-1BDE-3A40-B136-6C66BC72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66800"/>
            <a:ext cx="88931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200"/>
              <a:t>La trascrizione di </a:t>
            </a:r>
            <a:r>
              <a:rPr lang="it-IT" altLang="it-IT" sz="2200" i="1"/>
              <a:t>ADH2</a:t>
            </a:r>
            <a:r>
              <a:rPr lang="it-IT" altLang="it-IT" sz="2200"/>
              <a:t> che codifica per l’enzima alcohol deidrogenasi II (Adh2) è sotto il controllo del fattore trascrizionale Adr1.  Adh2 catalizza la  conversione di etanolo ad acetaldeide. Snf1 fosforila Adr1 attivandolo.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200"/>
              <a:t>Snf1 regola negativamente l’</a:t>
            </a:r>
            <a:r>
              <a:rPr lang="it-IT" altLang="ja-JP" sz="2200"/>
              <a:t>attività dell’enzima </a:t>
            </a:r>
            <a:r>
              <a:rPr lang="it-IT" altLang="ja-JP" sz="2200" b="1"/>
              <a:t>acetilCoA Carbossilasi</a:t>
            </a:r>
            <a:r>
              <a:rPr lang="it-IT" altLang="ja-JP" sz="2200"/>
              <a:t> (via metabolica di sintesi degli acidi grassi) inibendo in questo modo la sintesi dei lipidi.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ja-JP" sz="2200"/>
              <a:t>Snf1 reprime la trascrizione di </a:t>
            </a:r>
            <a:r>
              <a:rPr lang="it-IT" altLang="ja-JP" sz="2200" i="1"/>
              <a:t>INO1 </a:t>
            </a:r>
            <a:r>
              <a:rPr lang="it-IT" altLang="ja-JP" sz="2200"/>
              <a:t>che codifica l</a:t>
            </a:r>
            <a:r>
              <a:rPr lang="it-IT" altLang="it-IT" sz="2200"/>
              <a:t>’</a:t>
            </a:r>
            <a:r>
              <a:rPr lang="it-IT" altLang="ja-JP" sz="2200"/>
              <a:t>enzima Inositolo-3-fosfato sintasi (Ino1) coinvolto nella sintesi degli inositoli fosfati e dei fosfolipidi contenenti inositolo. Ino1 catalizza la conversione di glucosio 6-fosfato in inositolo 3-fosfatto.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200">
                <a:solidFill>
                  <a:srgbClr val="FF0000"/>
                </a:solidFill>
              </a:rPr>
              <a:t>Snf1 regola anche la localizzazione subcellulare del fattore trascrizionale </a:t>
            </a:r>
            <a:r>
              <a:rPr lang="it-IT" altLang="it-IT" sz="2200" b="1">
                <a:solidFill>
                  <a:srgbClr val="FF0000"/>
                </a:solidFill>
              </a:rPr>
              <a:t>Msn2</a:t>
            </a:r>
            <a:r>
              <a:rPr lang="it-IT" altLang="it-IT" sz="2200">
                <a:solidFill>
                  <a:srgbClr val="FF0000"/>
                </a:solidFill>
              </a:rPr>
              <a:t> coinvolto nel meccanismo generale di risposta allo stress e del fattore trascrizionale GATA </a:t>
            </a:r>
            <a:r>
              <a:rPr lang="it-IT" altLang="it-IT" sz="2200" b="1">
                <a:solidFill>
                  <a:srgbClr val="FF0000"/>
                </a:solidFill>
              </a:rPr>
              <a:t>Gln3</a:t>
            </a:r>
            <a:r>
              <a:rPr lang="it-IT" altLang="it-IT" sz="2200">
                <a:solidFill>
                  <a:srgbClr val="FF0000"/>
                </a:solidFill>
              </a:rPr>
              <a:t>, coinvolto nel metabolismo delle differenti fonti di azoto.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numero diapositiva 1">
            <a:extLst>
              <a:ext uri="{FF2B5EF4-FFF2-40B4-BE49-F238E27FC236}">
                <a16:creationId xmlns:a16="http://schemas.microsoft.com/office/drawing/2014/main" id="{06F4D01A-4B89-444F-A8A5-7DD9B3D8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CA8F8B-DE8B-4F41-8585-65F24328A771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/>
          </a:p>
        </p:txBody>
      </p:sp>
      <p:pic>
        <p:nvPicPr>
          <p:cNvPr id="50178" name="Immagine 2" descr="Schermata 2014-10-19 alle 10.50.32.png">
            <a:extLst>
              <a:ext uri="{FF2B5EF4-FFF2-40B4-BE49-F238E27FC236}">
                <a16:creationId xmlns:a16="http://schemas.microsoft.com/office/drawing/2014/main" id="{5A231056-6267-4D4C-B4B0-CCA19CF0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2495" r="3745"/>
          <a:stretch>
            <a:fillRect/>
          </a:stretch>
        </p:blipFill>
        <p:spPr bwMode="auto">
          <a:xfrm>
            <a:off x="439738" y="762000"/>
            <a:ext cx="8366125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asellaDiTesto 2">
            <a:extLst>
              <a:ext uri="{FF2B5EF4-FFF2-40B4-BE49-F238E27FC236}">
                <a16:creationId xmlns:a16="http://schemas.microsoft.com/office/drawing/2014/main" id="{5D349210-59C2-9B49-94FD-8C011577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856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Glucose-repressible alcohol dehydrogenase II; catalyzes the conversion of ethanol to acetaldehyde; regulated by ADR1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numero diapositiva 1">
            <a:extLst>
              <a:ext uri="{FF2B5EF4-FFF2-40B4-BE49-F238E27FC236}">
                <a16:creationId xmlns:a16="http://schemas.microsoft.com/office/drawing/2014/main" id="{77BEF8B1-085D-824F-9B18-77EC91E4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71BCC-A189-1343-B2B0-7C0BF64A45FB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/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8F2264D8-00AA-4C44-B482-29F09AE3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2400"/>
            <a:ext cx="8642350" cy="461963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b="1">
                <a:solidFill>
                  <a:schemeClr val="accent2"/>
                </a:solidFill>
              </a:rPr>
              <a:t>SNF1/AMPK Regulates Acetyl Coenzyme A Homeostasis</a:t>
            </a: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C1F907-7783-4B47-8F07-136EC45C3924}"/>
              </a:ext>
            </a:extLst>
          </p:cNvPr>
          <p:cNvSpPr txBox="1"/>
          <p:nvPr/>
        </p:nvSpPr>
        <p:spPr>
          <a:xfrm>
            <a:off x="214313" y="1125538"/>
            <a:ext cx="8678862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/>
              <a:buChar char="•"/>
              <a:defRPr/>
            </a:pP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Snf1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phosphorylates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regulates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metabolic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enzymes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including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acetyl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coenzyme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A (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acetyl-CoA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carboxylase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(ACC1)</a:t>
            </a:r>
          </a:p>
          <a:p>
            <a:pPr marL="285750" indent="-285750" algn="just" eaLnBrk="1" hangingPunct="1">
              <a:buFont typeface="Arial"/>
              <a:buChar char="•"/>
              <a:defRPr/>
            </a:pP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ACC1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catalyzes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carboxylation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acetyl-CoA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malonyl-CoA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, the first and rate-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limiting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reaction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in the </a:t>
            </a:r>
            <a:r>
              <a:rPr lang="it-IT" sz="1600" i="1" dirty="0">
                <a:latin typeface="Arial" charset="0"/>
                <a:ea typeface="ＭＳ Ｐゴシック" charset="0"/>
                <a:cs typeface="ＭＳ Ｐゴシック" charset="0"/>
              </a:rPr>
              <a:t>de novo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synthesis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fatty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acids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285750" indent="-285750" algn="just" eaLnBrk="1" hangingPunct="1">
              <a:buFont typeface="Arial"/>
              <a:buChar char="•"/>
              <a:defRPr/>
            </a:pP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Snf1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phosphorylates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it-IT" sz="1600" dirty="0" err="1">
                <a:latin typeface="Arial" charset="0"/>
                <a:ea typeface="ＭＳ Ｐゴシック" charset="0"/>
                <a:cs typeface="ＭＳ Ｐゴシック" charset="0"/>
              </a:rPr>
              <a:t>inhibits</a:t>
            </a:r>
            <a:r>
              <a:rPr lang="it-IT" sz="1600" dirty="0">
                <a:latin typeface="Arial" charset="0"/>
                <a:ea typeface="ＭＳ Ｐゴシック" charset="0"/>
                <a:cs typeface="ＭＳ Ｐゴシック" charset="0"/>
              </a:rPr>
              <a:t> Acc1p </a:t>
            </a:r>
          </a:p>
          <a:p>
            <a:pPr lvl="3" algn="just" eaLnBrk="1" hangingPunct="1">
              <a:defRPr/>
            </a:pPr>
            <a:r>
              <a:rPr lang="it-IT" sz="1400" dirty="0">
                <a:latin typeface="Arial" charset="0"/>
                <a:ea typeface="ＭＳ Ｐゴシック" charset="0"/>
                <a:cs typeface="ＭＳ Ｐゴシック" charset="0"/>
              </a:rPr>
              <a:t>	              </a:t>
            </a:r>
          </a:p>
          <a:p>
            <a:pPr lvl="3" algn="just" eaLnBrk="1" hangingPunct="1">
              <a:defRPr/>
            </a:pPr>
            <a:r>
              <a:rPr lang="it-IT" sz="1400" dirty="0">
                <a:latin typeface="Arial" charset="0"/>
                <a:ea typeface="ＭＳ Ｐゴシック" charset="0"/>
                <a:cs typeface="ＭＳ Ｐゴシック" charset="0"/>
              </a:rPr>
              <a:t>	            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	    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Snf1</a:t>
            </a:r>
          </a:p>
          <a:p>
            <a:pPr lvl="3" algn="just" eaLnBrk="1" hangingPunct="1">
              <a:defRPr/>
            </a:pPr>
            <a:r>
              <a:rPr lang="it-IT" sz="1400" dirty="0">
                <a:latin typeface="Arial" charset="0"/>
                <a:ea typeface="ＭＳ Ｐゴシック" charset="0"/>
                <a:cs typeface="ＭＳ Ｐゴシック" charset="0"/>
              </a:rPr>
              <a:t>                          </a:t>
            </a:r>
            <a:endParaRPr lang="it-IT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3" algn="just" eaLnBrk="1" hangingPunct="1">
              <a:defRPr/>
            </a:pPr>
            <a:r>
              <a:rPr lang="it-IT" sz="1400" dirty="0">
                <a:latin typeface="+mj-lt"/>
                <a:ea typeface="Wingdings"/>
                <a:cs typeface="Wingdings"/>
                <a:sym typeface="Wingdings"/>
              </a:rPr>
              <a:t>                  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         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Acc1</a:t>
            </a:r>
          </a:p>
          <a:p>
            <a:pPr lvl="3" algn="just" eaLnBrk="1" hangingPunct="1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Acetyl-CoA</a:t>
            </a: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              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Malonil-CoA</a:t>
            </a: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            </a:t>
            </a:r>
            <a:r>
              <a:rPr lang="it-IT" sz="1400" dirty="0">
                <a:latin typeface="+mn-lt"/>
                <a:ea typeface="Wingdings"/>
                <a:cs typeface="Wingdings"/>
                <a:sym typeface="Wingdings"/>
              </a:rPr>
              <a:t>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Fatty-Acids</a:t>
            </a:r>
            <a:endParaRPr lang="it-IT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3253" name="Connettore 1 9">
            <a:extLst>
              <a:ext uri="{FF2B5EF4-FFF2-40B4-BE49-F238E27FC236}">
                <a16:creationId xmlns:a16="http://schemas.microsoft.com/office/drawing/2014/main" id="{A5424A78-8906-4946-8E74-F967D11BA6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35375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4" name="Connettore 1 15">
            <a:extLst>
              <a:ext uri="{FF2B5EF4-FFF2-40B4-BE49-F238E27FC236}">
                <a16:creationId xmlns:a16="http://schemas.microsoft.com/office/drawing/2014/main" id="{FF19A1DB-82EA-824D-9125-5C53ECBAD2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2131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5" name="Connettore 2 20">
            <a:extLst>
              <a:ext uri="{FF2B5EF4-FFF2-40B4-BE49-F238E27FC236}">
                <a16:creationId xmlns:a16="http://schemas.microsoft.com/office/drawing/2014/main" id="{26E9464E-5262-E441-88D1-71F0D159A5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5963" y="3716338"/>
            <a:ext cx="792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6" name="Connettore 2 21">
            <a:extLst>
              <a:ext uri="{FF2B5EF4-FFF2-40B4-BE49-F238E27FC236}">
                <a16:creationId xmlns:a16="http://schemas.microsoft.com/office/drawing/2014/main" id="{CCD71044-406E-B645-8ACF-7CBF5BB600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8038" y="3716338"/>
            <a:ext cx="792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Immagine 6" descr="Schermata 2014-10-16 alle 16.32.38.png">
            <a:extLst>
              <a:ext uri="{FF2B5EF4-FFF2-40B4-BE49-F238E27FC236}">
                <a16:creationId xmlns:a16="http://schemas.microsoft.com/office/drawing/2014/main" id="{95AE0CD5-83E8-0241-AF79-97BDAFA85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8163" r="11545" b="2858"/>
          <a:stretch>
            <a:fillRect/>
          </a:stretch>
        </p:blipFill>
        <p:spPr bwMode="auto">
          <a:xfrm>
            <a:off x="2339752" y="4101306"/>
            <a:ext cx="47783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numero diapositiva 3">
            <a:extLst>
              <a:ext uri="{FF2B5EF4-FFF2-40B4-BE49-F238E27FC236}">
                <a16:creationId xmlns:a16="http://schemas.microsoft.com/office/drawing/2014/main" id="{99F7EDD2-6427-8641-BE87-28CB916B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1232C-3361-D146-BE05-5CD8750024AB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/>
          </a:p>
        </p:txBody>
      </p:sp>
      <p:sp>
        <p:nvSpPr>
          <p:cNvPr id="54274" name="Text Box 4">
            <a:extLst>
              <a:ext uri="{FF2B5EF4-FFF2-40B4-BE49-F238E27FC236}">
                <a16:creationId xmlns:a16="http://schemas.microsoft.com/office/drawing/2014/main" id="{28951691-86FF-CF4E-9922-2FDBA361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052513"/>
            <a:ext cx="5329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u="sng">
                <a:solidFill>
                  <a:srgbClr val="0066FF"/>
                </a:solidFill>
              </a:rPr>
              <a:t>Risposta a carenze nutrizionali: carenza di glucosio</a:t>
            </a: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E5F82327-5C0C-4A44-BB6D-61BDAEBA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88913"/>
            <a:ext cx="5400675" cy="396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target a valle</a:t>
            </a:r>
          </a:p>
        </p:txBody>
      </p:sp>
      <p:sp>
        <p:nvSpPr>
          <p:cNvPr id="54276" name="Text Box 6">
            <a:extLst>
              <a:ext uri="{FF2B5EF4-FFF2-40B4-BE49-F238E27FC236}">
                <a16:creationId xmlns:a16="http://schemas.microsoft.com/office/drawing/2014/main" id="{CDBEBF00-A94E-9C4B-B96D-13910FE6A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484313"/>
            <a:ext cx="5761038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I ceppi </a:t>
            </a:r>
            <a:r>
              <a:rPr lang="it-IT" altLang="it-IT" sz="1800" i="1" dirty="0"/>
              <a:t>snf1</a:t>
            </a:r>
            <a:r>
              <a:rPr lang="el-GR" altLang="it-IT" sz="1800" i="1" dirty="0"/>
              <a:t>Δ</a:t>
            </a:r>
            <a:r>
              <a:rPr lang="it-IT" altLang="it-IT" sz="1800" dirty="0"/>
              <a:t> non sono in grado di accumulare glicogeno (carboidrato di riserva). Il glicogeno viene accumulato in </a:t>
            </a:r>
            <a:r>
              <a:rPr lang="it-IT" altLang="it-IT" sz="1800"/>
              <a:t>carenza nutrizionale.</a:t>
            </a:r>
            <a:endParaRPr lang="it-IT" altLang="it-IT" sz="18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Snf1 è necessario per attivare l</a:t>
            </a:r>
            <a:r>
              <a:rPr lang="ja-JP" altLang="it-IT" sz="1800"/>
              <a:t>’</a:t>
            </a:r>
            <a:r>
              <a:rPr lang="it-IT" altLang="ja-JP" sz="1800" dirty="0"/>
              <a:t>enzima che sintetizza il glicogeno, </a:t>
            </a:r>
            <a:r>
              <a:rPr lang="it-IT" altLang="ja-JP" sz="1800" b="1" dirty="0"/>
              <a:t>Gsy2</a:t>
            </a:r>
            <a:r>
              <a:rPr lang="it-IT" altLang="ja-JP" sz="1800" dirty="0"/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Gsy2 è fosforilata dalla </a:t>
            </a:r>
            <a:r>
              <a:rPr lang="it-IT" altLang="it-IT" sz="1800" dirty="0" err="1"/>
              <a:t>chinasi</a:t>
            </a:r>
            <a:r>
              <a:rPr lang="it-IT" altLang="it-IT" sz="1800" dirty="0"/>
              <a:t> Pho85 e inibita.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La fosfatasi Glc7p-Gac1p </a:t>
            </a:r>
            <a:r>
              <a:rPr lang="it-IT" altLang="it-IT" sz="1800" dirty="0" err="1"/>
              <a:t>defosforila</a:t>
            </a:r>
            <a:r>
              <a:rPr lang="it-IT" altLang="it-IT" sz="1800" dirty="0"/>
              <a:t> e attiva Gsy2p.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/>
              <a:t>Snf1 inattiva la </a:t>
            </a:r>
            <a:r>
              <a:rPr lang="it-IT" altLang="it-IT" sz="1800" dirty="0" err="1"/>
              <a:t>chinasi</a:t>
            </a:r>
            <a:r>
              <a:rPr lang="it-IT" altLang="it-IT" sz="1800" dirty="0"/>
              <a:t> Pho85 e attiva a sua volta la fosfatasi Gac1/Glc7 che </a:t>
            </a:r>
            <a:r>
              <a:rPr lang="it-IT" altLang="it-IT" sz="1800" dirty="0" err="1"/>
              <a:t>defosforila</a:t>
            </a:r>
            <a:r>
              <a:rPr lang="it-IT" altLang="it-IT" sz="1800" dirty="0"/>
              <a:t> l</a:t>
            </a:r>
            <a:r>
              <a:rPr lang="ja-JP" altLang="it-IT" sz="1800"/>
              <a:t>’</a:t>
            </a:r>
            <a:r>
              <a:rPr lang="it-IT" altLang="ja-JP" sz="1800" dirty="0"/>
              <a:t>enzima Gsy2 attivandolo.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 Il fatto che ceppi deleti nel gene </a:t>
            </a:r>
            <a:r>
              <a:rPr lang="it-IT" altLang="it-IT" sz="1800" i="1" dirty="0">
                <a:solidFill>
                  <a:srgbClr val="FF0000"/>
                </a:solidFill>
              </a:rPr>
              <a:t>SNF1</a:t>
            </a:r>
            <a:r>
              <a:rPr lang="it-IT" altLang="it-IT" sz="1800" dirty="0">
                <a:solidFill>
                  <a:srgbClr val="FF0000"/>
                </a:solidFill>
              </a:rPr>
              <a:t> non accumulino glicogeno potrebbe essere una delle cause della ridotta vitalità di questi ceppi in condizioni di carenza di nutrienti.</a:t>
            </a:r>
          </a:p>
        </p:txBody>
      </p:sp>
      <p:sp>
        <p:nvSpPr>
          <p:cNvPr id="54277" name="CasellaDiTesto 3">
            <a:extLst>
              <a:ext uri="{FF2B5EF4-FFF2-40B4-BE49-F238E27FC236}">
                <a16:creationId xmlns:a16="http://schemas.microsoft.com/office/drawing/2014/main" id="{28078A63-63B2-904D-B0F4-805A98B4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836613"/>
            <a:ext cx="1119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Snf1-P</a:t>
            </a:r>
          </a:p>
        </p:txBody>
      </p:sp>
      <p:cxnSp>
        <p:nvCxnSpPr>
          <p:cNvPr id="54278" name="Connettore 1 5">
            <a:extLst>
              <a:ext uri="{FF2B5EF4-FFF2-40B4-BE49-F238E27FC236}">
                <a16:creationId xmlns:a16="http://schemas.microsoft.com/office/drawing/2014/main" id="{A48FD164-8B3B-0B4D-94AF-3240746B66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8888" y="1298575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9" name="Connettore 1 9">
            <a:extLst>
              <a:ext uri="{FF2B5EF4-FFF2-40B4-BE49-F238E27FC236}">
                <a16:creationId xmlns:a16="http://schemas.microsoft.com/office/drawing/2014/main" id="{1FA43AA0-9102-E54A-ACB2-CB89BDF391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42988" y="2090738"/>
            <a:ext cx="433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0" name="CasellaDiTesto 14">
            <a:extLst>
              <a:ext uri="{FF2B5EF4-FFF2-40B4-BE49-F238E27FC236}">
                <a16:creationId xmlns:a16="http://schemas.microsoft.com/office/drawing/2014/main" id="{0C73438F-937B-F44C-9138-B9591325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2235200"/>
            <a:ext cx="1074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Pho85</a:t>
            </a:r>
          </a:p>
        </p:txBody>
      </p:sp>
      <p:cxnSp>
        <p:nvCxnSpPr>
          <p:cNvPr id="54281" name="Connettore 1 16">
            <a:extLst>
              <a:ext uri="{FF2B5EF4-FFF2-40B4-BE49-F238E27FC236}">
                <a16:creationId xmlns:a16="http://schemas.microsoft.com/office/drawing/2014/main" id="{66218ACF-F434-DC4E-9111-4CBCF96462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44600" y="2781300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2" name="Connettore 1 17">
            <a:extLst>
              <a:ext uri="{FF2B5EF4-FFF2-40B4-BE49-F238E27FC236}">
                <a16:creationId xmlns:a16="http://schemas.microsoft.com/office/drawing/2014/main" id="{6346D169-5F4F-1847-A468-0362AA1079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7113" y="3573463"/>
            <a:ext cx="433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3" name="CasellaDiTesto 18">
            <a:extLst>
              <a:ext uri="{FF2B5EF4-FFF2-40B4-BE49-F238E27FC236}">
                <a16:creationId xmlns:a16="http://schemas.microsoft.com/office/drawing/2014/main" id="{363840B8-DB4C-A140-A2D1-E77578017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716338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Gac1</a:t>
            </a:r>
          </a:p>
        </p:txBody>
      </p:sp>
      <p:sp>
        <p:nvSpPr>
          <p:cNvPr id="54284" name="Freccia giù 11">
            <a:extLst>
              <a:ext uri="{FF2B5EF4-FFF2-40B4-BE49-F238E27FC236}">
                <a16:creationId xmlns:a16="http://schemas.microsoft.com/office/drawing/2014/main" id="{E48C53D9-B2C3-D248-AA6A-434F9794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292600"/>
            <a:ext cx="144463" cy="1081088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54285" name="CasellaDiTesto 20">
            <a:extLst>
              <a:ext uri="{FF2B5EF4-FFF2-40B4-BE49-F238E27FC236}">
                <a16:creationId xmlns:a16="http://schemas.microsoft.com/office/drawing/2014/main" id="{C983BDFA-9022-AA45-BA1F-5E8039B19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5445125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Gsy2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numero diapositiva 3">
            <a:extLst>
              <a:ext uri="{FF2B5EF4-FFF2-40B4-BE49-F238E27FC236}">
                <a16:creationId xmlns:a16="http://schemas.microsoft.com/office/drawing/2014/main" id="{AB4F71CF-151F-B74B-ADE5-9DF61C21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AF3A8E-3AAF-4D4D-BAA2-BE17C175EBD8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/>
          </a:p>
        </p:txBody>
      </p:sp>
      <p:pic>
        <p:nvPicPr>
          <p:cNvPr id="56322" name="Picture 1026">
            <a:extLst>
              <a:ext uri="{FF2B5EF4-FFF2-40B4-BE49-F238E27FC236}">
                <a16:creationId xmlns:a16="http://schemas.microsoft.com/office/drawing/2014/main" id="{AB77B45D-818B-8949-B631-0044A980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960"/>
            <a:ext cx="357822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1027">
            <a:extLst>
              <a:ext uri="{FF2B5EF4-FFF2-40B4-BE49-F238E27FC236}">
                <a16:creationId xmlns:a16="http://schemas.microsoft.com/office/drawing/2014/main" id="{FCED2FF8-D394-E745-AC89-C21A8E5E0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/>
          <a:stretch>
            <a:fillRect/>
          </a:stretch>
        </p:blipFill>
        <p:spPr bwMode="auto">
          <a:xfrm>
            <a:off x="5004048" y="2996952"/>
            <a:ext cx="34575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1029">
            <a:extLst>
              <a:ext uri="{FF2B5EF4-FFF2-40B4-BE49-F238E27FC236}">
                <a16:creationId xmlns:a16="http://schemas.microsoft.com/office/drawing/2014/main" id="{EA181BFB-D503-E143-8E33-2E168EF1D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6467475"/>
            <a:ext cx="3024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 dirty="0"/>
              <a:t>Hong and </a:t>
            </a:r>
            <a:r>
              <a:rPr lang="it-IT" altLang="it-IT" sz="1200" b="1" i="1" dirty="0" err="1"/>
              <a:t>Carlson</a:t>
            </a:r>
            <a:r>
              <a:rPr lang="it-IT" altLang="it-IT" sz="1200" b="1" i="1" dirty="0"/>
              <a:t>, 2007</a:t>
            </a:r>
          </a:p>
        </p:txBody>
      </p:sp>
      <p:sp>
        <p:nvSpPr>
          <p:cNvPr id="35846" name="Text Box 1030">
            <a:extLst>
              <a:ext uri="{FF2B5EF4-FFF2-40B4-BE49-F238E27FC236}">
                <a16:creationId xmlns:a16="http://schemas.microsoft.com/office/drawing/2014/main" id="{F224EEA1-7737-4948-9F12-65A456542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attivazione</a:t>
            </a:r>
          </a:p>
        </p:txBody>
      </p:sp>
      <p:grpSp>
        <p:nvGrpSpPr>
          <p:cNvPr id="56326" name="Group 1032">
            <a:extLst>
              <a:ext uri="{FF2B5EF4-FFF2-40B4-BE49-F238E27FC236}">
                <a16:creationId xmlns:a16="http://schemas.microsoft.com/office/drawing/2014/main" id="{90A7EC84-AF57-CA41-A0A4-A2FABC3EBF74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908050"/>
            <a:ext cx="5545138" cy="1944688"/>
            <a:chOff x="2336" y="2387"/>
            <a:chExt cx="2925" cy="862"/>
          </a:xfrm>
        </p:grpSpPr>
        <p:pic>
          <p:nvPicPr>
            <p:cNvPr id="56329" name="Picture 1028">
              <a:extLst>
                <a:ext uri="{FF2B5EF4-FFF2-40B4-BE49-F238E27FC236}">
                  <a16:creationId xmlns:a16="http://schemas.microsoft.com/office/drawing/2014/main" id="{EC2CE0B5-0A77-F848-93C7-50E241234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862"/>
            <a:stretch>
              <a:fillRect/>
            </a:stretch>
          </p:blipFill>
          <p:spPr bwMode="auto">
            <a:xfrm>
              <a:off x="2336" y="2387"/>
              <a:ext cx="2064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0" name="Picture 1031">
              <a:extLst>
                <a:ext uri="{FF2B5EF4-FFF2-40B4-BE49-F238E27FC236}">
                  <a16:creationId xmlns:a16="http://schemas.microsoft.com/office/drawing/2014/main" id="{CCFE7E83-C72F-F544-B87F-06AD1D40C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2" t="32356" b="37109"/>
            <a:stretch>
              <a:fillRect/>
            </a:stretch>
          </p:blipFill>
          <p:spPr bwMode="auto">
            <a:xfrm>
              <a:off x="4286" y="2432"/>
              <a:ext cx="975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7" name="Text Box 1033">
            <a:extLst>
              <a:ext uri="{FF2B5EF4-FFF2-40B4-BE49-F238E27FC236}">
                <a16:creationId xmlns:a16="http://schemas.microsoft.com/office/drawing/2014/main" id="{131AE1B3-8AD4-E847-BAC9-B07211AA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518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u="sng">
                <a:solidFill>
                  <a:srgbClr val="006600"/>
                </a:solidFill>
              </a:rPr>
              <a:t>Stimolo: stress osmotico, pH basico, stress ossidativo</a:t>
            </a:r>
          </a:p>
        </p:txBody>
      </p:sp>
      <p:sp>
        <p:nvSpPr>
          <p:cNvPr id="56328" name="Text Box 1034">
            <a:extLst>
              <a:ext uri="{FF2B5EF4-FFF2-40B4-BE49-F238E27FC236}">
                <a16:creationId xmlns:a16="http://schemas.microsoft.com/office/drawing/2014/main" id="{EB760F61-628B-8549-B27E-8F73483D2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3" y="2015262"/>
            <a:ext cx="43211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100" b="1" dirty="0"/>
              <a:t>triple = </a:t>
            </a:r>
            <a:r>
              <a:rPr lang="it-IT" altLang="it-IT" sz="1100" b="1" i="1" dirty="0"/>
              <a:t>sak1</a:t>
            </a:r>
            <a:r>
              <a:rPr lang="el-GR" altLang="it-IT" sz="1100" b="1" i="1" dirty="0"/>
              <a:t>Δ</a:t>
            </a:r>
            <a:r>
              <a:rPr lang="it-IT" altLang="it-IT" sz="1100" b="1" i="1" dirty="0"/>
              <a:t>tos3</a:t>
            </a:r>
            <a:r>
              <a:rPr lang="el-GR" altLang="it-IT" sz="1100" b="1" i="1" dirty="0"/>
              <a:t>Δ</a:t>
            </a:r>
            <a:r>
              <a:rPr lang="it-IT" altLang="it-IT" sz="1100" b="1" i="1" dirty="0"/>
              <a:t>elm1</a:t>
            </a:r>
            <a:r>
              <a:rPr lang="el-GR" altLang="it-IT" sz="1100" b="1" i="1" dirty="0"/>
              <a:t>Δ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CF2190-FECE-D542-985A-371E87B6E408}"/>
              </a:ext>
            </a:extLst>
          </p:cNvPr>
          <p:cNvSpPr txBox="1"/>
          <p:nvPr/>
        </p:nvSpPr>
        <p:spPr>
          <a:xfrm>
            <a:off x="6040445" y="545036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F911C0C-06D3-944D-BC3D-9E082EDC2BFA}"/>
              </a:ext>
            </a:extLst>
          </p:cNvPr>
          <p:cNvSpPr/>
          <p:nvPr/>
        </p:nvSpPr>
        <p:spPr bwMode="auto">
          <a:xfrm>
            <a:off x="5004048" y="4450512"/>
            <a:ext cx="3744416" cy="1859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it-IT" sz="1600" dirty="0"/>
              <a:t>The </a:t>
            </a:r>
            <a:r>
              <a:rPr lang="it-IT" sz="1600" dirty="0" err="1"/>
              <a:t>kinases</a:t>
            </a:r>
            <a:r>
              <a:rPr lang="it-IT" sz="1600" dirty="0"/>
              <a:t> Sak1, Tos3, and Elm1,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activate</a:t>
            </a:r>
            <a:r>
              <a:rPr lang="it-IT" sz="1600" dirty="0"/>
              <a:t> Snf1 in </a:t>
            </a:r>
            <a:r>
              <a:rPr lang="it-IT" sz="1600" dirty="0" err="1"/>
              <a:t>response</a:t>
            </a:r>
            <a:r>
              <a:rPr lang="it-IT" sz="1600" dirty="0"/>
              <a:t> to </a:t>
            </a:r>
            <a:r>
              <a:rPr lang="it-IT" sz="1600" dirty="0" err="1"/>
              <a:t>glucose</a:t>
            </a:r>
            <a:r>
              <a:rPr lang="it-IT" sz="1600" dirty="0"/>
              <a:t> </a:t>
            </a:r>
            <a:r>
              <a:rPr lang="it-IT" sz="1600" dirty="0" err="1"/>
              <a:t>limitation</a:t>
            </a:r>
            <a:r>
              <a:rPr lang="it-IT" sz="1600" dirty="0"/>
              <a:t>, are </a:t>
            </a:r>
            <a:r>
              <a:rPr lang="it-IT" sz="1600" dirty="0" err="1"/>
              <a:t>also</a:t>
            </a:r>
            <a:r>
              <a:rPr lang="it-IT" sz="1600" dirty="0"/>
              <a:t> </a:t>
            </a:r>
            <a:r>
              <a:rPr lang="it-IT" sz="1600" dirty="0" err="1"/>
              <a:t>required</a:t>
            </a:r>
            <a:r>
              <a:rPr lang="it-IT" sz="1600" dirty="0"/>
              <a:t> under </a:t>
            </a:r>
            <a:r>
              <a:rPr lang="it-IT" sz="1600" dirty="0" err="1"/>
              <a:t>other</a:t>
            </a:r>
            <a:r>
              <a:rPr lang="it-IT" sz="1600" dirty="0"/>
              <a:t> stress </a:t>
            </a:r>
            <a:r>
              <a:rPr lang="it-IT" sz="1600" dirty="0" err="1"/>
              <a:t>conditions</a:t>
            </a:r>
            <a:r>
              <a:rPr lang="it-IT" sz="1600" dirty="0"/>
              <a:t>. </a:t>
            </a:r>
          </a:p>
          <a:p>
            <a:pPr algn="just" eaLnBrk="1" hangingPunct="1"/>
            <a:r>
              <a:rPr lang="it-IT" sz="1600" dirty="0" err="1"/>
              <a:t>Each</a:t>
            </a:r>
            <a:r>
              <a:rPr lang="it-IT" sz="1600" dirty="0"/>
              <a:t> </a:t>
            </a:r>
            <a:r>
              <a:rPr lang="it-IT" sz="1600" dirty="0" err="1"/>
              <a:t>kinase</a:t>
            </a:r>
            <a:r>
              <a:rPr lang="it-IT" sz="1600" dirty="0"/>
              <a:t> </a:t>
            </a:r>
            <a:r>
              <a:rPr lang="it-IT" sz="1600" dirty="0" err="1"/>
              <a:t>sufficed</a:t>
            </a:r>
            <a:r>
              <a:rPr lang="it-IT" sz="1600" dirty="0"/>
              <a:t> for </a:t>
            </a:r>
            <a:r>
              <a:rPr lang="it-IT" sz="1600" dirty="0" err="1"/>
              <a:t>activation</a:t>
            </a:r>
            <a:r>
              <a:rPr lang="it-IT" sz="1600" dirty="0"/>
              <a:t> in </a:t>
            </a:r>
            <a:r>
              <a:rPr lang="it-IT" sz="1600" dirty="0" err="1"/>
              <a:t>response</a:t>
            </a:r>
            <a:r>
              <a:rPr lang="it-IT" sz="1600" dirty="0"/>
              <a:t> to stress, </a:t>
            </a:r>
            <a:r>
              <a:rPr lang="it-IT" sz="1600" dirty="0" err="1"/>
              <a:t>but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Sak1 </a:t>
            </a:r>
            <a:r>
              <a:rPr lang="it-IT" sz="1600" b="1" dirty="0" err="1">
                <a:solidFill>
                  <a:srgbClr val="FF0000"/>
                </a:solidFill>
              </a:rPr>
              <a:t>had</a:t>
            </a:r>
            <a:r>
              <a:rPr lang="it-IT" sz="1600" b="1" dirty="0">
                <a:solidFill>
                  <a:srgbClr val="FF0000"/>
                </a:solidFill>
              </a:rPr>
              <a:t> the major </a:t>
            </a:r>
            <a:r>
              <a:rPr lang="it-IT" sz="1600" b="1" dirty="0" err="1">
                <a:solidFill>
                  <a:srgbClr val="FF0000"/>
                </a:solidFill>
              </a:rPr>
              <a:t>role</a:t>
            </a:r>
            <a:r>
              <a:rPr lang="it-IT" sz="16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numero diapositiva 3">
            <a:extLst>
              <a:ext uri="{FF2B5EF4-FFF2-40B4-BE49-F238E27FC236}">
                <a16:creationId xmlns:a16="http://schemas.microsoft.com/office/drawing/2014/main" id="{9F63F7AD-3E1C-C445-ACC1-8C19D9C0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EBD15D-3A32-D444-82F8-6496734FC3D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/>
          </a:p>
        </p:txBody>
      </p:sp>
      <p:pic>
        <p:nvPicPr>
          <p:cNvPr id="58370" name="Picture 1026">
            <a:extLst>
              <a:ext uri="{FF2B5EF4-FFF2-40B4-BE49-F238E27FC236}">
                <a16:creationId xmlns:a16="http://schemas.microsoft.com/office/drawing/2014/main" id="{5CC9E59E-18EF-1D4F-A376-07D2E08E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b="56294"/>
          <a:stretch>
            <a:fillRect/>
          </a:stretch>
        </p:blipFill>
        <p:spPr bwMode="auto">
          <a:xfrm>
            <a:off x="971550" y="4381500"/>
            <a:ext cx="25463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1028">
            <a:extLst>
              <a:ext uri="{FF2B5EF4-FFF2-40B4-BE49-F238E27FC236}">
                <a16:creationId xmlns:a16="http://schemas.microsoft.com/office/drawing/2014/main" id="{41A919C4-D043-9E48-BF83-6844DC4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692150"/>
            <a:ext cx="4319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u="sng">
                <a:solidFill>
                  <a:srgbClr val="660066"/>
                </a:solidFill>
              </a:rPr>
              <a:t>Risposta a stress ambientali</a:t>
            </a:r>
          </a:p>
        </p:txBody>
      </p:sp>
      <p:sp>
        <p:nvSpPr>
          <p:cNvPr id="58372" name="Text Box 1029">
            <a:extLst>
              <a:ext uri="{FF2B5EF4-FFF2-40B4-BE49-F238E27FC236}">
                <a16:creationId xmlns:a16="http://schemas.microsoft.com/office/drawing/2014/main" id="{AC8FC341-68C9-024D-B7CB-889D81A9F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430713"/>
            <a:ext cx="41767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R</a:t>
            </a:r>
            <a:r>
              <a:rPr lang="it-IT" altLang="it-IT" sz="1400"/>
              <a:t>= condizione di repressione da glucosio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D</a:t>
            </a:r>
            <a:r>
              <a:rPr lang="it-IT" altLang="it-IT" sz="1400"/>
              <a:t>= condizione di de-repressione da glucosio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Na</a:t>
            </a:r>
            <a:r>
              <a:rPr lang="it-IT" altLang="it-IT" sz="1400"/>
              <a:t>= NaCl 0,8 M</a:t>
            </a:r>
          </a:p>
        </p:txBody>
      </p:sp>
      <p:sp>
        <p:nvSpPr>
          <p:cNvPr id="58373" name="Rectangle 1033">
            <a:extLst>
              <a:ext uri="{FF2B5EF4-FFF2-40B4-BE49-F238E27FC236}">
                <a16:creationId xmlns:a16="http://schemas.microsoft.com/office/drawing/2014/main" id="{3C22767B-6979-E64D-A674-F245B1733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302125"/>
            <a:ext cx="287337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8374" name="Text Box 1034">
            <a:extLst>
              <a:ext uri="{FF2B5EF4-FFF2-40B4-BE49-F238E27FC236}">
                <a16:creationId xmlns:a16="http://schemas.microsoft.com/office/drawing/2014/main" id="{F9BBBFFB-CA60-0848-AD9E-C9AD9C55E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467475"/>
            <a:ext cx="2700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/>
              <a:t>McCartney and Shmidt, 2001</a:t>
            </a:r>
          </a:p>
        </p:txBody>
      </p:sp>
      <p:sp>
        <p:nvSpPr>
          <p:cNvPr id="37899" name="Text Box 1035">
            <a:extLst>
              <a:ext uri="{FF2B5EF4-FFF2-40B4-BE49-F238E27FC236}">
                <a16:creationId xmlns:a16="http://schemas.microsoft.com/office/drawing/2014/main" id="{EE4D458E-1410-B643-8447-C43CBA8F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target a valle</a:t>
            </a:r>
          </a:p>
        </p:txBody>
      </p:sp>
      <p:sp>
        <p:nvSpPr>
          <p:cNvPr id="58376" name="Text Box 1036">
            <a:extLst>
              <a:ext uri="{FF2B5EF4-FFF2-40B4-BE49-F238E27FC236}">
                <a16:creationId xmlns:a16="http://schemas.microsoft.com/office/drawing/2014/main" id="{DEA9F80A-454F-EB4A-9FD7-D8A7EB3BB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496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Il coinvolgimento di Snf1 nella risposta a stress osmotico è stato dimostrato dal fatto che il </a:t>
            </a:r>
            <a:r>
              <a:rPr lang="it-IT" altLang="it-IT" sz="1400" b="1"/>
              <a:t>mutante </a:t>
            </a:r>
            <a:r>
              <a:rPr lang="it-IT" altLang="it-IT" sz="1400" b="1" i="1"/>
              <a:t>snf1</a:t>
            </a:r>
            <a:r>
              <a:rPr lang="el-GR" altLang="it-IT" sz="1400" b="1" i="1"/>
              <a:t>Δ</a:t>
            </a:r>
            <a:r>
              <a:rPr lang="it-IT" altLang="it-IT" sz="1400"/>
              <a:t> mostra </a:t>
            </a:r>
            <a:r>
              <a:rPr lang="it-IT" altLang="it-IT" sz="1400" b="1"/>
              <a:t>elevata sensibilità</a:t>
            </a:r>
            <a:r>
              <a:rPr lang="it-IT" altLang="it-IT" sz="1400"/>
              <a:t> alle alte concentrazioni saline.</a:t>
            </a:r>
            <a:endParaRPr lang="el-GR" altLang="it-IT" sz="1400"/>
          </a:p>
        </p:txBody>
      </p:sp>
      <p:grpSp>
        <p:nvGrpSpPr>
          <p:cNvPr id="58377" name="Group 1045">
            <a:extLst>
              <a:ext uri="{FF2B5EF4-FFF2-40B4-BE49-F238E27FC236}">
                <a16:creationId xmlns:a16="http://schemas.microsoft.com/office/drawing/2014/main" id="{70272C04-0623-B649-AE51-3362F8ECBFCA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1844675"/>
            <a:ext cx="4932362" cy="1800225"/>
            <a:chOff x="1497" y="346"/>
            <a:chExt cx="3107" cy="1134"/>
          </a:xfrm>
        </p:grpSpPr>
        <p:grpSp>
          <p:nvGrpSpPr>
            <p:cNvPr id="58380" name="Group 1037">
              <a:extLst>
                <a:ext uri="{FF2B5EF4-FFF2-40B4-BE49-F238E27FC236}">
                  <a16:creationId xmlns:a16="http://schemas.microsoft.com/office/drawing/2014/main" id="{0A0A2972-77E8-6743-AB6E-62D5C9F75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7" y="470"/>
              <a:ext cx="3061" cy="1010"/>
              <a:chOff x="1361" y="1241"/>
              <a:chExt cx="3333" cy="1173"/>
            </a:xfrm>
          </p:grpSpPr>
          <p:pic>
            <p:nvPicPr>
              <p:cNvPr id="58384" name="Picture 1038">
                <a:extLst>
                  <a:ext uri="{FF2B5EF4-FFF2-40B4-BE49-F238E27FC236}">
                    <a16:creationId xmlns:a16="http://schemas.microsoft.com/office/drawing/2014/main" id="{A96990D1-A90D-9B4D-B722-9F73D9153D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34" t="52917" r="49205" b="19708"/>
              <a:stretch>
                <a:fillRect/>
              </a:stretch>
            </p:blipFill>
            <p:spPr bwMode="auto">
              <a:xfrm>
                <a:off x="3629" y="1241"/>
                <a:ext cx="1065" cy="1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5" name="Picture 1039">
                <a:extLst>
                  <a:ext uri="{FF2B5EF4-FFF2-40B4-BE49-F238E27FC236}">
                    <a16:creationId xmlns:a16="http://schemas.microsoft.com/office/drawing/2014/main" id="{68E96BE9-7BFA-7942-8689-A7E4F5924A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08" t="22667" r="69461" b="46146"/>
              <a:stretch>
                <a:fillRect/>
              </a:stretch>
            </p:blipFill>
            <p:spPr bwMode="auto">
              <a:xfrm>
                <a:off x="1361" y="1258"/>
                <a:ext cx="998" cy="1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6" name="Picture 1040">
                <a:extLst>
                  <a:ext uri="{FF2B5EF4-FFF2-40B4-BE49-F238E27FC236}">
                    <a16:creationId xmlns:a16="http://schemas.microsoft.com/office/drawing/2014/main" id="{7630C0C6-C50E-5542-8BD4-6D15791EAF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08" t="52917" r="70236" b="19708"/>
              <a:stretch>
                <a:fillRect/>
              </a:stretch>
            </p:blipFill>
            <p:spPr bwMode="auto">
              <a:xfrm>
                <a:off x="2495" y="1241"/>
                <a:ext cx="956" cy="1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7" name="Picture 1041">
                <a:extLst>
                  <a:ext uri="{FF2B5EF4-FFF2-40B4-BE49-F238E27FC236}">
                    <a16:creationId xmlns:a16="http://schemas.microsoft.com/office/drawing/2014/main" id="{C3F8A71D-E2FC-8042-9C59-174B1F8361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38" t="48351" r="49205" b="46146"/>
              <a:stretch>
                <a:fillRect/>
              </a:stretch>
            </p:blipFill>
            <p:spPr bwMode="auto">
              <a:xfrm>
                <a:off x="2313" y="2210"/>
                <a:ext cx="238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8381" name="Text Box 1042">
              <a:extLst>
                <a:ext uri="{FF2B5EF4-FFF2-40B4-BE49-F238E27FC236}">
                  <a16:creationId xmlns:a16="http://schemas.microsoft.com/office/drawing/2014/main" id="{409311E2-D47A-484E-808D-6F2B83D58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50"/>
              <a:ext cx="5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/>
                <a:t>YPD</a:t>
              </a:r>
            </a:p>
          </p:txBody>
        </p:sp>
        <p:sp>
          <p:nvSpPr>
            <p:cNvPr id="58382" name="Text Box 1043">
              <a:extLst>
                <a:ext uri="{FF2B5EF4-FFF2-40B4-BE49-F238E27FC236}">
                  <a16:creationId xmlns:a16="http://schemas.microsoft.com/office/drawing/2014/main" id="{14652B85-281F-7A4A-A4B5-748F0A65B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8" y="346"/>
              <a:ext cx="11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/>
                <a:t>1,2 M NaCl</a:t>
              </a:r>
            </a:p>
          </p:txBody>
        </p:sp>
        <p:sp>
          <p:nvSpPr>
            <p:cNvPr id="58383" name="Text Box 1044">
              <a:extLst>
                <a:ext uri="{FF2B5EF4-FFF2-40B4-BE49-F238E27FC236}">
                  <a16:creationId xmlns:a16="http://schemas.microsoft.com/office/drawing/2014/main" id="{FC4C27E4-69A2-D643-A8D4-BAE24AB0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350"/>
              <a:ext cx="11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/>
                <a:t>0,3 M LiCl</a:t>
              </a:r>
            </a:p>
          </p:txBody>
        </p:sp>
      </p:grpSp>
      <p:sp>
        <p:nvSpPr>
          <p:cNvPr id="58378" name="Rectangle 1047">
            <a:extLst>
              <a:ext uri="{FF2B5EF4-FFF2-40B4-BE49-F238E27FC236}">
                <a16:creationId xmlns:a16="http://schemas.microsoft.com/office/drawing/2014/main" id="{63F223D5-6A33-0B44-8319-172BBE2D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6092825"/>
            <a:ext cx="6162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Snf1 è fosforilata sulla T210 in risposta a stress osmotico (0,8 M NaCl).</a:t>
            </a:r>
          </a:p>
        </p:txBody>
      </p:sp>
      <p:sp>
        <p:nvSpPr>
          <p:cNvPr id="58379" name="Text Box 1048">
            <a:extLst>
              <a:ext uri="{FF2B5EF4-FFF2-40B4-BE49-F238E27FC236}">
                <a16:creationId xmlns:a16="http://schemas.microsoft.com/office/drawing/2014/main" id="{2B9058F0-A98F-0345-BF3C-967B8CE1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16338"/>
            <a:ext cx="1944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/>
              <a:t>Alepuz et al, 1997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numero diapositiva 3">
            <a:extLst>
              <a:ext uri="{FF2B5EF4-FFF2-40B4-BE49-F238E27FC236}">
                <a16:creationId xmlns:a16="http://schemas.microsoft.com/office/drawing/2014/main" id="{AEE793C9-419B-9143-B7E6-AD2B85BC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7D2053-2C4D-9345-BB8E-496580F71EDA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/>
          </a:p>
        </p:txBody>
      </p:sp>
      <p:sp>
        <p:nvSpPr>
          <p:cNvPr id="60418" name="Text Box 5">
            <a:extLst>
              <a:ext uri="{FF2B5EF4-FFF2-40B4-BE49-F238E27FC236}">
                <a16:creationId xmlns:a16="http://schemas.microsoft.com/office/drawing/2014/main" id="{DD8EDEF5-158D-0B40-AFAA-51CEA32D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692150"/>
            <a:ext cx="4319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u="sng">
                <a:solidFill>
                  <a:srgbClr val="660066"/>
                </a:solidFill>
              </a:rPr>
              <a:t>Risposta a stress ambientali</a:t>
            </a:r>
          </a:p>
        </p:txBody>
      </p:sp>
      <p:pic>
        <p:nvPicPr>
          <p:cNvPr id="36887" name="Picture 23">
            <a:extLst>
              <a:ext uri="{FF2B5EF4-FFF2-40B4-BE49-F238E27FC236}">
                <a16:creationId xmlns:a16="http://schemas.microsoft.com/office/drawing/2014/main" id="{66485116-9309-5644-A8D8-0B58BF78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32042" r="53932" b="24208"/>
          <a:stretch>
            <a:fillRect/>
          </a:stretch>
        </p:blipFill>
        <p:spPr bwMode="auto">
          <a:xfrm>
            <a:off x="562346" y="3515855"/>
            <a:ext cx="30956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8" name="Text Box 24">
            <a:extLst>
              <a:ext uri="{FF2B5EF4-FFF2-40B4-BE49-F238E27FC236}">
                <a16:creationId xmlns:a16="http://schemas.microsoft.com/office/drawing/2014/main" id="{CD15E6FE-EFB3-5F4B-B38F-F443F8A54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159" y="3602293"/>
            <a:ext cx="4409281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100" b="1" i="1" dirty="0">
                <a:solidFill>
                  <a:srgbClr val="FF0000"/>
                </a:solidFill>
              </a:rPr>
              <a:t>ENA1-lacZ</a:t>
            </a:r>
            <a:r>
              <a:rPr lang="it-IT" altLang="it-IT" sz="1100" b="1" dirty="0">
                <a:solidFill>
                  <a:srgbClr val="FF0000"/>
                </a:solidFill>
              </a:rPr>
              <a:t> gene reporter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>
                <a:latin typeface="+mj-lt"/>
              </a:rPr>
              <a:t>The </a:t>
            </a:r>
            <a:r>
              <a:rPr lang="it-IT" altLang="it-IT" sz="1200" dirty="0" err="1">
                <a:latin typeface="+mj-lt"/>
              </a:rPr>
              <a:t>expression</a:t>
            </a:r>
            <a:r>
              <a:rPr lang="it-IT" altLang="it-IT" sz="1200" dirty="0">
                <a:latin typeface="+mj-lt"/>
              </a:rPr>
              <a:t> of an </a:t>
            </a:r>
            <a:r>
              <a:rPr lang="it-IT" altLang="it-IT" sz="1200" i="1" dirty="0">
                <a:latin typeface="+mj-lt"/>
              </a:rPr>
              <a:t>ENA1–</a:t>
            </a:r>
            <a:r>
              <a:rPr lang="it-IT" altLang="it-IT" sz="1200" i="1" dirty="0" err="1">
                <a:latin typeface="+mj-lt"/>
              </a:rPr>
              <a:t>lacZ</a:t>
            </a:r>
            <a:r>
              <a:rPr lang="it-IT" altLang="it-IT" sz="1200" dirty="0">
                <a:latin typeface="+mj-lt"/>
              </a:rPr>
              <a:t> reporter gene in </a:t>
            </a:r>
            <a:r>
              <a:rPr lang="it-IT" altLang="it-IT" sz="1200" dirty="0" err="1">
                <a:latin typeface="+mj-lt"/>
              </a:rPr>
              <a:t>different</a:t>
            </a:r>
            <a:r>
              <a:rPr lang="it-IT" altLang="it-IT" sz="1200" dirty="0">
                <a:latin typeface="+mj-lt"/>
              </a:rPr>
              <a:t> carbon </a:t>
            </a:r>
            <a:r>
              <a:rPr lang="it-IT" altLang="it-IT" sz="1200" dirty="0" err="1">
                <a:latin typeface="+mj-lt"/>
              </a:rPr>
              <a:t>sources</a:t>
            </a:r>
            <a:r>
              <a:rPr lang="it-IT" altLang="it-IT" sz="1200" dirty="0">
                <a:latin typeface="+mj-lt"/>
              </a:rPr>
              <a:t>. </a:t>
            </a:r>
            <a:r>
              <a:rPr lang="it-IT" altLang="it-IT" sz="1200" dirty="0" err="1">
                <a:latin typeface="+mj-lt"/>
              </a:rPr>
              <a:t>After</a:t>
            </a:r>
            <a:r>
              <a:rPr lang="it-IT" altLang="it-IT" sz="1200" dirty="0">
                <a:latin typeface="+mj-lt"/>
              </a:rPr>
              <a:t> 6 h </a:t>
            </a:r>
            <a:r>
              <a:rPr lang="it-IT" altLang="it-IT" sz="1200" dirty="0" err="1">
                <a:latin typeface="+mj-lt"/>
              </a:rPr>
              <a:t>growth</a:t>
            </a:r>
            <a:r>
              <a:rPr lang="it-IT" altLang="it-IT" sz="1200" dirty="0">
                <a:latin typeface="+mj-lt"/>
              </a:rPr>
              <a:t> in medium </a:t>
            </a:r>
            <a:r>
              <a:rPr lang="it-IT" altLang="it-IT" sz="1200" dirty="0" err="1">
                <a:latin typeface="+mj-lt"/>
              </a:rPr>
              <a:t>containing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galactose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as</a:t>
            </a:r>
            <a:r>
              <a:rPr lang="it-IT" altLang="it-IT" sz="1200" dirty="0">
                <a:latin typeface="+mj-lt"/>
              </a:rPr>
              <a:t> the carbon source, wild-</a:t>
            </a:r>
            <a:r>
              <a:rPr lang="it-IT" altLang="it-IT" sz="1200" dirty="0" err="1">
                <a:latin typeface="+mj-lt"/>
              </a:rPr>
              <a:t>type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cells</a:t>
            </a:r>
            <a:r>
              <a:rPr lang="it-IT" altLang="it-IT" sz="1200" dirty="0">
                <a:latin typeface="+mj-lt"/>
              </a:rPr>
              <a:t> accumulate </a:t>
            </a:r>
            <a:r>
              <a:rPr lang="it-IT" altLang="it-IT" sz="1200" dirty="0" err="1">
                <a:latin typeface="+mj-lt"/>
              </a:rPr>
              <a:t>about</a:t>
            </a:r>
            <a:r>
              <a:rPr lang="it-IT" altLang="it-IT" sz="1200" dirty="0">
                <a:latin typeface="+mj-lt"/>
              </a:rPr>
              <a:t> 10-fold more b-</a:t>
            </a:r>
            <a:r>
              <a:rPr lang="it-IT" altLang="it-IT" sz="1200" dirty="0" err="1">
                <a:latin typeface="+mj-lt"/>
              </a:rPr>
              <a:t>galactosidase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activity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than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glucose-grown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cells</a:t>
            </a:r>
            <a:r>
              <a:rPr lang="it-IT" altLang="it-IT" sz="1200" dirty="0">
                <a:latin typeface="+mj-lt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2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 err="1">
                <a:latin typeface="+mj-lt"/>
              </a:rPr>
              <a:t>Transcriptional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induction</a:t>
            </a:r>
            <a:r>
              <a:rPr lang="it-IT" altLang="it-IT" sz="1200" dirty="0">
                <a:latin typeface="+mj-lt"/>
              </a:rPr>
              <a:t> of </a:t>
            </a:r>
            <a:r>
              <a:rPr lang="it-IT" altLang="it-IT" sz="1200" i="1" dirty="0">
                <a:latin typeface="+mj-lt"/>
              </a:rPr>
              <a:t>ENA1 </a:t>
            </a:r>
            <a:r>
              <a:rPr lang="it-IT" altLang="it-IT" sz="1200" dirty="0">
                <a:latin typeface="+mj-lt"/>
              </a:rPr>
              <a:t>by </a:t>
            </a:r>
            <a:r>
              <a:rPr lang="it-IT" altLang="it-IT" sz="1200" dirty="0" err="1">
                <a:latin typeface="+mj-lt"/>
              </a:rPr>
              <a:t>incubation</a:t>
            </a:r>
            <a:r>
              <a:rPr lang="it-IT" altLang="it-IT" sz="1200" dirty="0">
                <a:latin typeface="+mj-lt"/>
              </a:rPr>
              <a:t> in </a:t>
            </a:r>
            <a:r>
              <a:rPr lang="it-IT" altLang="it-IT" sz="1200" dirty="0" err="1">
                <a:latin typeface="+mj-lt"/>
              </a:rPr>
              <a:t>galactose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was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completely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abolished</a:t>
            </a:r>
            <a:r>
              <a:rPr lang="it-IT" altLang="it-IT" sz="1200" dirty="0">
                <a:latin typeface="+mj-lt"/>
              </a:rPr>
              <a:t> in a </a:t>
            </a:r>
            <a:r>
              <a:rPr lang="it-IT" altLang="it-IT" sz="1200" i="1" dirty="0">
                <a:latin typeface="+mj-lt"/>
              </a:rPr>
              <a:t>snf1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mutant</a:t>
            </a:r>
            <a:r>
              <a:rPr lang="it-IT" altLang="it-IT" sz="1200" dirty="0">
                <a:latin typeface="+mj-lt"/>
              </a:rPr>
              <a:t>. </a:t>
            </a:r>
            <a:r>
              <a:rPr lang="it-IT" altLang="it-IT" sz="1200" dirty="0" err="1">
                <a:latin typeface="+mj-lt"/>
              </a:rPr>
              <a:t>These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results</a:t>
            </a:r>
            <a:r>
              <a:rPr lang="it-IT" altLang="it-IT" sz="1200" dirty="0">
                <a:latin typeface="+mj-lt"/>
              </a:rPr>
              <a:t> show </a:t>
            </a:r>
            <a:r>
              <a:rPr lang="it-IT" altLang="it-IT" sz="1200" dirty="0" err="1">
                <a:latin typeface="+mj-lt"/>
              </a:rPr>
              <a:t>that</a:t>
            </a:r>
            <a:r>
              <a:rPr lang="it-IT" altLang="it-IT" sz="1200" dirty="0">
                <a:latin typeface="+mj-lt"/>
              </a:rPr>
              <a:t> the </a:t>
            </a:r>
            <a:r>
              <a:rPr lang="it-IT" altLang="it-IT" sz="1200" dirty="0" err="1">
                <a:latin typeface="+mj-lt"/>
              </a:rPr>
              <a:t>expression</a:t>
            </a:r>
            <a:r>
              <a:rPr lang="it-IT" altLang="it-IT" sz="1200" dirty="0">
                <a:latin typeface="+mj-lt"/>
              </a:rPr>
              <a:t> of the </a:t>
            </a:r>
            <a:r>
              <a:rPr lang="it-IT" altLang="it-IT" sz="1200" i="1" dirty="0">
                <a:latin typeface="+mj-lt"/>
              </a:rPr>
              <a:t>ENA1</a:t>
            </a:r>
            <a:r>
              <a:rPr lang="it-IT" altLang="it-IT" sz="1200" dirty="0">
                <a:latin typeface="+mj-lt"/>
              </a:rPr>
              <a:t> gene </a:t>
            </a:r>
            <a:r>
              <a:rPr lang="it-IT" altLang="it-IT" sz="1200" dirty="0" err="1">
                <a:latin typeface="+mj-lt"/>
              </a:rPr>
              <a:t>is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repressed</a:t>
            </a:r>
            <a:r>
              <a:rPr lang="it-IT" altLang="it-IT" sz="1200" dirty="0">
                <a:latin typeface="+mj-lt"/>
              </a:rPr>
              <a:t> in the </a:t>
            </a:r>
            <a:r>
              <a:rPr lang="it-IT" altLang="it-IT" sz="1200" dirty="0" err="1">
                <a:latin typeface="+mj-lt"/>
              </a:rPr>
              <a:t>presence</a:t>
            </a:r>
            <a:r>
              <a:rPr lang="it-IT" altLang="it-IT" sz="1200" dirty="0">
                <a:latin typeface="+mj-lt"/>
              </a:rPr>
              <a:t> of </a:t>
            </a:r>
            <a:r>
              <a:rPr lang="it-IT" altLang="it-IT" sz="1200" dirty="0" err="1">
                <a:latin typeface="+mj-lt"/>
              </a:rPr>
              <a:t>glucose</a:t>
            </a:r>
            <a:r>
              <a:rPr lang="it-IT" altLang="it-IT" sz="1200" dirty="0">
                <a:latin typeface="+mj-lt"/>
              </a:rPr>
              <a:t> and </a:t>
            </a:r>
            <a:r>
              <a:rPr lang="it-IT" altLang="it-IT" sz="1200" dirty="0" err="1">
                <a:latin typeface="+mj-lt"/>
              </a:rPr>
              <a:t>that</a:t>
            </a:r>
            <a:r>
              <a:rPr lang="it-IT" altLang="it-IT" sz="1200" dirty="0">
                <a:latin typeface="+mj-lt"/>
              </a:rPr>
              <a:t> carbon source-</a:t>
            </a:r>
            <a:r>
              <a:rPr lang="it-IT" altLang="it-IT" sz="1200" dirty="0" err="1">
                <a:latin typeface="+mj-lt"/>
              </a:rPr>
              <a:t>dependent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derepression</a:t>
            </a:r>
            <a:r>
              <a:rPr lang="it-IT" altLang="it-IT" sz="1200" dirty="0">
                <a:latin typeface="+mj-lt"/>
              </a:rPr>
              <a:t> of ENA1 </a:t>
            </a:r>
            <a:r>
              <a:rPr lang="it-IT" altLang="it-IT" sz="1200" dirty="0" err="1">
                <a:latin typeface="+mj-lt"/>
              </a:rPr>
              <a:t>is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mediated</a:t>
            </a:r>
            <a:r>
              <a:rPr lang="it-IT" altLang="it-IT" sz="1200" dirty="0">
                <a:latin typeface="+mj-lt"/>
              </a:rPr>
              <a:t> by the SNF1 </a:t>
            </a:r>
            <a:r>
              <a:rPr lang="it-IT" altLang="it-IT" sz="1200" dirty="0" err="1">
                <a:latin typeface="+mj-lt"/>
              </a:rPr>
              <a:t>protein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kinase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pathway</a:t>
            </a:r>
            <a:r>
              <a:rPr lang="it-IT" altLang="it-IT" sz="1200" dirty="0">
                <a:latin typeface="+mj-lt"/>
              </a:rPr>
              <a:t>. </a:t>
            </a:r>
          </a:p>
        </p:txBody>
      </p:sp>
      <p:sp>
        <p:nvSpPr>
          <p:cNvPr id="36889" name="Text Box 25">
            <a:extLst>
              <a:ext uri="{FF2B5EF4-FFF2-40B4-BE49-F238E27FC236}">
                <a16:creationId xmlns:a16="http://schemas.microsoft.com/office/drawing/2014/main" id="{8BA3F9EE-5322-0D45-8257-E56CC872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165304"/>
            <a:ext cx="371727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100" b="1" dirty="0">
                <a:solidFill>
                  <a:srgbClr val="FF0000"/>
                </a:solidFill>
              </a:rPr>
              <a:t>Snf1 </a:t>
            </a:r>
            <a:r>
              <a:rPr lang="it-IT" altLang="it-IT" sz="1100" b="1" dirty="0" err="1">
                <a:solidFill>
                  <a:srgbClr val="FF0000"/>
                </a:solidFill>
              </a:rPr>
              <a:t>regulates</a:t>
            </a:r>
            <a:r>
              <a:rPr lang="it-IT" altLang="it-IT" sz="1100" b="1" dirty="0">
                <a:solidFill>
                  <a:srgbClr val="FF0000"/>
                </a:solidFill>
              </a:rPr>
              <a:t> the </a:t>
            </a:r>
            <a:r>
              <a:rPr lang="it-IT" altLang="it-IT" sz="1100" b="1" dirty="0" err="1">
                <a:solidFill>
                  <a:srgbClr val="FF0000"/>
                </a:solidFill>
              </a:rPr>
              <a:t>espression</a:t>
            </a:r>
            <a:r>
              <a:rPr lang="it-IT" altLang="it-IT" sz="1100" b="1" dirty="0">
                <a:solidFill>
                  <a:srgbClr val="FF0000"/>
                </a:solidFill>
              </a:rPr>
              <a:t> of </a:t>
            </a:r>
            <a:r>
              <a:rPr lang="it-IT" altLang="it-IT" sz="1100" b="1" i="1" dirty="0">
                <a:solidFill>
                  <a:srgbClr val="FF0000"/>
                </a:solidFill>
              </a:rPr>
              <a:t>ENA1 </a:t>
            </a:r>
            <a:r>
              <a:rPr lang="it-IT" altLang="it-IT" sz="1100" b="1" dirty="0">
                <a:solidFill>
                  <a:srgbClr val="FF0000"/>
                </a:solidFill>
              </a:rPr>
              <a:t>gene (</a:t>
            </a:r>
            <a:r>
              <a:rPr lang="it-IT" altLang="it-IT" sz="1100" b="1" dirty="0" err="1">
                <a:solidFill>
                  <a:srgbClr val="FF0000"/>
                </a:solidFill>
              </a:rPr>
              <a:t>P-type</a:t>
            </a:r>
            <a:r>
              <a:rPr lang="it-IT" altLang="it-IT" sz="1100" b="1" dirty="0">
                <a:solidFill>
                  <a:srgbClr val="FF0000"/>
                </a:solidFill>
              </a:rPr>
              <a:t> </a:t>
            </a:r>
            <a:r>
              <a:rPr lang="it-IT" altLang="it-IT" sz="1100" b="1" dirty="0" err="1">
                <a:solidFill>
                  <a:srgbClr val="FF0000"/>
                </a:solidFill>
              </a:rPr>
              <a:t>ATPases</a:t>
            </a:r>
            <a:r>
              <a:rPr lang="it-IT" altLang="it-IT" sz="1100" b="1" dirty="0">
                <a:solidFill>
                  <a:srgbClr val="FF0000"/>
                </a:solidFill>
              </a:rPr>
              <a:t> </a:t>
            </a:r>
            <a:r>
              <a:rPr lang="it-IT" altLang="it-IT" sz="1100" b="1" dirty="0" err="1">
                <a:solidFill>
                  <a:srgbClr val="FF0000"/>
                </a:solidFill>
              </a:rPr>
              <a:t>involved</a:t>
            </a:r>
            <a:r>
              <a:rPr lang="it-IT" altLang="it-IT" sz="1100" b="1" dirty="0">
                <a:solidFill>
                  <a:srgbClr val="FF0000"/>
                </a:solidFill>
              </a:rPr>
              <a:t> in the </a:t>
            </a:r>
            <a:r>
              <a:rPr lang="it-IT" altLang="it-IT" sz="1100" b="1" dirty="0" err="1">
                <a:solidFill>
                  <a:srgbClr val="FF0000"/>
                </a:solidFill>
              </a:rPr>
              <a:t>regulation</a:t>
            </a:r>
            <a:r>
              <a:rPr lang="it-IT" altLang="it-IT" sz="1100" b="1" dirty="0">
                <a:solidFill>
                  <a:srgbClr val="FF0000"/>
                </a:solidFill>
              </a:rPr>
              <a:t> of </a:t>
            </a:r>
            <a:r>
              <a:rPr lang="it-IT" altLang="it-IT" sz="1100" b="1" dirty="0" err="1">
                <a:solidFill>
                  <a:srgbClr val="FF0000"/>
                </a:solidFill>
              </a:rPr>
              <a:t>intracellular</a:t>
            </a:r>
            <a:r>
              <a:rPr lang="it-IT" altLang="it-IT" sz="1100" b="1" dirty="0">
                <a:solidFill>
                  <a:srgbClr val="FF0000"/>
                </a:solidFill>
              </a:rPr>
              <a:t> </a:t>
            </a:r>
            <a:r>
              <a:rPr lang="it-IT" altLang="it-IT" sz="1100" b="1" dirty="0" err="1">
                <a:solidFill>
                  <a:srgbClr val="FF0000"/>
                </a:solidFill>
              </a:rPr>
              <a:t>concentration</a:t>
            </a:r>
            <a:r>
              <a:rPr lang="it-IT" altLang="it-IT" sz="1100" b="1" dirty="0">
                <a:solidFill>
                  <a:srgbClr val="FF0000"/>
                </a:solidFill>
              </a:rPr>
              <a:t> of </a:t>
            </a:r>
            <a:r>
              <a:rPr lang="it-IT" altLang="ja-JP" sz="1100" b="1" dirty="0">
                <a:solidFill>
                  <a:srgbClr val="FF0000"/>
                </a:solidFill>
              </a:rPr>
              <a:t> Li</a:t>
            </a:r>
            <a:r>
              <a:rPr lang="it-IT" altLang="ja-JP" sz="1100" b="1" baseline="30000" dirty="0">
                <a:solidFill>
                  <a:srgbClr val="FF0000"/>
                </a:solidFill>
              </a:rPr>
              <a:t>+</a:t>
            </a:r>
            <a:r>
              <a:rPr lang="it-IT" altLang="ja-JP" sz="1100" b="1" dirty="0">
                <a:solidFill>
                  <a:srgbClr val="FF0000"/>
                </a:solidFill>
              </a:rPr>
              <a:t> e Na</a:t>
            </a:r>
            <a:r>
              <a:rPr lang="it-IT" altLang="ja-JP" sz="1100" b="1" baseline="30000" dirty="0">
                <a:solidFill>
                  <a:srgbClr val="FF0000"/>
                </a:solidFill>
              </a:rPr>
              <a:t>+ </a:t>
            </a:r>
            <a:r>
              <a:rPr lang="it-IT" altLang="ja-JP" sz="1100" b="1" dirty="0">
                <a:solidFill>
                  <a:srgbClr val="FF0000"/>
                </a:solidFill>
              </a:rPr>
              <a:t>)</a:t>
            </a:r>
            <a:endParaRPr lang="it-IT" altLang="it-IT" sz="1100" b="1" dirty="0">
              <a:solidFill>
                <a:srgbClr val="FF0000"/>
              </a:solidFill>
            </a:endParaRPr>
          </a:p>
        </p:txBody>
      </p:sp>
      <p:sp>
        <p:nvSpPr>
          <p:cNvPr id="60422" name="Text Box 27">
            <a:extLst>
              <a:ext uri="{FF2B5EF4-FFF2-40B4-BE49-F238E27FC236}">
                <a16:creationId xmlns:a16="http://schemas.microsoft.com/office/drawing/2014/main" id="{81D44DE0-6A4D-BA43-B449-B83CAD1D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264" y="6533199"/>
            <a:ext cx="11525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800" b="1" i="1" dirty="0" err="1"/>
              <a:t>Alepuz</a:t>
            </a:r>
            <a:r>
              <a:rPr lang="it-IT" altLang="it-IT" sz="800" b="1" i="1" dirty="0"/>
              <a:t> et al, 1997</a:t>
            </a:r>
          </a:p>
        </p:txBody>
      </p:sp>
      <p:sp>
        <p:nvSpPr>
          <p:cNvPr id="36892" name="Text Box 28">
            <a:extLst>
              <a:ext uri="{FF2B5EF4-FFF2-40B4-BE49-F238E27FC236}">
                <a16:creationId xmlns:a16="http://schemas.microsoft.com/office/drawing/2014/main" id="{223DC718-2B0A-C24B-B517-068B31D3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target a valle</a:t>
            </a:r>
          </a:p>
        </p:txBody>
      </p:sp>
      <p:sp>
        <p:nvSpPr>
          <p:cNvPr id="60424" name="Text Box 29">
            <a:extLst>
              <a:ext uri="{FF2B5EF4-FFF2-40B4-BE49-F238E27FC236}">
                <a16:creationId xmlns:a16="http://schemas.microsoft.com/office/drawing/2014/main" id="{E6B4DB4F-BD2F-2942-8329-E83A1E988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557338"/>
            <a:ext cx="4014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>
                <a:latin typeface="+mj-lt"/>
              </a:rPr>
              <a:t>L</a:t>
            </a:r>
            <a:r>
              <a:rPr lang="ja-JP" altLang="it-IT" sz="1200">
                <a:latin typeface="+mj-lt"/>
              </a:rPr>
              <a:t>’</a:t>
            </a:r>
            <a:r>
              <a:rPr lang="it-IT" altLang="ja-JP" sz="1200" dirty="0">
                <a:latin typeface="+mj-lt"/>
              </a:rPr>
              <a:t>attivazione di Snf1 in seguito a carenza di glucosio coinvolge la fosforilazione diretta da parte di Snf1 del fattore </a:t>
            </a:r>
            <a:r>
              <a:rPr lang="it-IT" altLang="ja-JP" sz="1200" dirty="0" err="1">
                <a:latin typeface="+mj-lt"/>
              </a:rPr>
              <a:t>trascrizionale</a:t>
            </a:r>
            <a:r>
              <a:rPr lang="it-IT" altLang="ja-JP" sz="1200" dirty="0">
                <a:latin typeface="+mj-lt"/>
              </a:rPr>
              <a:t> Mig1</a:t>
            </a:r>
            <a:endParaRPr lang="it-IT" altLang="it-IT" sz="1200" dirty="0">
              <a:latin typeface="+mj-lt"/>
            </a:endParaRPr>
          </a:p>
        </p:txBody>
      </p:sp>
      <p:grpSp>
        <p:nvGrpSpPr>
          <p:cNvPr id="60425" name="Group 34">
            <a:extLst>
              <a:ext uri="{FF2B5EF4-FFF2-40B4-BE49-F238E27FC236}">
                <a16:creationId xmlns:a16="http://schemas.microsoft.com/office/drawing/2014/main" id="{5CE2EC85-19BF-EC40-A12A-3BECCF573098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268413"/>
            <a:ext cx="2546350" cy="1873250"/>
            <a:chOff x="612" y="2069"/>
            <a:chExt cx="1604" cy="1180"/>
          </a:xfrm>
        </p:grpSpPr>
        <p:pic>
          <p:nvPicPr>
            <p:cNvPr id="60428" name="Picture 30">
              <a:extLst>
                <a:ext uri="{FF2B5EF4-FFF2-40B4-BE49-F238E27FC236}">
                  <a16:creationId xmlns:a16="http://schemas.microsoft.com/office/drawing/2014/main" id="{BC6F08D2-51CF-4D4E-A5A3-7A1CBE6DB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73"/>
            <a:stretch>
              <a:fillRect/>
            </a:stretch>
          </p:blipFill>
          <p:spPr bwMode="auto">
            <a:xfrm>
              <a:off x="612" y="2069"/>
              <a:ext cx="1604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5" name="Line 31">
              <a:extLst>
                <a:ext uri="{FF2B5EF4-FFF2-40B4-BE49-F238E27FC236}">
                  <a16:creationId xmlns:a16="http://schemas.microsoft.com/office/drawing/2014/main" id="{15777CFB-9EF4-6D44-B2B7-BC6592D0A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523"/>
              <a:ext cx="408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0430" name="Rectangle 32">
              <a:extLst>
                <a:ext uri="{FF2B5EF4-FFF2-40B4-BE49-F238E27FC236}">
                  <a16:creationId xmlns:a16="http://schemas.microsoft.com/office/drawing/2014/main" id="{11CB9322-D818-8F41-921E-D95EFC591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387"/>
              <a:ext cx="181" cy="1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36900" name="Rectangle 36">
            <a:extLst>
              <a:ext uri="{FF2B5EF4-FFF2-40B4-BE49-F238E27FC236}">
                <a16:creationId xmlns:a16="http://schemas.microsoft.com/office/drawing/2014/main" id="{69DDCB93-FB59-5043-BAAB-E796FB71F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551" y="2420888"/>
            <a:ext cx="4157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/>
              <a:t>In seguito a stress osmotico, quindi, Snf1 viene attivato , ma la cascata di attivazione non coinvolge la fosforilazione di Mig1.</a:t>
            </a:r>
          </a:p>
        </p:txBody>
      </p:sp>
      <p:sp>
        <p:nvSpPr>
          <p:cNvPr id="60427" name="Text Box 37">
            <a:extLst>
              <a:ext uri="{FF2B5EF4-FFF2-40B4-BE49-F238E27FC236}">
                <a16:creationId xmlns:a16="http://schemas.microsoft.com/office/drawing/2014/main" id="{F78798A3-B96A-B842-AAA0-B416EEDF2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134" y="3291567"/>
            <a:ext cx="16914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800" b="1" i="1" dirty="0"/>
              <a:t>McCartney and </a:t>
            </a:r>
            <a:r>
              <a:rPr lang="it-IT" altLang="it-IT" sz="800" b="1" i="1" dirty="0" err="1"/>
              <a:t>Shmidt</a:t>
            </a:r>
            <a:r>
              <a:rPr lang="it-IT" altLang="it-IT" sz="800" b="1" i="1" dirty="0"/>
              <a:t>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/>
      <p:bldP spid="36889" grpId="0"/>
      <p:bldP spid="369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numero diapositiva 3">
            <a:extLst>
              <a:ext uri="{FF2B5EF4-FFF2-40B4-BE49-F238E27FC236}">
                <a16:creationId xmlns:a16="http://schemas.microsoft.com/office/drawing/2014/main" id="{B7B0765E-E94C-8747-8785-F3C9FFA0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F188F-308E-F644-9549-D8F90AD9DE3C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/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3102E2B0-FDB9-CC41-A8CB-1303775D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"/>
          <a:stretch>
            <a:fillRect/>
          </a:stretch>
        </p:blipFill>
        <p:spPr bwMode="auto">
          <a:xfrm>
            <a:off x="395288" y="1924050"/>
            <a:ext cx="38877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>
            <a:extLst>
              <a:ext uri="{FF2B5EF4-FFF2-40B4-BE49-F238E27FC236}">
                <a16:creationId xmlns:a16="http://schemas.microsoft.com/office/drawing/2014/main" id="{3BD072AC-B423-1D46-A9DD-B9D2DFFB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579563"/>
            <a:ext cx="26543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B12F9FFA-B45D-3B41-97C7-A6E7D934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5986" r="9456" b="28125"/>
          <a:stretch>
            <a:fillRect/>
          </a:stretch>
        </p:blipFill>
        <p:spPr bwMode="auto">
          <a:xfrm>
            <a:off x="395288" y="4640263"/>
            <a:ext cx="3816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A5721564-5EC3-1F45-B796-D26560FC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" b="1627"/>
          <a:stretch>
            <a:fillRect/>
          </a:stretch>
        </p:blipFill>
        <p:spPr bwMode="auto">
          <a:xfrm>
            <a:off x="4932363" y="4005263"/>
            <a:ext cx="4033837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9">
            <a:extLst>
              <a:ext uri="{FF2B5EF4-FFF2-40B4-BE49-F238E27FC236}">
                <a16:creationId xmlns:a16="http://schemas.microsoft.com/office/drawing/2014/main" id="{A9B204E8-D981-FA42-B9B7-B57B890DF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20713"/>
            <a:ext cx="5329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u="sng">
                <a:solidFill>
                  <a:srgbClr val="009900"/>
                </a:solidFill>
              </a:rPr>
              <a:t>Risposta a carenze nutrizionali: carenza d</a:t>
            </a:r>
            <a:r>
              <a:rPr lang="ja-JP" altLang="it-IT" sz="1600" b="1" u="sng">
                <a:solidFill>
                  <a:srgbClr val="009900"/>
                </a:solidFill>
              </a:rPr>
              <a:t>’</a:t>
            </a:r>
            <a:r>
              <a:rPr lang="it-IT" altLang="ja-JP" sz="1600" b="1" u="sng">
                <a:solidFill>
                  <a:srgbClr val="009900"/>
                </a:solidFill>
              </a:rPr>
              <a:t>azoto</a:t>
            </a:r>
            <a:endParaRPr lang="it-IT" altLang="it-IT" sz="1600" b="1" u="sng">
              <a:solidFill>
                <a:srgbClr val="009900"/>
              </a:solidFill>
            </a:endParaRPr>
          </a:p>
        </p:txBody>
      </p:sp>
      <p:sp>
        <p:nvSpPr>
          <p:cNvPr id="62471" name="Text Box 11">
            <a:extLst>
              <a:ext uri="{FF2B5EF4-FFF2-40B4-BE49-F238E27FC236}">
                <a16:creationId xmlns:a16="http://schemas.microsoft.com/office/drawing/2014/main" id="{92AECF7B-D016-9D49-9227-756444165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963613"/>
            <a:ext cx="89646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200"/>
              <a:t>La crescita pseudoifale è un processo indotto da cellule diploidi di </a:t>
            </a:r>
            <a:r>
              <a:rPr lang="it-IT" altLang="it-IT" sz="1200" i="1"/>
              <a:t>S. cerevisiae</a:t>
            </a:r>
            <a:r>
              <a:rPr lang="it-IT" altLang="it-IT" sz="1200"/>
              <a:t> in seguito a carenza d</a:t>
            </a:r>
            <a:r>
              <a:rPr lang="ja-JP" altLang="it-IT" sz="1200"/>
              <a:t>’</a:t>
            </a:r>
            <a:r>
              <a:rPr lang="it-IT" altLang="ja-JP" sz="1200"/>
              <a:t>azoto o a presenza di contaminanti tossici nell</a:t>
            </a:r>
            <a:r>
              <a:rPr lang="ja-JP" altLang="it-IT" sz="1200"/>
              <a:t>’</a:t>
            </a:r>
            <a:r>
              <a:rPr lang="it-IT" altLang="ja-JP" sz="1200"/>
              <a:t>ambiente circostante. </a:t>
            </a:r>
            <a:r>
              <a:rPr lang="it-IT" altLang="ja-JP" sz="1200">
                <a:solidFill>
                  <a:srgbClr val="000000"/>
                </a:solidFill>
              </a:rPr>
              <a:t>La crescita pseudoifale è caratterizzata da cellule che assumono morfologia allungata, gemmano simultaneamente in maniera unipolare e, l</a:t>
            </a:r>
            <a:r>
              <a:rPr lang="ja-JP" altLang="it-IT" sz="1200">
                <a:solidFill>
                  <a:srgbClr val="000000"/>
                </a:solidFill>
              </a:rPr>
              <a:t>’</a:t>
            </a:r>
            <a:r>
              <a:rPr lang="it-IT" altLang="ja-JP" sz="1200">
                <a:solidFill>
                  <a:srgbClr val="000000"/>
                </a:solidFill>
              </a:rPr>
              <a:t>unione di più gemme non separate, produce catene di cellule: le pseudoife. Questo tipo di crescita è il meccanismo che rende patogeni per l</a:t>
            </a:r>
            <a:r>
              <a:rPr lang="ja-JP" altLang="it-IT" sz="1200">
                <a:solidFill>
                  <a:srgbClr val="000000"/>
                </a:solidFill>
              </a:rPr>
              <a:t>’</a:t>
            </a:r>
            <a:r>
              <a:rPr lang="it-IT" altLang="ja-JP" sz="1200">
                <a:solidFill>
                  <a:srgbClr val="000000"/>
                </a:solidFill>
              </a:rPr>
              <a:t>uomo altri funghi, come, ad esempio, </a:t>
            </a:r>
            <a:r>
              <a:rPr lang="it-IT" altLang="ja-JP" sz="1200" i="1">
                <a:solidFill>
                  <a:srgbClr val="000000"/>
                </a:solidFill>
              </a:rPr>
              <a:t>Candida albicans</a:t>
            </a:r>
            <a:r>
              <a:rPr lang="it-IT" altLang="ja-JP" sz="1200">
                <a:solidFill>
                  <a:srgbClr val="000000"/>
                </a:solidFill>
              </a:rPr>
              <a:t>.</a:t>
            </a:r>
            <a:r>
              <a:rPr lang="it-IT" altLang="ja-JP" sz="1200"/>
              <a:t> </a:t>
            </a:r>
            <a:endParaRPr lang="it-IT" altLang="it-IT" sz="1200"/>
          </a:p>
        </p:txBody>
      </p:sp>
      <p:sp>
        <p:nvSpPr>
          <p:cNvPr id="62472" name="Text Box 12">
            <a:extLst>
              <a:ext uri="{FF2B5EF4-FFF2-40B4-BE49-F238E27FC236}">
                <a16:creationId xmlns:a16="http://schemas.microsoft.com/office/drawing/2014/main" id="{4FB3FBA5-B167-4745-9097-7D97B7EF7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6467475"/>
            <a:ext cx="1655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/>
              <a:t>Orlova et al, 2006</a:t>
            </a:r>
          </a:p>
        </p:txBody>
      </p:sp>
      <p:sp>
        <p:nvSpPr>
          <p:cNvPr id="62473" name="Text Box 13">
            <a:extLst>
              <a:ext uri="{FF2B5EF4-FFF2-40B4-BE49-F238E27FC236}">
                <a16:creationId xmlns:a16="http://schemas.microsoft.com/office/drawing/2014/main" id="{FE301586-4224-AD40-8C01-F2713A27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43275"/>
            <a:ext cx="3384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Snf1 T210</a:t>
            </a:r>
            <a:r>
              <a:rPr lang="it-IT" altLang="it-IT" sz="1400" b="1">
                <a:solidFill>
                  <a:srgbClr val="FF0000"/>
                </a:solidFill>
              </a:rPr>
              <a:t>P</a:t>
            </a:r>
            <a:r>
              <a:rPr lang="it-IT" altLang="it-IT" sz="1400"/>
              <a:t> è richiesta per una corretta induzione della crescita pseudoifale</a:t>
            </a:r>
          </a:p>
        </p:txBody>
      </p:sp>
      <p:sp>
        <p:nvSpPr>
          <p:cNvPr id="41998" name="Text Box 14">
            <a:extLst>
              <a:ext uri="{FF2B5EF4-FFF2-40B4-BE49-F238E27FC236}">
                <a16:creationId xmlns:a16="http://schemas.microsoft.com/office/drawing/2014/main" id="{DD4500BF-EBA0-FD47-8F2F-4935DBAB1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08463"/>
            <a:ext cx="4284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Snf1 G53R</a:t>
            </a:r>
            <a:r>
              <a:rPr lang="it-IT" altLang="it-IT" sz="1400"/>
              <a:t>= mutante di Snf1 cataliticamente iperattivo.</a:t>
            </a:r>
          </a:p>
        </p:txBody>
      </p:sp>
      <p:sp>
        <p:nvSpPr>
          <p:cNvPr id="41999" name="Text Box 15">
            <a:extLst>
              <a:ext uri="{FF2B5EF4-FFF2-40B4-BE49-F238E27FC236}">
                <a16:creationId xmlns:a16="http://schemas.microsoft.com/office/drawing/2014/main" id="{9A3DAD09-26AE-274F-8BEA-52C6236BA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03850"/>
            <a:ext cx="345598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Almeno una delle subunità </a:t>
            </a:r>
            <a:r>
              <a:rPr lang="el-GR" altLang="it-IT" sz="1400">
                <a:latin typeface="Times New Roman" panose="02020603050405020304" pitchFamily="18" charset="0"/>
              </a:rPr>
              <a:t>β</a:t>
            </a:r>
            <a:r>
              <a:rPr lang="it-IT" altLang="it-IT" sz="1400">
                <a:latin typeface="Times New Roman" panose="02020603050405020304" pitchFamily="18" charset="0"/>
              </a:rPr>
              <a:t> </a:t>
            </a:r>
            <a:r>
              <a:rPr lang="it-IT" altLang="it-IT" sz="1400"/>
              <a:t>deve essere presente.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L</a:t>
            </a:r>
            <a:r>
              <a:rPr lang="ja-JP" altLang="it-IT" sz="1400"/>
              <a:t>’</a:t>
            </a:r>
            <a:r>
              <a:rPr lang="it-IT" altLang="ja-JP" sz="1400"/>
              <a:t>attività del complesso Snf1 è richiesta per l</a:t>
            </a:r>
            <a:r>
              <a:rPr lang="ja-JP" altLang="it-IT" sz="1400"/>
              <a:t>’</a:t>
            </a:r>
            <a:r>
              <a:rPr lang="it-IT" altLang="ja-JP" sz="1400"/>
              <a:t>induzione</a:t>
            </a:r>
            <a:endParaRPr lang="it-IT" altLang="it-IT" sz="1400"/>
          </a:p>
        </p:txBody>
      </p:sp>
      <p:sp>
        <p:nvSpPr>
          <p:cNvPr id="42000" name="Text Box 16">
            <a:extLst>
              <a:ext uri="{FF2B5EF4-FFF2-40B4-BE49-F238E27FC236}">
                <a16:creationId xmlns:a16="http://schemas.microsoft.com/office/drawing/2014/main" id="{112C008F-907C-BD40-AD24-1CA754092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24588"/>
            <a:ext cx="4824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L</a:t>
            </a:r>
            <a:r>
              <a:rPr lang="ja-JP" altLang="it-IT" sz="1400"/>
              <a:t>’</a:t>
            </a:r>
            <a:r>
              <a:rPr lang="it-IT" altLang="ja-JP" sz="1400"/>
              <a:t>attività di Snf1 è richiesta per l</a:t>
            </a:r>
            <a:r>
              <a:rPr lang="ja-JP" altLang="it-IT" sz="1400"/>
              <a:t>’</a:t>
            </a:r>
            <a:r>
              <a:rPr lang="it-IT" altLang="ja-JP" sz="1400"/>
              <a:t>induzione della crescita pseudoifale.</a:t>
            </a:r>
            <a:endParaRPr lang="it-IT" altLang="it-IT" sz="1800"/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736BD02B-2B67-D145-8E46-FDEDA8408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5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000" b="1">
                <a:solidFill>
                  <a:srgbClr val="000099"/>
                </a:solidFill>
              </a:rPr>
              <a:t>SNF1/AMPK: regolazione dell</a:t>
            </a:r>
            <a:r>
              <a:rPr lang="ja-JP" altLang="it-IT" sz="2000" b="1">
                <a:solidFill>
                  <a:srgbClr val="000099"/>
                </a:solidFill>
              </a:rPr>
              <a:t>’</a:t>
            </a:r>
            <a:r>
              <a:rPr lang="it-IT" altLang="ja-JP" sz="2000" b="1">
                <a:solidFill>
                  <a:srgbClr val="000099"/>
                </a:solidFill>
              </a:rPr>
              <a:t>attività</a:t>
            </a:r>
            <a:endParaRPr lang="it-IT" altLang="it-IT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  <p:bldP spid="41999" grpId="0"/>
      <p:bldP spid="420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numero diapositiva 3">
            <a:extLst>
              <a:ext uri="{FF2B5EF4-FFF2-40B4-BE49-F238E27FC236}">
                <a16:creationId xmlns:a16="http://schemas.microsoft.com/office/drawing/2014/main" id="{730A0C95-40DF-3445-8299-CBCDFB4E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318573-5891-6148-A71A-895637D155A9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400"/>
          </a:p>
        </p:txBody>
      </p:sp>
      <p:sp>
        <p:nvSpPr>
          <p:cNvPr id="64514" name="Text Box 5">
            <a:extLst>
              <a:ext uri="{FF2B5EF4-FFF2-40B4-BE49-F238E27FC236}">
                <a16:creationId xmlns:a16="http://schemas.microsoft.com/office/drawing/2014/main" id="{5A53B099-53C3-0644-BE21-44E6DF2E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989138"/>
            <a:ext cx="2232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Il substrato che viene utilizzato per saggi di attività </a:t>
            </a:r>
            <a:r>
              <a:rPr lang="it-IT" altLang="it-IT" sz="1400" i="1"/>
              <a:t>in vitro</a:t>
            </a:r>
            <a:r>
              <a:rPr lang="it-IT" altLang="it-IT" sz="1400"/>
              <a:t> per Snf1 è il </a:t>
            </a:r>
            <a:r>
              <a:rPr lang="it-IT" altLang="it-IT" sz="1400" b="1"/>
              <a:t>peptide SAMS</a:t>
            </a:r>
            <a:r>
              <a:rPr lang="it-IT" altLang="it-IT" sz="1400"/>
              <a:t> (stesso substrato usato per AMPK di mammifero). </a:t>
            </a:r>
            <a:endParaRPr lang="it-IT" altLang="it-IT" sz="1400">
              <a:solidFill>
                <a:srgbClr val="FF0000"/>
              </a:solidFill>
            </a:endParaRP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897C0211-57B2-774F-8BF2-E595B2D43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652963"/>
            <a:ext cx="43211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L</a:t>
            </a:r>
            <a:r>
              <a:rPr lang="ja-JP" altLang="it-IT" sz="1400"/>
              <a:t>’</a:t>
            </a:r>
            <a:r>
              <a:rPr lang="it-IT" altLang="ja-JP" sz="1400"/>
              <a:t>attivazione di Snf1 in seguito a trasferimento in terreno a bassa concentrazione di glucosio è estremamente rapida (&lt;5 minuti) e persiste per i successivi 60 minuti.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L</a:t>
            </a:r>
            <a:r>
              <a:rPr lang="ja-JP" altLang="it-IT" sz="1400"/>
              <a:t>’</a:t>
            </a:r>
            <a:r>
              <a:rPr lang="it-IT" altLang="ja-JP" sz="1400"/>
              <a:t>attivazione di Snf1 e l</a:t>
            </a:r>
            <a:r>
              <a:rPr lang="ja-JP" altLang="it-IT" sz="1400"/>
              <a:t>’</a:t>
            </a:r>
            <a:r>
              <a:rPr lang="it-IT" altLang="ja-JP" sz="1400"/>
              <a:t>aumento dei livelli di AMP rispetto all</a:t>
            </a:r>
            <a:r>
              <a:rPr lang="ja-JP" altLang="it-IT" sz="1400"/>
              <a:t>’</a:t>
            </a:r>
            <a:r>
              <a:rPr lang="it-IT" altLang="ja-JP" sz="1400"/>
              <a:t>ATP sono eventi </a:t>
            </a:r>
            <a:r>
              <a:rPr lang="it-IT" altLang="ja-JP" sz="1400" b="1"/>
              <a:t>simultanei</a:t>
            </a:r>
            <a:r>
              <a:rPr lang="it-IT" altLang="ja-JP" sz="1400"/>
              <a:t>.</a:t>
            </a:r>
            <a:endParaRPr lang="it-IT" altLang="it-IT" sz="1400"/>
          </a:p>
        </p:txBody>
      </p:sp>
      <p:sp>
        <p:nvSpPr>
          <p:cNvPr id="64516" name="Text Box 7">
            <a:extLst>
              <a:ext uri="{FF2B5EF4-FFF2-40B4-BE49-F238E27FC236}">
                <a16:creationId xmlns:a16="http://schemas.microsoft.com/office/drawing/2014/main" id="{5D6A93D3-6693-DF40-B93F-7A427C1C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86407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L</a:t>
            </a:r>
            <a:r>
              <a:rPr lang="ja-JP" altLang="it-IT" sz="1400"/>
              <a:t>’</a:t>
            </a:r>
            <a:r>
              <a:rPr lang="it-IT" altLang="ja-JP" sz="1400"/>
              <a:t>attivazione di Snf1 è correlata a condizioni di derepressione da glucosio. La derepressione da glucosio sembra a sua volta essere correlata con un</a:t>
            </a:r>
            <a:r>
              <a:rPr lang="ja-JP" altLang="it-IT" sz="1400"/>
              <a:t>’</a:t>
            </a:r>
            <a:r>
              <a:rPr lang="it-IT" altLang="ja-JP" sz="1400"/>
              <a:t>alto rapporto AMP/ATP.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Allora: l</a:t>
            </a:r>
            <a:r>
              <a:rPr lang="ja-JP" altLang="it-IT" sz="1400"/>
              <a:t>’</a:t>
            </a:r>
            <a:r>
              <a:rPr lang="it-IT" altLang="ja-JP" sz="1400"/>
              <a:t>attivazione di Snf1 è legata ad un alto rapporto AMP/ATP ?</a:t>
            </a:r>
            <a:endParaRPr lang="it-IT" altLang="it-IT" sz="1400"/>
          </a:p>
        </p:txBody>
      </p:sp>
      <p:sp>
        <p:nvSpPr>
          <p:cNvPr id="64517" name="Text Box 8">
            <a:extLst>
              <a:ext uri="{FF2B5EF4-FFF2-40B4-BE49-F238E27FC236}">
                <a16:creationId xmlns:a16="http://schemas.microsoft.com/office/drawing/2014/main" id="{0F0DE426-802F-0540-AD16-8FCBEF72E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467475"/>
            <a:ext cx="165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/>
              <a:t>Wilson et al, 1996</a:t>
            </a:r>
          </a:p>
        </p:txBody>
      </p:sp>
      <p:grpSp>
        <p:nvGrpSpPr>
          <p:cNvPr id="64518" name="Group 11">
            <a:extLst>
              <a:ext uri="{FF2B5EF4-FFF2-40B4-BE49-F238E27FC236}">
                <a16:creationId xmlns:a16="http://schemas.microsoft.com/office/drawing/2014/main" id="{7D1C130C-9813-BF4A-B110-6AF61DE02705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1557338"/>
            <a:ext cx="1295400" cy="2951162"/>
            <a:chOff x="1610" y="1253"/>
            <a:chExt cx="1089" cy="2540"/>
          </a:xfrm>
        </p:grpSpPr>
        <p:pic>
          <p:nvPicPr>
            <p:cNvPr id="64525" name="Picture 9">
              <a:extLst>
                <a:ext uri="{FF2B5EF4-FFF2-40B4-BE49-F238E27FC236}">
                  <a16:creationId xmlns:a16="http://schemas.microsoft.com/office/drawing/2014/main" id="{7AC492F7-7027-F740-941E-BAEEB3E5B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" t="3084" r="59596" b="20761"/>
            <a:stretch>
              <a:fillRect/>
            </a:stretch>
          </p:blipFill>
          <p:spPr bwMode="auto">
            <a:xfrm>
              <a:off x="1610" y="1570"/>
              <a:ext cx="998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6" name="Picture 10">
              <a:extLst>
                <a:ext uri="{FF2B5EF4-FFF2-40B4-BE49-F238E27FC236}">
                  <a16:creationId xmlns:a16="http://schemas.microsoft.com/office/drawing/2014/main" id="{B2A48BC7-602E-4F4F-9DE9-BCFE117D1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1" t="80782" r="51573" b="3665"/>
            <a:stretch>
              <a:fillRect/>
            </a:stretch>
          </p:blipFill>
          <p:spPr bwMode="auto">
            <a:xfrm>
              <a:off x="1792" y="1253"/>
              <a:ext cx="9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28" name="Group 16">
            <a:extLst>
              <a:ext uri="{FF2B5EF4-FFF2-40B4-BE49-F238E27FC236}">
                <a16:creationId xmlns:a16="http://schemas.microsoft.com/office/drawing/2014/main" id="{6F203652-4926-FE49-A6FA-8E0D618005A9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2060575"/>
            <a:ext cx="3059113" cy="4392613"/>
            <a:chOff x="3334" y="1298"/>
            <a:chExt cx="1927" cy="2767"/>
          </a:xfrm>
        </p:grpSpPr>
        <p:pic>
          <p:nvPicPr>
            <p:cNvPr id="64522" name="Picture 12">
              <a:extLst>
                <a:ext uri="{FF2B5EF4-FFF2-40B4-BE49-F238E27FC236}">
                  <a16:creationId xmlns:a16="http://schemas.microsoft.com/office/drawing/2014/main" id="{F2BEA6B9-CB5B-A446-B175-1E3F05CAB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298"/>
              <a:ext cx="1927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Line 14">
              <a:extLst>
                <a:ext uri="{FF2B5EF4-FFF2-40B4-BE49-F238E27FC236}">
                  <a16:creationId xmlns:a16="http://schemas.microsoft.com/office/drawing/2014/main" id="{38E48D7D-82B3-014C-A553-AF43163D1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3" y="1525"/>
              <a:ext cx="227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927" name="Line 15">
              <a:extLst>
                <a:ext uri="{FF2B5EF4-FFF2-40B4-BE49-F238E27FC236}">
                  <a16:creationId xmlns:a16="http://schemas.microsoft.com/office/drawing/2014/main" id="{B29FE800-9222-FD43-8263-9348FA70C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3" y="2568"/>
              <a:ext cx="227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8929" name="Text Box 17">
            <a:extLst>
              <a:ext uri="{FF2B5EF4-FFF2-40B4-BE49-F238E27FC236}">
                <a16:creationId xmlns:a16="http://schemas.microsoft.com/office/drawing/2014/main" id="{23D5742E-C24A-2C4C-B539-6EDCCD49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5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000" b="1">
                <a:solidFill>
                  <a:srgbClr val="000099"/>
                </a:solidFill>
              </a:rPr>
              <a:t>SNF1/AMPK: regolazione dell</a:t>
            </a:r>
            <a:r>
              <a:rPr lang="ja-JP" altLang="it-IT" sz="2000" b="1">
                <a:solidFill>
                  <a:srgbClr val="000099"/>
                </a:solidFill>
              </a:rPr>
              <a:t>’</a:t>
            </a:r>
            <a:r>
              <a:rPr lang="it-IT" altLang="ja-JP" sz="2000" b="1">
                <a:solidFill>
                  <a:srgbClr val="000099"/>
                </a:solidFill>
              </a:rPr>
              <a:t>attività</a:t>
            </a:r>
            <a:endParaRPr lang="it-IT" altLang="it-IT" sz="2000" b="1">
              <a:solidFill>
                <a:srgbClr val="000099"/>
              </a:solidFill>
            </a:endParaRPr>
          </a:p>
        </p:txBody>
      </p:sp>
      <p:sp>
        <p:nvSpPr>
          <p:cNvPr id="64521" name="CasellaDiTesto 1">
            <a:extLst>
              <a:ext uri="{FF2B5EF4-FFF2-40B4-BE49-F238E27FC236}">
                <a16:creationId xmlns:a16="http://schemas.microsoft.com/office/drawing/2014/main" id="{ED617236-1018-6049-A9D0-E1D1FC48B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716338"/>
            <a:ext cx="2378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Peptide SAMS: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HMRSAM</a:t>
            </a:r>
            <a:r>
              <a:rPr lang="it-IT" altLang="it-IT" sz="1600" b="1">
                <a:solidFill>
                  <a:srgbClr val="FF0000"/>
                </a:solidFill>
              </a:rPr>
              <a:t>S</a:t>
            </a:r>
            <a:r>
              <a:rPr lang="it-IT" altLang="it-IT" sz="1600" b="1"/>
              <a:t>GLHLVKRR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numero diapositiva 3">
            <a:extLst>
              <a:ext uri="{FF2B5EF4-FFF2-40B4-BE49-F238E27FC236}">
                <a16:creationId xmlns:a16="http://schemas.microsoft.com/office/drawing/2014/main" id="{606DA2D7-0F86-8747-84B4-828AB5E2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40B24-FC54-AF4C-9F95-9D382ECFEDF8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19458" name="CasellaDiTesto 1">
            <a:extLst>
              <a:ext uri="{FF2B5EF4-FFF2-40B4-BE49-F238E27FC236}">
                <a16:creationId xmlns:a16="http://schemas.microsoft.com/office/drawing/2014/main" id="{55A48D5A-DDD5-FA4F-ABED-D9481AEF0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9646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1C1C1C"/>
                </a:solidFill>
                <a:latin typeface="Helvetica" pitchFamily="2" charset="0"/>
                <a:ea typeface="ＭＳ 明朝" panose="02020609040205080304" pitchFamily="49" charset="-128"/>
              </a:rPr>
              <a:t>L'ingresso del fruttosio nella glicolisi avviene in seguito alla sua fosforilazione a fruttosio-6-fosfato da parte dell’enzima </a:t>
            </a:r>
            <a:r>
              <a:rPr lang="it-IT" altLang="it-IT" sz="1600" dirty="0" err="1">
                <a:solidFill>
                  <a:srgbClr val="1C1C1C"/>
                </a:solidFill>
                <a:latin typeface="Helvetica" pitchFamily="2" charset="0"/>
                <a:ea typeface="ＭＳ 明朝" panose="02020609040205080304" pitchFamily="49" charset="-128"/>
              </a:rPr>
              <a:t>esochinasi</a:t>
            </a:r>
            <a:endParaRPr lang="it-IT" altLang="it-IT" sz="1600" dirty="0">
              <a:solidFill>
                <a:srgbClr val="1C1C1C"/>
              </a:solidFill>
              <a:latin typeface="Helvetica" pitchFamily="2" charset="0"/>
              <a:ea typeface="ＭＳ 明朝" panose="02020609040205080304" pitchFamily="49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it-IT" altLang="it-IT" sz="1600" dirty="0"/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1600" dirty="0"/>
              <a:t>Il galattosio viene convertito in glucosio-6-fosfato attraverso le seguenti reazioni: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BCCB8FF-734C-8B47-96FB-7DC19B66C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218122"/>
            <a:ext cx="2787125" cy="550335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4444F8A-6049-744E-9914-D22F4D4794B1}"/>
              </a:ext>
            </a:extLst>
          </p:cNvPr>
          <p:cNvSpPr/>
          <p:nvPr/>
        </p:nvSpPr>
        <p:spPr bwMode="auto">
          <a:xfrm>
            <a:off x="2590801" y="5667842"/>
            <a:ext cx="6048672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it-IT" altLang="it-IT" sz="1600" dirty="0"/>
              <a:t>Non viene consumata alcuna molecola di UDP-glucosio nella conversione del galattosio a glucosio: essa viene semplicemente rigenerata a partire dall'UDP-galattosio attraverso l’</a:t>
            </a:r>
            <a:r>
              <a:rPr lang="it-IT" altLang="ja-JP" sz="1600" dirty="0" err="1"/>
              <a:t>epimerasi</a:t>
            </a:r>
            <a:endParaRPr kumimoji="0" lang="it-IT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numero diapositiva 1">
            <a:extLst>
              <a:ext uri="{FF2B5EF4-FFF2-40B4-BE49-F238E27FC236}">
                <a16:creationId xmlns:a16="http://schemas.microsoft.com/office/drawing/2014/main" id="{C85FB2ED-849A-A846-9734-162CCAE8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642B0D-9DBD-7C4E-AD84-EC61C498D9B3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pic>
        <p:nvPicPr>
          <p:cNvPr id="21506" name="Immagine 2" descr="Schermata 2014-10-15 alle 11.24.13.png">
            <a:extLst>
              <a:ext uri="{FF2B5EF4-FFF2-40B4-BE49-F238E27FC236}">
                <a16:creationId xmlns:a16="http://schemas.microsoft.com/office/drawing/2014/main" id="{18E14E6C-8EC5-A140-8E4D-C9A9BBC34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7338"/>
            <a:ext cx="48799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asellaDiTesto 2">
            <a:extLst>
              <a:ext uri="{FF2B5EF4-FFF2-40B4-BE49-F238E27FC236}">
                <a16:creationId xmlns:a16="http://schemas.microsoft.com/office/drawing/2014/main" id="{CA9C06A7-BCD8-7E48-9D76-5241C690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00213"/>
            <a:ext cx="33115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TCA cycle occurs in the mithocondrilal matrix and plays a pivotal in utilizing non fermentable carbon sources via generation of NADH, driving aerobic respiration to yield ATP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TCA cycle is important also under fermentative conditions since it is a source of biosynthetic building blocks </a:t>
            </a:r>
            <a:r>
              <a:rPr lang="it-IT" altLang="it-IT" sz="1600">
                <a:latin typeface="Symbol" pitchFamily="2" charset="2"/>
              </a:rPr>
              <a:t>a</a:t>
            </a:r>
            <a:r>
              <a:rPr lang="it-IT" altLang="it-IT" sz="1600"/>
              <a:t>-chetoglutarate, succinyl-CoA and oxaloacetate required for the synthesis of amino acids, glucose and of the prosthetic group heme.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sp>
        <p:nvSpPr>
          <p:cNvPr id="5" name="Text Box 1054">
            <a:extLst>
              <a:ext uri="{FF2B5EF4-FFF2-40B4-BE49-F238E27FC236}">
                <a16:creationId xmlns:a16="http://schemas.microsoft.com/office/drawing/2014/main" id="{86642A7E-BA0F-5D43-B763-6A7813C8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50"/>
            <a:ext cx="8208962" cy="400050"/>
          </a:xfrm>
          <a:prstGeom prst="rect">
            <a:avLst/>
          </a:prstGeom>
          <a:solidFill>
            <a:srgbClr val="9C9CDF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dirty="0" err="1">
                <a:cs typeface="Arial" charset="0"/>
              </a:rPr>
              <a:t>Metabolic</a:t>
            </a:r>
            <a:r>
              <a:rPr lang="it-IT" sz="2000" b="1" dirty="0">
                <a:cs typeface="Arial" charset="0"/>
              </a:rPr>
              <a:t> </a:t>
            </a:r>
            <a:r>
              <a:rPr lang="it-IT" sz="2000" b="1" dirty="0" err="1">
                <a:cs typeface="Arial" charset="0"/>
              </a:rPr>
              <a:t>pathways</a:t>
            </a:r>
            <a:r>
              <a:rPr lang="it-IT" sz="2000" b="1" dirty="0">
                <a:cs typeface="Arial" charset="0"/>
              </a:rPr>
              <a:t> </a:t>
            </a:r>
            <a:r>
              <a:rPr lang="it-IT" sz="2000" b="1" dirty="0" err="1">
                <a:cs typeface="Arial" charset="0"/>
              </a:rPr>
              <a:t>involved</a:t>
            </a:r>
            <a:r>
              <a:rPr lang="it-IT" sz="2000" b="1" dirty="0">
                <a:cs typeface="Arial" charset="0"/>
              </a:rPr>
              <a:t> in </a:t>
            </a:r>
            <a:r>
              <a:rPr lang="it-IT" sz="2000" b="1" dirty="0" err="1">
                <a:cs typeface="Arial" charset="0"/>
              </a:rPr>
              <a:t>central</a:t>
            </a:r>
            <a:r>
              <a:rPr lang="it-IT" sz="2000" b="1" dirty="0">
                <a:cs typeface="Arial" charset="0"/>
              </a:rPr>
              <a:t> carbon </a:t>
            </a:r>
            <a:r>
              <a:rPr lang="it-IT" sz="2000" b="1" dirty="0" err="1">
                <a:cs typeface="Arial" charset="0"/>
              </a:rPr>
              <a:t>metabolism</a:t>
            </a:r>
            <a:endParaRPr lang="it-IT" sz="2000" b="1" dirty="0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numero diapositiva 1">
            <a:extLst>
              <a:ext uri="{FF2B5EF4-FFF2-40B4-BE49-F238E27FC236}">
                <a16:creationId xmlns:a16="http://schemas.microsoft.com/office/drawing/2014/main" id="{75CFFC1E-45C1-BB47-8F06-A3027E47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63D4FD-3FB4-EE46-8E87-6AF0C0DCAB86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2530" name="Text Box 1026">
            <a:extLst>
              <a:ext uri="{FF2B5EF4-FFF2-40B4-BE49-F238E27FC236}">
                <a16:creationId xmlns:a16="http://schemas.microsoft.com/office/drawing/2014/main" id="{AF3643E7-2E5A-184A-91BF-FF4BFA421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84963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In the presence of glucose, the serine/threonine protein kinase Snf1/AMPK is inactivated, resulting in the transcriptional repression of genes encoding for enzymes involved in gluconeogenesis, the Kreb cycle, respiration and the uptake and metabolism of alternative carbon sources</a:t>
            </a:r>
          </a:p>
        </p:txBody>
      </p:sp>
      <p:sp>
        <p:nvSpPr>
          <p:cNvPr id="6" name="Text Box 1054">
            <a:extLst>
              <a:ext uri="{FF2B5EF4-FFF2-40B4-BE49-F238E27FC236}">
                <a16:creationId xmlns:a16="http://schemas.microsoft.com/office/drawing/2014/main" id="{BC879491-BFBD-D84E-AB88-4279E1B54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92150"/>
            <a:ext cx="4321175" cy="3968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cs typeface="Arial" charset="0"/>
              </a:rPr>
              <a:t>SNF1/AMPK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numero diapositiva 3">
            <a:extLst>
              <a:ext uri="{FF2B5EF4-FFF2-40B4-BE49-F238E27FC236}">
                <a16:creationId xmlns:a16="http://schemas.microsoft.com/office/drawing/2014/main" id="{258ACAD7-393B-5348-AB5F-06A992B5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83A7A9-30F5-0D47-ACE2-AD7F5215D2C2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6165" name="Text Box 1045">
            <a:extLst>
              <a:ext uri="{FF2B5EF4-FFF2-40B4-BE49-F238E27FC236}">
                <a16:creationId xmlns:a16="http://schemas.microsoft.com/office/drawing/2014/main" id="{8B378894-BFB2-764B-8D2F-BA780D47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442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/>
              <a:t>GLUCOSIO</a:t>
            </a:r>
            <a:r>
              <a:rPr lang="it-IT" altLang="it-IT" sz="1400"/>
              <a:t>: fonte di carbonio </a:t>
            </a:r>
            <a:r>
              <a:rPr lang="ja-JP" altLang="it-IT" sz="1400"/>
              <a:t>“</a:t>
            </a:r>
            <a:r>
              <a:rPr lang="it-IT" altLang="ja-JP" sz="1400"/>
              <a:t>preferita</a:t>
            </a:r>
            <a:r>
              <a:rPr lang="ja-JP" altLang="it-IT" sz="1400"/>
              <a:t>”</a:t>
            </a:r>
            <a:r>
              <a:rPr lang="it-IT" altLang="ja-JP" sz="1400"/>
              <a:t> dalla cellula</a:t>
            </a:r>
            <a:endParaRPr lang="it-IT" altLang="it-IT" sz="1400"/>
          </a:p>
        </p:txBody>
      </p:sp>
      <p:sp>
        <p:nvSpPr>
          <p:cNvPr id="6166" name="Text Box 1046">
            <a:extLst>
              <a:ext uri="{FF2B5EF4-FFF2-40B4-BE49-F238E27FC236}">
                <a16:creationId xmlns:a16="http://schemas.microsoft.com/office/drawing/2014/main" id="{0167903A-2490-2645-8909-BC5C4CD26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49725"/>
            <a:ext cx="40322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GLUCOSE </a:t>
            </a:r>
            <a:r>
              <a:rPr lang="it-IT" altLang="it-IT" sz="1800" b="1"/>
              <a:t>REPRESSION</a:t>
            </a:r>
            <a:r>
              <a:rPr lang="it-IT" altLang="it-IT" sz="1800"/>
              <a:t> PATHWAY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-PKA pathway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-Snf3/Rgt2 pathway</a:t>
            </a:r>
          </a:p>
        </p:txBody>
      </p:sp>
      <p:sp>
        <p:nvSpPr>
          <p:cNvPr id="6167" name="Text Box 1047">
            <a:extLst>
              <a:ext uri="{FF2B5EF4-FFF2-40B4-BE49-F238E27FC236}">
                <a16:creationId xmlns:a16="http://schemas.microsoft.com/office/drawing/2014/main" id="{9D291EA8-064A-7D4D-A000-170B6A9F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149725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GLUCOSE </a:t>
            </a:r>
            <a:r>
              <a:rPr lang="it-IT" altLang="it-IT" sz="1800" b="1"/>
              <a:t>DE-REPRESSION</a:t>
            </a:r>
            <a:r>
              <a:rPr lang="it-IT" altLang="it-IT" sz="1800"/>
              <a:t> PATHWAY</a:t>
            </a:r>
          </a:p>
        </p:txBody>
      </p:sp>
      <p:sp>
        <p:nvSpPr>
          <p:cNvPr id="23557" name="Text Box 1049">
            <a:extLst>
              <a:ext uri="{FF2B5EF4-FFF2-40B4-BE49-F238E27FC236}">
                <a16:creationId xmlns:a16="http://schemas.microsoft.com/office/drawing/2014/main" id="{C17E6F31-8D42-D146-9DA2-25EA49FF6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65175"/>
            <a:ext cx="842486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ja-JP" altLang="it-IT" sz="1200">
                <a:solidFill>
                  <a:srgbClr val="000066"/>
                </a:solidFill>
                <a:latin typeface="Courier New" panose="02070309020205020404" pitchFamily="49" charset="0"/>
              </a:rPr>
              <a:t>“</a:t>
            </a:r>
            <a:r>
              <a:rPr lang="it-IT" altLang="ja-JP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SNF1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ja-JP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protein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ja-JP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kinase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ja-JP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was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ja-JP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initially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ja-JP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identified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by </a:t>
            </a:r>
            <a:r>
              <a:rPr lang="it-IT" altLang="ja-JP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genetic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ja-JP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analysis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in the </a:t>
            </a:r>
            <a:r>
              <a:rPr lang="it-IT" altLang="ja-JP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budding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ja-JP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yeast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ja-JP" sz="1200" i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Saccharomyces</a:t>
            </a:r>
            <a:r>
              <a:rPr lang="it-IT" altLang="ja-JP" sz="1200" i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ja-JP" sz="1200" i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cerevisiae</a:t>
            </a:r>
            <a:r>
              <a:rPr lang="it-IT" altLang="ja-JP" sz="1200" dirty="0">
                <a:solidFill>
                  <a:srgbClr val="000066"/>
                </a:solidFill>
                <a:latin typeface="Courier New" panose="02070309020205020404" pitchFamily="49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The SNF1/AMPK family of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protein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kinases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highly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conserved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in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eukaryotes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and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required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for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energy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homeostasis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in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mammals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,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plants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, and fungi.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SNF1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required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primarily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for the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adaptation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of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yeast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cells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to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glucose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limitation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and for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growth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on carbon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sources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that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are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less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preferred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than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glucose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,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but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also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involved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in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responses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to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other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environmental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stresses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SNF1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regulates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transcription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 of a large set of </a:t>
            </a:r>
            <a:r>
              <a:rPr lang="it-IT" altLang="it-IT" sz="1200" dirty="0" err="1">
                <a:solidFill>
                  <a:srgbClr val="000066"/>
                </a:solidFill>
                <a:latin typeface="Courier New" panose="02070309020205020404" pitchFamily="49" charset="0"/>
              </a:rPr>
              <a:t>genes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,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modifies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the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activity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of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metabolic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enzymes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, and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controls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various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nutrient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-responsive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cellular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developmental</a:t>
            </a:r>
            <a:r>
              <a:rPr lang="it-IT" altLang="it-IT" sz="1200" b="1" dirty="0">
                <a:solidFill>
                  <a:srgbClr val="000066"/>
                </a:solidFill>
                <a:latin typeface="Courier New" panose="02070309020205020404" pitchFamily="49" charset="0"/>
              </a:rPr>
              <a:t> </a:t>
            </a:r>
            <a:r>
              <a:rPr lang="it-IT" altLang="it-IT" sz="1200" b="1" dirty="0" err="1">
                <a:solidFill>
                  <a:srgbClr val="000066"/>
                </a:solidFill>
                <a:latin typeface="Courier New" panose="02070309020205020404" pitchFamily="49" charset="0"/>
              </a:rPr>
              <a:t>processes</a:t>
            </a:r>
            <a:r>
              <a:rPr lang="it-IT" altLang="it-IT" sz="1200" dirty="0">
                <a:solidFill>
                  <a:srgbClr val="000066"/>
                </a:solidFill>
                <a:latin typeface="Courier New" panose="02070309020205020404" pitchFamily="49" charset="0"/>
              </a:rPr>
              <a:t>.</a:t>
            </a:r>
            <a:r>
              <a:rPr lang="ja-JP" altLang="it-IT" sz="1200">
                <a:solidFill>
                  <a:srgbClr val="000066"/>
                </a:solidFill>
                <a:latin typeface="Courier New" panose="02070309020205020404" pitchFamily="49" charset="0"/>
              </a:rPr>
              <a:t>”</a:t>
            </a:r>
            <a:endParaRPr lang="it-IT" altLang="it-IT" sz="1200" dirty="0">
              <a:solidFill>
                <a:srgbClr val="000066"/>
              </a:solidFill>
              <a:latin typeface="Courier New" panose="02070309020205020404" pitchFamily="49" charset="0"/>
            </a:endParaRPr>
          </a:p>
        </p:txBody>
      </p:sp>
      <p:sp>
        <p:nvSpPr>
          <p:cNvPr id="23558" name="Text Box 1050">
            <a:extLst>
              <a:ext uri="{FF2B5EF4-FFF2-40B4-BE49-F238E27FC236}">
                <a16:creationId xmlns:a16="http://schemas.microsoft.com/office/drawing/2014/main" id="{D1D53DCF-E4F2-3A4C-B8F6-BF8CC5370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2938463"/>
            <a:ext cx="5903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000066"/>
                </a:solidFill>
              </a:rPr>
              <a:t>SNF1/AMPK pathways in yeast. </a:t>
            </a:r>
            <a:r>
              <a:rPr lang="it-IT" altLang="it-IT" sz="1200">
                <a:solidFill>
                  <a:srgbClr val="000066"/>
                </a:solidFill>
              </a:rPr>
              <a:t>Hedbacker and Carlson, Front Biosciences, 2008</a:t>
            </a:r>
          </a:p>
        </p:txBody>
      </p:sp>
      <p:sp>
        <p:nvSpPr>
          <p:cNvPr id="6171" name="Text Box 1051">
            <a:extLst>
              <a:ext uri="{FF2B5EF4-FFF2-40B4-BE49-F238E27FC236}">
                <a16:creationId xmlns:a16="http://schemas.microsoft.com/office/drawing/2014/main" id="{2119401B-E189-B347-9D43-72EB8C25F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0847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u="sng">
                <a:solidFill>
                  <a:srgbClr val="0000CC"/>
                </a:solidFill>
              </a:rPr>
              <a:t>Snf1</a:t>
            </a:r>
            <a:r>
              <a:rPr lang="it-IT" altLang="it-IT" sz="1800"/>
              <a:t> </a:t>
            </a:r>
            <a:r>
              <a:rPr lang="it-IT" altLang="it-IT" sz="1800">
                <a:solidFill>
                  <a:srgbClr val="FF0066"/>
                </a:solidFill>
              </a:rPr>
              <a:t>!</a:t>
            </a:r>
          </a:p>
        </p:txBody>
      </p:sp>
      <p:sp>
        <p:nvSpPr>
          <p:cNvPr id="6174" name="Text Box 1054">
            <a:extLst>
              <a:ext uri="{FF2B5EF4-FFF2-40B4-BE49-F238E27FC236}">
                <a16:creationId xmlns:a16="http://schemas.microsoft.com/office/drawing/2014/main" id="{D395BFEB-876B-0C4C-901E-9D60636BB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152400"/>
            <a:ext cx="4321175" cy="3968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</a:t>
            </a:r>
          </a:p>
        </p:txBody>
      </p:sp>
      <p:sp>
        <p:nvSpPr>
          <p:cNvPr id="23561" name="Rettangolo 1">
            <a:extLst>
              <a:ext uri="{FF2B5EF4-FFF2-40B4-BE49-F238E27FC236}">
                <a16:creationId xmlns:a16="http://schemas.microsoft.com/office/drawing/2014/main" id="{971E0F52-FA8A-714C-B46D-964A10518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657850"/>
            <a:ext cx="856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/>
              <a:t>Snf1 è un complesso </a:t>
            </a:r>
            <a:r>
              <a:rPr lang="it-IT" altLang="it-IT" sz="1600" b="1"/>
              <a:t>eterotrimerico</a:t>
            </a:r>
            <a:r>
              <a:rPr lang="it-IT" altLang="it-IT" sz="1600"/>
              <a:t>, ortologo della proteina di mammifero </a:t>
            </a:r>
            <a:r>
              <a:rPr lang="it-IT" altLang="it-IT" sz="1600" u="sng"/>
              <a:t>A</a:t>
            </a:r>
            <a:r>
              <a:rPr lang="it-IT" altLang="it-IT" sz="1600"/>
              <a:t>MP-activated </a:t>
            </a:r>
            <a:r>
              <a:rPr lang="it-IT" altLang="it-IT" sz="1600" u="sng"/>
              <a:t>P</a:t>
            </a:r>
            <a:r>
              <a:rPr lang="it-IT" altLang="it-IT" sz="1600"/>
              <a:t>rotein </a:t>
            </a:r>
            <a:r>
              <a:rPr lang="it-IT" altLang="it-IT" sz="1600" u="sng"/>
              <a:t>K</a:t>
            </a:r>
            <a:r>
              <a:rPr lang="it-IT" altLang="it-IT" sz="1600"/>
              <a:t>inase (AMPK), composto da </a:t>
            </a:r>
            <a:r>
              <a:rPr lang="it-IT" altLang="it-IT" sz="1600" b="1"/>
              <a:t>tre subunità</a:t>
            </a:r>
            <a:r>
              <a:rPr lang="it-IT" altLang="it-IT" sz="1600"/>
              <a:t>: una subunità catalitica </a:t>
            </a:r>
            <a:r>
              <a:rPr lang="el-GR" altLang="it-IT" sz="1600"/>
              <a:t>α</a:t>
            </a:r>
            <a:r>
              <a:rPr lang="it-IT" altLang="it-IT" sz="1600"/>
              <a:t>, Snf1, una subunità regolatoria </a:t>
            </a:r>
            <a:r>
              <a:rPr lang="el-GR" altLang="it-IT" sz="1600"/>
              <a:t>γ</a:t>
            </a:r>
            <a:r>
              <a:rPr lang="it-IT" altLang="it-IT" sz="1600"/>
              <a:t>, Snf4, e da una delle tre alternative subunità </a:t>
            </a:r>
            <a:r>
              <a:rPr lang="el-GR" altLang="it-IT" sz="1600"/>
              <a:t>β</a:t>
            </a:r>
            <a:r>
              <a:rPr lang="it-IT" altLang="it-IT" sz="1600"/>
              <a:t>, Sip1, Sip2, Gal 83.</a:t>
            </a:r>
            <a:endParaRPr lang="el-GR" altLang="it-IT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/>
      <p:bldP spid="6166" grpId="0"/>
      <p:bldP spid="6167" grpId="0"/>
      <p:bldP spid="6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numero diapositiva 3">
            <a:extLst>
              <a:ext uri="{FF2B5EF4-FFF2-40B4-BE49-F238E27FC236}">
                <a16:creationId xmlns:a16="http://schemas.microsoft.com/office/drawing/2014/main" id="{B5C1F3DF-A2D6-F244-9C66-7980BBDF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A437D6-D38A-C849-BABD-23C8776FD5AB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pic>
        <p:nvPicPr>
          <p:cNvPr id="25602" name="Picture 8" descr="fig2">
            <a:extLst>
              <a:ext uri="{FF2B5EF4-FFF2-40B4-BE49-F238E27FC236}">
                <a16:creationId xmlns:a16="http://schemas.microsoft.com/office/drawing/2014/main" id="{33A90BED-36B8-F74F-950E-F33A5BF8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9" t="25551" b="50050"/>
          <a:stretch>
            <a:fillRect/>
          </a:stretch>
        </p:blipFill>
        <p:spPr bwMode="auto">
          <a:xfrm>
            <a:off x="6516688" y="5913438"/>
            <a:ext cx="24479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fig2">
            <a:extLst>
              <a:ext uri="{FF2B5EF4-FFF2-40B4-BE49-F238E27FC236}">
                <a16:creationId xmlns:a16="http://schemas.microsoft.com/office/drawing/2014/main" id="{45D8BDC7-D0E5-9B4F-863E-6D6D1E53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b="74475"/>
          <a:stretch>
            <a:fillRect/>
          </a:stretch>
        </p:blipFill>
        <p:spPr bwMode="auto">
          <a:xfrm>
            <a:off x="5219700" y="1106488"/>
            <a:ext cx="3744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fig2">
            <a:extLst>
              <a:ext uri="{FF2B5EF4-FFF2-40B4-BE49-F238E27FC236}">
                <a16:creationId xmlns:a16="http://schemas.microsoft.com/office/drawing/2014/main" id="{85ED831E-6805-FB45-89D9-4EE6E2B1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7"/>
          <a:stretch>
            <a:fillRect/>
          </a:stretch>
        </p:blipFill>
        <p:spPr bwMode="auto">
          <a:xfrm>
            <a:off x="5164138" y="2708275"/>
            <a:ext cx="3944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2">
            <a:extLst>
              <a:ext uri="{FF2B5EF4-FFF2-40B4-BE49-F238E27FC236}">
                <a16:creationId xmlns:a16="http://schemas.microsoft.com/office/drawing/2014/main" id="{26223E41-DA3B-AB49-AE1B-DB9B74B5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0863"/>
            <a:ext cx="878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</a:rPr>
              <a:t>Snf1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200" i="1" dirty="0"/>
              <a:t>SNF1</a:t>
            </a:r>
            <a:r>
              <a:rPr lang="it-IT" altLang="it-IT" sz="1200" dirty="0"/>
              <a:t> gene che codifica per la </a:t>
            </a:r>
            <a:r>
              <a:rPr lang="it-IT" altLang="it-IT" sz="1200" dirty="0" err="1"/>
              <a:t>subunità</a:t>
            </a:r>
            <a:r>
              <a:rPr lang="it-IT" altLang="it-IT" sz="1200" dirty="0"/>
              <a:t> catalitica del complesso, Ser/</a:t>
            </a:r>
            <a:r>
              <a:rPr lang="it-IT" altLang="it-IT" sz="1200" dirty="0" err="1"/>
              <a:t>Thr</a:t>
            </a:r>
            <a:r>
              <a:rPr lang="it-IT" altLang="it-IT" sz="1200" dirty="0"/>
              <a:t> </a:t>
            </a:r>
            <a:r>
              <a:rPr lang="it-IT" altLang="it-IT" sz="1200" dirty="0" err="1"/>
              <a:t>chinasi</a:t>
            </a:r>
            <a:r>
              <a:rPr lang="it-IT" altLang="it-IT" sz="1200" dirty="0"/>
              <a:t> che riconosce sequenza </a:t>
            </a:r>
            <a:r>
              <a:rPr lang="en-GB" altLang="zh-CN" sz="1200" b="1" dirty="0">
                <a:solidFill>
                  <a:srgbClr val="000000"/>
                </a:solidFill>
                <a:ea typeface="SimSun" panose="02010600030101010101" pitchFamily="2" charset="-122"/>
              </a:rPr>
              <a:t>ΦXRXXS/TXXXΦ</a:t>
            </a:r>
            <a:r>
              <a:rPr lang="en-GB" altLang="zh-CN" sz="1200" dirty="0">
                <a:solidFill>
                  <a:srgbClr val="000000"/>
                </a:solidFill>
                <a:ea typeface="SimSun" panose="02010600030101010101" pitchFamily="2" charset="-122"/>
              </a:rPr>
              <a:t> dove </a:t>
            </a:r>
            <a:r>
              <a:rPr lang="en-GB" altLang="zh-CN" sz="1200" dirty="0" err="1">
                <a:solidFill>
                  <a:srgbClr val="000000"/>
                </a:solidFill>
                <a:ea typeface="SimSun" panose="02010600030101010101" pitchFamily="2" charset="-122"/>
              </a:rPr>
              <a:t>Φ</a:t>
            </a:r>
            <a:r>
              <a:rPr lang="en-GB" altLang="zh-CN" sz="12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GB" altLang="zh-CN" sz="1200" dirty="0" err="1">
                <a:solidFill>
                  <a:srgbClr val="000000"/>
                </a:solidFill>
                <a:ea typeface="SimSun" panose="02010600030101010101" pitchFamily="2" charset="-122"/>
              </a:rPr>
              <a:t>è</a:t>
            </a:r>
            <a:r>
              <a:rPr lang="en-GB" altLang="zh-CN" sz="1200" dirty="0">
                <a:solidFill>
                  <a:srgbClr val="000000"/>
                </a:solidFill>
                <a:ea typeface="SimSun" panose="02010600030101010101" pitchFamily="2" charset="-122"/>
              </a:rPr>
              <a:t> un </a:t>
            </a:r>
            <a:r>
              <a:rPr lang="en-GB" altLang="zh-CN" sz="1200" dirty="0" err="1">
                <a:solidFill>
                  <a:srgbClr val="000000"/>
                </a:solidFill>
                <a:ea typeface="SimSun" panose="02010600030101010101" pitchFamily="2" charset="-122"/>
              </a:rPr>
              <a:t>residuo</a:t>
            </a:r>
            <a:r>
              <a:rPr lang="en-GB" altLang="zh-CN" sz="12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GB" altLang="zh-CN" sz="1200" dirty="0" err="1">
                <a:solidFill>
                  <a:srgbClr val="000000"/>
                </a:solidFill>
                <a:ea typeface="SimSun" panose="02010600030101010101" pitchFamily="2" charset="-122"/>
              </a:rPr>
              <a:t>idrofobico</a:t>
            </a:r>
            <a:r>
              <a:rPr lang="en-GB" altLang="zh-CN" sz="1200" dirty="0">
                <a:solidFill>
                  <a:srgbClr val="000000"/>
                </a:solidFill>
                <a:ea typeface="SimSun" panose="02010600030101010101" pitchFamily="2" charset="-122"/>
              </a:rPr>
              <a:t> (Sanz P, 2000)</a:t>
            </a:r>
            <a:r>
              <a:rPr lang="it-IT" altLang="zh-CN" sz="1200" dirty="0">
                <a:ea typeface="SimSun" panose="02010600030101010101" pitchFamily="2" charset="-122"/>
              </a:rPr>
              <a:t> </a:t>
            </a:r>
            <a:endParaRPr lang="it-IT" altLang="it-IT" sz="12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1200" dirty="0"/>
              <a:t>Attivata quando </a:t>
            </a:r>
            <a:r>
              <a:rPr lang="it-IT" altLang="it-IT" sz="1200" b="1" dirty="0"/>
              <a:t>T210 è fosforilata</a:t>
            </a:r>
            <a:r>
              <a:rPr lang="it-IT" altLang="it-IT" sz="1200" dirty="0"/>
              <a:t> (</a:t>
            </a:r>
            <a:r>
              <a:rPr lang="it-IT" altLang="it-IT" sz="1200" dirty="0" err="1"/>
              <a:t>derepressione</a:t>
            </a:r>
            <a:r>
              <a:rPr lang="it-IT" altLang="it-IT" sz="1200" dirty="0"/>
              <a:t> da glucosio)</a:t>
            </a:r>
          </a:p>
        </p:txBody>
      </p:sp>
      <p:sp>
        <p:nvSpPr>
          <p:cNvPr id="25606" name="Text Box 3">
            <a:extLst>
              <a:ext uri="{FF2B5EF4-FFF2-40B4-BE49-F238E27FC236}">
                <a16:creationId xmlns:a16="http://schemas.microsoft.com/office/drawing/2014/main" id="{2DEE8F2D-256F-F84B-89B3-1F614B1C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989138"/>
            <a:ext cx="85693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>
                <a:solidFill>
                  <a:srgbClr val="FF0000"/>
                </a:solidFill>
              </a:rPr>
              <a:t>Subunità </a:t>
            </a:r>
            <a:r>
              <a:rPr lang="el-GR" altLang="it-IT" sz="1200" b="1">
                <a:solidFill>
                  <a:srgbClr val="FF0000"/>
                </a:solidFill>
              </a:rPr>
              <a:t>β</a:t>
            </a:r>
            <a:r>
              <a:rPr lang="it-IT" altLang="it-IT" sz="1200" b="1">
                <a:solidFill>
                  <a:srgbClr val="FF0000"/>
                </a:solidFill>
              </a:rPr>
              <a:t> : Sip1, Sip2, Gal83.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200"/>
              <a:t>Sip 1 e 2 (</a:t>
            </a:r>
            <a:r>
              <a:rPr lang="it-IT" altLang="it-IT" sz="1200" u="sng"/>
              <a:t>S</a:t>
            </a:r>
            <a:r>
              <a:rPr lang="it-IT" altLang="it-IT" sz="1200"/>
              <a:t>nf1-</a:t>
            </a:r>
            <a:r>
              <a:rPr lang="it-IT" altLang="it-IT" sz="1200" u="sng"/>
              <a:t>I</a:t>
            </a:r>
            <a:r>
              <a:rPr lang="it-IT" altLang="it-IT" sz="1200"/>
              <a:t>nteracting </a:t>
            </a:r>
            <a:r>
              <a:rPr lang="it-IT" altLang="it-IT" sz="1200" u="sng"/>
              <a:t>P</a:t>
            </a:r>
            <a:r>
              <a:rPr lang="it-IT" altLang="it-IT" sz="1200"/>
              <a:t>roteins)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200"/>
              <a:t>Gal83, coinvolto nella regolazione dei geni GAL, similarità di sequenza con Sip2. Ha glycogen binding domain (GBD).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200" b="1"/>
              <a:t>C-term</a:t>
            </a:r>
            <a:r>
              <a:rPr lang="it-IT" altLang="it-IT" sz="1200"/>
              <a:t> interagisce con Snf1 e Snf4 (kinase interacting sequence, KIS).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200" b="1"/>
              <a:t>N-term</a:t>
            </a:r>
            <a:r>
              <a:rPr lang="it-IT" altLang="it-IT" sz="1200"/>
              <a:t> diverso, conferisce </a:t>
            </a:r>
            <a:r>
              <a:rPr lang="it-IT" altLang="it-IT" sz="1200" b="1"/>
              <a:t>specificità di sublocalizzazione</a:t>
            </a:r>
            <a:r>
              <a:rPr lang="it-IT" altLang="it-IT" sz="1200"/>
              <a:t> cellulare.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200">
                <a:ea typeface="ＭＳ Ｐゴシック" panose="020B0600070205080204" pitchFamily="34" charset="-128"/>
              </a:rPr>
              <a:t>Snf1/Snf4/</a:t>
            </a:r>
            <a:r>
              <a:rPr lang="it-IT" altLang="it-IT" sz="1200" b="1">
                <a:ea typeface="ＭＳ Ｐゴシック" panose="020B0600070205080204" pitchFamily="34" charset="-128"/>
              </a:rPr>
              <a:t>Sip1</a:t>
            </a:r>
            <a:r>
              <a:rPr lang="it-IT" altLang="it-IT" sz="1200">
                <a:ea typeface="ＭＳ Ｐゴシック" panose="020B0600070205080204" pitchFamily="34" charset="-128"/>
              </a:rPr>
              <a:t> localizzazione in </a:t>
            </a:r>
            <a:r>
              <a:rPr lang="it-IT" altLang="it-IT" sz="1200" b="1">
                <a:ea typeface="ＭＳ Ｐゴシック" panose="020B0600070205080204" pitchFamily="34" charset="-128"/>
              </a:rPr>
              <a:t>membrana vacuolare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200">
                <a:ea typeface="ＭＳ Ｐゴシック" panose="020B0600070205080204" pitchFamily="34" charset="-128"/>
              </a:rPr>
              <a:t>Snf1/Snf4/</a:t>
            </a:r>
            <a:r>
              <a:rPr lang="it-IT" altLang="it-IT" sz="1200" b="1">
                <a:ea typeface="ＭＳ Ｐゴシック" panose="020B0600070205080204" pitchFamily="34" charset="-128"/>
              </a:rPr>
              <a:t>Sip2</a:t>
            </a:r>
            <a:r>
              <a:rPr lang="it-IT" altLang="it-IT" sz="1200">
                <a:ea typeface="ＭＳ Ｐゴシック" panose="020B0600070205080204" pitchFamily="34" charset="-128"/>
              </a:rPr>
              <a:t> localizzazione </a:t>
            </a:r>
            <a:r>
              <a:rPr lang="it-IT" altLang="it-IT" sz="1200" b="1">
                <a:ea typeface="ＭＳ Ｐゴシック" panose="020B0600070205080204" pitchFamily="34" charset="-128"/>
              </a:rPr>
              <a:t>citoplasmatica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200">
                <a:ea typeface="ＭＳ Ｐゴシック" panose="020B0600070205080204" pitchFamily="34" charset="-128"/>
              </a:rPr>
              <a:t>Snf1/Snf4/</a:t>
            </a:r>
            <a:r>
              <a:rPr lang="it-IT" altLang="it-IT" sz="1200" b="1">
                <a:ea typeface="ＭＳ Ｐゴシック" panose="020B0600070205080204" pitchFamily="34" charset="-128"/>
              </a:rPr>
              <a:t>Gal83</a:t>
            </a:r>
            <a:r>
              <a:rPr lang="it-IT" altLang="it-IT" sz="1200">
                <a:ea typeface="ＭＳ Ｐゴシック" panose="020B0600070205080204" pitchFamily="34" charset="-128"/>
              </a:rPr>
              <a:t> localizzazione </a:t>
            </a:r>
            <a:r>
              <a:rPr lang="it-IT" altLang="it-IT" sz="1200" b="1">
                <a:ea typeface="ＭＳ Ｐゴシック" panose="020B0600070205080204" pitchFamily="34" charset="-128"/>
              </a:rPr>
              <a:t>nucleare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58013B47-F009-D041-AF36-C2AD664A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329113"/>
            <a:ext cx="87137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</a:rPr>
              <a:t>Snf4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200" dirty="0"/>
              <a:t>Lega Snf1 e le </a:t>
            </a:r>
            <a:r>
              <a:rPr lang="it-IT" altLang="it-IT" sz="1200" dirty="0" err="1"/>
              <a:t>subunità</a:t>
            </a:r>
            <a:r>
              <a:rPr lang="it-IT" altLang="it-IT" sz="1200" dirty="0"/>
              <a:t> </a:t>
            </a:r>
            <a:r>
              <a:rPr lang="el-GR" altLang="it-IT" sz="1200" dirty="0"/>
              <a:t>β</a:t>
            </a:r>
            <a:endParaRPr lang="it-IT" altLang="it-IT" sz="1200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1200" dirty="0"/>
              <a:t>Ha due </a:t>
            </a:r>
            <a:r>
              <a:rPr lang="it-IT" altLang="it-IT" sz="1200" dirty="0" err="1"/>
              <a:t>Cystationine</a:t>
            </a:r>
            <a:r>
              <a:rPr lang="it-IT" altLang="it-IT" sz="1200" dirty="0"/>
              <a:t>-beta-</a:t>
            </a:r>
            <a:r>
              <a:rPr lang="it-IT" altLang="it-IT" sz="1200" dirty="0" err="1"/>
              <a:t>synthase</a:t>
            </a:r>
            <a:r>
              <a:rPr lang="it-IT" altLang="it-IT" sz="1200" dirty="0"/>
              <a:t> </a:t>
            </a:r>
            <a:r>
              <a:rPr lang="it-IT" altLang="it-IT" sz="1200" dirty="0" err="1"/>
              <a:t>repeats</a:t>
            </a:r>
            <a:r>
              <a:rPr lang="it-IT" altLang="it-IT" sz="1200" dirty="0"/>
              <a:t> (CBS) anche chiamati domini </a:t>
            </a:r>
            <a:r>
              <a:rPr lang="it-IT" altLang="it-IT" sz="1200" dirty="0" err="1"/>
              <a:t>Bateman</a:t>
            </a:r>
            <a:r>
              <a:rPr lang="it-IT" altLang="it-IT" sz="1200" dirty="0"/>
              <a:t>, che </a:t>
            </a:r>
            <a:r>
              <a:rPr lang="it-IT" altLang="it-IT" sz="1200" b="1" dirty="0"/>
              <a:t>in omologhi di Snf4 di eucarioti superiori legano derivati </a:t>
            </a:r>
            <a:r>
              <a:rPr lang="it-IT" altLang="it-IT" sz="1200" b="1" dirty="0" err="1"/>
              <a:t>adenosinici</a:t>
            </a:r>
            <a:r>
              <a:rPr lang="it-IT" altLang="it-IT" sz="1200" dirty="0"/>
              <a:t> </a:t>
            </a:r>
            <a:endParaRPr lang="it-IT" altLang="it-IT" sz="1200" i="1" u="sng" dirty="0"/>
          </a:p>
          <a:p>
            <a:pPr eaLnBrk="1" hangingPunct="1">
              <a:spcBef>
                <a:spcPct val="50000"/>
              </a:spcBef>
            </a:pPr>
            <a:r>
              <a:rPr lang="it-IT" altLang="it-IT" sz="1200" dirty="0"/>
              <a:t>Impedisce l</a:t>
            </a:r>
            <a:r>
              <a:rPr lang="ja-JP" altLang="it-IT" sz="1200"/>
              <a:t>’</a:t>
            </a:r>
            <a:r>
              <a:rPr lang="it-IT" altLang="ja-JP" sz="1200" dirty="0" err="1"/>
              <a:t>autoinibizione</a:t>
            </a:r>
            <a:r>
              <a:rPr lang="it-IT" altLang="ja-JP" sz="1200" dirty="0"/>
              <a:t> di Snf1, favorendo la completa attivazione di Snf1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200" dirty="0"/>
              <a:t>Sembra che esista sottopopolazione di Snf4 non legata a Snf1, con attività proprie, indipendenti da quelle del complesso (ha dominio di legame per Elc1, omologo di Skp1).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sz="1200" dirty="0" err="1"/>
              <a:t>Localizzazione</a:t>
            </a:r>
            <a:r>
              <a:rPr lang="en-US" altLang="it-IT" sz="1200" dirty="0"/>
              <a:t>: </a:t>
            </a:r>
            <a:r>
              <a:rPr lang="en-US" altLang="it-IT" sz="1200" b="1" dirty="0" err="1"/>
              <a:t>sia</a:t>
            </a:r>
            <a:r>
              <a:rPr lang="en-US" altLang="it-IT" sz="1200" b="1" dirty="0"/>
              <a:t> </a:t>
            </a:r>
            <a:r>
              <a:rPr lang="en-US" altLang="it-IT" sz="1200" b="1" dirty="0" err="1"/>
              <a:t>nel</a:t>
            </a:r>
            <a:r>
              <a:rPr lang="en-US" altLang="it-IT" sz="1200" b="1" dirty="0"/>
              <a:t> </a:t>
            </a:r>
            <a:r>
              <a:rPr lang="en-US" altLang="it-IT" sz="1200" b="1" dirty="0" err="1"/>
              <a:t>citoplasma</a:t>
            </a:r>
            <a:r>
              <a:rPr lang="en-US" altLang="it-IT" sz="1200" b="1" dirty="0"/>
              <a:t> </a:t>
            </a:r>
            <a:r>
              <a:rPr lang="en-US" altLang="it-IT" sz="1200" b="1" dirty="0" err="1"/>
              <a:t>che</a:t>
            </a:r>
            <a:r>
              <a:rPr lang="en-US" altLang="it-IT" sz="1200" b="1" dirty="0"/>
              <a:t> </a:t>
            </a:r>
            <a:r>
              <a:rPr lang="en-US" altLang="it-IT" sz="1200" b="1" dirty="0" err="1"/>
              <a:t>nel</a:t>
            </a:r>
            <a:r>
              <a:rPr lang="en-US" altLang="it-IT" sz="1200" b="1" dirty="0"/>
              <a:t> </a:t>
            </a:r>
            <a:r>
              <a:rPr lang="en-US" altLang="it-IT" sz="1200" b="1" dirty="0" err="1"/>
              <a:t>nucleo</a:t>
            </a:r>
            <a:r>
              <a:rPr lang="en-US" altLang="it-IT" sz="1200" dirty="0"/>
              <a:t>,  </a:t>
            </a:r>
            <a:r>
              <a:rPr lang="en-US" altLang="it-IT" sz="1200" dirty="0" err="1"/>
              <a:t>indipendentemente</a:t>
            </a:r>
            <a:r>
              <a:rPr lang="en-US" altLang="it-IT" sz="1200" dirty="0"/>
              <a:t> </a:t>
            </a:r>
            <a:r>
              <a:rPr lang="en-US" altLang="it-IT" sz="1200" dirty="0" err="1"/>
              <a:t>dalla</a:t>
            </a:r>
            <a:r>
              <a:rPr lang="en-US" altLang="it-IT" sz="1200" dirty="0"/>
              <a:t> </a:t>
            </a:r>
            <a:r>
              <a:rPr lang="en-US" altLang="it-IT" sz="1200" dirty="0" err="1"/>
              <a:t>fonte</a:t>
            </a:r>
            <a:r>
              <a:rPr lang="en-US" altLang="it-IT" sz="1200" dirty="0"/>
              <a:t> di </a:t>
            </a:r>
            <a:r>
              <a:rPr lang="en-US" altLang="it-IT" sz="1200" dirty="0" err="1"/>
              <a:t>carbonio</a:t>
            </a:r>
            <a:r>
              <a:rPr lang="en-US" altLang="it-IT" sz="1200" dirty="0"/>
              <a:t>!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1FAD180B-47E7-3D47-9F2E-4F28D6880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66675"/>
            <a:ext cx="5400675" cy="396875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struttura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3">
            <a:extLst>
              <a:ext uri="{FF2B5EF4-FFF2-40B4-BE49-F238E27FC236}">
                <a16:creationId xmlns:a16="http://schemas.microsoft.com/office/drawing/2014/main" id="{82DCB2D5-CAFE-EF4C-852E-94A0BFC5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F241A-A94F-7B45-9E6E-694ABB5C3379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pic>
        <p:nvPicPr>
          <p:cNvPr id="27650" name="Picture 2" descr="Immagine 1">
            <a:extLst>
              <a:ext uri="{FF2B5EF4-FFF2-40B4-BE49-F238E27FC236}">
                <a16:creationId xmlns:a16="http://schemas.microsoft.com/office/drawing/2014/main" id="{E260B5F6-8B28-5D4E-ACDC-86E0FEBF9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55927"/>
          <a:stretch>
            <a:fillRect/>
          </a:stretch>
        </p:blipFill>
        <p:spPr bwMode="auto">
          <a:xfrm>
            <a:off x="1150938" y="1160463"/>
            <a:ext cx="684053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0">
            <a:extLst>
              <a:ext uri="{FF2B5EF4-FFF2-40B4-BE49-F238E27FC236}">
                <a16:creationId xmlns:a16="http://schemas.microsoft.com/office/drawing/2014/main" id="{C68FDDC9-6037-B84B-B096-240161203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76250"/>
            <a:ext cx="5400675" cy="396875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rgbClr val="FFFFFF"/>
              </a:gs>
              <a:gs pos="100000">
                <a:srgbClr val="99FF33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Model of SNF1/AMPK </a:t>
            </a:r>
            <a:r>
              <a:rPr lang="it-IT" sz="2000" b="1" dirty="0" err="1">
                <a:solidFill>
                  <a:srgbClr val="000099"/>
                </a:solidFill>
                <a:latin typeface="Arial" charset="0"/>
                <a:ea typeface="ＭＳ Ｐゴシック" charset="0"/>
              </a:rPr>
              <a:t>kinase</a:t>
            </a:r>
            <a:endParaRPr lang="it-IT" sz="2000" b="1" dirty="0">
              <a:solidFill>
                <a:srgbClr val="00009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748" name="CasellaDiTesto 3">
            <a:extLst>
              <a:ext uri="{FF2B5EF4-FFF2-40B4-BE49-F238E27FC236}">
                <a16:creationId xmlns:a16="http://schemas.microsoft.com/office/drawing/2014/main" id="{EFFF4D47-DFA0-F642-9E91-8E425AD9F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79788"/>
            <a:ext cx="86423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it-IT" altLang="it-IT" sz="2000" dirty="0" err="1"/>
              <a:t>When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kinase</a:t>
            </a:r>
            <a:r>
              <a:rPr lang="it-IT" altLang="it-IT" sz="2000" dirty="0"/>
              <a:t> Snf1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in </a:t>
            </a:r>
            <a:r>
              <a:rPr lang="it-IT" altLang="it-IT" sz="2000" dirty="0" err="1"/>
              <a:t>its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inactive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conformation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catalytic</a:t>
            </a:r>
            <a:r>
              <a:rPr lang="it-IT" altLang="it-IT" sz="2000" dirty="0"/>
              <a:t> domain KD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inhibited</a:t>
            </a:r>
            <a:r>
              <a:rPr lang="it-IT" altLang="it-IT" sz="2000" dirty="0"/>
              <a:t> by the negative </a:t>
            </a:r>
            <a:r>
              <a:rPr lang="it-IT" altLang="it-IT" sz="2000" dirty="0" err="1"/>
              <a:t>regulatory</a:t>
            </a:r>
            <a:r>
              <a:rPr lang="it-IT" altLang="it-IT" sz="2000" dirty="0"/>
              <a:t> domain RD. 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it-IT" altLang="it-IT" sz="2000" b="1" dirty="0" err="1">
                <a:solidFill>
                  <a:srgbClr val="FF0000"/>
                </a:solidFill>
              </a:rPr>
              <a:t>Phosphorylation</a:t>
            </a:r>
            <a:r>
              <a:rPr lang="it-IT" altLang="it-IT" sz="2000" b="1" dirty="0">
                <a:solidFill>
                  <a:srgbClr val="FF0000"/>
                </a:solidFill>
              </a:rPr>
              <a:t> of T210 </a:t>
            </a:r>
            <a:r>
              <a:rPr lang="it-IT" altLang="it-IT" sz="2000" b="1" dirty="0" err="1">
                <a:solidFill>
                  <a:srgbClr val="FF0000"/>
                </a:solidFill>
              </a:rPr>
              <a:t>promotes</a:t>
            </a:r>
            <a:r>
              <a:rPr lang="it-IT" altLang="it-IT" sz="2000" b="1" dirty="0">
                <a:solidFill>
                  <a:srgbClr val="FF0000"/>
                </a:solidFill>
              </a:rPr>
              <a:t> the opening of the </a:t>
            </a:r>
            <a:r>
              <a:rPr lang="it-IT" altLang="it-IT" sz="2000" b="1" dirty="0" err="1">
                <a:solidFill>
                  <a:srgbClr val="FF0000"/>
                </a:solidFill>
              </a:rPr>
              <a:t>catalytic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  <a:r>
              <a:rPr lang="it-IT" altLang="it-IT" sz="2000" b="1" dirty="0" err="1">
                <a:solidFill>
                  <a:srgbClr val="FF0000"/>
                </a:solidFill>
              </a:rPr>
              <a:t>cleft</a:t>
            </a:r>
            <a:r>
              <a:rPr lang="it-IT" altLang="it-IT" sz="2000" b="1" dirty="0">
                <a:solidFill>
                  <a:srgbClr val="FF0000"/>
                </a:solidFill>
              </a:rPr>
              <a:t> and </a:t>
            </a:r>
            <a:r>
              <a:rPr lang="it-IT" altLang="it-IT" sz="2000" b="1" dirty="0" err="1">
                <a:solidFill>
                  <a:srgbClr val="FF0000"/>
                </a:solidFill>
              </a:rPr>
              <a:t>also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  <a:r>
              <a:rPr lang="it-IT" altLang="it-IT" sz="2000" b="1" dirty="0" err="1">
                <a:solidFill>
                  <a:srgbClr val="FF0000"/>
                </a:solidFill>
              </a:rPr>
              <a:t>favors</a:t>
            </a:r>
            <a:r>
              <a:rPr lang="it-IT" altLang="it-IT" sz="2000" b="1" dirty="0">
                <a:solidFill>
                  <a:srgbClr val="FF0000"/>
                </a:solidFill>
              </a:rPr>
              <a:t> an </a:t>
            </a:r>
            <a:r>
              <a:rPr lang="it-IT" altLang="it-IT" sz="2000" b="1" dirty="0" err="1">
                <a:solidFill>
                  <a:srgbClr val="FF0000"/>
                </a:solidFill>
              </a:rPr>
              <a:t>active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  <a:r>
              <a:rPr lang="it-IT" altLang="it-IT" sz="2000" b="1" dirty="0" err="1">
                <a:solidFill>
                  <a:srgbClr val="FF0000"/>
                </a:solidFill>
              </a:rPr>
              <a:t>conformation</a:t>
            </a:r>
            <a:r>
              <a:rPr lang="it-IT" altLang="it-IT" sz="2000" b="1" dirty="0">
                <a:solidFill>
                  <a:srgbClr val="FF0000"/>
                </a:solidFill>
              </a:rPr>
              <a:t> of the </a:t>
            </a:r>
            <a:r>
              <a:rPr lang="it-IT" altLang="it-IT" sz="2000" b="1" dirty="0" err="1">
                <a:solidFill>
                  <a:srgbClr val="FF0000"/>
                </a:solidFill>
              </a:rPr>
              <a:t>complex</a:t>
            </a:r>
            <a:r>
              <a:rPr lang="it-IT" altLang="it-IT" sz="2000" b="1" dirty="0">
                <a:solidFill>
                  <a:srgbClr val="FF0000"/>
                </a:solidFill>
              </a:rPr>
              <a:t> in </a:t>
            </a:r>
            <a:r>
              <a:rPr lang="it-IT" altLang="it-IT" sz="2000" b="1" dirty="0" err="1">
                <a:solidFill>
                  <a:srgbClr val="FF0000"/>
                </a:solidFill>
              </a:rPr>
              <a:t>which</a:t>
            </a:r>
            <a:r>
              <a:rPr lang="it-IT" altLang="it-IT" sz="2000" b="1" dirty="0">
                <a:solidFill>
                  <a:srgbClr val="FF0000"/>
                </a:solidFill>
              </a:rPr>
              <a:t> Snf4 </a:t>
            </a:r>
            <a:r>
              <a:rPr lang="it-IT" altLang="it-IT" sz="2000" b="1" dirty="0" err="1">
                <a:solidFill>
                  <a:srgbClr val="FF0000"/>
                </a:solidFill>
              </a:rPr>
              <a:t>activating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  <a:r>
              <a:rPr lang="it-IT" altLang="it-IT" sz="2000" b="1" dirty="0" err="1">
                <a:solidFill>
                  <a:srgbClr val="FF0000"/>
                </a:solidFill>
              </a:rPr>
              <a:t>subunit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  <a:r>
              <a:rPr lang="it-IT" altLang="it-IT" sz="2000" b="1" dirty="0" err="1">
                <a:solidFill>
                  <a:srgbClr val="FF0000"/>
                </a:solidFill>
              </a:rPr>
              <a:t>binds</a:t>
            </a:r>
            <a:r>
              <a:rPr lang="it-IT" altLang="it-IT" sz="2000" b="1" dirty="0">
                <a:solidFill>
                  <a:srgbClr val="FF0000"/>
                </a:solidFill>
              </a:rPr>
              <a:t> to the </a:t>
            </a:r>
            <a:r>
              <a:rPr lang="it-IT" altLang="it-IT" sz="2000" b="1" dirty="0" err="1">
                <a:solidFill>
                  <a:srgbClr val="FF0000"/>
                </a:solidFill>
              </a:rPr>
              <a:t>regulatory</a:t>
            </a:r>
            <a:r>
              <a:rPr lang="it-IT" altLang="it-IT" sz="2000" b="1" dirty="0">
                <a:solidFill>
                  <a:srgbClr val="FF0000"/>
                </a:solidFill>
              </a:rPr>
              <a:t> domain of Snf1 </a:t>
            </a:r>
            <a:r>
              <a:rPr lang="it-IT" altLang="it-IT" sz="2000" b="1" dirty="0" err="1">
                <a:solidFill>
                  <a:srgbClr val="FF0000"/>
                </a:solidFill>
              </a:rPr>
              <a:t>thereby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  <a:r>
              <a:rPr lang="it-IT" altLang="it-IT" sz="2000" b="1" dirty="0" err="1">
                <a:solidFill>
                  <a:srgbClr val="FF0000"/>
                </a:solidFill>
              </a:rPr>
              <a:t>sequestring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  <a:r>
              <a:rPr lang="it-IT" altLang="it-IT" sz="2000" b="1" dirty="0" err="1">
                <a:solidFill>
                  <a:srgbClr val="FF0000"/>
                </a:solidFill>
              </a:rPr>
              <a:t>it</a:t>
            </a:r>
            <a:r>
              <a:rPr lang="it-IT" altLang="it-IT" sz="2000" b="1" dirty="0">
                <a:solidFill>
                  <a:srgbClr val="FF0000"/>
                </a:solidFill>
              </a:rPr>
              <a:t> from the </a:t>
            </a:r>
            <a:r>
              <a:rPr lang="it-IT" altLang="it-IT" sz="2000" b="1" dirty="0" err="1">
                <a:solidFill>
                  <a:srgbClr val="FF0000"/>
                </a:solidFill>
              </a:rPr>
              <a:t>catalytic</a:t>
            </a:r>
            <a:r>
              <a:rPr lang="it-IT" altLang="it-IT" sz="2000" b="1" dirty="0">
                <a:solidFill>
                  <a:srgbClr val="FF0000"/>
                </a:solidFill>
              </a:rPr>
              <a:t> domain.</a:t>
            </a:r>
          </a:p>
          <a:p>
            <a:pPr marL="342900" indent="-342900" algn="just" eaLnBrk="1" hangingPunct="1">
              <a:spcBef>
                <a:spcPct val="0"/>
              </a:spcBef>
              <a:defRPr/>
            </a:pPr>
            <a:r>
              <a:rPr lang="it-IT" altLang="it-IT" sz="2000" dirty="0"/>
              <a:t>In </a:t>
            </a:r>
            <a:r>
              <a:rPr lang="it-IT" altLang="it-IT" sz="2000" dirty="0" err="1"/>
              <a:t>cells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grown</a:t>
            </a:r>
            <a:r>
              <a:rPr lang="it-IT" altLang="it-IT" sz="2000" dirty="0"/>
              <a:t> in high </a:t>
            </a:r>
            <a:r>
              <a:rPr lang="it-IT" altLang="it-IT" sz="2000" dirty="0" err="1"/>
              <a:t>concentrations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glucose</a:t>
            </a:r>
            <a:r>
              <a:rPr lang="it-IT" altLang="it-IT" sz="2000" dirty="0"/>
              <a:t> Snf1 </a:t>
            </a:r>
            <a:r>
              <a:rPr lang="it-IT" altLang="it-IT" sz="2000" dirty="0" err="1"/>
              <a:t>kinase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predominantly</a:t>
            </a:r>
            <a:r>
              <a:rPr lang="it-IT" altLang="it-IT" sz="2000" dirty="0"/>
              <a:t> in an </a:t>
            </a:r>
            <a:r>
              <a:rPr lang="it-IT" altLang="it-IT" sz="2000" dirty="0" err="1"/>
              <a:t>inactive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unphosphorylated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conformation</a:t>
            </a:r>
            <a:r>
              <a:rPr lang="it-IT" altLang="it-IT" sz="2000" dirty="0"/>
              <a:t>. </a:t>
            </a:r>
            <a:r>
              <a:rPr lang="it-IT" altLang="it-IT" sz="2000" dirty="0" err="1"/>
              <a:t>Glucose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depletion</a:t>
            </a:r>
            <a:r>
              <a:rPr lang="it-IT" altLang="it-IT" sz="2000" dirty="0"/>
              <a:t> or </a:t>
            </a:r>
            <a:r>
              <a:rPr lang="it-IT" altLang="it-IT" sz="2000" dirty="0" err="1"/>
              <a:t>growth</a:t>
            </a:r>
            <a:r>
              <a:rPr lang="it-IT" altLang="it-IT" sz="2000" dirty="0"/>
              <a:t> in alternative carbon </a:t>
            </a:r>
            <a:r>
              <a:rPr lang="it-IT" altLang="it-IT" sz="2000" dirty="0" err="1"/>
              <a:t>sources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favors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active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conformation</a:t>
            </a:r>
            <a:r>
              <a:rPr lang="it-IT" altLang="it-IT" sz="2000" dirty="0"/>
              <a:t> of the </a:t>
            </a:r>
            <a:r>
              <a:rPr lang="it-IT" altLang="it-IT" sz="2000" dirty="0" err="1"/>
              <a:t>kinase</a:t>
            </a:r>
            <a:endParaRPr lang="it-IT" altLang="it-IT" sz="2000" dirty="0"/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3">
            <a:extLst>
              <a:ext uri="{FF2B5EF4-FFF2-40B4-BE49-F238E27FC236}">
                <a16:creationId xmlns:a16="http://schemas.microsoft.com/office/drawing/2014/main" id="{54685161-8F6B-CB45-9F5C-A34CDA00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04FCDB-BFA6-E946-860E-A75A93ED0BE4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29698" name="Text Box 1026">
            <a:extLst>
              <a:ext uri="{FF2B5EF4-FFF2-40B4-BE49-F238E27FC236}">
                <a16:creationId xmlns:a16="http://schemas.microsoft.com/office/drawing/2014/main" id="{B6F75761-EAE0-C945-A432-F2EB613AF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4149725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/>
              <a:t>Forma INATTIVA</a:t>
            </a:r>
          </a:p>
        </p:txBody>
      </p:sp>
      <p:sp>
        <p:nvSpPr>
          <p:cNvPr id="29699" name="Text Box 1027">
            <a:extLst>
              <a:ext uri="{FF2B5EF4-FFF2-40B4-BE49-F238E27FC236}">
                <a16:creationId xmlns:a16="http://schemas.microsoft.com/office/drawing/2014/main" id="{57F45BCB-E515-C047-BC73-00F2A9B7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35038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Alta </a:t>
            </a:r>
            <a:r>
              <a:rPr lang="it-IT" altLang="it-IT" sz="1200"/>
              <a:t>concentrazione di glucosio (es. 2-5%)</a:t>
            </a:r>
          </a:p>
        </p:txBody>
      </p:sp>
      <p:sp>
        <p:nvSpPr>
          <p:cNvPr id="29700" name="Oval 1028">
            <a:extLst>
              <a:ext uri="{FF2B5EF4-FFF2-40B4-BE49-F238E27FC236}">
                <a16:creationId xmlns:a16="http://schemas.microsoft.com/office/drawing/2014/main" id="{77D5AD8D-3DA6-FF40-90DA-4A939548A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476375"/>
            <a:ext cx="1298575" cy="620713"/>
          </a:xfrm>
          <a:prstGeom prst="ellipse">
            <a:avLst/>
          </a:prstGeom>
          <a:gradFill rotWithShape="1">
            <a:gsLst>
              <a:gs pos="0">
                <a:srgbClr val="E8E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29701" name="Rectangle 1029">
            <a:extLst>
              <a:ext uri="{FF2B5EF4-FFF2-40B4-BE49-F238E27FC236}">
                <a16:creationId xmlns:a16="http://schemas.microsoft.com/office/drawing/2014/main" id="{02C8472A-E590-3E4F-AB18-D61AE7C3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13050"/>
            <a:ext cx="311150" cy="668338"/>
          </a:xfrm>
          <a:prstGeom prst="rect">
            <a:avLst/>
          </a:prstGeom>
          <a:gradFill rotWithShape="1">
            <a:gsLst>
              <a:gs pos="0">
                <a:srgbClr val="FFFFCB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29702" name="Oval 1030">
            <a:extLst>
              <a:ext uri="{FF2B5EF4-FFF2-40B4-BE49-F238E27FC236}">
                <a16:creationId xmlns:a16="http://schemas.microsoft.com/office/drawing/2014/main" id="{AC93E3E5-2B8F-2B43-8402-0524FE05D90E}"/>
              </a:ext>
            </a:extLst>
          </p:cNvPr>
          <p:cNvSpPr>
            <a:spLocks noChangeArrowheads="1"/>
          </p:cNvSpPr>
          <p:nvPr/>
        </p:nvSpPr>
        <p:spPr bwMode="auto">
          <a:xfrm rot="-1784578">
            <a:off x="1260475" y="2897188"/>
            <a:ext cx="1422400" cy="471487"/>
          </a:xfrm>
          <a:prstGeom prst="ellipse">
            <a:avLst/>
          </a:prstGeom>
          <a:gradFill rotWithShape="1">
            <a:gsLst>
              <a:gs pos="0">
                <a:srgbClr val="FFFFCB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it-IT" altLang="it-IT" sz="1200" b="1"/>
          </a:p>
        </p:txBody>
      </p:sp>
      <p:sp>
        <p:nvSpPr>
          <p:cNvPr id="29703" name="Text Box 1031">
            <a:extLst>
              <a:ext uri="{FF2B5EF4-FFF2-40B4-BE49-F238E27FC236}">
                <a16:creationId xmlns:a16="http://schemas.microsoft.com/office/drawing/2014/main" id="{19FE2A38-AFEB-FB48-A2EC-F8836A85A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2800350"/>
            <a:ext cx="520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KD</a:t>
            </a:r>
          </a:p>
        </p:txBody>
      </p:sp>
      <p:sp>
        <p:nvSpPr>
          <p:cNvPr id="29704" name="Rectangle 1032">
            <a:extLst>
              <a:ext uri="{FF2B5EF4-FFF2-40B4-BE49-F238E27FC236}">
                <a16:creationId xmlns:a16="http://schemas.microsoft.com/office/drawing/2014/main" id="{74B38A70-ACC7-164B-AEB9-1AD07EC43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2446338"/>
            <a:ext cx="1455737" cy="355600"/>
          </a:xfrm>
          <a:prstGeom prst="rect">
            <a:avLst/>
          </a:prstGeom>
          <a:gradFill rotWithShape="1">
            <a:gsLst>
              <a:gs pos="0">
                <a:srgbClr val="FFFFCB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29705" name="Text Box 1033">
            <a:extLst>
              <a:ext uri="{FF2B5EF4-FFF2-40B4-BE49-F238E27FC236}">
                <a16:creationId xmlns:a16="http://schemas.microsoft.com/office/drawing/2014/main" id="{C753C43A-68AE-8940-9CEF-AC0236969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2579688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RD</a:t>
            </a:r>
          </a:p>
        </p:txBody>
      </p:sp>
      <p:sp>
        <p:nvSpPr>
          <p:cNvPr id="29706" name="Text Box 1034">
            <a:extLst>
              <a:ext uri="{FF2B5EF4-FFF2-40B4-BE49-F238E27FC236}">
                <a16:creationId xmlns:a16="http://schemas.microsoft.com/office/drawing/2014/main" id="{863CEE99-4ACA-674A-A8C4-1E2D4B76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2579688"/>
            <a:ext cx="884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Snf1 (</a:t>
            </a:r>
            <a:r>
              <a:rPr lang="el-GR" altLang="it-IT" sz="1200" b="1"/>
              <a:t>α</a:t>
            </a:r>
            <a:r>
              <a:rPr lang="it-IT" altLang="it-IT" sz="1200" b="1"/>
              <a:t>)</a:t>
            </a:r>
            <a:endParaRPr lang="el-GR" altLang="it-IT" sz="1200" b="1"/>
          </a:p>
        </p:txBody>
      </p:sp>
      <p:sp>
        <p:nvSpPr>
          <p:cNvPr id="29707" name="Text Box 1035">
            <a:extLst>
              <a:ext uri="{FF2B5EF4-FFF2-40B4-BE49-F238E27FC236}">
                <a16:creationId xmlns:a16="http://schemas.microsoft.com/office/drawing/2014/main" id="{22A54529-0FA4-4848-A42E-54B538A3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3" y="1684338"/>
            <a:ext cx="884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Snf4 (</a:t>
            </a:r>
            <a:r>
              <a:rPr lang="el-GR" altLang="it-IT" sz="1200" b="1"/>
              <a:t>γ</a:t>
            </a:r>
            <a:r>
              <a:rPr lang="it-IT" altLang="it-IT" sz="1200" b="1"/>
              <a:t>)</a:t>
            </a:r>
            <a:endParaRPr lang="el-GR" altLang="it-IT" sz="1200" b="1"/>
          </a:p>
        </p:txBody>
      </p:sp>
      <p:sp>
        <p:nvSpPr>
          <p:cNvPr id="29708" name="Text Box 1036">
            <a:extLst>
              <a:ext uri="{FF2B5EF4-FFF2-40B4-BE49-F238E27FC236}">
                <a16:creationId xmlns:a16="http://schemas.microsoft.com/office/drawing/2014/main" id="{511DCACD-4ABF-8D42-B730-50514C0E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3100388"/>
            <a:ext cx="79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T210</a:t>
            </a:r>
          </a:p>
        </p:txBody>
      </p:sp>
      <p:sp>
        <p:nvSpPr>
          <p:cNvPr id="29709" name="Line 1037">
            <a:extLst>
              <a:ext uri="{FF2B5EF4-FFF2-40B4-BE49-F238E27FC236}">
                <a16:creationId xmlns:a16="http://schemas.microsoft.com/office/drawing/2014/main" id="{2F46704A-02F3-8247-905C-EF690215AD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6288" y="3105150"/>
            <a:ext cx="52387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9710" name="Group 1038">
            <a:extLst>
              <a:ext uri="{FF2B5EF4-FFF2-40B4-BE49-F238E27FC236}">
                <a16:creationId xmlns:a16="http://schemas.microsoft.com/office/drawing/2014/main" id="{A22E881E-3551-1043-B142-DF7C7B3576E3}"/>
              </a:ext>
            </a:extLst>
          </p:cNvPr>
          <p:cNvGrpSpPr>
            <a:grpSpLocks/>
          </p:cNvGrpSpPr>
          <p:nvPr/>
        </p:nvGrpSpPr>
        <p:grpSpPr bwMode="auto">
          <a:xfrm>
            <a:off x="3797300" y="2473325"/>
            <a:ext cx="1150938" cy="515938"/>
            <a:chOff x="2392" y="2202"/>
            <a:chExt cx="725" cy="325"/>
          </a:xfrm>
        </p:grpSpPr>
        <p:sp>
          <p:nvSpPr>
            <p:cNvPr id="29738" name="Line 1039">
              <a:extLst>
                <a:ext uri="{FF2B5EF4-FFF2-40B4-BE49-F238E27FC236}">
                  <a16:creationId xmlns:a16="http://schemas.microsoft.com/office/drawing/2014/main" id="{E173C359-BA20-7540-AFB8-39E82F607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2202"/>
              <a:ext cx="65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12" name="Oval 1040">
              <a:extLst>
                <a:ext uri="{FF2B5EF4-FFF2-40B4-BE49-F238E27FC236}">
                  <a16:creationId xmlns:a16="http://schemas.microsoft.com/office/drawing/2014/main" id="{09108E66-7034-B147-9C6B-560ADF11C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248"/>
              <a:ext cx="360" cy="279"/>
            </a:xfrm>
            <a:prstGeom prst="ellipse">
              <a:avLst/>
            </a:prstGeom>
            <a:gradFill rotWithShape="1">
              <a:gsLst>
                <a:gs pos="0">
                  <a:srgbClr val="E7CEE7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it-IT" sz="1200" b="1">
                  <a:latin typeface="Arial" charset="0"/>
                  <a:ea typeface="ＭＳ Ｐゴシック" charset="0"/>
                </a:rPr>
                <a:t>Reg1</a:t>
              </a:r>
            </a:p>
          </p:txBody>
        </p:sp>
        <p:sp>
          <p:nvSpPr>
            <p:cNvPr id="2" name="Oval 1041">
              <a:extLst>
                <a:ext uri="{FF2B5EF4-FFF2-40B4-BE49-F238E27FC236}">
                  <a16:creationId xmlns:a16="http://schemas.microsoft.com/office/drawing/2014/main" id="{02C4C1EE-AEE7-FD47-813C-B2EF59277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2248"/>
              <a:ext cx="360" cy="279"/>
            </a:xfrm>
            <a:prstGeom prst="ellipse">
              <a:avLst/>
            </a:prstGeom>
            <a:gradFill rotWithShape="1">
              <a:gsLst>
                <a:gs pos="0">
                  <a:srgbClr val="E7CEE7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it-IT" sz="1200" b="1">
                  <a:latin typeface="Arial" charset="0"/>
                  <a:ea typeface="ＭＳ Ｐゴシック" charset="0"/>
                </a:rPr>
                <a:t>Glc7</a:t>
              </a:r>
            </a:p>
          </p:txBody>
        </p:sp>
      </p:grpSp>
      <p:grpSp>
        <p:nvGrpSpPr>
          <p:cNvPr id="29711" name="Group 1042">
            <a:extLst>
              <a:ext uri="{FF2B5EF4-FFF2-40B4-BE49-F238E27FC236}">
                <a16:creationId xmlns:a16="http://schemas.microsoft.com/office/drawing/2014/main" id="{87AEDB16-6C3C-FF4D-BFA6-75BD73DC5B36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1465263"/>
            <a:ext cx="993775" cy="946150"/>
            <a:chOff x="2435" y="1567"/>
            <a:chExt cx="626" cy="596"/>
          </a:xfrm>
        </p:grpSpPr>
        <p:sp>
          <p:nvSpPr>
            <p:cNvPr id="3" name="Line 1043">
              <a:extLst>
                <a:ext uri="{FF2B5EF4-FFF2-40B4-BE49-F238E27FC236}">
                  <a16:creationId xmlns:a16="http://schemas.microsoft.com/office/drawing/2014/main" id="{78C49467-1EFE-8D4F-A504-CA25F103D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" y="2162"/>
              <a:ext cx="59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Line 1044">
              <a:extLst>
                <a:ext uri="{FF2B5EF4-FFF2-40B4-BE49-F238E27FC236}">
                  <a16:creationId xmlns:a16="http://schemas.microsoft.com/office/drawing/2014/main" id="{141ED7B6-E8D1-8A47-98E6-CB124A5AB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2046"/>
              <a:ext cx="182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17" name="Oval 1045">
              <a:extLst>
                <a:ext uri="{FF2B5EF4-FFF2-40B4-BE49-F238E27FC236}">
                  <a16:creationId xmlns:a16="http://schemas.microsoft.com/office/drawing/2014/main" id="{60ECFE33-2E1C-5B43-8D5C-C8EAD14B5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1567"/>
              <a:ext cx="360" cy="279"/>
            </a:xfrm>
            <a:prstGeom prst="ellipse">
              <a:avLst/>
            </a:prstGeom>
            <a:gradFill rotWithShape="1">
              <a:gsLst>
                <a:gs pos="0">
                  <a:srgbClr val="FFC2C2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it-IT" sz="1200" b="1">
                  <a:latin typeface="Arial" charset="0"/>
                  <a:ea typeface="ＭＳ Ｐゴシック" charset="0"/>
                </a:rPr>
                <a:t>PK</a:t>
              </a:r>
            </a:p>
          </p:txBody>
        </p:sp>
        <p:sp>
          <p:nvSpPr>
            <p:cNvPr id="29737" name="Oval 1046">
              <a:extLst>
                <a:ext uri="{FF2B5EF4-FFF2-40B4-BE49-F238E27FC236}">
                  <a16:creationId xmlns:a16="http://schemas.microsoft.com/office/drawing/2014/main" id="{04008C50-DCB2-CA48-82F4-A391D50B4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1839"/>
              <a:ext cx="181" cy="182"/>
            </a:xfrm>
            <a:prstGeom prst="ellipse">
              <a:avLst/>
            </a:prstGeom>
            <a:gradFill rotWithShape="1">
              <a:gsLst>
                <a:gs pos="0">
                  <a:srgbClr val="FFCECE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/>
                <a:t>P</a:t>
              </a:r>
            </a:p>
          </p:txBody>
        </p:sp>
      </p:grpSp>
      <p:sp>
        <p:nvSpPr>
          <p:cNvPr id="29719" name="Oval 1047">
            <a:extLst>
              <a:ext uri="{FF2B5EF4-FFF2-40B4-BE49-F238E27FC236}">
                <a16:creationId xmlns:a16="http://schemas.microsoft.com/office/drawing/2014/main" id="{1E4650D7-950E-024E-B4BF-1A55D7FA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13" y="1533525"/>
            <a:ext cx="781050" cy="1597025"/>
          </a:xfrm>
          <a:prstGeom prst="ellipse">
            <a:avLst/>
          </a:prstGeom>
          <a:gradFill rotWithShape="1">
            <a:gsLst>
              <a:gs pos="0">
                <a:srgbClr val="FFDDF4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29713" name="Text Box 1048">
            <a:extLst>
              <a:ext uri="{FF2B5EF4-FFF2-40B4-BE49-F238E27FC236}">
                <a16:creationId xmlns:a16="http://schemas.microsoft.com/office/drawing/2014/main" id="{F9367B0C-B332-3F48-82EE-5F7DD29E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1881188"/>
            <a:ext cx="7794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Sip1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Sip2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Gal83</a:t>
            </a:r>
          </a:p>
        </p:txBody>
      </p:sp>
      <p:sp>
        <p:nvSpPr>
          <p:cNvPr id="29714" name="Text Box 1049">
            <a:extLst>
              <a:ext uri="{FF2B5EF4-FFF2-40B4-BE49-F238E27FC236}">
                <a16:creationId xmlns:a16="http://schemas.microsoft.com/office/drawing/2014/main" id="{B218B7BC-6997-FE46-9050-B2883F0C9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2693988"/>
            <a:ext cx="466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(</a:t>
            </a:r>
            <a:r>
              <a:rPr lang="el-GR" altLang="it-IT" sz="1200" b="1"/>
              <a:t>β</a:t>
            </a:r>
            <a:r>
              <a:rPr lang="it-IT" altLang="it-IT" sz="1200" b="1"/>
              <a:t>)</a:t>
            </a:r>
            <a:endParaRPr lang="el-GR" altLang="it-IT" sz="1200" b="1"/>
          </a:p>
        </p:txBody>
      </p:sp>
      <p:sp>
        <p:nvSpPr>
          <p:cNvPr id="29715" name="Text Box 1051">
            <a:extLst>
              <a:ext uri="{FF2B5EF4-FFF2-40B4-BE49-F238E27FC236}">
                <a16:creationId xmlns:a16="http://schemas.microsoft.com/office/drawing/2014/main" id="{FB1E142D-B4C7-3A4F-BE10-48211438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149725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/>
              <a:t>Forma ATTIVA</a:t>
            </a:r>
          </a:p>
        </p:txBody>
      </p:sp>
      <p:sp>
        <p:nvSpPr>
          <p:cNvPr id="29716" name="Text Box 1052">
            <a:extLst>
              <a:ext uri="{FF2B5EF4-FFF2-40B4-BE49-F238E27FC236}">
                <a16:creationId xmlns:a16="http://schemas.microsoft.com/office/drawing/2014/main" id="{21A4CD70-B10E-9C43-A66E-2CD82389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908050"/>
            <a:ext cx="38893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Assenza/bassa</a:t>
            </a:r>
            <a:r>
              <a:rPr lang="it-IT" altLang="it-IT" sz="1200"/>
              <a:t> concentrazione di glucosio (es. 0.05%), </a:t>
            </a:r>
            <a:r>
              <a:rPr lang="it-IT" altLang="it-IT" sz="1200" b="1"/>
              <a:t>fonte di carbonio non fermentabile o alternativa, stress ambientali </a:t>
            </a:r>
          </a:p>
        </p:txBody>
      </p:sp>
      <p:sp>
        <p:nvSpPr>
          <p:cNvPr id="29726" name="Rectangle 1054">
            <a:extLst>
              <a:ext uri="{FF2B5EF4-FFF2-40B4-BE49-F238E27FC236}">
                <a16:creationId xmlns:a16="http://schemas.microsoft.com/office/drawing/2014/main" id="{9470200B-1458-2347-8E82-CEA1239D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2508250"/>
            <a:ext cx="1455738" cy="355600"/>
          </a:xfrm>
          <a:prstGeom prst="rect">
            <a:avLst/>
          </a:prstGeom>
          <a:gradFill rotWithShape="1">
            <a:gsLst>
              <a:gs pos="0">
                <a:srgbClr val="FFFFCB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29725" name="Oval 1053">
            <a:extLst>
              <a:ext uri="{FF2B5EF4-FFF2-40B4-BE49-F238E27FC236}">
                <a16:creationId xmlns:a16="http://schemas.microsoft.com/office/drawing/2014/main" id="{BEDE492A-AFF8-4147-8DCB-AE73507E1E86}"/>
              </a:ext>
            </a:extLst>
          </p:cNvPr>
          <p:cNvSpPr>
            <a:spLocks noChangeArrowheads="1"/>
          </p:cNvSpPr>
          <p:nvPr/>
        </p:nvSpPr>
        <p:spPr bwMode="auto">
          <a:xfrm rot="-3688946">
            <a:off x="5844381" y="1751807"/>
            <a:ext cx="1298575" cy="620712"/>
          </a:xfrm>
          <a:prstGeom prst="ellipse">
            <a:avLst/>
          </a:prstGeom>
          <a:gradFill rotWithShape="1">
            <a:gsLst>
              <a:gs pos="0">
                <a:srgbClr val="E8E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29727" name="Text Box 1055">
            <a:extLst>
              <a:ext uri="{FF2B5EF4-FFF2-40B4-BE49-F238E27FC236}">
                <a16:creationId xmlns:a16="http://schemas.microsoft.com/office/drawing/2014/main" id="{A601B5CF-C0CA-2A49-9BE9-F066136D4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2641600"/>
            <a:ext cx="520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RD</a:t>
            </a:r>
          </a:p>
        </p:txBody>
      </p:sp>
      <p:sp>
        <p:nvSpPr>
          <p:cNvPr id="29720" name="Text Box 1056">
            <a:extLst>
              <a:ext uri="{FF2B5EF4-FFF2-40B4-BE49-F238E27FC236}">
                <a16:creationId xmlns:a16="http://schemas.microsoft.com/office/drawing/2014/main" id="{F84309C9-F75E-5249-A687-9BAF4BC2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2641600"/>
            <a:ext cx="884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Snf1 (</a:t>
            </a:r>
            <a:r>
              <a:rPr lang="el-GR" altLang="it-IT" sz="1200" b="1"/>
              <a:t>α</a:t>
            </a:r>
            <a:r>
              <a:rPr lang="it-IT" altLang="it-IT" sz="1200" b="1"/>
              <a:t>)</a:t>
            </a:r>
            <a:endParaRPr lang="el-GR" altLang="it-IT" sz="1200" b="1"/>
          </a:p>
        </p:txBody>
      </p:sp>
      <p:sp>
        <p:nvSpPr>
          <p:cNvPr id="29721" name="Text Box 1057">
            <a:extLst>
              <a:ext uri="{FF2B5EF4-FFF2-40B4-BE49-F238E27FC236}">
                <a16:creationId xmlns:a16="http://schemas.microsoft.com/office/drawing/2014/main" id="{43446CE6-DF78-0440-ABDE-724872171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916113"/>
            <a:ext cx="8842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Snf4 (</a:t>
            </a:r>
            <a:r>
              <a:rPr lang="el-GR" altLang="it-IT" sz="1200" b="1"/>
              <a:t>γ</a:t>
            </a:r>
            <a:r>
              <a:rPr lang="it-IT" altLang="it-IT" sz="1200" b="1"/>
              <a:t>)</a:t>
            </a:r>
            <a:endParaRPr lang="el-GR" altLang="it-IT" sz="1200" b="1"/>
          </a:p>
        </p:txBody>
      </p:sp>
      <p:sp>
        <p:nvSpPr>
          <p:cNvPr id="29730" name="Oval 1058">
            <a:extLst>
              <a:ext uri="{FF2B5EF4-FFF2-40B4-BE49-F238E27FC236}">
                <a16:creationId xmlns:a16="http://schemas.microsoft.com/office/drawing/2014/main" id="{720FD2E8-77A3-454A-B0C7-53D6AF74D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1595438"/>
            <a:ext cx="781050" cy="1597025"/>
          </a:xfrm>
          <a:prstGeom prst="ellipse">
            <a:avLst/>
          </a:prstGeom>
          <a:gradFill rotWithShape="1">
            <a:gsLst>
              <a:gs pos="0">
                <a:srgbClr val="FFDDF4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29723" name="Text Box 1059">
            <a:extLst>
              <a:ext uri="{FF2B5EF4-FFF2-40B4-BE49-F238E27FC236}">
                <a16:creationId xmlns:a16="http://schemas.microsoft.com/office/drawing/2014/main" id="{E4B72BB1-5B5C-E847-BAAA-8CE7B7318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943100"/>
            <a:ext cx="779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Sip1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Sip2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Gal83</a:t>
            </a:r>
          </a:p>
        </p:txBody>
      </p:sp>
      <p:sp>
        <p:nvSpPr>
          <p:cNvPr id="29724" name="Text Box 1060">
            <a:extLst>
              <a:ext uri="{FF2B5EF4-FFF2-40B4-BE49-F238E27FC236}">
                <a16:creationId xmlns:a16="http://schemas.microsoft.com/office/drawing/2014/main" id="{FF84FF7C-BFE2-154C-A05B-1EEE4BDA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3" y="2755900"/>
            <a:ext cx="466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(</a:t>
            </a:r>
            <a:r>
              <a:rPr lang="el-GR" altLang="it-IT" sz="1200" b="1"/>
              <a:t>β</a:t>
            </a:r>
            <a:r>
              <a:rPr lang="it-IT" altLang="it-IT" sz="1200" b="1"/>
              <a:t>)</a:t>
            </a:r>
            <a:endParaRPr lang="el-GR" altLang="it-IT" sz="1200" b="1"/>
          </a:p>
        </p:txBody>
      </p:sp>
      <p:sp>
        <p:nvSpPr>
          <p:cNvPr id="29733" name="Rectangle 1061">
            <a:extLst>
              <a:ext uri="{FF2B5EF4-FFF2-40B4-BE49-F238E27FC236}">
                <a16:creationId xmlns:a16="http://schemas.microsoft.com/office/drawing/2014/main" id="{7C5FDDDC-A499-E84F-BC74-563E632AC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2854325"/>
            <a:ext cx="311150" cy="668338"/>
          </a:xfrm>
          <a:prstGeom prst="rect">
            <a:avLst/>
          </a:prstGeom>
          <a:gradFill rotWithShape="1">
            <a:gsLst>
              <a:gs pos="0">
                <a:srgbClr val="FFFFCB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it-IT" altLang="it-IT" sz="1800"/>
          </a:p>
        </p:txBody>
      </p:sp>
      <p:sp>
        <p:nvSpPr>
          <p:cNvPr id="29734" name="Oval 1062">
            <a:extLst>
              <a:ext uri="{FF2B5EF4-FFF2-40B4-BE49-F238E27FC236}">
                <a16:creationId xmlns:a16="http://schemas.microsoft.com/office/drawing/2014/main" id="{29E27C5D-56AE-C04D-AA22-273F32A50A39}"/>
              </a:ext>
            </a:extLst>
          </p:cNvPr>
          <p:cNvSpPr>
            <a:spLocks noChangeArrowheads="1"/>
          </p:cNvSpPr>
          <p:nvPr/>
        </p:nvSpPr>
        <p:spPr bwMode="auto">
          <a:xfrm rot="1926586">
            <a:off x="5330825" y="3265488"/>
            <a:ext cx="1184275" cy="677862"/>
          </a:xfrm>
          <a:prstGeom prst="ellipse">
            <a:avLst/>
          </a:prstGeom>
          <a:gradFill rotWithShape="1">
            <a:gsLst>
              <a:gs pos="0">
                <a:srgbClr val="FFFFCB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it-IT" altLang="it-IT" sz="1200" b="1"/>
          </a:p>
        </p:txBody>
      </p:sp>
      <p:sp>
        <p:nvSpPr>
          <p:cNvPr id="29735" name="Text Box 1063">
            <a:extLst>
              <a:ext uri="{FF2B5EF4-FFF2-40B4-BE49-F238E27FC236}">
                <a16:creationId xmlns:a16="http://schemas.microsoft.com/office/drawing/2014/main" id="{7B026B39-25A4-6B48-8902-77C3A5607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3711575"/>
            <a:ext cx="520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KD</a:t>
            </a:r>
          </a:p>
        </p:txBody>
      </p:sp>
      <p:sp>
        <p:nvSpPr>
          <p:cNvPr id="29728" name="Text Box 1064">
            <a:extLst>
              <a:ext uri="{FF2B5EF4-FFF2-40B4-BE49-F238E27FC236}">
                <a16:creationId xmlns:a16="http://schemas.microsoft.com/office/drawing/2014/main" id="{15CAA802-3080-6E47-A30F-079290DD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3270250"/>
            <a:ext cx="72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/>
              <a:t>T210</a:t>
            </a:r>
            <a:r>
              <a:rPr lang="it-IT" altLang="it-IT" sz="12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9729" name="Line 1065">
            <a:extLst>
              <a:ext uri="{FF2B5EF4-FFF2-40B4-BE49-F238E27FC236}">
                <a16:creationId xmlns:a16="http://schemas.microsoft.com/office/drawing/2014/main" id="{CAE5F3A1-6C58-384E-93A8-044A54A7E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0" y="3557588"/>
            <a:ext cx="155575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Line 1066">
            <a:extLst>
              <a:ext uri="{FF2B5EF4-FFF2-40B4-BE49-F238E27FC236}">
                <a16:creationId xmlns:a16="http://schemas.microsoft.com/office/drawing/2014/main" id="{1B2D5CA0-BF79-634E-8229-D211CE22C7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3625850"/>
            <a:ext cx="3111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31" name="Text Box 1067">
            <a:extLst>
              <a:ext uri="{FF2B5EF4-FFF2-40B4-BE49-F238E27FC236}">
                <a16:creationId xmlns:a16="http://schemas.microsoft.com/office/drawing/2014/main" id="{FDF810E0-61C7-FF44-930E-8DF9C9D7A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4037013"/>
            <a:ext cx="236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200" b="1" i="1"/>
              <a:t>Activation loop</a:t>
            </a:r>
          </a:p>
        </p:txBody>
      </p:sp>
      <p:sp>
        <p:nvSpPr>
          <p:cNvPr id="29740" name="Text Box 1068">
            <a:extLst>
              <a:ext uri="{FF2B5EF4-FFF2-40B4-BE49-F238E27FC236}">
                <a16:creationId xmlns:a16="http://schemas.microsoft.com/office/drawing/2014/main" id="{F472CFFC-BF36-A14B-9272-0CE8808AC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2400"/>
            <a:ext cx="5400675" cy="3968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>
                <a:solidFill>
                  <a:srgbClr val="000099"/>
                </a:solidFill>
                <a:latin typeface="Arial" charset="0"/>
                <a:ea typeface="ＭＳ Ｐゴシック" charset="0"/>
              </a:rPr>
              <a:t>SNF1/AMPK: attivazione</a:t>
            </a:r>
          </a:p>
        </p:txBody>
      </p:sp>
      <p:sp>
        <p:nvSpPr>
          <p:cNvPr id="6" name="Text Box 1070">
            <a:extLst>
              <a:ext uri="{FF2B5EF4-FFF2-40B4-BE49-F238E27FC236}">
                <a16:creationId xmlns:a16="http://schemas.microsoft.com/office/drawing/2014/main" id="{360246C3-B6BB-DA4B-9543-6D0C4DCA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81525"/>
            <a:ext cx="878522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zh-CN" sz="1400">
                <a:ea typeface="SimSun" panose="02010600030101010101" pitchFamily="2" charset="-122"/>
              </a:rPr>
              <a:t>Per una completa attivazione del complesso SNF/AMPK sono necessari </a:t>
            </a:r>
            <a:r>
              <a:rPr lang="en-GB" altLang="zh-CN" sz="1400" b="1">
                <a:ea typeface="SimSun" panose="02010600030101010101" pitchFamily="2" charset="-122"/>
              </a:rPr>
              <a:t>due eventi</a:t>
            </a:r>
            <a:r>
              <a:rPr lang="en-GB" altLang="zh-CN" sz="1400">
                <a:ea typeface="SimSun" panose="02010600030101010101" pitchFamily="2" charset="-122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GB" altLang="zh-CN" sz="1400">
                <a:ea typeface="SimSun" panose="02010600030101010101" pitchFamily="2" charset="-122"/>
              </a:rPr>
              <a:t>l’</a:t>
            </a:r>
            <a:r>
              <a:rPr lang="en-GB" altLang="zh-CN" sz="1400" b="1">
                <a:ea typeface="SimSun" panose="02010600030101010101" pitchFamily="2" charset="-122"/>
              </a:rPr>
              <a:t>associazione</a:t>
            </a:r>
            <a:r>
              <a:rPr lang="en-GB" altLang="zh-CN" sz="1400">
                <a:ea typeface="SimSun" panose="02010600030101010101" pitchFamily="2" charset="-122"/>
              </a:rPr>
              <a:t> della subunità alpha (Snf1) con le altre componenti del complesso, in particolare con la subunità regolatoria gamma (Snf4), necessaria ad impedire l’autoinibizione della subunità alpha (Snf1) (Jiang and Carlson, 1996);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GB" altLang="zh-CN" sz="1400">
                <a:ea typeface="SimSun" panose="02010600030101010101" pitchFamily="2" charset="-122"/>
              </a:rPr>
              <a:t>la </a:t>
            </a:r>
            <a:r>
              <a:rPr lang="en-GB" altLang="zh-CN" sz="1400" b="1">
                <a:ea typeface="SimSun" panose="02010600030101010101" pitchFamily="2" charset="-122"/>
              </a:rPr>
              <a:t>fosforilazione</a:t>
            </a:r>
            <a:r>
              <a:rPr lang="en-GB" altLang="zh-CN" sz="1400">
                <a:ea typeface="SimSun" panose="02010600030101010101" pitchFamily="2" charset="-122"/>
              </a:rPr>
              <a:t> da parte di specifiche chinasi a monte di Snf1 del loop di attivazione sul residuo </a:t>
            </a:r>
            <a:r>
              <a:rPr lang="en-GB" altLang="zh-CN" sz="1400" b="1">
                <a:ea typeface="SimSun" panose="02010600030101010101" pitchFamily="2" charset="-122"/>
              </a:rPr>
              <a:t>Thr210</a:t>
            </a:r>
            <a:r>
              <a:rPr lang="en-GB" altLang="zh-CN" sz="1400">
                <a:ea typeface="SimSun" panose="02010600030101010101" pitchFamily="2" charset="-122"/>
              </a:rPr>
              <a:t> della subunità alpha.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400"/>
              <a:t>La fosforilazione della Thr210 provoca un </a:t>
            </a:r>
            <a:r>
              <a:rPr lang="it-IT" altLang="it-IT" sz="1400" b="1"/>
              <a:t>cambio conformazionale</a:t>
            </a:r>
            <a:r>
              <a:rPr lang="it-IT" altLang="it-IT" sz="1400"/>
              <a:t> della proteina ed il </a:t>
            </a:r>
            <a:r>
              <a:rPr lang="it-IT" altLang="it-IT" sz="1400" b="1"/>
              <a:t>sito attivo è reso accessibile per l</a:t>
            </a:r>
            <a:r>
              <a:rPr lang="ja-JP" altLang="it-IT" sz="1400" b="1"/>
              <a:t>’</a:t>
            </a:r>
            <a:r>
              <a:rPr lang="it-IT" altLang="ja-JP" sz="1400" b="1"/>
              <a:t>interazione con i suoi substrati.</a:t>
            </a:r>
            <a:endParaRPr lang="el-GR" altLang="it-IT" sz="1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3296</Words>
  <Application>Microsoft Macintosh PowerPoint</Application>
  <PresentationFormat>Presentazione su schermo (4:3)</PresentationFormat>
  <Paragraphs>341</Paragraphs>
  <Slides>28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8" baseType="lpstr">
      <vt:lpstr>ＭＳ 明朝</vt:lpstr>
      <vt:lpstr>ＭＳ Ｐゴシック</vt:lpstr>
      <vt:lpstr>SimSun</vt:lpstr>
      <vt:lpstr>Arial</vt:lpstr>
      <vt:lpstr>Courier New</vt:lpstr>
      <vt:lpstr>Helvetica</vt:lpstr>
      <vt:lpstr>Symbol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utente1</dc:creator>
  <cp:lastModifiedBy>paola.coccetti@unimib.it</cp:lastModifiedBy>
  <cp:revision>278</cp:revision>
  <dcterms:created xsi:type="dcterms:W3CDTF">2010-01-02T14:55:24Z</dcterms:created>
  <dcterms:modified xsi:type="dcterms:W3CDTF">2022-11-30T21:39:02Z</dcterms:modified>
</cp:coreProperties>
</file>