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92" r:id="rId2"/>
    <p:sldId id="391" r:id="rId3"/>
    <p:sldId id="376" r:id="rId4"/>
    <p:sldId id="387" r:id="rId5"/>
    <p:sldId id="389" r:id="rId6"/>
    <p:sldId id="396" r:id="rId7"/>
    <p:sldId id="440" r:id="rId8"/>
    <p:sldId id="441" r:id="rId9"/>
    <p:sldId id="442" r:id="rId10"/>
    <p:sldId id="380" r:id="rId11"/>
    <p:sldId id="397" r:id="rId12"/>
    <p:sldId id="402" r:id="rId13"/>
    <p:sldId id="394" r:id="rId14"/>
    <p:sldId id="398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405"/>
  </p:normalViewPr>
  <p:slideViewPr>
    <p:cSldViewPr snapToGrid="0" snapToObjects="1">
      <p:cViewPr varScale="1">
        <p:scale>
          <a:sx n="125" d="100"/>
          <a:sy n="125" d="100"/>
        </p:scale>
        <p:origin x="5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7602C1-D7C5-D548-ACB1-6E587ED01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6B6A031-3E39-FF4D-AE24-424DAB8B5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D328F8-7349-0E4D-A3DB-78D51ACA5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50F5A-F7A1-DC42-A023-0B6045DB26AE}" type="datetimeFigureOut">
              <a:rPr lang="it-IT" smtClean="0"/>
              <a:t>05/12/22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4AB2EE-3AFC-3F40-A0BF-EFB95B743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C6CF1A2-C980-CF41-A2BE-4954C55CF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2AD1-A1E4-A14C-9EE0-827E05655A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8609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5DE6AE-5DE1-3B4C-96C2-ABC3ACCD1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85CB47E-D38A-8C4A-BF8D-BF381F11A5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114EE17-E400-E24C-B09A-84F7F694E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50F5A-F7A1-DC42-A023-0B6045DB26AE}" type="datetimeFigureOut">
              <a:rPr lang="it-IT" smtClean="0"/>
              <a:t>05/12/22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AA7BB9-F737-A64C-9A5E-163D2A1F8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AFE6BF2-2E18-0A49-8042-7803724EE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2AD1-A1E4-A14C-9EE0-827E05655A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443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6BC8631-6361-4F44-9139-F8CF7900B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89286CC-4B49-AB40-BC99-4FC8F3D03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151AB7-911E-8843-97A4-BFBFA61C9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50F5A-F7A1-DC42-A023-0B6045DB26AE}" type="datetimeFigureOut">
              <a:rPr lang="it-IT" smtClean="0"/>
              <a:t>05/12/22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44F88C-4881-0C47-8622-1C2B5EE58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5E5770-F3A8-F74D-8A4E-89ADAEBA5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2AD1-A1E4-A14C-9EE0-827E05655A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2126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AED25C-4BD4-F54F-A555-6D11D1E0F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67BDF0-136F-7A49-9368-4272EF8BC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AECF7C-8E22-904E-9BBE-8DEAC6683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50F5A-F7A1-DC42-A023-0B6045DB26AE}" type="datetimeFigureOut">
              <a:rPr lang="it-IT" smtClean="0"/>
              <a:t>05/12/22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27810CC-372A-7A41-922F-0439CB30E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D41F43-47EE-254C-8DC8-B59DC0F5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2AD1-A1E4-A14C-9EE0-827E05655A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0326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2A88F3-1F62-4542-B365-392AF0870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D63AFA2-D7E8-E34F-9934-BA4B78DB9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542825-D93D-7348-B6C6-056A5492E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50F5A-F7A1-DC42-A023-0B6045DB26AE}" type="datetimeFigureOut">
              <a:rPr lang="it-IT" smtClean="0"/>
              <a:t>05/12/22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2A382D8-FD15-AD44-B7F7-EC865BE6B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53C4AF-2ABE-464D-AA74-2D4495127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2AD1-A1E4-A14C-9EE0-827E05655A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2127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2C5D7A-83CC-AB4F-85BB-7C4A7EC67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B70B2A7-7ED8-3D40-95EC-92F67B4C65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3D05AA6-F22C-D84D-A94C-CFB657845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0871D84-43A0-ED45-A5FD-A5C797D6A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50F5A-F7A1-DC42-A023-0B6045DB26AE}" type="datetimeFigureOut">
              <a:rPr lang="it-IT" smtClean="0"/>
              <a:t>05/12/22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4DEE748-A63B-BE4B-9EA3-9CCEB3FE7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E64D765-F353-244A-9752-B522B071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2AD1-A1E4-A14C-9EE0-827E05655A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570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240CF7-2829-3B4C-B573-0730E85DE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E0CFBD2-6E2D-BE44-AC54-6E095FE3D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79AF94C-29D2-7F4B-995C-5BFCDEC74A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7C8B578-7BC8-BC45-A72B-F3F58B7CF7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92FECAD-AB23-174A-82EB-D21DF8E9B6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124B5A3-56ED-564E-95A3-95082A1B7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50F5A-F7A1-DC42-A023-0B6045DB26AE}" type="datetimeFigureOut">
              <a:rPr lang="it-IT" smtClean="0"/>
              <a:t>05/12/22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2773EBC-A5E1-4441-A5CB-8E42564C0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E054B59-F3C1-204D-958C-8A97FDCAE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2AD1-A1E4-A14C-9EE0-827E05655A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479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B3BE1E-3534-C041-ACAD-C23F2D180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80E5D10-4013-FD46-A75D-70A4F24B4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50F5A-F7A1-DC42-A023-0B6045DB26AE}" type="datetimeFigureOut">
              <a:rPr lang="it-IT" smtClean="0"/>
              <a:t>05/12/22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773B9D6-BF95-404F-BC71-2916605E2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482E22-DF7D-9D48-B810-76F82BDB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2AD1-A1E4-A14C-9EE0-827E05655A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9880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266C462-C76D-0E44-B80C-F7978F803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50F5A-F7A1-DC42-A023-0B6045DB26AE}" type="datetimeFigureOut">
              <a:rPr lang="it-IT" smtClean="0"/>
              <a:t>05/12/22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90DBA85-5329-A544-BC7A-8EE6D107C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828C0FA-1190-4F48-85D1-26913689A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2AD1-A1E4-A14C-9EE0-827E05655A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8819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1C0FEC-2BED-A342-B207-CBA901BA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787CAF-8573-0641-AEAF-841FF036C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C3420C1-1C79-3E4F-840F-F524EE485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A173F79-3A89-ED42-BFDA-A76328817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50F5A-F7A1-DC42-A023-0B6045DB26AE}" type="datetimeFigureOut">
              <a:rPr lang="it-IT" smtClean="0"/>
              <a:t>05/12/22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0E4F8F4-00DF-E141-AAC8-39DBB3AEA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269A876-B80E-D44B-AC38-385FE2DCA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2AD1-A1E4-A14C-9EE0-827E05655A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161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9FB4B8-55A2-7643-8CFE-EB36FF7EA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D6D53B8-A347-0944-A005-5D83191E90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28590B6-1CAB-7A43-8AC0-E9E44B23F2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35A9BC1-93F3-3149-9CA6-B5F33455D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50F5A-F7A1-DC42-A023-0B6045DB26AE}" type="datetimeFigureOut">
              <a:rPr lang="it-IT" smtClean="0"/>
              <a:t>05/12/22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33502DF-F039-854E-93A5-DF3FD1170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937D217-9EF8-D740-8FCB-076225F1C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2AD1-A1E4-A14C-9EE0-827E05655A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693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58D219C-8B2C-BF44-B682-9ACC6F264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5E9EA50-4941-9245-B0AF-F1E852C5C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1B887B-642F-C946-B74E-FF6532E14E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50F5A-F7A1-DC42-A023-0B6045DB26AE}" type="datetimeFigureOut">
              <a:rPr lang="it-IT" smtClean="0"/>
              <a:t>05/12/22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D25919-BD30-7048-8A1D-A08139F12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6DDBB9-23E0-F74D-B0C5-A64537E73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52AD1-A1E4-A14C-9EE0-827E05655A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866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B337531-0AB8-C340-A9AC-34B30312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1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D4D2803-AB84-4E41-8CBF-89B0DA619A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5"/>
          <a:stretch/>
        </p:blipFill>
        <p:spPr>
          <a:xfrm rot="5400000">
            <a:off x="3303415" y="-389357"/>
            <a:ext cx="5742979" cy="833913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6343C86-94F0-D64E-8946-61D4E5A11755}"/>
              </a:ext>
            </a:extLst>
          </p:cNvPr>
          <p:cNvSpPr txBox="1"/>
          <p:nvPr/>
        </p:nvSpPr>
        <p:spPr>
          <a:xfrm>
            <a:off x="2007774" y="188641"/>
            <a:ext cx="8171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Overview</a:t>
            </a:r>
            <a:r>
              <a:rPr lang="it-IT" sz="2400" b="1" dirty="0">
                <a:solidFill>
                  <a:srgbClr val="7030A0"/>
                </a:solidFill>
                <a:cs typeface="Arial" panose="020B0604020202020204" pitchFamily="34" charset="0"/>
              </a:rPr>
              <a:t> of </a:t>
            </a:r>
            <a:r>
              <a:rPr lang="it-IT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biosynthetic</a:t>
            </a:r>
            <a:r>
              <a:rPr lang="it-IT" sz="24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pathway</a:t>
            </a:r>
            <a:r>
              <a:rPr lang="it-IT" sz="2400" b="1" dirty="0">
                <a:solidFill>
                  <a:srgbClr val="7030A0"/>
                </a:solidFill>
                <a:cs typeface="Arial" panose="020B0604020202020204" pitchFamily="34" charset="0"/>
              </a:rPr>
              <a:t> of major </a:t>
            </a:r>
            <a:r>
              <a:rPr lang="it-IT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groups</a:t>
            </a:r>
            <a:r>
              <a:rPr lang="it-IT" sz="2400" b="1" dirty="0">
                <a:solidFill>
                  <a:srgbClr val="7030A0"/>
                </a:solidFill>
                <a:cs typeface="Arial" panose="020B0604020202020204" pitchFamily="34" charset="0"/>
              </a:rPr>
              <a:t> of </a:t>
            </a:r>
            <a:r>
              <a:rPr lang="it-IT" sz="2400" b="1" dirty="0" err="1">
                <a:solidFill>
                  <a:srgbClr val="7030A0"/>
                </a:solidFill>
                <a:cs typeface="Arial" panose="020B0604020202020204" pitchFamily="34" charset="0"/>
              </a:rPr>
              <a:t>alkaloids</a:t>
            </a:r>
            <a:endParaRPr lang="it-IT" sz="24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888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" t="3464" r="2427"/>
          <a:stretch/>
        </p:blipFill>
        <p:spPr>
          <a:xfrm>
            <a:off x="2344183" y="2038382"/>
            <a:ext cx="5624025" cy="471901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7415548-047F-CB46-A24C-23063BF371FE}"/>
              </a:ext>
            </a:extLst>
          </p:cNvPr>
          <p:cNvSpPr txBox="1"/>
          <p:nvPr/>
        </p:nvSpPr>
        <p:spPr>
          <a:xfrm>
            <a:off x="2840972" y="140317"/>
            <a:ext cx="734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L-</a:t>
            </a:r>
            <a:r>
              <a:rPr lang="it-IT" b="1" dirty="0" err="1"/>
              <a:t>Tyr</a:t>
            </a:r>
            <a:endParaRPr lang="it-IT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F4BD844-6327-204F-B044-9AC0A4970278}"/>
              </a:ext>
            </a:extLst>
          </p:cNvPr>
          <p:cNvSpPr txBox="1"/>
          <p:nvPr/>
        </p:nvSpPr>
        <p:spPr>
          <a:xfrm>
            <a:off x="2861533" y="720017"/>
            <a:ext cx="734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L-</a:t>
            </a:r>
            <a:r>
              <a:rPr lang="it-IT" b="1" dirty="0" err="1"/>
              <a:t>Phe</a:t>
            </a:r>
            <a:endParaRPr lang="it-IT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7C95B16-D1D7-C842-BA9A-23AB0376114C}"/>
              </a:ext>
            </a:extLst>
          </p:cNvPr>
          <p:cNvSpPr txBox="1"/>
          <p:nvPr/>
        </p:nvSpPr>
        <p:spPr>
          <a:xfrm>
            <a:off x="7174896" y="448762"/>
            <a:ext cx="1785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S-Autumnaline</a:t>
            </a:r>
            <a:endParaRPr lang="it-IT" b="1" dirty="0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0ABC569B-A5CB-614D-B29B-A9F98FD1B1E0}"/>
              </a:ext>
            </a:extLst>
          </p:cNvPr>
          <p:cNvSpPr/>
          <p:nvPr/>
        </p:nvSpPr>
        <p:spPr>
          <a:xfrm>
            <a:off x="6240016" y="5037239"/>
            <a:ext cx="1656184" cy="172819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6F63AB2-8484-484B-96F5-20A04B10D91E}"/>
              </a:ext>
            </a:extLst>
          </p:cNvPr>
          <p:cNvSpPr txBox="1"/>
          <p:nvPr/>
        </p:nvSpPr>
        <p:spPr>
          <a:xfrm>
            <a:off x="8256240" y="2132856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S</a:t>
            </a:r>
            <a:r>
              <a:rPr lang="it-IT" b="1" dirty="0"/>
              <a:t>- </a:t>
            </a:r>
            <a:r>
              <a:rPr lang="it-IT" b="1" dirty="0" err="1"/>
              <a:t>autumnaline</a:t>
            </a:r>
            <a:r>
              <a:rPr lang="it-IT" b="1" dirty="0"/>
              <a:t> </a:t>
            </a:r>
            <a:r>
              <a:rPr lang="it-IT" b="1" dirty="0" err="1"/>
              <a:t>is</a:t>
            </a:r>
            <a:r>
              <a:rPr lang="it-IT" b="1" dirty="0"/>
              <a:t> the </a:t>
            </a:r>
          </a:p>
          <a:p>
            <a:pPr algn="ctr"/>
            <a:r>
              <a:rPr lang="it-IT" b="1" dirty="0"/>
              <a:t>precursor of colchicine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28A2927-D098-CA40-96C0-3F18FF79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10</a:t>
            </a:fld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E20CDA9-A1A9-C643-A468-0F5324ABA0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t="3142"/>
          <a:stretch/>
        </p:blipFill>
        <p:spPr>
          <a:xfrm>
            <a:off x="3575721" y="120482"/>
            <a:ext cx="3620281" cy="1917900"/>
          </a:xfrm>
          <a:prstGeom prst="rect">
            <a:avLst/>
          </a:prstGeom>
        </p:spPr>
      </p:pic>
      <p:sp>
        <p:nvSpPr>
          <p:cNvPr id="12" name="Ovale 11">
            <a:extLst>
              <a:ext uri="{FF2B5EF4-FFF2-40B4-BE49-F238E27FC236}">
                <a16:creationId xmlns:a16="http://schemas.microsoft.com/office/drawing/2014/main" id="{81A02641-1C34-284B-B853-F399693C4857}"/>
              </a:ext>
            </a:extLst>
          </p:cNvPr>
          <p:cNvSpPr/>
          <p:nvPr/>
        </p:nvSpPr>
        <p:spPr>
          <a:xfrm>
            <a:off x="5807969" y="120483"/>
            <a:ext cx="1152129" cy="9688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9629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C0CB213E-E21B-5244-8BA6-4B6B34A57BFD}"/>
              </a:ext>
            </a:extLst>
          </p:cNvPr>
          <p:cNvSpPr/>
          <p:nvPr/>
        </p:nvSpPr>
        <p:spPr>
          <a:xfrm>
            <a:off x="1675323" y="260648"/>
            <a:ext cx="6624735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US" dirty="0">
                <a:cs typeface="Arial" panose="020B0604020202020204" pitchFamily="34" charset="0"/>
              </a:rPr>
              <a:t>Colchicum seeds and bulbs are obtained from </a:t>
            </a:r>
            <a:r>
              <a:rPr lang="en-US" i="1" dirty="0">
                <a:cs typeface="Arial" panose="020B0604020202020204" pitchFamily="34" charset="0"/>
              </a:rPr>
              <a:t>Colchicum </a:t>
            </a:r>
            <a:r>
              <a:rPr lang="en-US" i="1" dirty="0" err="1">
                <a:cs typeface="Arial" panose="020B0604020202020204" pitchFamily="34" charset="0"/>
              </a:rPr>
              <a:t>autumnale</a:t>
            </a:r>
            <a:r>
              <a:rPr lang="en-US" i="1" dirty="0">
                <a:cs typeface="Arial" panose="020B0604020202020204" pitchFamily="34" charset="0"/>
              </a:rPr>
              <a:t> </a:t>
            </a:r>
            <a:r>
              <a:rPr lang="en-US" dirty="0">
                <a:cs typeface="Arial" panose="020B0604020202020204" pitchFamily="34" charset="0"/>
              </a:rPr>
              <a:t>(</a:t>
            </a:r>
            <a:r>
              <a:rPr lang="en-US" dirty="0" err="1">
                <a:cs typeface="Arial" panose="020B0604020202020204" pitchFamily="34" charset="0"/>
              </a:rPr>
              <a:t>Liliaceae</a:t>
            </a:r>
            <a:r>
              <a:rPr lang="en-US" dirty="0">
                <a:cs typeface="Arial" panose="020B0604020202020204" pitchFamily="34" charset="0"/>
              </a:rPr>
              <a:t>/</a:t>
            </a:r>
            <a:r>
              <a:rPr lang="en-US" dirty="0" err="1">
                <a:cs typeface="Arial" panose="020B0604020202020204" pitchFamily="34" charset="0"/>
              </a:rPr>
              <a:t>Colchicaceae</a:t>
            </a:r>
            <a:r>
              <a:rPr lang="en-US" dirty="0">
                <a:cs typeface="Arial" panose="020B0604020202020204" pitchFamily="34" charset="0"/>
              </a:rPr>
              <a:t>) called autumn crocus or field saffron. </a:t>
            </a:r>
          </a:p>
          <a:p>
            <a:pPr algn="just"/>
            <a:endParaRPr lang="en-US" dirty="0"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dirty="0">
                <a:cs typeface="Arial" panose="020B0604020202020204" pitchFamily="34" charset="0"/>
              </a:rPr>
              <a:t>It is native to Europe, widely cultivated as an ornamental garden plant and also for pharmaceutical purposes. 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n-US" dirty="0"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dirty="0">
                <a:cs typeface="Arial" panose="020B0604020202020204" pitchFamily="34" charset="0"/>
              </a:rPr>
              <a:t>The main alkaloid is </a:t>
            </a:r>
            <a:r>
              <a:rPr lang="en-US" b="1" dirty="0">
                <a:cs typeface="Arial" panose="020B0604020202020204" pitchFamily="34" charset="0"/>
              </a:rPr>
              <a:t>Colchicine</a:t>
            </a:r>
            <a:r>
              <a:rPr lang="en-US" dirty="0">
                <a:cs typeface="Arial" panose="020B0604020202020204" pitchFamily="34" charset="0"/>
              </a:rPr>
              <a:t>, present in the seed (0.8%) and bulb (0.5%). Colchicine nitrogen is part of an amide function so it is not basic.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n-US" dirty="0"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it-IT" dirty="0">
                <a:cs typeface="Arial" panose="020B0604020202020204" pitchFamily="34" charset="0"/>
              </a:rPr>
              <a:t>The </a:t>
            </a:r>
            <a:r>
              <a:rPr lang="it-IT" dirty="0" err="1">
                <a:cs typeface="Arial" panose="020B0604020202020204" pitchFamily="34" charset="0"/>
              </a:rPr>
              <a:t>extracts</a:t>
            </a:r>
            <a:r>
              <a:rPr lang="it-IT" dirty="0">
                <a:cs typeface="Arial" panose="020B0604020202020204" pitchFamily="34" charset="0"/>
              </a:rPr>
              <a:t> of </a:t>
            </a:r>
            <a:r>
              <a:rPr lang="it-IT" i="1" dirty="0" err="1">
                <a:cs typeface="Arial" panose="020B0604020202020204" pitchFamily="34" charset="0"/>
              </a:rPr>
              <a:t>Colchicum</a:t>
            </a:r>
            <a:r>
              <a:rPr lang="it-IT" i="1" dirty="0">
                <a:cs typeface="Arial" panose="020B0604020202020204" pitchFamily="34" charset="0"/>
              </a:rPr>
              <a:t> </a:t>
            </a:r>
            <a:r>
              <a:rPr lang="it-IT" i="1" dirty="0" err="1">
                <a:cs typeface="Arial" panose="020B0604020202020204" pitchFamily="34" charset="0"/>
              </a:rPr>
              <a:t>autumnale</a:t>
            </a:r>
            <a:r>
              <a:rPr lang="it-IT" i="1" dirty="0">
                <a:cs typeface="Arial" panose="020B0604020202020204" pitchFamily="34" charset="0"/>
              </a:rPr>
              <a:t> </a:t>
            </a:r>
            <a:r>
              <a:rPr lang="it-IT" dirty="0">
                <a:cs typeface="Arial" panose="020B0604020202020204" pitchFamily="34" charset="0"/>
              </a:rPr>
              <a:t>are </a:t>
            </a:r>
            <a:r>
              <a:rPr lang="it-IT" dirty="0" err="1">
                <a:cs typeface="Arial" panose="020B0604020202020204" pitchFamily="34" charset="0"/>
              </a:rPr>
              <a:t>used</a:t>
            </a:r>
            <a:r>
              <a:rPr lang="it-IT" dirty="0">
                <a:cs typeface="Arial" panose="020B0604020202020204" pitchFamily="34" charset="0"/>
              </a:rPr>
              <a:t> in the treatment of </a:t>
            </a:r>
            <a:r>
              <a:rPr lang="it-IT" dirty="0" err="1">
                <a:cs typeface="Arial" panose="020B0604020202020204" pitchFamily="34" charset="0"/>
              </a:rPr>
              <a:t>gout</a:t>
            </a:r>
            <a:r>
              <a:rPr lang="it-IT" dirty="0">
                <a:cs typeface="Arial" panose="020B0604020202020204" pitchFamily="34" charset="0"/>
              </a:rPr>
              <a:t>, </a:t>
            </a:r>
            <a:r>
              <a:rPr lang="it-IT" dirty="0" err="1">
                <a:cs typeface="Arial" panose="020B0604020202020204" pitchFamily="34" charset="0"/>
              </a:rPr>
              <a:t>defects</a:t>
            </a:r>
            <a:r>
              <a:rPr lang="it-IT" dirty="0">
                <a:cs typeface="Arial" panose="020B0604020202020204" pitchFamily="34" charset="0"/>
              </a:rPr>
              <a:t> in purine </a:t>
            </a:r>
            <a:r>
              <a:rPr lang="it-IT" dirty="0" err="1">
                <a:cs typeface="Arial" panose="020B0604020202020204" pitchFamily="34" charset="0"/>
              </a:rPr>
              <a:t>metabolism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lead</a:t>
            </a:r>
            <a:r>
              <a:rPr lang="it-IT" dirty="0">
                <a:cs typeface="Arial" panose="020B0604020202020204" pitchFamily="34" charset="0"/>
              </a:rPr>
              <a:t> to the </a:t>
            </a:r>
            <a:r>
              <a:rPr lang="it-IT" dirty="0" err="1">
                <a:cs typeface="Arial" panose="020B0604020202020204" pitchFamily="34" charset="0"/>
              </a:rPr>
              <a:t>overproduction</a:t>
            </a:r>
            <a:r>
              <a:rPr lang="it-IT" dirty="0">
                <a:cs typeface="Arial" panose="020B0604020202020204" pitchFamily="34" charset="0"/>
              </a:rPr>
              <a:t> of </a:t>
            </a:r>
            <a:r>
              <a:rPr lang="it-IT" dirty="0" err="1">
                <a:cs typeface="Arial" panose="020B0604020202020204" pitchFamily="34" charset="0"/>
              </a:rPr>
              <a:t>uric</a:t>
            </a:r>
            <a:r>
              <a:rPr lang="it-IT" dirty="0">
                <a:cs typeface="Arial" panose="020B0604020202020204" pitchFamily="34" charset="0"/>
              </a:rPr>
              <a:t> acid </a:t>
            </a:r>
            <a:r>
              <a:rPr lang="it-IT" dirty="0" err="1">
                <a:cs typeface="Arial" panose="020B0604020202020204" pitchFamily="34" charset="0"/>
              </a:rPr>
              <a:t>which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precipitates</a:t>
            </a:r>
            <a:r>
              <a:rPr lang="it-IT" dirty="0">
                <a:cs typeface="Arial" panose="020B0604020202020204" pitchFamily="34" charset="0"/>
              </a:rPr>
              <a:t> in </a:t>
            </a:r>
            <a:r>
              <a:rPr lang="it-IT" dirty="0" err="1">
                <a:cs typeface="Arial" panose="020B0604020202020204" pitchFamily="34" charset="0"/>
              </a:rPr>
              <a:t>crystalline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form</a:t>
            </a:r>
            <a:r>
              <a:rPr lang="it-IT" dirty="0">
                <a:cs typeface="Arial" panose="020B0604020202020204" pitchFamily="34" charset="0"/>
              </a:rPr>
              <a:t> in the </a:t>
            </a:r>
            <a:r>
              <a:rPr lang="it-IT" dirty="0" err="1">
                <a:cs typeface="Arial" panose="020B0604020202020204" pitchFamily="34" charset="0"/>
              </a:rPr>
              <a:t>joints</a:t>
            </a:r>
            <a:r>
              <a:rPr lang="it-IT" dirty="0">
                <a:cs typeface="Arial" panose="020B0604020202020204" pitchFamily="34" charset="0"/>
              </a:rPr>
              <a:t>. Colchicine </a:t>
            </a:r>
            <a:r>
              <a:rPr lang="it-IT" dirty="0" err="1">
                <a:cs typeface="Arial" panose="020B0604020202020204" pitchFamily="34" charset="0"/>
              </a:rPr>
              <a:t>is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used</a:t>
            </a:r>
            <a:r>
              <a:rPr lang="it-IT" dirty="0">
                <a:cs typeface="Arial" panose="020B0604020202020204" pitchFamily="34" charset="0"/>
              </a:rPr>
              <a:t> for acute </a:t>
            </a:r>
            <a:r>
              <a:rPr lang="it-IT" dirty="0" err="1">
                <a:cs typeface="Arial" panose="020B0604020202020204" pitchFamily="34" charset="0"/>
              </a:rPr>
              <a:t>attacks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but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its</a:t>
            </a:r>
            <a:r>
              <a:rPr lang="it-IT" dirty="0">
                <a:cs typeface="Arial" panose="020B0604020202020204" pitchFamily="34" charset="0"/>
              </a:rPr>
              <a:t> strong </a:t>
            </a:r>
            <a:r>
              <a:rPr lang="it-IT" dirty="0" err="1">
                <a:cs typeface="Arial" panose="020B0604020202020204" pitchFamily="34" charset="0"/>
              </a:rPr>
              <a:t>toxicity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excludes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its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frequent</a:t>
            </a:r>
            <a:r>
              <a:rPr lang="it-IT" dirty="0">
                <a:cs typeface="Arial" panose="020B0604020202020204" pitchFamily="34" charset="0"/>
              </a:rPr>
              <a:t> use. 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it-IT" dirty="0"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it-IT" dirty="0">
                <a:cs typeface="Arial" panose="020B0604020202020204" pitchFamily="34" charset="0"/>
              </a:rPr>
              <a:t>Colchicine </a:t>
            </a:r>
            <a:r>
              <a:rPr lang="it-IT" dirty="0" err="1">
                <a:cs typeface="Arial" panose="020B0604020202020204" pitchFamily="34" charset="0"/>
              </a:rPr>
              <a:t>does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not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interfere</a:t>
            </a:r>
            <a:r>
              <a:rPr lang="it-IT" dirty="0">
                <a:cs typeface="Arial" panose="020B0604020202020204" pitchFamily="34" charset="0"/>
              </a:rPr>
              <a:t> with </a:t>
            </a:r>
            <a:r>
              <a:rPr lang="it-IT" dirty="0" err="1">
                <a:cs typeface="Arial" panose="020B0604020202020204" pitchFamily="34" charset="0"/>
              </a:rPr>
              <a:t>uric</a:t>
            </a:r>
            <a:r>
              <a:rPr lang="it-IT" dirty="0">
                <a:cs typeface="Arial" panose="020B0604020202020204" pitchFamily="34" charset="0"/>
              </a:rPr>
              <a:t> acid </a:t>
            </a:r>
            <a:r>
              <a:rPr lang="it-IT" dirty="0" err="1">
                <a:cs typeface="Arial" panose="020B0604020202020204" pitchFamily="34" charset="0"/>
              </a:rPr>
              <a:t>metabolism</a:t>
            </a:r>
            <a:r>
              <a:rPr lang="it-IT" dirty="0">
                <a:cs typeface="Arial" panose="020B0604020202020204" pitchFamily="34" charset="0"/>
              </a:rPr>
              <a:t> and </a:t>
            </a:r>
            <a:r>
              <a:rPr lang="it-IT" dirty="0" err="1">
                <a:cs typeface="Arial" panose="020B0604020202020204" pitchFamily="34" charset="0"/>
              </a:rPr>
              <a:t>its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action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is</a:t>
            </a:r>
            <a:r>
              <a:rPr lang="it-IT" dirty="0">
                <a:cs typeface="Arial" panose="020B0604020202020204" pitchFamily="34" charset="0"/>
              </a:rPr>
              <a:t> anti-</a:t>
            </a:r>
            <a:r>
              <a:rPr lang="it-IT" dirty="0" err="1">
                <a:cs typeface="Arial" panose="020B0604020202020204" pitchFamily="34" charset="0"/>
              </a:rPr>
              <a:t>inflammatory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only</a:t>
            </a:r>
            <a:r>
              <a:rPr lang="it-IT" dirty="0">
                <a:cs typeface="Arial" panose="020B0604020202020204" pitchFamily="34" charset="0"/>
              </a:rPr>
              <a:t>. </a:t>
            </a:r>
            <a:r>
              <a:rPr lang="it-IT" dirty="0" err="1">
                <a:cs typeface="Arial" panose="020B0604020202020204" pitchFamily="34" charset="0"/>
              </a:rPr>
              <a:t>Other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drugs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that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have</a:t>
            </a:r>
            <a:r>
              <a:rPr lang="it-IT" dirty="0">
                <a:cs typeface="Arial" panose="020B0604020202020204" pitchFamily="34" charset="0"/>
              </a:rPr>
              <a:t> a </a:t>
            </a:r>
            <a:r>
              <a:rPr lang="it-IT" dirty="0" err="1">
                <a:cs typeface="Arial" panose="020B0604020202020204" pitchFamily="34" charset="0"/>
              </a:rPr>
              <a:t>therapeutic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effect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based</a:t>
            </a:r>
            <a:r>
              <a:rPr lang="it-IT" dirty="0">
                <a:cs typeface="Arial" panose="020B0604020202020204" pitchFamily="34" charset="0"/>
              </a:rPr>
              <a:t> on </a:t>
            </a:r>
            <a:r>
              <a:rPr lang="it-IT" dirty="0" err="1">
                <a:cs typeface="Arial" panose="020B0604020202020204" pitchFamily="34" charset="0"/>
              </a:rPr>
              <a:t>intervention</a:t>
            </a:r>
            <a:r>
              <a:rPr lang="it-IT" dirty="0">
                <a:cs typeface="Arial" panose="020B0604020202020204" pitchFamily="34" charset="0"/>
              </a:rPr>
              <a:t> in the </a:t>
            </a:r>
            <a:r>
              <a:rPr lang="it-IT" dirty="0" err="1">
                <a:cs typeface="Arial" panose="020B0604020202020204" pitchFamily="34" charset="0"/>
              </a:rPr>
              <a:t>uric</a:t>
            </a:r>
            <a:r>
              <a:rPr lang="it-IT" dirty="0">
                <a:cs typeface="Arial" panose="020B0604020202020204" pitchFamily="34" charset="0"/>
              </a:rPr>
              <a:t> acid </a:t>
            </a:r>
            <a:r>
              <a:rPr lang="it-IT" dirty="0" err="1">
                <a:cs typeface="Arial" panose="020B0604020202020204" pitchFamily="34" charset="0"/>
              </a:rPr>
              <a:t>metabolite</a:t>
            </a:r>
            <a:r>
              <a:rPr lang="it-IT" dirty="0">
                <a:cs typeface="Arial" panose="020B0604020202020204" pitchFamily="34" charset="0"/>
              </a:rPr>
              <a:t> are </a:t>
            </a:r>
            <a:r>
              <a:rPr lang="it-IT" dirty="0" err="1">
                <a:cs typeface="Arial" panose="020B0604020202020204" pitchFamily="34" charset="0"/>
              </a:rPr>
              <a:t>inhibitors</a:t>
            </a:r>
            <a:r>
              <a:rPr lang="it-IT" dirty="0">
                <a:cs typeface="Arial" panose="020B0604020202020204" pitchFamily="34" charset="0"/>
              </a:rPr>
              <a:t> of the </a:t>
            </a:r>
            <a:r>
              <a:rPr lang="it-IT" dirty="0" err="1">
                <a:cs typeface="Arial" panose="020B0604020202020204" pitchFamily="34" charset="0"/>
              </a:rPr>
              <a:t>enzyme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xanthine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oxidase</a:t>
            </a:r>
            <a:r>
              <a:rPr lang="it-IT" dirty="0">
                <a:cs typeface="Arial" panose="020B0604020202020204" pitchFamily="34" charset="0"/>
              </a:rPr>
              <a:t> (</a:t>
            </a:r>
            <a:r>
              <a:rPr lang="it-IT" dirty="0" err="1">
                <a:cs typeface="Arial" panose="020B0604020202020204" pitchFamily="34" charset="0"/>
              </a:rPr>
              <a:t>allopurinol</a:t>
            </a:r>
            <a:r>
              <a:rPr lang="it-IT" dirty="0">
                <a:cs typeface="Arial" panose="020B0604020202020204" pitchFamily="34" charset="0"/>
              </a:rPr>
              <a:t>).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it-IT" dirty="0">
              <a:cs typeface="Arial" panose="020B0604020202020204" pitchFamily="34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DA9CCFA3-49D0-1443-87F7-2089541C9830}"/>
              </a:ext>
            </a:extLst>
          </p:cNvPr>
          <p:cNvGrpSpPr/>
          <p:nvPr/>
        </p:nvGrpSpPr>
        <p:grpSpPr>
          <a:xfrm>
            <a:off x="8464960" y="260648"/>
            <a:ext cx="1951521" cy="2448272"/>
            <a:chOff x="6804248" y="291607"/>
            <a:chExt cx="1951521" cy="244827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0CD1AA86-010F-7F41-B253-DC57B34C9F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6" t="3831" r="3154" b="8052"/>
            <a:stretch/>
          </p:blipFill>
          <p:spPr>
            <a:xfrm>
              <a:off x="6804248" y="291607"/>
              <a:ext cx="1951521" cy="2448272"/>
            </a:xfrm>
            <a:prstGeom prst="rect">
              <a:avLst/>
            </a:prstGeom>
          </p:spPr>
        </p:pic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F261163B-7653-924C-A0B6-6C8468475659}"/>
                </a:ext>
              </a:extLst>
            </p:cNvPr>
            <p:cNvSpPr/>
            <p:nvPr/>
          </p:nvSpPr>
          <p:spPr>
            <a:xfrm>
              <a:off x="6993575" y="2462880"/>
              <a:ext cx="157286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cs typeface="Arial" panose="020B0604020202020204" pitchFamily="34" charset="0"/>
                </a:rPr>
                <a:t>Colchicum </a:t>
              </a:r>
              <a:r>
                <a:rPr lang="en-US" sz="1200" b="1" i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autumnale</a:t>
              </a:r>
              <a:endParaRPr lang="it-IT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7EF58F1-32E6-D54E-9FBA-F2813866D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5359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C0CB213E-E21B-5244-8BA6-4B6B34A57BFD}"/>
              </a:ext>
            </a:extLst>
          </p:cNvPr>
          <p:cNvSpPr/>
          <p:nvPr/>
        </p:nvSpPr>
        <p:spPr>
          <a:xfrm>
            <a:off x="1919536" y="260649"/>
            <a:ext cx="8496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endParaRPr lang="it-IT" sz="2400" dirty="0"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it-IT" sz="2400" dirty="0">
                <a:cs typeface="Arial" panose="020B0604020202020204" pitchFamily="34" charset="0"/>
              </a:rPr>
              <a:t>Colchicine and the </a:t>
            </a:r>
            <a:r>
              <a:rPr lang="it-IT" sz="2400" dirty="0" err="1">
                <a:cs typeface="Arial" panose="020B0604020202020204" pitchFamily="34" charset="0"/>
              </a:rPr>
              <a:t>alkaloids</a:t>
            </a:r>
            <a:r>
              <a:rPr lang="it-IT" sz="2400" dirty="0">
                <a:cs typeface="Arial" panose="020B0604020202020204" pitchFamily="34" charset="0"/>
              </a:rPr>
              <a:t> </a:t>
            </a:r>
            <a:r>
              <a:rPr lang="it-IT" sz="2400" dirty="0" err="1">
                <a:cs typeface="Arial" panose="020B0604020202020204" pitchFamily="34" charset="0"/>
              </a:rPr>
              <a:t>connected</a:t>
            </a:r>
            <a:r>
              <a:rPr lang="it-IT" sz="2400" dirty="0">
                <a:cs typeface="Arial" panose="020B0604020202020204" pitchFamily="34" charset="0"/>
              </a:rPr>
              <a:t> to </a:t>
            </a:r>
            <a:r>
              <a:rPr lang="it-IT" sz="2400" dirty="0" err="1">
                <a:cs typeface="Arial" panose="020B0604020202020204" pitchFamily="34" charset="0"/>
              </a:rPr>
              <a:t>it</a:t>
            </a:r>
            <a:r>
              <a:rPr lang="it-IT" sz="2400" dirty="0">
                <a:cs typeface="Arial" panose="020B0604020202020204" pitchFamily="34" charset="0"/>
              </a:rPr>
              <a:t> </a:t>
            </a:r>
            <a:r>
              <a:rPr lang="it-IT" sz="2400" dirty="0" err="1">
                <a:cs typeface="Arial" panose="020B0604020202020204" pitchFamily="34" charset="0"/>
              </a:rPr>
              <a:t>have</a:t>
            </a:r>
            <a:r>
              <a:rPr lang="it-IT" sz="2400" dirty="0">
                <a:cs typeface="Arial" panose="020B0604020202020204" pitchFamily="34" charset="0"/>
              </a:rPr>
              <a:t> </a:t>
            </a:r>
            <a:r>
              <a:rPr lang="it-IT" sz="2400" dirty="0" err="1">
                <a:cs typeface="Arial" panose="020B0604020202020204" pitchFamily="34" charset="0"/>
              </a:rPr>
              <a:t>stimulated</a:t>
            </a:r>
            <a:r>
              <a:rPr lang="it-IT" sz="2400" dirty="0">
                <a:cs typeface="Arial" panose="020B0604020202020204" pitchFamily="34" charset="0"/>
              </a:rPr>
              <a:t> </a:t>
            </a:r>
            <a:r>
              <a:rPr lang="it-IT" sz="2400" dirty="0" err="1">
                <a:cs typeface="Arial" panose="020B0604020202020204" pitchFamily="34" charset="0"/>
              </a:rPr>
              <a:t>various</a:t>
            </a:r>
            <a:r>
              <a:rPr lang="it-IT" sz="2400" dirty="0">
                <a:cs typeface="Arial" panose="020B0604020202020204" pitchFamily="34" charset="0"/>
              </a:rPr>
              <a:t> </a:t>
            </a:r>
            <a:r>
              <a:rPr lang="it-IT" sz="2400" dirty="0" err="1">
                <a:cs typeface="Arial" panose="020B0604020202020204" pitchFamily="34" charset="0"/>
              </a:rPr>
              <a:t>essays</a:t>
            </a:r>
            <a:r>
              <a:rPr lang="it-IT" sz="2400" dirty="0">
                <a:cs typeface="Arial" panose="020B0604020202020204" pitchFamily="34" charset="0"/>
              </a:rPr>
              <a:t> to </a:t>
            </a:r>
            <a:r>
              <a:rPr lang="it-IT" sz="2400" dirty="0" err="1">
                <a:cs typeface="Arial" panose="020B0604020202020204" pitchFamily="34" charset="0"/>
              </a:rPr>
              <a:t>evaluate</a:t>
            </a:r>
            <a:r>
              <a:rPr lang="it-IT" sz="2400" dirty="0">
                <a:cs typeface="Arial" panose="020B0604020202020204" pitchFamily="34" charset="0"/>
              </a:rPr>
              <a:t> </a:t>
            </a:r>
            <a:r>
              <a:rPr lang="it-IT" sz="2400" dirty="0" err="1">
                <a:cs typeface="Arial" panose="020B0604020202020204" pitchFamily="34" charset="0"/>
              </a:rPr>
              <a:t>their</a:t>
            </a:r>
            <a:r>
              <a:rPr lang="it-IT" sz="2400" dirty="0">
                <a:cs typeface="Arial" panose="020B0604020202020204" pitchFamily="34" charset="0"/>
              </a:rPr>
              <a:t> use </a:t>
            </a:r>
            <a:r>
              <a:rPr lang="it-IT" sz="2400" dirty="0" err="1">
                <a:cs typeface="Arial" panose="020B0604020202020204" pitchFamily="34" charset="0"/>
              </a:rPr>
              <a:t>as</a:t>
            </a:r>
            <a:r>
              <a:rPr lang="it-IT" sz="2400" dirty="0">
                <a:cs typeface="Arial" panose="020B0604020202020204" pitchFamily="34" charset="0"/>
              </a:rPr>
              <a:t> </a:t>
            </a:r>
            <a:r>
              <a:rPr lang="it-IT" sz="2400" dirty="0" err="1">
                <a:cs typeface="Arial" panose="020B0604020202020204" pitchFamily="34" charset="0"/>
              </a:rPr>
              <a:t>anticancer</a:t>
            </a:r>
            <a:r>
              <a:rPr lang="it-IT" sz="2400" dirty="0">
                <a:cs typeface="Arial" panose="020B0604020202020204" pitchFamily="34" charset="0"/>
              </a:rPr>
              <a:t> </a:t>
            </a:r>
            <a:r>
              <a:rPr lang="it-IT" sz="2400" dirty="0" err="1">
                <a:cs typeface="Arial" panose="020B0604020202020204" pitchFamily="34" charset="0"/>
              </a:rPr>
              <a:t>drugs</a:t>
            </a:r>
            <a:r>
              <a:rPr lang="it-IT" sz="2400" dirty="0">
                <a:cs typeface="Arial" panose="020B0604020202020204" pitchFamily="34" charset="0"/>
              </a:rPr>
              <a:t> </a:t>
            </a:r>
            <a:r>
              <a:rPr lang="it-IT" sz="2400" dirty="0" err="1">
                <a:cs typeface="Arial" panose="020B0604020202020204" pitchFamily="34" charset="0"/>
              </a:rPr>
              <a:t>but</a:t>
            </a:r>
            <a:r>
              <a:rPr lang="it-IT" sz="2400" dirty="0">
                <a:cs typeface="Arial" panose="020B0604020202020204" pitchFamily="34" charset="0"/>
              </a:rPr>
              <a:t> </a:t>
            </a:r>
            <a:r>
              <a:rPr lang="it-IT" sz="2400" dirty="0" err="1">
                <a:cs typeface="Arial" panose="020B0604020202020204" pitchFamily="34" charset="0"/>
              </a:rPr>
              <a:t>these</a:t>
            </a:r>
            <a:r>
              <a:rPr lang="it-IT" sz="2400" dirty="0">
                <a:cs typeface="Arial" panose="020B0604020202020204" pitchFamily="34" charset="0"/>
              </a:rPr>
              <a:t> </a:t>
            </a:r>
            <a:r>
              <a:rPr lang="it-IT" sz="2400" dirty="0" err="1">
                <a:cs typeface="Arial" panose="020B0604020202020204" pitchFamily="34" charset="0"/>
              </a:rPr>
              <a:t>molecules</a:t>
            </a:r>
            <a:r>
              <a:rPr lang="it-IT" sz="2400" dirty="0">
                <a:cs typeface="Arial" panose="020B0604020202020204" pitchFamily="34" charset="0"/>
              </a:rPr>
              <a:t> </a:t>
            </a:r>
            <a:r>
              <a:rPr lang="it-IT" sz="2400" dirty="0" err="1">
                <a:cs typeface="Arial" panose="020B0604020202020204" pitchFamily="34" charset="0"/>
              </a:rPr>
              <a:t>were</a:t>
            </a:r>
            <a:r>
              <a:rPr lang="it-IT" sz="2400" dirty="0">
                <a:cs typeface="Arial" panose="020B0604020202020204" pitchFamily="34" charset="0"/>
              </a:rPr>
              <a:t> </a:t>
            </a:r>
            <a:r>
              <a:rPr lang="it-IT" sz="2400" dirty="0" err="1">
                <a:cs typeface="Arial" panose="020B0604020202020204" pitchFamily="34" charset="0"/>
              </a:rPr>
              <a:t>found</a:t>
            </a:r>
            <a:r>
              <a:rPr lang="it-IT" sz="2400" dirty="0">
                <a:cs typeface="Arial" panose="020B0604020202020204" pitchFamily="34" charset="0"/>
              </a:rPr>
              <a:t> to be </a:t>
            </a:r>
            <a:r>
              <a:rPr lang="it-IT" sz="2400" dirty="0" err="1">
                <a:cs typeface="Arial" panose="020B0604020202020204" pitchFamily="34" charset="0"/>
              </a:rPr>
              <a:t>too</a:t>
            </a:r>
            <a:r>
              <a:rPr lang="it-IT" sz="2400" dirty="0">
                <a:cs typeface="Arial" panose="020B0604020202020204" pitchFamily="34" charset="0"/>
              </a:rPr>
              <a:t> </a:t>
            </a:r>
            <a:r>
              <a:rPr lang="it-IT" sz="2400" dirty="0" err="1">
                <a:cs typeface="Arial" panose="020B0604020202020204" pitchFamily="34" charset="0"/>
              </a:rPr>
              <a:t>toxic</a:t>
            </a:r>
            <a:r>
              <a:rPr lang="it-IT" sz="2400" dirty="0"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it-IT" sz="2400" dirty="0"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it-IT" sz="2400" dirty="0">
                <a:cs typeface="Arial" panose="020B0604020202020204" pitchFamily="34" charset="0"/>
              </a:rPr>
              <a:t>Colchicine </a:t>
            </a:r>
            <a:r>
              <a:rPr lang="it-IT" sz="2400" dirty="0" err="1">
                <a:cs typeface="Arial" panose="020B0604020202020204" pitchFamily="34" charset="0"/>
              </a:rPr>
              <a:t>binds</a:t>
            </a:r>
            <a:r>
              <a:rPr lang="it-IT" sz="2400" dirty="0">
                <a:cs typeface="Arial" panose="020B0604020202020204" pitchFamily="34" charset="0"/>
              </a:rPr>
              <a:t> to </a:t>
            </a:r>
            <a:r>
              <a:rPr lang="it-IT" sz="2400" dirty="0" err="1">
                <a:cs typeface="Arial" panose="020B0604020202020204" pitchFamily="34" charset="0"/>
              </a:rPr>
              <a:t>Tubulin</a:t>
            </a:r>
            <a:r>
              <a:rPr lang="it-IT" sz="2400" dirty="0">
                <a:cs typeface="Arial" panose="020B0604020202020204" pitchFamily="34" charset="0"/>
              </a:rPr>
              <a:t> of the </a:t>
            </a:r>
            <a:r>
              <a:rPr lang="it-IT" sz="2400" dirty="0" err="1">
                <a:cs typeface="Arial" panose="020B0604020202020204" pitchFamily="34" charset="0"/>
              </a:rPr>
              <a:t>mitotic</a:t>
            </a:r>
            <a:r>
              <a:rPr lang="it-IT" sz="2400" dirty="0">
                <a:cs typeface="Arial" panose="020B0604020202020204" pitchFamily="34" charset="0"/>
              </a:rPr>
              <a:t> </a:t>
            </a:r>
            <a:r>
              <a:rPr lang="it-IT" sz="2400" dirty="0" err="1">
                <a:cs typeface="Arial" panose="020B0604020202020204" pitchFamily="34" charset="0"/>
              </a:rPr>
              <a:t>spindle</a:t>
            </a:r>
            <a:r>
              <a:rPr lang="it-IT" sz="2400" dirty="0">
                <a:cs typeface="Arial" panose="020B0604020202020204" pitchFamily="34" charset="0"/>
              </a:rPr>
              <a:t> </a:t>
            </a:r>
            <a:r>
              <a:rPr lang="it-IT" sz="2400" dirty="0" err="1">
                <a:cs typeface="Arial" panose="020B0604020202020204" pitchFamily="34" charset="0"/>
              </a:rPr>
              <a:t>preventing</a:t>
            </a:r>
            <a:r>
              <a:rPr lang="it-IT" sz="2400" dirty="0">
                <a:cs typeface="Arial" panose="020B0604020202020204" pitchFamily="34" charset="0"/>
              </a:rPr>
              <a:t> </a:t>
            </a:r>
            <a:r>
              <a:rPr lang="it-IT" sz="2400" dirty="0" err="1">
                <a:cs typeface="Arial" panose="020B0604020202020204" pitchFamily="34" charset="0"/>
              </a:rPr>
              <a:t>its</a:t>
            </a:r>
            <a:r>
              <a:rPr lang="it-IT" sz="2400" dirty="0">
                <a:cs typeface="Arial" panose="020B0604020202020204" pitchFamily="34" charset="0"/>
              </a:rPr>
              <a:t> </a:t>
            </a:r>
            <a:r>
              <a:rPr lang="it-IT" sz="2400" dirty="0" err="1">
                <a:cs typeface="Arial" panose="020B0604020202020204" pitchFamily="34" charset="0"/>
              </a:rPr>
              <a:t>polymerization</a:t>
            </a:r>
            <a:r>
              <a:rPr lang="it-IT" sz="2400" dirty="0">
                <a:cs typeface="Arial" panose="020B0604020202020204" pitchFamily="34" charset="0"/>
              </a:rPr>
              <a:t> and the </a:t>
            </a:r>
            <a:r>
              <a:rPr lang="it-IT" sz="2400" dirty="0" err="1">
                <a:cs typeface="Arial" panose="020B0604020202020204" pitchFamily="34" charset="0"/>
              </a:rPr>
              <a:t>assembly</a:t>
            </a:r>
            <a:r>
              <a:rPr lang="it-IT" sz="2400" dirty="0">
                <a:cs typeface="Arial" panose="020B0604020202020204" pitchFamily="34" charset="0"/>
              </a:rPr>
              <a:t> of </a:t>
            </a:r>
            <a:r>
              <a:rPr lang="it-IT" sz="2400" dirty="0" err="1">
                <a:cs typeface="Arial" panose="020B0604020202020204" pitchFamily="34" charset="0"/>
              </a:rPr>
              <a:t>microtubules</a:t>
            </a:r>
            <a:r>
              <a:rPr lang="it-IT" sz="2400" dirty="0">
                <a:cs typeface="Arial" panose="020B0604020202020204" pitchFamily="34" charset="0"/>
              </a:rPr>
              <a:t> with a </a:t>
            </a:r>
            <a:r>
              <a:rPr lang="it-IT" sz="2400" dirty="0" err="1">
                <a:cs typeface="Arial" panose="020B0604020202020204" pitchFamily="34" charset="0"/>
              </a:rPr>
              <a:t>mechanism</a:t>
            </a:r>
            <a:r>
              <a:rPr lang="it-IT" sz="2400" dirty="0">
                <a:cs typeface="Arial" panose="020B0604020202020204" pitchFamily="34" charset="0"/>
              </a:rPr>
              <a:t> </a:t>
            </a:r>
            <a:r>
              <a:rPr lang="it-IT" sz="2400" dirty="0" err="1">
                <a:cs typeface="Arial" panose="020B0604020202020204" pitchFamily="34" charset="0"/>
              </a:rPr>
              <a:t>similar</a:t>
            </a:r>
            <a:r>
              <a:rPr lang="it-IT" sz="2400" dirty="0">
                <a:cs typeface="Arial" panose="020B0604020202020204" pitchFamily="34" charset="0"/>
              </a:rPr>
              <a:t> to </a:t>
            </a:r>
            <a:r>
              <a:rPr lang="it-IT" sz="2400" dirty="0" err="1">
                <a:cs typeface="Arial" panose="020B0604020202020204" pitchFamily="34" charset="0"/>
              </a:rPr>
              <a:t>Podophyllotoxin</a:t>
            </a:r>
            <a:r>
              <a:rPr lang="it-IT" sz="2400" dirty="0">
                <a:cs typeface="Arial" panose="020B0604020202020204" pitchFamily="34" charset="0"/>
              </a:rPr>
              <a:t> and </a:t>
            </a:r>
            <a:r>
              <a:rPr lang="it-IT" sz="2400" dirty="0" err="1">
                <a:cs typeface="Arial" panose="020B0604020202020204" pitchFamily="34" charset="0"/>
              </a:rPr>
              <a:t>Vincristine</a:t>
            </a:r>
            <a:r>
              <a:rPr lang="it-IT" sz="2400" dirty="0"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it-IT" sz="2400" dirty="0"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it-IT" sz="2400" dirty="0" err="1">
                <a:cs typeface="Arial" panose="020B0604020202020204" pitchFamily="34" charset="0"/>
              </a:rPr>
              <a:t>Several</a:t>
            </a:r>
            <a:r>
              <a:rPr lang="it-IT" sz="2400" dirty="0">
                <a:cs typeface="Arial" panose="020B0604020202020204" pitchFamily="34" charset="0"/>
              </a:rPr>
              <a:t> non-</a:t>
            </a:r>
            <a:r>
              <a:rPr lang="it-IT" sz="2400" dirty="0" err="1">
                <a:cs typeface="Arial" panose="020B0604020202020204" pitchFamily="34" charset="0"/>
              </a:rPr>
              <a:t>toxic</a:t>
            </a:r>
            <a:r>
              <a:rPr lang="it-IT" sz="2400" dirty="0">
                <a:cs typeface="Arial" panose="020B0604020202020204" pitchFamily="34" charset="0"/>
              </a:rPr>
              <a:t> </a:t>
            </a:r>
            <a:r>
              <a:rPr lang="it-IT" sz="2400" dirty="0" err="1">
                <a:cs typeface="Arial" panose="020B0604020202020204" pitchFamily="34" charset="0"/>
              </a:rPr>
              <a:t>derivatives</a:t>
            </a:r>
            <a:r>
              <a:rPr lang="it-IT" sz="2400" dirty="0">
                <a:cs typeface="Arial" panose="020B0604020202020204" pitchFamily="34" charset="0"/>
              </a:rPr>
              <a:t> are under </a:t>
            </a:r>
            <a:r>
              <a:rPr lang="it-IT" sz="2400" dirty="0" err="1">
                <a:cs typeface="Arial" panose="020B0604020202020204" pitchFamily="34" charset="0"/>
              </a:rPr>
              <a:t>investigations</a:t>
            </a:r>
            <a:r>
              <a:rPr lang="it-IT" sz="2400" dirty="0">
                <a:cs typeface="Arial" panose="020B0604020202020204" pitchFamily="34" charset="0"/>
              </a:rPr>
              <a:t>. Docking </a:t>
            </a:r>
            <a:r>
              <a:rPr lang="it-IT" sz="2400" dirty="0" err="1">
                <a:cs typeface="Arial" panose="020B0604020202020204" pitchFamily="34" charset="0"/>
              </a:rPr>
              <a:t>modeling</a:t>
            </a:r>
            <a:r>
              <a:rPr lang="it-IT" sz="2400" dirty="0">
                <a:cs typeface="Arial" panose="020B0604020202020204" pitchFamily="34" charset="0"/>
              </a:rPr>
              <a:t> </a:t>
            </a:r>
            <a:r>
              <a:rPr lang="it-IT" sz="2400" dirty="0" err="1">
                <a:cs typeface="Arial" panose="020B0604020202020204" pitchFamily="34" charset="0"/>
              </a:rPr>
              <a:t>studies</a:t>
            </a:r>
            <a:r>
              <a:rPr lang="it-IT" sz="2400" dirty="0">
                <a:cs typeface="Arial" panose="020B0604020202020204" pitchFamily="34" charset="0"/>
              </a:rPr>
              <a:t> are </a:t>
            </a:r>
            <a:r>
              <a:rPr lang="it-IT" sz="2400" dirty="0" err="1">
                <a:cs typeface="Arial" panose="020B0604020202020204" pitchFamily="34" charset="0"/>
              </a:rPr>
              <a:t>also</a:t>
            </a:r>
            <a:r>
              <a:rPr lang="it-IT" sz="2400" dirty="0">
                <a:cs typeface="Arial" panose="020B0604020202020204" pitchFamily="34" charset="0"/>
              </a:rPr>
              <a:t> </a:t>
            </a:r>
            <a:r>
              <a:rPr lang="it-IT" sz="2400" dirty="0" err="1">
                <a:cs typeface="Arial" panose="020B0604020202020204" pitchFamily="34" charset="0"/>
              </a:rPr>
              <a:t>used</a:t>
            </a:r>
            <a:r>
              <a:rPr lang="it-IT" sz="2400" dirty="0">
                <a:cs typeface="Arial" panose="020B0604020202020204" pitchFamily="34" charset="0"/>
              </a:rPr>
              <a:t> to generate new </a:t>
            </a:r>
            <a:r>
              <a:rPr lang="it-IT" sz="2400" dirty="0" err="1">
                <a:cs typeface="Arial" panose="020B0604020202020204" pitchFamily="34" charset="0"/>
              </a:rPr>
              <a:t>molecules</a:t>
            </a:r>
            <a:r>
              <a:rPr lang="it-IT" sz="2400" dirty="0">
                <a:cs typeface="Arial" panose="020B0604020202020204" pitchFamily="34" charset="0"/>
              </a:rPr>
              <a:t> </a:t>
            </a:r>
            <a:r>
              <a:rPr lang="it-IT" sz="2400" dirty="0" err="1">
                <a:cs typeface="Arial" panose="020B0604020202020204" pitchFamily="34" charset="0"/>
              </a:rPr>
              <a:t>which</a:t>
            </a:r>
            <a:r>
              <a:rPr lang="it-IT" sz="2400" dirty="0">
                <a:cs typeface="Arial" panose="020B0604020202020204" pitchFamily="34" charset="0"/>
              </a:rPr>
              <a:t> are </a:t>
            </a:r>
            <a:r>
              <a:rPr lang="it-IT" sz="2400" dirty="0" err="1">
                <a:cs typeface="Arial" panose="020B0604020202020204" pitchFamily="34" charset="0"/>
              </a:rPr>
              <a:t>able</a:t>
            </a:r>
            <a:r>
              <a:rPr lang="it-IT" sz="2400" dirty="0">
                <a:cs typeface="Arial" panose="020B0604020202020204" pitchFamily="34" charset="0"/>
              </a:rPr>
              <a:t> to </a:t>
            </a:r>
            <a:r>
              <a:rPr lang="it-IT" sz="2400" dirty="0" err="1">
                <a:cs typeface="Arial" panose="020B0604020202020204" pitchFamily="34" charset="0"/>
              </a:rPr>
              <a:t>bind</a:t>
            </a:r>
            <a:r>
              <a:rPr lang="it-IT" sz="2400" dirty="0">
                <a:cs typeface="Arial" panose="020B0604020202020204" pitchFamily="34" charset="0"/>
              </a:rPr>
              <a:t> </a:t>
            </a:r>
            <a:r>
              <a:rPr lang="it-IT" sz="2400" dirty="0" err="1">
                <a:cs typeface="Arial" panose="020B0604020202020204" pitchFamily="34" charset="0"/>
              </a:rPr>
              <a:t>at</a:t>
            </a:r>
            <a:r>
              <a:rPr lang="it-IT" sz="2400" dirty="0">
                <a:cs typeface="Arial" panose="020B0604020202020204" pitchFamily="34" charset="0"/>
              </a:rPr>
              <a:t> the colchicine site of </a:t>
            </a:r>
            <a:r>
              <a:rPr lang="it-IT" sz="2400" dirty="0" err="1">
                <a:cs typeface="Arial" panose="020B0604020202020204" pitchFamily="34" charset="0"/>
              </a:rPr>
              <a:t>tubulin</a:t>
            </a:r>
            <a:r>
              <a:rPr lang="it-IT" sz="2400" dirty="0"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A4768F0-DF97-B74E-B711-29F138A53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6707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3191541-0898-BC45-B6F1-044B406A3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13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AF87D78-BA39-9B4E-967C-FD4E6F960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586"/>
          <a:stretch/>
        </p:blipFill>
        <p:spPr>
          <a:xfrm>
            <a:off x="1703513" y="188640"/>
            <a:ext cx="6559465" cy="457113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E2E800F-5180-4944-A02A-8A4DCB3EB36B}"/>
              </a:ext>
            </a:extLst>
          </p:cNvPr>
          <p:cNvSpPr/>
          <p:nvPr/>
        </p:nvSpPr>
        <p:spPr>
          <a:xfrm>
            <a:off x="1793586" y="4928130"/>
            <a:ext cx="844750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sz="2000" dirty="0"/>
              <a:t>The </a:t>
            </a:r>
            <a:r>
              <a:rPr lang="it-IT" sz="2000" dirty="0" err="1"/>
              <a:t>alkaloid</a:t>
            </a:r>
            <a:r>
              <a:rPr lang="it-IT" sz="2000" dirty="0"/>
              <a:t> </a:t>
            </a:r>
            <a:r>
              <a:rPr lang="it-IT" sz="2000" dirty="0" err="1"/>
              <a:t>berberine</a:t>
            </a:r>
            <a:r>
              <a:rPr lang="it-IT" sz="2000" dirty="0"/>
              <a:t> </a:t>
            </a:r>
            <a:r>
              <a:rPr lang="it-IT" sz="2000" dirty="0" err="1"/>
              <a:t>has</a:t>
            </a:r>
            <a:r>
              <a:rPr lang="it-IT" sz="2000" dirty="0"/>
              <a:t> </a:t>
            </a:r>
            <a:r>
              <a:rPr lang="it-IT" sz="2000" dirty="0" err="1"/>
              <a:t>been</a:t>
            </a:r>
            <a:r>
              <a:rPr lang="it-IT" sz="2000" dirty="0"/>
              <a:t> </a:t>
            </a:r>
            <a:r>
              <a:rPr lang="it-IT" sz="2000" dirty="0" err="1"/>
              <a:t>isolated</a:t>
            </a:r>
            <a:r>
              <a:rPr lang="it-IT" sz="2000" dirty="0"/>
              <a:t> in </a:t>
            </a:r>
            <a:r>
              <a:rPr lang="it-IT" sz="2000" dirty="0" err="1"/>
              <a:t>many</a:t>
            </a:r>
            <a:r>
              <a:rPr lang="it-IT" sz="2000" dirty="0"/>
              <a:t> </a:t>
            </a:r>
            <a:r>
              <a:rPr lang="it-IT" sz="2000" dirty="0" err="1"/>
              <a:t>plants</a:t>
            </a:r>
            <a:r>
              <a:rPr lang="it-IT" sz="2000" dirty="0"/>
              <a:t> of the </a:t>
            </a:r>
            <a:r>
              <a:rPr lang="it-IT" sz="2000" dirty="0" err="1"/>
              <a:t>Berberidaceae</a:t>
            </a:r>
            <a:r>
              <a:rPr lang="it-IT" sz="2000" dirty="0"/>
              <a:t> (e.g. </a:t>
            </a:r>
            <a:r>
              <a:rPr lang="it-IT" sz="2000" i="1" dirty="0" err="1"/>
              <a:t>Berberis</a:t>
            </a:r>
            <a:r>
              <a:rPr lang="it-IT" sz="2000" dirty="0"/>
              <a:t>, </a:t>
            </a:r>
            <a:r>
              <a:rPr lang="it-IT" sz="2000" i="1" dirty="0" err="1"/>
              <a:t>Mahonia</a:t>
            </a:r>
            <a:r>
              <a:rPr lang="it-IT" sz="2000" dirty="0"/>
              <a:t>) </a:t>
            </a:r>
            <a:r>
              <a:rPr lang="it-IT" sz="2000" dirty="0" err="1"/>
              <a:t>Ranunculaceae</a:t>
            </a:r>
            <a:r>
              <a:rPr lang="it-IT" sz="2000" dirty="0"/>
              <a:t> (</a:t>
            </a:r>
            <a:r>
              <a:rPr lang="it-IT" sz="2000" i="1" dirty="0" err="1"/>
              <a:t>Hydrastis</a:t>
            </a:r>
            <a:r>
              <a:rPr lang="it-IT" sz="2000" dirty="0"/>
              <a:t>) and </a:t>
            </a:r>
            <a:r>
              <a:rPr lang="it-IT" sz="2000" dirty="0" err="1"/>
              <a:t>others</a:t>
            </a:r>
            <a:r>
              <a:rPr lang="it-IT" sz="2000" dirty="0"/>
              <a:t>.</a:t>
            </a:r>
          </a:p>
          <a:p>
            <a:endParaRPr lang="it-IT" sz="2000" dirty="0"/>
          </a:p>
          <a:p>
            <a:pPr marL="285750" indent="-285750">
              <a:buFont typeface="Wingdings" pitchFamily="2" charset="2"/>
              <a:buChar char="Ø"/>
            </a:pPr>
            <a:r>
              <a:rPr lang="it-IT" sz="2000" dirty="0" err="1"/>
              <a:t>Berberine</a:t>
            </a:r>
            <a:r>
              <a:rPr lang="it-IT" sz="2000" dirty="0"/>
              <a:t> </a:t>
            </a:r>
            <a:r>
              <a:rPr lang="it-IT" sz="2000" dirty="0" err="1"/>
              <a:t>has</a:t>
            </a:r>
            <a:r>
              <a:rPr lang="it-IT" sz="2000" dirty="0"/>
              <a:t> </a:t>
            </a:r>
            <a:r>
              <a:rPr lang="it-IT" sz="2000" dirty="0" err="1"/>
              <a:t>antibacterial</a:t>
            </a:r>
            <a:r>
              <a:rPr lang="it-IT" sz="2000" dirty="0"/>
              <a:t> and anti-</a:t>
            </a:r>
            <a:r>
              <a:rPr lang="it-IT" sz="2000" dirty="0" err="1"/>
              <a:t>inflammatory</a:t>
            </a:r>
            <a:r>
              <a:rPr lang="it-IT" sz="2000" dirty="0"/>
              <a:t>, anti-</a:t>
            </a:r>
            <a:r>
              <a:rPr lang="it-IT" sz="2000" dirty="0" err="1"/>
              <a:t>oxidant</a:t>
            </a:r>
            <a:r>
              <a:rPr lang="it-IT" sz="2000" dirty="0"/>
              <a:t>  </a:t>
            </a:r>
            <a:r>
              <a:rPr lang="it-IT" sz="2000" dirty="0" err="1"/>
              <a:t>properties</a:t>
            </a:r>
            <a:r>
              <a:rPr lang="it-IT" sz="2000" dirty="0"/>
              <a:t> and the </a:t>
            </a:r>
            <a:r>
              <a:rPr lang="it-IT" sz="2000" dirty="0" err="1"/>
              <a:t>plants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contain</a:t>
            </a:r>
            <a:r>
              <a:rPr lang="it-IT" sz="2000" dirty="0"/>
              <a:t>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have</a:t>
            </a:r>
            <a:r>
              <a:rPr lang="it-IT" sz="2000" dirty="0"/>
              <a:t> long </a:t>
            </a:r>
            <a:r>
              <a:rPr lang="it-IT" sz="2000" dirty="0" err="1"/>
              <a:t>been</a:t>
            </a:r>
            <a:r>
              <a:rPr lang="it-IT" sz="2000" dirty="0"/>
              <a:t> </a:t>
            </a:r>
            <a:r>
              <a:rPr lang="it-IT" sz="2000" dirty="0" err="1"/>
              <a:t>used</a:t>
            </a:r>
            <a:r>
              <a:rPr lang="it-IT" sz="2000" dirty="0"/>
              <a:t> in </a:t>
            </a:r>
            <a:r>
              <a:rPr lang="it-IT" sz="2000" dirty="0" err="1"/>
              <a:t>traditional</a:t>
            </a:r>
            <a:r>
              <a:rPr lang="it-IT" sz="2000" dirty="0"/>
              <a:t> medicine.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2C5ECD7-D8DD-FA4C-90EC-FF55E9C399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" t="12759" r="4209"/>
          <a:stretch/>
        </p:blipFill>
        <p:spPr>
          <a:xfrm>
            <a:off x="8400256" y="188640"/>
            <a:ext cx="2116404" cy="132154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363BE4A-8497-5E45-8CAC-055562A4D59B}"/>
              </a:ext>
            </a:extLst>
          </p:cNvPr>
          <p:cNvSpPr txBox="1"/>
          <p:nvPr/>
        </p:nvSpPr>
        <p:spPr>
          <a:xfrm>
            <a:off x="9270230" y="1246961"/>
            <a:ext cx="12464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i="1" dirty="0" err="1">
                <a:solidFill>
                  <a:schemeClr val="bg1"/>
                </a:solidFill>
              </a:rPr>
              <a:t>Berberis</a:t>
            </a:r>
            <a:r>
              <a:rPr lang="it-IT" sz="1200" b="1" i="1" dirty="0">
                <a:solidFill>
                  <a:schemeClr val="bg1"/>
                </a:solidFill>
              </a:rPr>
              <a:t> </a:t>
            </a:r>
            <a:r>
              <a:rPr lang="it-IT" sz="1200" b="1" i="1" dirty="0" err="1">
                <a:solidFill>
                  <a:schemeClr val="bg1"/>
                </a:solidFill>
              </a:rPr>
              <a:t>vulgaris</a:t>
            </a:r>
            <a:endParaRPr lang="it-IT" sz="1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70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3191541-0898-BC45-B6F1-044B406A3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14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AF87D78-BA39-9B4E-967C-FD4E6F960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586"/>
          <a:stretch/>
        </p:blipFill>
        <p:spPr>
          <a:xfrm>
            <a:off x="2207569" y="260648"/>
            <a:ext cx="7705807" cy="536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49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404665"/>
            <a:ext cx="5485139" cy="5483673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ADD52EA-3AB0-4B47-8091-ED5C8C827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2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4A4614F-D70D-B84D-ADCE-008068E74FFC}"/>
              </a:ext>
            </a:extLst>
          </p:cNvPr>
          <p:cNvSpPr/>
          <p:nvPr/>
        </p:nvSpPr>
        <p:spPr>
          <a:xfrm>
            <a:off x="7119773" y="197669"/>
            <a:ext cx="3528392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700" dirty="0">
                <a:cs typeface="Arial" panose="020B0604020202020204" pitchFamily="34" charset="0"/>
              </a:rPr>
              <a:t>In </a:t>
            </a:r>
            <a:r>
              <a:rPr lang="en-US" sz="1700" b="1" dirty="0" err="1">
                <a:cs typeface="Arial" panose="020B0604020202020204" pitchFamily="34" charset="0"/>
              </a:rPr>
              <a:t>benzyltetrahydroisoquinoline</a:t>
            </a:r>
            <a:r>
              <a:rPr lang="en-US" sz="1700" dirty="0">
                <a:cs typeface="Arial" panose="020B0604020202020204" pitchFamily="34" charset="0"/>
              </a:rPr>
              <a:t> alkaloids, although two molecules of tyrosine are used in biosynthesis, it is only the phenylethylamine fragment of the </a:t>
            </a:r>
            <a:r>
              <a:rPr lang="en-US" sz="1700" dirty="0" err="1">
                <a:cs typeface="Arial" panose="020B0604020202020204" pitchFamily="34" charset="0"/>
              </a:rPr>
              <a:t>tetrahydroisoquinoline</a:t>
            </a:r>
            <a:r>
              <a:rPr lang="en-US" sz="1700" dirty="0">
                <a:cs typeface="Arial" panose="020B0604020202020204" pitchFamily="34" charset="0"/>
              </a:rPr>
              <a:t> system that is formed from L-DOPA </a:t>
            </a:r>
            <a:r>
              <a:rPr lang="it-IT" sz="1700" dirty="0">
                <a:cs typeface="Arial" panose="020B0604020202020204" pitchFamily="34" charset="0"/>
              </a:rPr>
              <a:t>(L-</a:t>
            </a:r>
            <a:r>
              <a:rPr lang="it-IT" sz="1700" dirty="0" err="1">
                <a:cs typeface="Arial" panose="020B0604020202020204" pitchFamily="34" charset="0"/>
              </a:rPr>
              <a:t>dihydroxyphenylalanine</a:t>
            </a:r>
            <a:r>
              <a:rPr lang="it-IT" sz="1700" dirty="0">
                <a:cs typeface="Arial" panose="020B0604020202020204" pitchFamily="34" charset="0"/>
              </a:rPr>
              <a:t>)</a:t>
            </a:r>
            <a:r>
              <a:rPr lang="en-US" sz="1700" dirty="0">
                <a:cs typeface="Arial" panose="020B0604020202020204" pitchFamily="34" charset="0"/>
              </a:rPr>
              <a:t>, while the other carbons are derived from tyrosine via 4-hydroxyphenylpyruvic acid and 4-hydroxyphenylacetaldehyde.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700" dirty="0"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700" dirty="0">
                <a:cs typeface="Arial" panose="020B0604020202020204" pitchFamily="34" charset="0"/>
              </a:rPr>
              <a:t>By successive reactions, </a:t>
            </a:r>
            <a:r>
              <a:rPr lang="en-US" sz="1700" b="1" dirty="0">
                <a:cs typeface="Arial" panose="020B0604020202020204" pitchFamily="34" charset="0"/>
              </a:rPr>
              <a:t>S-Reticulin  and R-Reticulin </a:t>
            </a:r>
            <a:r>
              <a:rPr lang="en-US" sz="1700" dirty="0">
                <a:cs typeface="Arial" panose="020B0604020202020204" pitchFamily="34" charset="0"/>
              </a:rPr>
              <a:t>are obtained,  fundamental intermediates for the synthesis of several alkaloids.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700" dirty="0"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700" dirty="0">
                <a:cs typeface="Arial" panose="020B0604020202020204" pitchFamily="34" charset="0"/>
              </a:rPr>
              <a:t>Some alkaloids, such as the opiates Morphine, Codeine and Thebaine are </a:t>
            </a:r>
            <a:r>
              <a:rPr lang="en-US" sz="1700" dirty="0" err="1">
                <a:cs typeface="Arial" panose="020B0604020202020204" pitchFamily="34" charset="0"/>
              </a:rPr>
              <a:t>synthetised</a:t>
            </a:r>
            <a:r>
              <a:rPr lang="en-US" sz="1700" dirty="0">
                <a:cs typeface="Arial" panose="020B0604020202020204" pitchFamily="34" charset="0"/>
              </a:rPr>
              <a:t> starting from </a:t>
            </a:r>
            <a:r>
              <a:rPr lang="en-US" sz="1700" b="1" dirty="0">
                <a:cs typeface="Arial" panose="020B0604020202020204" pitchFamily="34" charset="0"/>
              </a:rPr>
              <a:t>R-Reticulin</a:t>
            </a:r>
            <a:r>
              <a:rPr lang="en-US" sz="1700" dirty="0">
                <a:cs typeface="Arial" panose="020B0604020202020204" pitchFamily="34" charset="0"/>
              </a:rPr>
              <a:t> and not from its </a:t>
            </a:r>
            <a:r>
              <a:rPr lang="en-US" sz="1700" b="1" dirty="0">
                <a:cs typeface="Arial" panose="020B0604020202020204" pitchFamily="34" charset="0"/>
              </a:rPr>
              <a:t>S</a:t>
            </a:r>
            <a:r>
              <a:rPr lang="en-US" sz="1700" dirty="0">
                <a:cs typeface="Arial" panose="020B0604020202020204" pitchFamily="34" charset="0"/>
              </a:rPr>
              <a:t> </a:t>
            </a:r>
            <a:r>
              <a:rPr lang="en-US" sz="1700" b="1" dirty="0">
                <a:cs typeface="Arial" panose="020B0604020202020204" pitchFamily="34" charset="0"/>
              </a:rPr>
              <a:t>isomer</a:t>
            </a:r>
            <a:r>
              <a:rPr lang="en-US" sz="1700" dirty="0"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700" dirty="0">
              <a:cs typeface="Arial" panose="020B0604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49C99F4-C6D0-7A4C-8F99-B15E65D7D10A}"/>
              </a:ext>
            </a:extLst>
          </p:cNvPr>
          <p:cNvSpPr/>
          <p:nvPr/>
        </p:nvSpPr>
        <p:spPr>
          <a:xfrm>
            <a:off x="3143672" y="2060848"/>
            <a:ext cx="1008112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4160E81-3E99-1147-A57C-4C5BB6068AE4}"/>
              </a:ext>
            </a:extLst>
          </p:cNvPr>
          <p:cNvSpPr/>
          <p:nvPr/>
        </p:nvSpPr>
        <p:spPr>
          <a:xfrm>
            <a:off x="1775520" y="3645024"/>
            <a:ext cx="1080120" cy="15841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0834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"/>
          <a:stretch/>
        </p:blipFill>
        <p:spPr>
          <a:xfrm>
            <a:off x="1722076" y="205624"/>
            <a:ext cx="5382036" cy="6652377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7104112" y="260648"/>
            <a:ext cx="345627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it-IT" sz="1700" dirty="0">
                <a:cs typeface="Arial" panose="020B0604020202020204" pitchFamily="34" charset="0"/>
              </a:rPr>
              <a:t>The </a:t>
            </a:r>
            <a:r>
              <a:rPr lang="it-IT" sz="1700" dirty="0" err="1">
                <a:cs typeface="Arial" panose="020B0604020202020204" pitchFamily="34" charset="0"/>
              </a:rPr>
              <a:t>main</a:t>
            </a:r>
            <a:r>
              <a:rPr lang="it-IT" sz="1700" dirty="0">
                <a:cs typeface="Arial" panose="020B0604020202020204" pitchFamily="34" charset="0"/>
              </a:rPr>
              <a:t> </a:t>
            </a:r>
            <a:r>
              <a:rPr lang="it-IT" sz="1700" dirty="0" err="1">
                <a:cs typeface="Arial" panose="020B0604020202020204" pitchFamily="34" charset="0"/>
              </a:rPr>
              <a:t>alkaloids</a:t>
            </a:r>
            <a:r>
              <a:rPr lang="it-IT" sz="1700" dirty="0">
                <a:cs typeface="Arial" panose="020B0604020202020204" pitchFamily="34" charset="0"/>
              </a:rPr>
              <a:t> of </a:t>
            </a:r>
            <a:r>
              <a:rPr lang="it-IT" sz="1700" dirty="0" err="1">
                <a:cs typeface="Arial" panose="020B0604020202020204" pitchFamily="34" charset="0"/>
              </a:rPr>
              <a:t>opium</a:t>
            </a:r>
            <a:r>
              <a:rPr lang="it-IT" sz="1700" dirty="0">
                <a:cs typeface="Arial" panose="020B0604020202020204" pitchFamily="34" charset="0"/>
              </a:rPr>
              <a:t> (</a:t>
            </a:r>
            <a:r>
              <a:rPr lang="it-IT" sz="1700" b="1" dirty="0" err="1">
                <a:cs typeface="Arial" panose="020B0604020202020204" pitchFamily="34" charset="0"/>
              </a:rPr>
              <a:t>Morphine</a:t>
            </a:r>
            <a:r>
              <a:rPr lang="it-IT" sz="1700" dirty="0">
                <a:cs typeface="Arial" panose="020B0604020202020204" pitchFamily="34" charset="0"/>
              </a:rPr>
              <a:t>, </a:t>
            </a:r>
            <a:r>
              <a:rPr lang="it-IT" sz="1700" b="1" dirty="0">
                <a:cs typeface="Arial" panose="020B0604020202020204" pitchFamily="34" charset="0"/>
              </a:rPr>
              <a:t>Codeine</a:t>
            </a:r>
            <a:r>
              <a:rPr lang="it-IT" sz="1700" dirty="0">
                <a:cs typeface="Arial" panose="020B0604020202020204" pitchFamily="34" charset="0"/>
              </a:rPr>
              <a:t>, </a:t>
            </a:r>
            <a:r>
              <a:rPr lang="it-IT" sz="1700" b="1" dirty="0" err="1">
                <a:cs typeface="Arial" panose="020B0604020202020204" pitchFamily="34" charset="0"/>
              </a:rPr>
              <a:t>Thebaine</a:t>
            </a:r>
            <a:r>
              <a:rPr lang="it-IT" sz="1700" dirty="0">
                <a:cs typeface="Arial" panose="020B0604020202020204" pitchFamily="34" charset="0"/>
              </a:rPr>
              <a:t>) </a:t>
            </a:r>
            <a:r>
              <a:rPr lang="it-IT" sz="1700" dirty="0" err="1">
                <a:cs typeface="Arial" panose="020B0604020202020204" pitchFamily="34" charset="0"/>
              </a:rPr>
              <a:t>have</a:t>
            </a:r>
            <a:r>
              <a:rPr lang="it-IT" sz="1700" dirty="0">
                <a:cs typeface="Arial" panose="020B0604020202020204" pitchFamily="34" charset="0"/>
              </a:rPr>
              <a:t> a </a:t>
            </a:r>
            <a:r>
              <a:rPr lang="it-IT" sz="1700" dirty="0" err="1">
                <a:cs typeface="Arial" panose="020B0604020202020204" pitchFamily="34" charset="0"/>
              </a:rPr>
              <a:t>benzyltetrahydroquinoline</a:t>
            </a:r>
            <a:r>
              <a:rPr lang="it-IT" sz="1700" dirty="0">
                <a:cs typeface="Arial" panose="020B0604020202020204" pitchFamily="34" charset="0"/>
              </a:rPr>
              <a:t> </a:t>
            </a:r>
            <a:r>
              <a:rPr lang="it-IT" sz="1700" dirty="0" err="1">
                <a:cs typeface="Arial" panose="020B0604020202020204" pitchFamily="34" charset="0"/>
              </a:rPr>
              <a:t>origin</a:t>
            </a:r>
            <a:r>
              <a:rPr lang="it-IT" sz="1700" dirty="0">
                <a:cs typeface="Arial" panose="020B0604020202020204" pitchFamily="34" charset="0"/>
              </a:rPr>
              <a:t> and carbon-carbon bonds are </a:t>
            </a:r>
            <a:r>
              <a:rPr lang="it-IT" sz="1700" dirty="0" err="1">
                <a:cs typeface="Arial" panose="020B0604020202020204" pitchFamily="34" charset="0"/>
              </a:rPr>
              <a:t>formed</a:t>
            </a:r>
            <a:r>
              <a:rPr lang="it-IT" sz="1700" dirty="0">
                <a:cs typeface="Arial" panose="020B0604020202020204" pitchFamily="34" charset="0"/>
              </a:rPr>
              <a:t> </a:t>
            </a:r>
            <a:r>
              <a:rPr lang="it-IT" sz="1700" dirty="0" err="1">
                <a:cs typeface="Arial" panose="020B0604020202020204" pitchFamily="34" charset="0"/>
              </a:rPr>
              <a:t>between</a:t>
            </a:r>
            <a:r>
              <a:rPr lang="it-IT" sz="1700" dirty="0">
                <a:cs typeface="Arial" panose="020B0604020202020204" pitchFamily="34" charset="0"/>
              </a:rPr>
              <a:t> the </a:t>
            </a:r>
            <a:r>
              <a:rPr lang="it-IT" sz="1700" dirty="0" err="1">
                <a:cs typeface="Arial" panose="020B0604020202020204" pitchFamily="34" charset="0"/>
              </a:rPr>
              <a:t>aromatic</a:t>
            </a:r>
            <a:r>
              <a:rPr lang="it-IT" sz="1700" dirty="0">
                <a:cs typeface="Arial" panose="020B0604020202020204" pitchFamily="34" charset="0"/>
              </a:rPr>
              <a:t> </a:t>
            </a:r>
            <a:r>
              <a:rPr lang="it-IT" sz="1700" dirty="0" err="1">
                <a:cs typeface="Arial" panose="020B0604020202020204" pitchFamily="34" charset="0"/>
              </a:rPr>
              <a:t>rings</a:t>
            </a:r>
            <a:r>
              <a:rPr lang="it-IT" sz="1700" dirty="0"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it-IT" sz="1700" b="1" dirty="0"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it-IT" sz="1700" b="1" dirty="0" err="1">
                <a:cs typeface="Arial" panose="020B0604020202020204" pitchFamily="34" charset="0"/>
              </a:rPr>
              <a:t>R-Reticulin</a:t>
            </a:r>
            <a:r>
              <a:rPr lang="it-IT" sz="1700" dirty="0">
                <a:cs typeface="Arial" panose="020B0604020202020204" pitchFamily="34" charset="0"/>
              </a:rPr>
              <a:t> </a:t>
            </a:r>
            <a:r>
              <a:rPr lang="it-IT" sz="1700" dirty="0" err="1">
                <a:cs typeface="Arial" panose="020B0604020202020204" pitchFamily="34" charset="0"/>
              </a:rPr>
              <a:t>is</a:t>
            </a:r>
            <a:r>
              <a:rPr lang="it-IT" sz="1700" dirty="0">
                <a:cs typeface="Arial" panose="020B0604020202020204" pitchFamily="34" charset="0"/>
              </a:rPr>
              <a:t> the precursor of </a:t>
            </a:r>
            <a:r>
              <a:rPr lang="it-IT" sz="1700" dirty="0" err="1">
                <a:cs typeface="Arial" panose="020B0604020202020204" pitchFamily="34" charset="0"/>
              </a:rPr>
              <a:t>these</a:t>
            </a:r>
            <a:r>
              <a:rPr lang="it-IT" sz="1700" dirty="0">
                <a:cs typeface="Arial" panose="020B0604020202020204" pitchFamily="34" charset="0"/>
              </a:rPr>
              <a:t> </a:t>
            </a:r>
            <a:r>
              <a:rPr lang="it-IT" sz="1700" dirty="0" err="1">
                <a:cs typeface="Arial" panose="020B0604020202020204" pitchFamily="34" charset="0"/>
              </a:rPr>
              <a:t>morphine</a:t>
            </a:r>
            <a:r>
              <a:rPr lang="it-IT" sz="1700" dirty="0">
                <a:cs typeface="Arial" panose="020B0604020202020204" pitchFamily="34" charset="0"/>
              </a:rPr>
              <a:t> </a:t>
            </a:r>
            <a:r>
              <a:rPr lang="it-IT" sz="1700" dirty="0" err="1">
                <a:cs typeface="Arial" panose="020B0604020202020204" pitchFamily="34" charset="0"/>
              </a:rPr>
              <a:t>alkaloids</a:t>
            </a:r>
            <a:r>
              <a:rPr lang="it-IT" sz="1700" dirty="0"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it-IT" sz="1700" dirty="0"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it-IT" sz="1700" dirty="0">
                <a:cs typeface="Arial" panose="020B0604020202020204" pitchFamily="34" charset="0"/>
              </a:rPr>
              <a:t>The </a:t>
            </a:r>
            <a:r>
              <a:rPr lang="it-IT" sz="1700" dirty="0" err="1">
                <a:cs typeface="Arial" panose="020B0604020202020204" pitchFamily="34" charset="0"/>
              </a:rPr>
              <a:t>reactions</a:t>
            </a:r>
            <a:r>
              <a:rPr lang="it-IT" sz="1700" dirty="0">
                <a:cs typeface="Arial" panose="020B0604020202020204" pitchFamily="34" charset="0"/>
              </a:rPr>
              <a:t> </a:t>
            </a:r>
            <a:r>
              <a:rPr lang="it-IT" sz="1700" dirty="0" err="1">
                <a:cs typeface="Arial" panose="020B0604020202020204" pitchFamily="34" charset="0"/>
              </a:rPr>
              <a:t>that</a:t>
            </a:r>
            <a:r>
              <a:rPr lang="it-IT" sz="1700" dirty="0">
                <a:cs typeface="Arial" panose="020B0604020202020204" pitchFamily="34" charset="0"/>
              </a:rPr>
              <a:t> involve the </a:t>
            </a:r>
            <a:r>
              <a:rPr lang="it-IT" sz="1700" dirty="0" err="1">
                <a:cs typeface="Arial" panose="020B0604020202020204" pitchFamily="34" charset="0"/>
              </a:rPr>
              <a:t>conversion</a:t>
            </a:r>
            <a:r>
              <a:rPr lang="it-IT" sz="1700" dirty="0">
                <a:cs typeface="Arial" panose="020B0604020202020204" pitchFamily="34" charset="0"/>
              </a:rPr>
              <a:t> of </a:t>
            </a:r>
            <a:r>
              <a:rPr lang="it-IT" sz="1700" dirty="0" err="1">
                <a:cs typeface="Arial" panose="020B0604020202020204" pitchFamily="34" charset="0"/>
              </a:rPr>
              <a:t>thebaine</a:t>
            </a:r>
            <a:r>
              <a:rPr lang="it-IT" sz="1700" dirty="0">
                <a:cs typeface="Arial" panose="020B0604020202020204" pitchFamily="34" charset="0"/>
              </a:rPr>
              <a:t> </a:t>
            </a:r>
            <a:r>
              <a:rPr lang="it-IT" sz="1700" dirty="0" err="1">
                <a:cs typeface="Arial" panose="020B0604020202020204" pitchFamily="34" charset="0"/>
              </a:rPr>
              <a:t>into</a:t>
            </a:r>
            <a:r>
              <a:rPr lang="it-IT" sz="1700" dirty="0">
                <a:cs typeface="Arial" panose="020B0604020202020204" pitchFamily="34" charset="0"/>
              </a:rPr>
              <a:t> codeine and from </a:t>
            </a:r>
            <a:r>
              <a:rPr lang="it-IT" sz="1700" dirty="0" err="1">
                <a:cs typeface="Arial" panose="020B0604020202020204" pitchFamily="34" charset="0"/>
              </a:rPr>
              <a:t>this</a:t>
            </a:r>
            <a:r>
              <a:rPr lang="it-IT" sz="1700" dirty="0">
                <a:cs typeface="Arial" panose="020B0604020202020204" pitchFamily="34" charset="0"/>
              </a:rPr>
              <a:t> </a:t>
            </a:r>
            <a:r>
              <a:rPr lang="it-IT" sz="1700" dirty="0" err="1">
                <a:cs typeface="Arial" panose="020B0604020202020204" pitchFamily="34" charset="0"/>
              </a:rPr>
              <a:t>into</a:t>
            </a:r>
            <a:r>
              <a:rPr lang="it-IT" sz="1700" dirty="0">
                <a:cs typeface="Arial" panose="020B0604020202020204" pitchFamily="34" charset="0"/>
              </a:rPr>
              <a:t> </a:t>
            </a:r>
            <a:r>
              <a:rPr lang="it-IT" sz="1700" dirty="0" err="1">
                <a:cs typeface="Arial" panose="020B0604020202020204" pitchFamily="34" charset="0"/>
              </a:rPr>
              <a:t>morphine</a:t>
            </a:r>
            <a:r>
              <a:rPr lang="it-IT" sz="1700" dirty="0">
                <a:cs typeface="Arial" panose="020B0604020202020204" pitchFamily="34" charset="0"/>
              </a:rPr>
              <a:t> </a:t>
            </a:r>
            <a:r>
              <a:rPr lang="it-IT" sz="1700" dirty="0" err="1">
                <a:cs typeface="Arial" panose="020B0604020202020204" pitchFamily="34" charset="0"/>
              </a:rPr>
              <a:t>modify</a:t>
            </a:r>
            <a:r>
              <a:rPr lang="it-IT" sz="1700" dirty="0">
                <a:cs typeface="Arial" panose="020B0604020202020204" pitchFamily="34" charset="0"/>
              </a:rPr>
              <a:t> the </a:t>
            </a:r>
            <a:r>
              <a:rPr lang="it-IT" sz="1700" dirty="0" err="1">
                <a:cs typeface="Arial" panose="020B0604020202020204" pitchFamily="34" charset="0"/>
              </a:rPr>
              <a:t>oxidation</a:t>
            </a:r>
            <a:r>
              <a:rPr lang="it-IT" sz="1700" dirty="0">
                <a:cs typeface="Arial" panose="020B0604020202020204" pitchFamily="34" charset="0"/>
              </a:rPr>
              <a:t> state of the diene ring and </a:t>
            </a:r>
            <a:r>
              <a:rPr lang="it-IT" sz="1700" dirty="0" err="1">
                <a:cs typeface="Arial" panose="020B0604020202020204" pitchFamily="34" charset="0"/>
              </a:rPr>
              <a:t>two</a:t>
            </a:r>
            <a:r>
              <a:rPr lang="it-IT" sz="1700" dirty="0">
                <a:cs typeface="Arial" panose="020B0604020202020204" pitchFamily="34" charset="0"/>
              </a:rPr>
              <a:t> O-</a:t>
            </a:r>
            <a:r>
              <a:rPr lang="it-IT" sz="1700" dirty="0" err="1">
                <a:cs typeface="Arial" panose="020B0604020202020204" pitchFamily="34" charset="0"/>
              </a:rPr>
              <a:t>methyl</a:t>
            </a:r>
            <a:r>
              <a:rPr lang="it-IT" sz="1700" dirty="0">
                <a:cs typeface="Arial" panose="020B0604020202020204" pitchFamily="34" charset="0"/>
              </a:rPr>
              <a:t> </a:t>
            </a:r>
            <a:r>
              <a:rPr lang="it-IT" sz="1700" dirty="0" err="1">
                <a:cs typeface="Arial" panose="020B0604020202020204" pitchFamily="34" charset="0"/>
              </a:rPr>
              <a:t>groups</a:t>
            </a:r>
            <a:r>
              <a:rPr lang="it-IT" sz="1700" dirty="0">
                <a:cs typeface="Arial" panose="020B0604020202020204" pitchFamily="34" charset="0"/>
              </a:rPr>
              <a:t> are </a:t>
            </a:r>
            <a:r>
              <a:rPr lang="it-IT" sz="1700" dirty="0" err="1">
                <a:cs typeface="Arial" panose="020B0604020202020204" pitchFamily="34" charset="0"/>
              </a:rPr>
              <a:t>removed</a:t>
            </a:r>
            <a:r>
              <a:rPr lang="it-IT" sz="17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ttangolo 4"/>
          <p:cNvSpPr/>
          <p:nvPr/>
        </p:nvSpPr>
        <p:spPr>
          <a:xfrm>
            <a:off x="1596008" y="548680"/>
            <a:ext cx="1115616" cy="122413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4943872" y="5301208"/>
            <a:ext cx="1152128" cy="1152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4871864" y="836712"/>
            <a:ext cx="216024" cy="504056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C69CF28A-4303-3243-8EE9-1290E0327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3</a:t>
            </a:fld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A48A536-9342-5941-8E05-5CFD0C50A9D3}"/>
              </a:ext>
            </a:extLst>
          </p:cNvPr>
          <p:cNvSpPr/>
          <p:nvPr/>
        </p:nvSpPr>
        <p:spPr>
          <a:xfrm>
            <a:off x="3143672" y="2204864"/>
            <a:ext cx="1152128" cy="1152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218E1B0-5E6F-F34E-91C9-29B2C113A10C}"/>
              </a:ext>
            </a:extLst>
          </p:cNvPr>
          <p:cNvSpPr/>
          <p:nvPr/>
        </p:nvSpPr>
        <p:spPr>
          <a:xfrm>
            <a:off x="3359696" y="5301208"/>
            <a:ext cx="1080120" cy="1152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9380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CFD31B-AEBA-DE48-9454-2A4636550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9100" y="661986"/>
            <a:ext cx="8376574" cy="6316811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400" dirty="0" err="1"/>
              <a:t>Opium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the latex </a:t>
            </a:r>
            <a:r>
              <a:rPr lang="it-IT" sz="2400" dirty="0" err="1"/>
              <a:t>obtained</a:t>
            </a:r>
            <a:r>
              <a:rPr lang="it-IT" sz="2400" dirty="0"/>
              <a:t> by </a:t>
            </a:r>
            <a:r>
              <a:rPr lang="it-IT" sz="2400" dirty="0" err="1"/>
              <a:t>incision</a:t>
            </a:r>
            <a:r>
              <a:rPr lang="it-IT" sz="2400" dirty="0"/>
              <a:t> of the immature </a:t>
            </a:r>
            <a:r>
              <a:rPr lang="it-IT" sz="2400" dirty="0" err="1"/>
              <a:t>capsules</a:t>
            </a:r>
            <a:r>
              <a:rPr lang="it-IT" sz="2400" dirty="0"/>
              <a:t> of the </a:t>
            </a:r>
            <a:r>
              <a:rPr lang="it-IT" sz="2400" dirty="0" err="1"/>
              <a:t>opium</a:t>
            </a:r>
            <a:r>
              <a:rPr lang="it-IT" sz="2400" dirty="0"/>
              <a:t> </a:t>
            </a:r>
            <a:r>
              <a:rPr lang="it-IT" sz="2400" dirty="0" err="1"/>
              <a:t>poppy</a:t>
            </a:r>
            <a:r>
              <a:rPr lang="it-IT" sz="2400" dirty="0"/>
              <a:t>. The </a:t>
            </a:r>
            <a:r>
              <a:rPr lang="it-IT" sz="2400" dirty="0" err="1"/>
              <a:t>plant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an </a:t>
            </a:r>
            <a:r>
              <a:rPr lang="it-IT" sz="2400" dirty="0" err="1"/>
              <a:t>annual</a:t>
            </a:r>
            <a:r>
              <a:rPr lang="it-IT" sz="2400" dirty="0"/>
              <a:t> </a:t>
            </a:r>
            <a:r>
              <a:rPr lang="it-IT" sz="2400" dirty="0" err="1"/>
              <a:t>shrub</a:t>
            </a:r>
            <a:r>
              <a:rPr lang="it-IT" sz="2400" dirty="0"/>
              <a:t> with </a:t>
            </a:r>
            <a:r>
              <a:rPr lang="it-IT" sz="2400" dirty="0" err="1"/>
              <a:t>various</a:t>
            </a:r>
            <a:r>
              <a:rPr lang="it-IT" sz="2400" dirty="0"/>
              <a:t> </a:t>
            </a:r>
            <a:r>
              <a:rPr lang="it-IT" sz="2400" dirty="0" err="1"/>
              <a:t>colored</a:t>
            </a:r>
            <a:r>
              <a:rPr lang="it-IT" sz="2400" dirty="0"/>
              <a:t> </a:t>
            </a:r>
            <a:r>
              <a:rPr lang="it-IT" sz="2400" dirty="0" err="1"/>
              <a:t>flowers</a:t>
            </a:r>
            <a:r>
              <a:rPr lang="it-IT" sz="2400" dirty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it-IT" sz="2400" dirty="0"/>
              <a:t>For </a:t>
            </a:r>
            <a:r>
              <a:rPr lang="it-IT" sz="2400" dirty="0" err="1"/>
              <a:t>opium</a:t>
            </a:r>
            <a:r>
              <a:rPr lang="it-IT" sz="2400" dirty="0"/>
              <a:t> production, the </a:t>
            </a:r>
            <a:r>
              <a:rPr lang="it-IT" sz="2400" dirty="0" err="1"/>
              <a:t>maturing</a:t>
            </a:r>
            <a:r>
              <a:rPr lang="it-IT" sz="2400" dirty="0"/>
              <a:t> </a:t>
            </a:r>
            <a:r>
              <a:rPr lang="it-IT" sz="2400" dirty="0" err="1"/>
              <a:t>capsules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are just </a:t>
            </a:r>
            <a:r>
              <a:rPr lang="it-IT" sz="2400" dirty="0" err="1"/>
              <a:t>changing</a:t>
            </a:r>
            <a:r>
              <a:rPr lang="it-IT" sz="2400" dirty="0"/>
              <a:t> color from blue-green to </a:t>
            </a:r>
            <a:r>
              <a:rPr lang="it-IT" sz="2400" dirty="0" err="1"/>
              <a:t>yellow</a:t>
            </a:r>
            <a:r>
              <a:rPr lang="it-IT" sz="2400" dirty="0"/>
              <a:t> are </a:t>
            </a:r>
            <a:r>
              <a:rPr lang="it-IT" sz="2400" dirty="0" err="1"/>
              <a:t>incised</a:t>
            </a:r>
            <a:r>
              <a:rPr lang="it-IT" sz="2400" dirty="0"/>
              <a:t>. The </a:t>
            </a:r>
            <a:r>
              <a:rPr lang="it-IT" sz="2400" dirty="0" err="1"/>
              <a:t>rapidly</a:t>
            </a:r>
            <a:r>
              <a:rPr lang="it-IT" sz="2400" dirty="0"/>
              <a:t> </a:t>
            </a:r>
            <a:r>
              <a:rPr lang="it-IT" sz="2400" dirty="0" err="1"/>
              <a:t>oozing</a:t>
            </a:r>
            <a:r>
              <a:rPr lang="it-IT" sz="2400" dirty="0"/>
              <a:t> latex </a:t>
            </a:r>
            <a:r>
              <a:rPr lang="it-IT" sz="2400" dirty="0" err="1"/>
              <a:t>initially</a:t>
            </a:r>
            <a:r>
              <a:rPr lang="it-IT" sz="2400" dirty="0"/>
              <a:t> </a:t>
            </a:r>
            <a:r>
              <a:rPr lang="it-IT" sz="2400" dirty="0" err="1"/>
              <a:t>has</a:t>
            </a:r>
            <a:r>
              <a:rPr lang="it-IT" sz="2400" dirty="0"/>
              <a:t> a </a:t>
            </a:r>
            <a:r>
              <a:rPr lang="it-IT" sz="2400" dirty="0" err="1"/>
              <a:t>catty</a:t>
            </a:r>
            <a:r>
              <a:rPr lang="it-IT" sz="2400" dirty="0"/>
              <a:t> </a:t>
            </a:r>
            <a:r>
              <a:rPr lang="it-IT" sz="2400" dirty="0" err="1"/>
              <a:t>consistency</a:t>
            </a:r>
            <a:r>
              <a:rPr lang="it-IT" sz="2400" dirty="0"/>
              <a:t> and </a:t>
            </a:r>
            <a:r>
              <a:rPr lang="it-IT" sz="2400" dirty="0" err="1"/>
              <a:t>white</a:t>
            </a:r>
            <a:r>
              <a:rPr lang="it-IT" sz="2400" dirty="0"/>
              <a:t> color </a:t>
            </a:r>
            <a:r>
              <a:rPr lang="it-IT" sz="2400" dirty="0" err="1"/>
              <a:t>but</a:t>
            </a:r>
            <a:r>
              <a:rPr lang="it-IT" sz="2400" dirty="0"/>
              <a:t> </a:t>
            </a:r>
            <a:r>
              <a:rPr lang="it-IT" sz="2400" dirty="0" err="1"/>
              <a:t>quickly</a:t>
            </a:r>
            <a:r>
              <a:rPr lang="it-IT" sz="2400" dirty="0"/>
              <a:t> </a:t>
            </a:r>
            <a:r>
              <a:rPr lang="it-IT" sz="2400" dirty="0" err="1"/>
              <a:t>turns</a:t>
            </a:r>
            <a:r>
              <a:rPr lang="it-IT" sz="2400" dirty="0"/>
              <a:t> </a:t>
            </a:r>
            <a:r>
              <a:rPr lang="it-IT" sz="2400" dirty="0" err="1"/>
              <a:t>brown</a:t>
            </a:r>
            <a:r>
              <a:rPr lang="it-IT" sz="2400" dirty="0"/>
              <a:t> and </a:t>
            </a:r>
            <a:r>
              <a:rPr lang="it-IT" sz="2400" dirty="0" err="1"/>
              <a:t>forms</a:t>
            </a:r>
            <a:r>
              <a:rPr lang="it-IT" sz="2400" dirty="0"/>
              <a:t> a paste.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material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raw</a:t>
            </a:r>
            <a:r>
              <a:rPr lang="it-IT" sz="2400" dirty="0"/>
              <a:t> </a:t>
            </a:r>
            <a:r>
              <a:rPr lang="it-IT" sz="2400" dirty="0" err="1"/>
              <a:t>opium</a:t>
            </a:r>
            <a:r>
              <a:rPr lang="it-IT" sz="2400" dirty="0"/>
              <a:t>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put </a:t>
            </a:r>
            <a:r>
              <a:rPr lang="it-IT" sz="2400" dirty="0" err="1"/>
              <a:t>into</a:t>
            </a:r>
            <a:r>
              <a:rPr lang="it-IT" sz="2400" dirty="0"/>
              <a:t> </a:t>
            </a:r>
            <a:r>
              <a:rPr lang="it-IT" sz="2400" dirty="0" err="1"/>
              <a:t>poppy</a:t>
            </a:r>
            <a:r>
              <a:rPr lang="it-IT" sz="2400" dirty="0"/>
              <a:t> </a:t>
            </a:r>
            <a:r>
              <a:rPr lang="it-IT" sz="2400" dirty="0" err="1"/>
              <a:t>leaves</a:t>
            </a:r>
            <a:r>
              <a:rPr lang="it-IT" sz="2400" dirty="0"/>
              <a:t> and </a:t>
            </a:r>
            <a:r>
              <a:rPr lang="it-IT" sz="2400" dirty="0" err="1"/>
              <a:t>dried</a:t>
            </a:r>
            <a:r>
              <a:rPr lang="it-IT" sz="2400" dirty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it-IT" sz="2400" dirty="0" err="1"/>
              <a:t>Opium</a:t>
            </a:r>
            <a:r>
              <a:rPr lang="it-IT" sz="2400" dirty="0"/>
              <a:t> </a:t>
            </a:r>
            <a:r>
              <a:rPr lang="it-IT" sz="2400" dirty="0" err="1"/>
              <a:t>has</a:t>
            </a:r>
            <a:r>
              <a:rPr lang="it-IT" sz="2400" dirty="0"/>
              <a:t> </a:t>
            </a:r>
            <a:r>
              <a:rPr lang="it-IT" sz="2400" dirty="0" err="1"/>
              <a:t>been</a:t>
            </a:r>
            <a:r>
              <a:rPr lang="it-IT" sz="2400" dirty="0"/>
              <a:t> </a:t>
            </a:r>
            <a:r>
              <a:rPr lang="it-IT" sz="2400" dirty="0" err="1"/>
              <a:t>known</a:t>
            </a:r>
            <a:r>
              <a:rPr lang="it-IT" sz="2400" dirty="0"/>
              <a:t> and </a:t>
            </a:r>
            <a:r>
              <a:rPr lang="it-IT" sz="2400" dirty="0" err="1"/>
              <a:t>used</a:t>
            </a:r>
            <a:r>
              <a:rPr lang="it-IT" sz="2400" dirty="0"/>
              <a:t> for 4,000 </a:t>
            </a:r>
            <a:r>
              <a:rPr lang="it-IT" sz="2400" dirty="0" err="1"/>
              <a:t>years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an </a:t>
            </a:r>
            <a:r>
              <a:rPr lang="it-IT" sz="2400" dirty="0" err="1"/>
              <a:t>analgesic</a:t>
            </a:r>
            <a:r>
              <a:rPr lang="it-IT" sz="2400" dirty="0"/>
              <a:t> to induce </a:t>
            </a:r>
            <a:r>
              <a:rPr lang="it-IT" sz="2400" dirty="0" err="1"/>
              <a:t>sleep</a:t>
            </a:r>
            <a:r>
              <a:rPr lang="it-IT" sz="2400" dirty="0"/>
              <a:t> (</a:t>
            </a:r>
            <a:r>
              <a:rPr lang="it-IT" sz="2400" dirty="0" err="1"/>
              <a:t>narcotic</a:t>
            </a:r>
            <a:r>
              <a:rPr lang="it-IT" sz="2400" dirty="0"/>
              <a:t>) and to </a:t>
            </a:r>
            <a:r>
              <a:rPr lang="it-IT" sz="2400" dirty="0" err="1"/>
              <a:t>treat</a:t>
            </a:r>
            <a:r>
              <a:rPr lang="it-IT" sz="2400" dirty="0"/>
              <a:t> </a:t>
            </a:r>
            <a:r>
              <a:rPr lang="it-IT" sz="2400" dirty="0" err="1"/>
              <a:t>coughs</a:t>
            </a:r>
            <a:r>
              <a:rPr lang="it-IT" sz="2400" dirty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it-IT" sz="2400" dirty="0"/>
              <a:t>25% of the mass of </a:t>
            </a:r>
            <a:r>
              <a:rPr lang="it-IT" sz="2400" dirty="0" err="1"/>
              <a:t>opium</a:t>
            </a:r>
            <a:r>
              <a:rPr lang="it-IT" sz="2400" dirty="0"/>
              <a:t> </a:t>
            </a:r>
            <a:r>
              <a:rPr lang="it-IT" sz="2400" dirty="0" err="1"/>
              <a:t>contains</a:t>
            </a:r>
            <a:r>
              <a:rPr lang="it-IT" sz="2400" dirty="0"/>
              <a:t> </a:t>
            </a:r>
            <a:r>
              <a:rPr lang="it-IT" sz="2400" dirty="0" err="1"/>
              <a:t>alkaloids</a:t>
            </a:r>
            <a:r>
              <a:rPr lang="it-IT" sz="2400" dirty="0"/>
              <a:t>. Of the 40 </a:t>
            </a:r>
            <a:r>
              <a:rPr lang="it-IT" sz="2400" dirty="0" err="1"/>
              <a:t>identified</a:t>
            </a:r>
            <a:r>
              <a:rPr lang="it-IT" sz="2400" dirty="0"/>
              <a:t>, the </a:t>
            </a:r>
            <a:r>
              <a:rPr lang="it-IT" sz="2400" dirty="0" err="1"/>
              <a:t>predominant</a:t>
            </a:r>
            <a:r>
              <a:rPr lang="it-IT" sz="2400" dirty="0"/>
              <a:t> part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given</a:t>
            </a:r>
            <a:r>
              <a:rPr lang="it-IT" sz="2400" dirty="0"/>
              <a:t> by </a:t>
            </a:r>
            <a:r>
              <a:rPr lang="it-IT" sz="2400" dirty="0" err="1"/>
              <a:t>morphine</a:t>
            </a:r>
            <a:r>
              <a:rPr lang="it-IT" sz="2400" dirty="0"/>
              <a:t> (4-21%), codeine (0.8-2.5%), </a:t>
            </a:r>
            <a:r>
              <a:rPr lang="it-IT" sz="2400" dirty="0" err="1"/>
              <a:t>thebaine</a:t>
            </a:r>
            <a:r>
              <a:rPr lang="it-IT" sz="2400" dirty="0"/>
              <a:t> (0.5-2%), papaverine (0.5-2.5%).</a:t>
            </a:r>
          </a:p>
          <a:p>
            <a:pPr>
              <a:buFont typeface="Wingdings" pitchFamily="2" charset="2"/>
              <a:buChar char="Ø"/>
            </a:pPr>
            <a:r>
              <a:rPr lang="it-IT" sz="2400" dirty="0" err="1"/>
              <a:t>Morphine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a </a:t>
            </a:r>
            <a:r>
              <a:rPr lang="it-IT" sz="2400" dirty="0" err="1"/>
              <a:t>powerful</a:t>
            </a:r>
            <a:r>
              <a:rPr lang="it-IT" sz="2400" dirty="0"/>
              <a:t> </a:t>
            </a:r>
            <a:r>
              <a:rPr lang="it-IT" sz="2400" dirty="0" err="1"/>
              <a:t>narcotic</a:t>
            </a:r>
            <a:r>
              <a:rPr lang="it-IT" sz="2400" dirty="0"/>
              <a:t> </a:t>
            </a:r>
            <a:r>
              <a:rPr lang="it-IT" sz="2400" dirty="0" err="1"/>
              <a:t>analgesic</a:t>
            </a:r>
            <a:r>
              <a:rPr lang="it-IT" sz="2400" dirty="0"/>
              <a:t> and </a:t>
            </a:r>
            <a:r>
              <a:rPr lang="it-IT" sz="2400" dirty="0" err="1"/>
              <a:t>remains</a:t>
            </a:r>
            <a:r>
              <a:rPr lang="it-IT" sz="2400" dirty="0"/>
              <a:t> </a:t>
            </a:r>
            <a:r>
              <a:rPr lang="it-IT" sz="2400" dirty="0" err="1"/>
              <a:t>one</a:t>
            </a:r>
            <a:r>
              <a:rPr lang="it-IT" sz="2400" dirty="0"/>
              <a:t> of the best </a:t>
            </a:r>
            <a:r>
              <a:rPr lang="it-IT" sz="2400" dirty="0" err="1"/>
              <a:t>analgesics</a:t>
            </a:r>
            <a:r>
              <a:rPr lang="it-IT" sz="2400" dirty="0"/>
              <a:t> for </a:t>
            </a:r>
            <a:r>
              <a:rPr lang="it-IT" sz="2400" dirty="0" err="1"/>
              <a:t>relieving</a:t>
            </a:r>
            <a:r>
              <a:rPr lang="it-IT" sz="2400" dirty="0"/>
              <a:t> severe </a:t>
            </a:r>
            <a:r>
              <a:rPr lang="it-IT" sz="2400" dirty="0" err="1"/>
              <a:t>pain</a:t>
            </a:r>
            <a:r>
              <a:rPr lang="it-IT" sz="2400" dirty="0"/>
              <a:t>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57926D2-0926-1247-9AF6-7D69C5C1F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4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FE220BF-D265-0E48-BF0D-78C8A5FA04B9}"/>
              </a:ext>
            </a:extLst>
          </p:cNvPr>
          <p:cNvSpPr txBox="1"/>
          <p:nvPr/>
        </p:nvSpPr>
        <p:spPr>
          <a:xfrm>
            <a:off x="3799574" y="0"/>
            <a:ext cx="4938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>
                <a:solidFill>
                  <a:srgbClr val="7030A0"/>
                </a:solidFill>
              </a:rPr>
              <a:t>Papaver</a:t>
            </a:r>
            <a:r>
              <a:rPr lang="it-IT" sz="2400" b="1" i="1" dirty="0">
                <a:solidFill>
                  <a:srgbClr val="7030A0"/>
                </a:solidFill>
              </a:rPr>
              <a:t> </a:t>
            </a:r>
            <a:r>
              <a:rPr lang="it-IT" sz="2400" b="1" i="1" dirty="0" err="1">
                <a:solidFill>
                  <a:srgbClr val="7030A0"/>
                </a:solidFill>
              </a:rPr>
              <a:t>sominiferum</a:t>
            </a:r>
            <a:r>
              <a:rPr lang="it-IT" sz="2400" b="1" i="1" dirty="0">
                <a:solidFill>
                  <a:srgbClr val="7030A0"/>
                </a:solidFill>
              </a:rPr>
              <a:t> </a:t>
            </a:r>
            <a:r>
              <a:rPr lang="it-IT" sz="2400" b="1" dirty="0">
                <a:solidFill>
                  <a:srgbClr val="7030A0"/>
                </a:solidFill>
              </a:rPr>
              <a:t>(</a:t>
            </a:r>
            <a:r>
              <a:rPr lang="it-IT" sz="2400" b="1" dirty="0" err="1">
                <a:solidFill>
                  <a:srgbClr val="7030A0"/>
                </a:solidFill>
              </a:rPr>
              <a:t>Papaveraceae</a:t>
            </a:r>
            <a:r>
              <a:rPr lang="it-IT" sz="2400" b="1" dirty="0">
                <a:solidFill>
                  <a:srgbClr val="7030A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45788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CFD31B-AEBA-DE48-9454-2A4636550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5560" y="188641"/>
            <a:ext cx="8075240" cy="653283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400" dirty="0"/>
              <a:t>Codeine </a:t>
            </a:r>
            <a:r>
              <a:rPr lang="it-IT" sz="2400" dirty="0" err="1"/>
              <a:t>is</a:t>
            </a:r>
            <a:r>
              <a:rPr lang="it-IT" sz="2400" dirty="0"/>
              <a:t> the 3-</a:t>
            </a:r>
            <a:r>
              <a:rPr lang="it-IT" sz="2400" i="1" dirty="0"/>
              <a:t>O</a:t>
            </a:r>
            <a:r>
              <a:rPr lang="it-IT" sz="2400" dirty="0"/>
              <a:t>-methyl </a:t>
            </a:r>
            <a:r>
              <a:rPr lang="it-IT" sz="2400" dirty="0" err="1"/>
              <a:t>ether</a:t>
            </a:r>
            <a:r>
              <a:rPr lang="it-IT" sz="2400" dirty="0"/>
              <a:t> of </a:t>
            </a:r>
            <a:r>
              <a:rPr lang="it-IT" sz="2400" dirty="0" err="1"/>
              <a:t>morphine</a:t>
            </a:r>
            <a:r>
              <a:rPr lang="it-IT" sz="2400" dirty="0"/>
              <a:t> and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one</a:t>
            </a:r>
            <a:r>
              <a:rPr lang="it-IT" sz="2400" dirty="0"/>
              <a:t> of the </a:t>
            </a:r>
            <a:r>
              <a:rPr lang="it-IT" sz="2400" dirty="0" err="1"/>
              <a:t>most</a:t>
            </a:r>
            <a:r>
              <a:rPr lang="it-IT" sz="2400" dirty="0"/>
              <a:t> </a:t>
            </a:r>
            <a:r>
              <a:rPr lang="it-IT" sz="2400" dirty="0" err="1"/>
              <a:t>widely</a:t>
            </a:r>
            <a:r>
              <a:rPr lang="it-IT" sz="2400" dirty="0"/>
              <a:t> </a:t>
            </a:r>
            <a:r>
              <a:rPr lang="it-IT" sz="2400" dirty="0" err="1"/>
              <a:t>used</a:t>
            </a:r>
            <a:r>
              <a:rPr lang="it-IT" sz="2400" dirty="0"/>
              <a:t> </a:t>
            </a:r>
            <a:r>
              <a:rPr lang="it-IT" sz="2400" dirty="0" err="1"/>
              <a:t>opium</a:t>
            </a:r>
            <a:r>
              <a:rPr lang="it-IT" sz="2400" dirty="0"/>
              <a:t> </a:t>
            </a:r>
            <a:r>
              <a:rPr lang="it-IT" sz="2400" dirty="0" err="1"/>
              <a:t>alkaloids</a:t>
            </a:r>
            <a:r>
              <a:rPr lang="it-IT" sz="2400" dirty="0"/>
              <a:t>,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produced</a:t>
            </a:r>
            <a:r>
              <a:rPr lang="it-IT" sz="2400" dirty="0"/>
              <a:t> by semi-</a:t>
            </a:r>
            <a:r>
              <a:rPr lang="it-IT" sz="2400" dirty="0" err="1"/>
              <a:t>synthesis</a:t>
            </a:r>
            <a:r>
              <a:rPr lang="it-IT" sz="2400" dirty="0"/>
              <a:t> from </a:t>
            </a:r>
            <a:r>
              <a:rPr lang="it-IT" sz="2400" dirty="0" err="1"/>
              <a:t>morphine</a:t>
            </a:r>
            <a:r>
              <a:rPr lang="it-IT" sz="2400" dirty="0"/>
              <a:t>. </a:t>
            </a:r>
          </a:p>
          <a:p>
            <a:pPr>
              <a:buFont typeface="Wingdings" pitchFamily="2" charset="2"/>
              <a:buChar char="Ø"/>
            </a:pP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also</a:t>
            </a:r>
            <a:r>
              <a:rPr lang="it-IT" sz="2400" dirty="0"/>
              <a:t> </a:t>
            </a:r>
            <a:r>
              <a:rPr lang="it-IT" sz="2400" dirty="0" err="1"/>
              <a:t>acts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an </a:t>
            </a:r>
            <a:r>
              <a:rPr lang="it-IT" sz="2400" dirty="0" err="1"/>
              <a:t>analgesic</a:t>
            </a:r>
            <a:r>
              <a:rPr lang="it-IT" sz="2400" dirty="0"/>
              <a:t> </a:t>
            </a:r>
            <a:r>
              <a:rPr lang="it-IT" sz="2400" dirty="0" err="1"/>
              <a:t>but</a:t>
            </a:r>
            <a:r>
              <a:rPr lang="it-IT" sz="2400" dirty="0"/>
              <a:t> </a:t>
            </a:r>
            <a:r>
              <a:rPr lang="it-IT" sz="2400" dirty="0" err="1"/>
              <a:t>less</a:t>
            </a:r>
            <a:r>
              <a:rPr lang="it-IT" sz="2400" dirty="0"/>
              <a:t> </a:t>
            </a:r>
            <a:r>
              <a:rPr lang="it-IT" sz="2400" dirty="0" err="1"/>
              <a:t>potent</a:t>
            </a:r>
            <a:r>
              <a:rPr lang="it-IT" sz="2400" dirty="0"/>
              <a:t> and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partially</a:t>
            </a:r>
            <a:r>
              <a:rPr lang="it-IT" sz="2400" dirty="0"/>
              <a:t> </a:t>
            </a:r>
            <a:r>
              <a:rPr lang="it-IT" sz="2400" dirty="0" err="1"/>
              <a:t>demethylated</a:t>
            </a:r>
            <a:r>
              <a:rPr lang="it-IT" sz="2400" dirty="0"/>
              <a:t> in the </a:t>
            </a:r>
            <a:r>
              <a:rPr lang="it-IT" sz="2400" dirty="0" err="1"/>
              <a:t>liver</a:t>
            </a:r>
            <a:r>
              <a:rPr lang="it-IT" sz="2400" dirty="0"/>
              <a:t> (</a:t>
            </a:r>
            <a:r>
              <a:rPr lang="it-IT" sz="2400" dirty="0" err="1"/>
              <a:t>producing</a:t>
            </a:r>
            <a:r>
              <a:rPr lang="it-IT" sz="2400" dirty="0"/>
              <a:t> </a:t>
            </a:r>
            <a:r>
              <a:rPr lang="it-IT" sz="2400" dirty="0" err="1"/>
              <a:t>morphine</a:t>
            </a:r>
            <a:r>
              <a:rPr lang="it-IT" sz="2400" dirty="0"/>
              <a:t>)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gives</a:t>
            </a:r>
            <a:r>
              <a:rPr lang="it-IT" sz="2400" dirty="0"/>
              <a:t> </a:t>
            </a:r>
            <a:r>
              <a:rPr lang="it-IT" sz="2400" dirty="0" err="1"/>
              <a:t>it</a:t>
            </a:r>
            <a:r>
              <a:rPr lang="it-IT" sz="2400" dirty="0"/>
              <a:t> the </a:t>
            </a:r>
            <a:r>
              <a:rPr lang="it-IT" sz="2400" dirty="0" err="1"/>
              <a:t>morphine-like</a:t>
            </a:r>
            <a:r>
              <a:rPr lang="it-IT" sz="2400" dirty="0"/>
              <a:t> </a:t>
            </a:r>
            <a:r>
              <a:rPr lang="it-IT" sz="2400" dirty="0" err="1"/>
              <a:t>analgesic</a:t>
            </a:r>
            <a:r>
              <a:rPr lang="it-IT" sz="2400" dirty="0"/>
              <a:t> </a:t>
            </a:r>
            <a:r>
              <a:rPr lang="it-IT" sz="2400" dirty="0" err="1"/>
              <a:t>effects</a:t>
            </a:r>
            <a:r>
              <a:rPr lang="it-IT" sz="2400" dirty="0"/>
              <a:t>, </a:t>
            </a:r>
            <a:r>
              <a:rPr lang="it-IT" sz="2400" dirty="0" err="1"/>
              <a:t>without</a:t>
            </a:r>
            <a:r>
              <a:rPr lang="it-IT" sz="2400" dirty="0"/>
              <a:t> </a:t>
            </a:r>
            <a:r>
              <a:rPr lang="it-IT" sz="2400" dirty="0" err="1"/>
              <a:t>typical</a:t>
            </a:r>
            <a:r>
              <a:rPr lang="it-IT" sz="2400" dirty="0"/>
              <a:t> </a:t>
            </a:r>
            <a:r>
              <a:rPr lang="it-IT" sz="2400" dirty="0" err="1"/>
              <a:t>euphoria</a:t>
            </a:r>
            <a:r>
              <a:rPr lang="it-IT" sz="2400" dirty="0"/>
              <a:t> and </a:t>
            </a:r>
            <a:r>
              <a:rPr lang="it-IT" sz="2400" dirty="0" err="1"/>
              <a:t>addiction</a:t>
            </a:r>
            <a:r>
              <a:rPr lang="it-IT" sz="2400" dirty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it-IT" sz="2400" dirty="0" err="1"/>
              <a:t>Thebaine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the </a:t>
            </a:r>
            <a:r>
              <a:rPr lang="it-IT" sz="2400" dirty="0" err="1"/>
              <a:t>starting</a:t>
            </a:r>
            <a:r>
              <a:rPr lang="it-IT" sz="2400" dirty="0"/>
              <a:t> </a:t>
            </a:r>
            <a:r>
              <a:rPr lang="it-IT" sz="2400" dirty="0" err="1"/>
              <a:t>point</a:t>
            </a:r>
            <a:r>
              <a:rPr lang="it-IT" sz="2400" dirty="0"/>
              <a:t> for </a:t>
            </a:r>
            <a:r>
              <a:rPr lang="it-IT" sz="2400" dirty="0" err="1"/>
              <a:t>other</a:t>
            </a:r>
            <a:r>
              <a:rPr lang="it-IT" sz="2400" dirty="0"/>
              <a:t> </a:t>
            </a:r>
            <a:r>
              <a:rPr lang="it-IT" sz="2400" dirty="0" err="1"/>
              <a:t>drugs</a:t>
            </a:r>
            <a:r>
              <a:rPr lang="it-IT" sz="2400" dirty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it-IT" sz="2400" dirty="0"/>
              <a:t>Papaverine </a:t>
            </a:r>
            <a:r>
              <a:rPr lang="it-IT" sz="2400" dirty="0" err="1"/>
              <a:t>has</a:t>
            </a:r>
            <a:r>
              <a:rPr lang="it-IT" sz="2400" dirty="0"/>
              <a:t> </a:t>
            </a:r>
            <a:r>
              <a:rPr lang="it-IT" sz="2400" dirty="0" err="1"/>
              <a:t>spasmolytic</a:t>
            </a:r>
            <a:r>
              <a:rPr lang="it-IT" sz="2400" dirty="0"/>
              <a:t> and </a:t>
            </a:r>
            <a:r>
              <a:rPr lang="it-IT" sz="2400" dirty="0" err="1"/>
              <a:t>vasodilatory</a:t>
            </a:r>
            <a:r>
              <a:rPr lang="it-IT" sz="2400" dirty="0"/>
              <a:t> </a:t>
            </a:r>
            <a:r>
              <a:rPr lang="it-IT" sz="2400" dirty="0" err="1"/>
              <a:t>activity</a:t>
            </a:r>
            <a:r>
              <a:rPr lang="it-IT" sz="2400" dirty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it-IT" sz="2400" dirty="0" err="1"/>
              <a:t>Papaveretum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a </a:t>
            </a:r>
            <a:r>
              <a:rPr lang="it-IT" sz="2400" dirty="0" err="1"/>
              <a:t>mixture</a:t>
            </a:r>
            <a:r>
              <a:rPr lang="it-IT" sz="2400" dirty="0"/>
              <a:t> of </a:t>
            </a:r>
            <a:r>
              <a:rPr lang="it-IT" sz="2400" dirty="0" err="1"/>
              <a:t>purified</a:t>
            </a:r>
            <a:r>
              <a:rPr lang="it-IT" sz="2400" dirty="0"/>
              <a:t> </a:t>
            </a:r>
            <a:r>
              <a:rPr lang="it-IT" sz="2400" dirty="0" err="1"/>
              <a:t>opium</a:t>
            </a:r>
            <a:r>
              <a:rPr lang="it-IT" sz="2400" dirty="0"/>
              <a:t> </a:t>
            </a:r>
            <a:r>
              <a:rPr lang="it-IT" sz="2400" dirty="0" err="1"/>
              <a:t>alkaloids</a:t>
            </a:r>
            <a:r>
              <a:rPr lang="it-IT" sz="2400" dirty="0"/>
              <a:t> </a:t>
            </a:r>
            <a:r>
              <a:rPr lang="it-IT" sz="2400" dirty="0" err="1"/>
              <a:t>present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acid </a:t>
            </a:r>
            <a:r>
              <a:rPr lang="it-IT" sz="2400" dirty="0" err="1"/>
              <a:t>chlorides</a:t>
            </a:r>
            <a:r>
              <a:rPr lang="it-IT" sz="2400" dirty="0"/>
              <a:t> and </a:t>
            </a:r>
            <a:r>
              <a:rPr lang="it-IT" sz="2400" dirty="0" err="1"/>
              <a:t>its</a:t>
            </a:r>
            <a:r>
              <a:rPr lang="it-IT" sz="2400" dirty="0"/>
              <a:t> </a:t>
            </a:r>
            <a:r>
              <a:rPr lang="it-IT" sz="2400" dirty="0" err="1"/>
              <a:t>current</a:t>
            </a:r>
            <a:r>
              <a:rPr lang="it-IT" sz="2400" dirty="0"/>
              <a:t> </a:t>
            </a:r>
            <a:r>
              <a:rPr lang="it-IT" sz="2400" dirty="0" err="1"/>
              <a:t>formulation</a:t>
            </a:r>
            <a:r>
              <a:rPr lang="it-IT" sz="2400" dirty="0"/>
              <a:t> </a:t>
            </a:r>
            <a:r>
              <a:rPr lang="it-IT" sz="2400" dirty="0" err="1"/>
              <a:t>contains</a:t>
            </a:r>
            <a:r>
              <a:rPr lang="it-IT" sz="2400" dirty="0"/>
              <a:t> </a:t>
            </a:r>
            <a:r>
              <a:rPr lang="it-IT" sz="2400" dirty="0" err="1"/>
              <a:t>morphine</a:t>
            </a:r>
            <a:r>
              <a:rPr lang="it-IT" sz="2400" dirty="0"/>
              <a:t> (85%), codeine (8%), papaverine (7%). </a:t>
            </a:r>
          </a:p>
          <a:p>
            <a:pPr>
              <a:buFont typeface="Wingdings" pitchFamily="2" charset="2"/>
              <a:buChar char="Ø"/>
            </a:pP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used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an </a:t>
            </a:r>
            <a:r>
              <a:rPr lang="it-IT" sz="2400" dirty="0" err="1"/>
              <a:t>analgesic</a:t>
            </a:r>
            <a:r>
              <a:rPr lang="it-IT" sz="2400" dirty="0"/>
              <a:t> </a:t>
            </a:r>
            <a:r>
              <a:rPr lang="it-IT" sz="2400" dirty="0" err="1"/>
              <a:t>during</a:t>
            </a:r>
            <a:r>
              <a:rPr lang="it-IT" sz="2400" dirty="0"/>
              <a:t> </a:t>
            </a:r>
            <a:r>
              <a:rPr lang="it-IT" sz="2400" dirty="0" err="1"/>
              <a:t>operations</a:t>
            </a:r>
            <a:r>
              <a:rPr lang="it-IT" sz="2400" dirty="0"/>
              <a:t>. </a:t>
            </a:r>
            <a:r>
              <a:rPr lang="it-IT" sz="2400" dirty="0" err="1"/>
              <a:t>It</a:t>
            </a:r>
            <a:r>
              <a:rPr lang="it-IT" sz="2400" dirty="0"/>
              <a:t> can be </a:t>
            </a:r>
            <a:r>
              <a:rPr lang="it-IT" sz="2400" dirty="0" err="1"/>
              <a:t>combined</a:t>
            </a:r>
            <a:r>
              <a:rPr lang="it-IT" sz="2400" dirty="0"/>
              <a:t> with al </a:t>
            </a:r>
            <a:r>
              <a:rPr lang="it-IT" sz="2400" dirty="0" err="1"/>
              <a:t>hyoscine</a:t>
            </a:r>
            <a:r>
              <a:rPr lang="it-IT" sz="2400" dirty="0"/>
              <a:t>, an </a:t>
            </a:r>
            <a:r>
              <a:rPr lang="it-IT" sz="2400" dirty="0" err="1"/>
              <a:t>antisecretory</a:t>
            </a:r>
            <a:r>
              <a:rPr lang="it-IT" sz="2400" dirty="0"/>
              <a:t> </a:t>
            </a:r>
            <a:r>
              <a:rPr lang="it-IT" sz="2400" dirty="0" err="1"/>
              <a:t>tropane</a:t>
            </a:r>
            <a:r>
              <a:rPr lang="it-IT" sz="2400" dirty="0"/>
              <a:t> </a:t>
            </a:r>
            <a:r>
              <a:rPr lang="it-IT" sz="2400" dirty="0" err="1"/>
              <a:t>alkaloid</a:t>
            </a:r>
            <a:r>
              <a:rPr lang="it-IT" sz="2400" dirty="0"/>
              <a:t>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57926D2-0926-1247-9AF6-7D69C5C1F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5830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49FC381-2984-D94B-8B65-0F82BCA25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6</a:t>
            </a:fld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DAE6D71-49EA-404C-8243-C0358840592F}"/>
              </a:ext>
            </a:extLst>
          </p:cNvPr>
          <p:cNvSpPr/>
          <p:nvPr/>
        </p:nvSpPr>
        <p:spPr>
          <a:xfrm>
            <a:off x="2063552" y="123183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000" dirty="0" err="1"/>
              <a:t>Pharmaceutical</a:t>
            </a:r>
            <a:r>
              <a:rPr lang="it-IT" sz="2000" dirty="0"/>
              <a:t> </a:t>
            </a:r>
            <a:r>
              <a:rPr lang="it-IT" sz="2000" dirty="0" err="1"/>
              <a:t>research</a:t>
            </a:r>
            <a:r>
              <a:rPr lang="it-IT" sz="2000" dirty="0"/>
              <a:t> </a:t>
            </a:r>
            <a:r>
              <a:rPr lang="it-IT" sz="2000" dirty="0" err="1"/>
              <a:t>has</a:t>
            </a:r>
            <a:r>
              <a:rPr lang="it-IT" sz="2000" dirty="0"/>
              <a:t> </a:t>
            </a:r>
            <a:r>
              <a:rPr lang="it-IT" sz="2000" dirty="0" err="1"/>
              <a:t>developed</a:t>
            </a:r>
            <a:r>
              <a:rPr lang="it-IT" sz="2000" dirty="0"/>
              <a:t> a large </a:t>
            </a:r>
            <a:r>
              <a:rPr lang="it-IT" sz="2000" dirty="0" err="1"/>
              <a:t>series</a:t>
            </a:r>
            <a:r>
              <a:rPr lang="it-IT" sz="2000" dirty="0"/>
              <a:t> of semi-</a:t>
            </a:r>
            <a:r>
              <a:rPr lang="it-IT" sz="2000" dirty="0" err="1"/>
              <a:t>synthetic</a:t>
            </a:r>
            <a:r>
              <a:rPr lang="it-IT" sz="2000" dirty="0"/>
              <a:t> or </a:t>
            </a:r>
            <a:r>
              <a:rPr lang="it-IT" sz="2000" dirty="0" err="1"/>
              <a:t>fully</a:t>
            </a:r>
            <a:r>
              <a:rPr lang="it-IT" sz="2000" dirty="0"/>
              <a:t> </a:t>
            </a:r>
            <a:r>
              <a:rPr lang="it-IT" sz="2000" dirty="0" err="1"/>
              <a:t>synthetic</a:t>
            </a:r>
            <a:r>
              <a:rPr lang="it-IT" sz="2000" dirty="0"/>
              <a:t> </a:t>
            </a:r>
            <a:r>
              <a:rPr lang="it-IT" sz="2000" dirty="0" err="1"/>
              <a:t>derivatives</a:t>
            </a:r>
            <a:r>
              <a:rPr lang="it-IT" sz="2000" dirty="0"/>
              <a:t> of </a:t>
            </a:r>
            <a:r>
              <a:rPr lang="it-IT" sz="2000" dirty="0" err="1"/>
              <a:t>morphine</a:t>
            </a:r>
            <a:r>
              <a:rPr lang="it-IT" sz="2000" dirty="0"/>
              <a:t>, </a:t>
            </a:r>
            <a:r>
              <a:rPr lang="it-IT" sz="2000" dirty="0" err="1"/>
              <a:t>called</a:t>
            </a:r>
            <a:r>
              <a:rPr lang="it-IT" sz="2000" dirty="0"/>
              <a:t> </a:t>
            </a:r>
            <a:r>
              <a:rPr lang="it-IT" sz="2000" dirty="0" err="1"/>
              <a:t>opioids</a:t>
            </a:r>
            <a:r>
              <a:rPr lang="it-IT" sz="2000" dirty="0"/>
              <a:t>. </a:t>
            </a:r>
            <a:r>
              <a:rPr lang="it-IT" sz="2000" dirty="0" err="1"/>
              <a:t>They</a:t>
            </a:r>
            <a:r>
              <a:rPr lang="it-IT" sz="2000" dirty="0"/>
              <a:t> </a:t>
            </a:r>
            <a:r>
              <a:rPr lang="it-IT" sz="2000" dirty="0" err="1"/>
              <a:t>have</a:t>
            </a:r>
            <a:r>
              <a:rPr lang="it-IT" sz="2000" dirty="0"/>
              <a:t> </a:t>
            </a:r>
            <a:r>
              <a:rPr lang="it-IT" sz="2000" dirty="0" err="1"/>
              <a:t>analgesic</a:t>
            </a:r>
            <a:r>
              <a:rPr lang="it-IT" sz="2000" dirty="0"/>
              <a:t> and </a:t>
            </a:r>
            <a:r>
              <a:rPr lang="it-IT" sz="2000" dirty="0" err="1"/>
              <a:t>narcotic</a:t>
            </a:r>
            <a:r>
              <a:rPr lang="it-IT" sz="2000" dirty="0"/>
              <a:t> </a:t>
            </a:r>
            <a:r>
              <a:rPr lang="it-IT" sz="2000" dirty="0" err="1"/>
              <a:t>properties</a:t>
            </a:r>
            <a:r>
              <a:rPr lang="it-IT" sz="2000" dirty="0"/>
              <a:t> </a:t>
            </a:r>
            <a:r>
              <a:rPr lang="it-IT" sz="2000" dirty="0" err="1"/>
              <a:t>similar</a:t>
            </a:r>
            <a:r>
              <a:rPr lang="it-IT" sz="2000" dirty="0"/>
              <a:t> to </a:t>
            </a:r>
            <a:r>
              <a:rPr lang="it-IT" sz="2000" dirty="0" err="1"/>
              <a:t>morphine</a:t>
            </a:r>
            <a:r>
              <a:rPr lang="it-IT" sz="2000" dirty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it-IT" sz="2000" dirty="0" err="1"/>
              <a:t>Diamorphine</a:t>
            </a:r>
            <a:r>
              <a:rPr lang="it-IT" sz="2000" dirty="0"/>
              <a:t> or </a:t>
            </a:r>
            <a:r>
              <a:rPr lang="it-IT" sz="2000" dirty="0" err="1"/>
              <a:t>heroin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the </a:t>
            </a:r>
            <a:r>
              <a:rPr lang="it-IT" sz="2000" dirty="0" err="1"/>
              <a:t>diacetyl</a:t>
            </a:r>
            <a:r>
              <a:rPr lang="it-IT" sz="2000" dirty="0"/>
              <a:t> derivative of </a:t>
            </a:r>
            <a:r>
              <a:rPr lang="it-IT" sz="2000" dirty="0" err="1"/>
              <a:t>morphine</a:t>
            </a:r>
            <a:endParaRPr lang="it-IT" sz="2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493A000-B4DC-B04E-B8BF-F9FB9497FA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" t="5235" r="1550" b="1625"/>
          <a:stretch/>
        </p:blipFill>
        <p:spPr>
          <a:xfrm>
            <a:off x="2927648" y="1802142"/>
            <a:ext cx="6031404" cy="473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54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404665"/>
            <a:ext cx="5485139" cy="5483673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ADD52EA-3AB0-4B47-8091-ED5C8C827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7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4A4614F-D70D-B84D-ADCE-008068E74FFC}"/>
              </a:ext>
            </a:extLst>
          </p:cNvPr>
          <p:cNvSpPr/>
          <p:nvPr/>
        </p:nvSpPr>
        <p:spPr>
          <a:xfrm>
            <a:off x="7119773" y="197669"/>
            <a:ext cx="3528392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700" dirty="0">
                <a:cs typeface="Arial" panose="020B0604020202020204" pitchFamily="34" charset="0"/>
              </a:rPr>
              <a:t>In </a:t>
            </a:r>
            <a:r>
              <a:rPr lang="en-US" sz="1700" b="1" dirty="0" err="1">
                <a:cs typeface="Arial" panose="020B0604020202020204" pitchFamily="34" charset="0"/>
              </a:rPr>
              <a:t>benzyltetrahydroisoquinoline</a:t>
            </a:r>
            <a:r>
              <a:rPr lang="en-US" sz="1700" dirty="0">
                <a:cs typeface="Arial" panose="020B0604020202020204" pitchFamily="34" charset="0"/>
              </a:rPr>
              <a:t> alkaloids, although two molecules of tyrosine are used in biosynthesis, it is only the phenylethylamine fragment of the </a:t>
            </a:r>
            <a:r>
              <a:rPr lang="en-US" sz="1700" dirty="0" err="1">
                <a:cs typeface="Arial" panose="020B0604020202020204" pitchFamily="34" charset="0"/>
              </a:rPr>
              <a:t>tetrahydroisoquinoline</a:t>
            </a:r>
            <a:r>
              <a:rPr lang="en-US" sz="1700" dirty="0">
                <a:cs typeface="Arial" panose="020B0604020202020204" pitchFamily="34" charset="0"/>
              </a:rPr>
              <a:t> system that is formed from L-DOPA </a:t>
            </a:r>
            <a:r>
              <a:rPr lang="it-IT" sz="1700" dirty="0">
                <a:cs typeface="Arial" panose="020B0604020202020204" pitchFamily="34" charset="0"/>
              </a:rPr>
              <a:t>(L-</a:t>
            </a:r>
            <a:r>
              <a:rPr lang="it-IT" sz="1700" dirty="0" err="1">
                <a:cs typeface="Arial" panose="020B0604020202020204" pitchFamily="34" charset="0"/>
              </a:rPr>
              <a:t>dihydroxyphenylalanine</a:t>
            </a:r>
            <a:r>
              <a:rPr lang="it-IT" sz="1700" dirty="0">
                <a:cs typeface="Arial" panose="020B0604020202020204" pitchFamily="34" charset="0"/>
              </a:rPr>
              <a:t>)</a:t>
            </a:r>
            <a:r>
              <a:rPr lang="en-US" sz="1700" dirty="0">
                <a:cs typeface="Arial" panose="020B0604020202020204" pitchFamily="34" charset="0"/>
              </a:rPr>
              <a:t>, while the other carbons are derived from tyrosine via 4-hydroxyphenylpyruvic acid and 4-hydroxyphenylacetaldehyde.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700" dirty="0"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700" dirty="0">
                <a:cs typeface="Arial" panose="020B0604020202020204" pitchFamily="34" charset="0"/>
              </a:rPr>
              <a:t>By successive reactions, </a:t>
            </a:r>
            <a:r>
              <a:rPr lang="en-US" sz="1700" b="1" dirty="0">
                <a:cs typeface="Arial" panose="020B0604020202020204" pitchFamily="34" charset="0"/>
              </a:rPr>
              <a:t>S-Reticulin  and R-Reticulin </a:t>
            </a:r>
            <a:r>
              <a:rPr lang="en-US" sz="1700" dirty="0">
                <a:cs typeface="Arial" panose="020B0604020202020204" pitchFamily="34" charset="0"/>
              </a:rPr>
              <a:t>are obtained,  fundamental intermediates for the synthesis of several alkaloids.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700" dirty="0"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700" dirty="0">
                <a:cs typeface="Arial" panose="020B0604020202020204" pitchFamily="34" charset="0"/>
              </a:rPr>
              <a:t>Some alkaloids, such as the opiates Morphine, Codeine and Thebaine are synthesized starting from </a:t>
            </a:r>
            <a:r>
              <a:rPr lang="en-US" sz="1700" b="1" dirty="0">
                <a:cs typeface="Arial" panose="020B0604020202020204" pitchFamily="34" charset="0"/>
              </a:rPr>
              <a:t>R-Reticulin</a:t>
            </a:r>
            <a:r>
              <a:rPr lang="en-US" sz="1700" dirty="0">
                <a:cs typeface="Arial" panose="020B0604020202020204" pitchFamily="34" charset="0"/>
              </a:rPr>
              <a:t> and not from its </a:t>
            </a:r>
            <a:r>
              <a:rPr lang="en-US" sz="1700" b="1" dirty="0">
                <a:cs typeface="Arial" panose="020B0604020202020204" pitchFamily="34" charset="0"/>
              </a:rPr>
              <a:t>S</a:t>
            </a:r>
            <a:r>
              <a:rPr lang="en-US" sz="1700" dirty="0">
                <a:cs typeface="Arial" panose="020B0604020202020204" pitchFamily="34" charset="0"/>
              </a:rPr>
              <a:t> </a:t>
            </a:r>
            <a:r>
              <a:rPr lang="en-US" sz="1700" b="1" dirty="0">
                <a:cs typeface="Arial" panose="020B0604020202020204" pitchFamily="34" charset="0"/>
              </a:rPr>
              <a:t>isomer</a:t>
            </a:r>
            <a:r>
              <a:rPr lang="en-US" sz="1700" dirty="0"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700" dirty="0">
              <a:cs typeface="Arial" panose="020B0604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49C99F4-C6D0-7A4C-8F99-B15E65D7D10A}"/>
              </a:ext>
            </a:extLst>
          </p:cNvPr>
          <p:cNvSpPr/>
          <p:nvPr/>
        </p:nvSpPr>
        <p:spPr>
          <a:xfrm>
            <a:off x="3143672" y="2060848"/>
            <a:ext cx="1008112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4160E81-3E99-1147-A57C-4C5BB6068AE4}"/>
              </a:ext>
            </a:extLst>
          </p:cNvPr>
          <p:cNvSpPr/>
          <p:nvPr/>
        </p:nvSpPr>
        <p:spPr>
          <a:xfrm>
            <a:off x="1775520" y="3645024"/>
            <a:ext cx="1080120" cy="15841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1579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68" y="0"/>
            <a:ext cx="9163932" cy="414908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2052841" y="4725134"/>
            <a:ext cx="81267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US" sz="2000" b="1" dirty="0">
                <a:cs typeface="Arial" panose="020B0604020202020204" pitchFamily="34" charset="0"/>
              </a:rPr>
              <a:t>Tubocurarine</a:t>
            </a:r>
            <a:r>
              <a:rPr lang="en-US" sz="2000" dirty="0">
                <a:cs typeface="Arial" panose="020B0604020202020204" pitchFamily="34" charset="0"/>
              </a:rPr>
              <a:t> is the main active component of Curare (</a:t>
            </a:r>
            <a:r>
              <a:rPr lang="en-US" sz="2000" i="1" dirty="0" err="1">
                <a:cs typeface="Arial" panose="020B0604020202020204" pitchFamily="34" charset="0"/>
              </a:rPr>
              <a:t>Chondrodendrum</a:t>
            </a:r>
            <a:r>
              <a:rPr lang="en-US" sz="2000" i="1" dirty="0">
                <a:cs typeface="Arial" panose="020B0604020202020204" pitchFamily="34" charset="0"/>
              </a:rPr>
              <a:t> </a:t>
            </a:r>
            <a:r>
              <a:rPr lang="en-US" sz="2000" i="1" dirty="0" err="1">
                <a:cs typeface="Arial" panose="020B0604020202020204" pitchFamily="34" charset="0"/>
              </a:rPr>
              <a:t>tomentosus</a:t>
            </a:r>
            <a:r>
              <a:rPr lang="en-US" sz="2000" dirty="0">
                <a:cs typeface="Arial" panose="020B0604020202020204" pitchFamily="34" charset="0"/>
              </a:rPr>
              <a:t>; </a:t>
            </a:r>
            <a:r>
              <a:rPr lang="en-US" sz="2000" dirty="0" err="1">
                <a:cs typeface="Arial" panose="020B0604020202020204" pitchFamily="34" charset="0"/>
              </a:rPr>
              <a:t>Menispermaceae</a:t>
            </a:r>
            <a:r>
              <a:rPr lang="en-US" sz="2000" dirty="0">
                <a:cs typeface="Arial" panose="020B0604020202020204" pitchFamily="34" charset="0"/>
              </a:rPr>
              <a:t>), a poison used to dip arrows by the Indians of South America.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It is produced by a coupling between a molecule (R) and one of (S)-N-</a:t>
            </a:r>
            <a:r>
              <a:rPr lang="en-US" sz="2000" dirty="0" err="1">
                <a:cs typeface="Arial" panose="020B0604020202020204" pitchFamily="34" charset="0"/>
              </a:rPr>
              <a:t>Methylcoclaurine</a:t>
            </a:r>
            <a:endParaRPr lang="it-IT" sz="2000" dirty="0">
              <a:cs typeface="Arial" panose="020B0604020202020204" pitchFamily="34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5F2C996-AF5B-CE4B-ABE2-17095281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5732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0509B60-963B-334C-8C8C-657B75E3F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A149-4D9E-4AC6-8FF9-D7E50BACF300}" type="slidenum">
              <a:rPr lang="it-IT" smtClean="0"/>
              <a:t>9</a:t>
            </a:fld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7DC4C93-7C4C-2746-B4DF-89C348754BFB}"/>
              </a:ext>
            </a:extLst>
          </p:cNvPr>
          <p:cNvSpPr/>
          <p:nvPr/>
        </p:nvSpPr>
        <p:spPr>
          <a:xfrm>
            <a:off x="5700936" y="404664"/>
            <a:ext cx="478755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Curare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poison</a:t>
            </a:r>
            <a:r>
              <a:rPr lang="it-IT" dirty="0"/>
              <a:t> with </a:t>
            </a:r>
            <a:r>
              <a:rPr lang="it-IT" dirty="0" err="1"/>
              <a:t>which</a:t>
            </a:r>
            <a:r>
              <a:rPr lang="it-IT" dirty="0"/>
              <a:t> the </a:t>
            </a:r>
            <a:r>
              <a:rPr lang="it-IT" dirty="0" err="1"/>
              <a:t>Indians</a:t>
            </a:r>
            <a:r>
              <a:rPr lang="it-IT" dirty="0"/>
              <a:t> of South America </a:t>
            </a:r>
            <a:r>
              <a:rPr lang="it-IT" dirty="0" err="1"/>
              <a:t>sprinkled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arrows</a:t>
            </a:r>
            <a:r>
              <a:rPr lang="it-IT" dirty="0"/>
              <a:t>. </a:t>
            </a:r>
          </a:p>
          <a:p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complex</a:t>
            </a:r>
            <a:r>
              <a:rPr lang="it-IT" dirty="0"/>
              <a:t> </a:t>
            </a:r>
            <a:r>
              <a:rPr lang="it-IT" dirty="0" err="1"/>
              <a:t>mixture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can </a:t>
            </a:r>
            <a:r>
              <a:rPr lang="it-IT" dirty="0" err="1"/>
              <a:t>contain</a:t>
            </a:r>
            <a:r>
              <a:rPr lang="it-IT" dirty="0"/>
              <a:t> up to 30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substances</a:t>
            </a:r>
            <a:r>
              <a:rPr lang="it-IT" dirty="0"/>
              <a:t>. </a:t>
            </a:r>
          </a:p>
          <a:p>
            <a:r>
              <a:rPr lang="it-IT" dirty="0"/>
              <a:t>The </a:t>
            </a:r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sources</a:t>
            </a:r>
            <a:r>
              <a:rPr lang="it-IT" dirty="0"/>
              <a:t> of curare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en-US" i="1" dirty="0" err="1">
                <a:cs typeface="Arial" panose="020B0604020202020204" pitchFamily="34" charset="0"/>
              </a:rPr>
              <a:t>Chondrodendrum</a:t>
            </a:r>
            <a:r>
              <a:rPr lang="en-US" i="1" dirty="0">
                <a:cs typeface="Arial" panose="020B0604020202020204" pitchFamily="34" charset="0"/>
              </a:rPr>
              <a:t> </a:t>
            </a:r>
            <a:r>
              <a:rPr lang="en-US" i="1" dirty="0" err="1">
                <a:cs typeface="Arial" panose="020B0604020202020204" pitchFamily="34" charset="0"/>
              </a:rPr>
              <a:t>tomentosus</a:t>
            </a:r>
            <a:r>
              <a:rPr lang="en-US" dirty="0">
                <a:cs typeface="Arial" panose="020B0604020202020204" pitchFamily="34" charset="0"/>
              </a:rPr>
              <a:t> (</a:t>
            </a:r>
            <a:r>
              <a:rPr lang="en-US" dirty="0" err="1">
                <a:cs typeface="Arial" panose="020B0604020202020204" pitchFamily="34" charset="0"/>
              </a:rPr>
              <a:t>Menispermaceae</a:t>
            </a:r>
            <a:r>
              <a:rPr lang="en-US" dirty="0">
                <a:cs typeface="Arial" panose="020B0604020202020204" pitchFamily="34" charset="0"/>
              </a:rPr>
              <a:t>).</a:t>
            </a:r>
            <a:endParaRPr lang="it-IT" dirty="0"/>
          </a:p>
          <a:p>
            <a:r>
              <a:rPr lang="it-IT" dirty="0"/>
              <a:t>Curare </a:t>
            </a:r>
            <a:r>
              <a:rPr lang="it-IT" dirty="0" err="1"/>
              <a:t>causes</a:t>
            </a:r>
            <a:r>
              <a:rPr lang="it-IT" dirty="0"/>
              <a:t> </a:t>
            </a:r>
            <a:r>
              <a:rPr lang="it-IT" dirty="0" err="1"/>
              <a:t>death</a:t>
            </a:r>
            <a:r>
              <a:rPr lang="it-IT" dirty="0"/>
              <a:t> </a:t>
            </a:r>
            <a:r>
              <a:rPr lang="it-IT" dirty="0" err="1"/>
              <a:t>following</a:t>
            </a:r>
            <a:r>
              <a:rPr lang="it-IT" dirty="0"/>
              <a:t> </a:t>
            </a:r>
            <a:r>
              <a:rPr lang="it-IT" dirty="0" err="1"/>
              <a:t>paralysis</a:t>
            </a:r>
            <a:r>
              <a:rPr lang="it-IT" dirty="0"/>
              <a:t>, with </a:t>
            </a:r>
            <a:r>
              <a:rPr lang="it-IT" dirty="0" err="1"/>
              <a:t>flaccid</a:t>
            </a:r>
            <a:r>
              <a:rPr lang="it-IT" dirty="0"/>
              <a:t> </a:t>
            </a:r>
            <a:r>
              <a:rPr lang="it-IT" dirty="0" err="1"/>
              <a:t>relaxation</a:t>
            </a:r>
            <a:r>
              <a:rPr lang="it-IT" dirty="0"/>
              <a:t> of </a:t>
            </a:r>
            <a:r>
              <a:rPr lang="it-IT" dirty="0" err="1"/>
              <a:t>voluntary</a:t>
            </a:r>
            <a:r>
              <a:rPr lang="it-IT" dirty="0"/>
              <a:t> </a:t>
            </a:r>
            <a:r>
              <a:rPr lang="it-IT" dirty="0" err="1"/>
              <a:t>muscles</a:t>
            </a:r>
            <a:r>
              <a:rPr lang="it-IT" dirty="0"/>
              <a:t>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result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achieved</a:t>
            </a:r>
            <a:r>
              <a:rPr lang="it-IT" dirty="0"/>
              <a:t> </a:t>
            </a:r>
            <a:r>
              <a:rPr lang="it-IT" dirty="0" err="1"/>
              <a:t>following</a:t>
            </a:r>
            <a:r>
              <a:rPr lang="it-IT" dirty="0"/>
              <a:t> the </a:t>
            </a:r>
            <a:r>
              <a:rPr lang="it-IT" dirty="0" err="1"/>
              <a:t>competition</a:t>
            </a:r>
            <a:r>
              <a:rPr lang="it-IT" dirty="0"/>
              <a:t> with the </a:t>
            </a:r>
            <a:r>
              <a:rPr lang="it-IT" dirty="0" err="1"/>
              <a:t>nicotinic</a:t>
            </a:r>
            <a:r>
              <a:rPr lang="it-IT" dirty="0"/>
              <a:t> </a:t>
            </a:r>
            <a:r>
              <a:rPr lang="it-IT" dirty="0" err="1"/>
              <a:t>acetylcholine</a:t>
            </a:r>
            <a:r>
              <a:rPr lang="it-IT" dirty="0"/>
              <a:t> </a:t>
            </a:r>
            <a:r>
              <a:rPr lang="it-IT" dirty="0" err="1"/>
              <a:t>receptor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causes</a:t>
            </a:r>
            <a:r>
              <a:rPr lang="it-IT" dirty="0"/>
              <a:t> the </a:t>
            </a:r>
            <a:r>
              <a:rPr lang="it-IT" dirty="0" err="1"/>
              <a:t>blockage</a:t>
            </a:r>
            <a:r>
              <a:rPr lang="it-IT" dirty="0"/>
              <a:t> of </a:t>
            </a:r>
            <a:r>
              <a:rPr lang="it-IT" dirty="0" err="1"/>
              <a:t>nerve</a:t>
            </a:r>
            <a:r>
              <a:rPr lang="it-IT" dirty="0"/>
              <a:t> </a:t>
            </a:r>
            <a:r>
              <a:rPr lang="it-IT" dirty="0" err="1"/>
              <a:t>impulses</a:t>
            </a:r>
            <a:r>
              <a:rPr lang="it-IT" dirty="0"/>
              <a:t> </a:t>
            </a:r>
            <a:r>
              <a:rPr lang="it-IT" dirty="0" err="1"/>
              <a:t>towards</a:t>
            </a:r>
            <a:r>
              <a:rPr lang="it-IT" dirty="0"/>
              <a:t> the </a:t>
            </a:r>
            <a:r>
              <a:rPr lang="it-IT" dirty="0" err="1"/>
              <a:t>neuromuscular</a:t>
            </a:r>
            <a:r>
              <a:rPr lang="it-IT" dirty="0"/>
              <a:t> </a:t>
            </a:r>
            <a:r>
              <a:rPr lang="it-IT" dirty="0" err="1"/>
              <a:t>junction</a:t>
            </a:r>
            <a:r>
              <a:rPr lang="it-IT" dirty="0"/>
              <a:t>. </a:t>
            </a:r>
          </a:p>
          <a:p>
            <a:r>
              <a:rPr lang="it-IT" dirty="0"/>
              <a:t>Death </a:t>
            </a:r>
            <a:r>
              <a:rPr lang="it-IT" dirty="0" err="1"/>
              <a:t>occurs</a:t>
            </a:r>
            <a:r>
              <a:rPr lang="it-IT" dirty="0"/>
              <a:t> </a:t>
            </a:r>
            <a:r>
              <a:rPr lang="it-IT" dirty="0" err="1"/>
              <a:t>because</a:t>
            </a:r>
            <a:r>
              <a:rPr lang="it-IT" dirty="0"/>
              <a:t> the </a:t>
            </a:r>
            <a:r>
              <a:rPr lang="it-IT" dirty="0" err="1"/>
              <a:t>respiratory</a:t>
            </a:r>
            <a:r>
              <a:rPr lang="it-IT" dirty="0"/>
              <a:t> </a:t>
            </a:r>
            <a:r>
              <a:rPr lang="it-IT" dirty="0" err="1"/>
              <a:t>muscles</a:t>
            </a:r>
            <a:r>
              <a:rPr lang="it-IT" dirty="0"/>
              <a:t> stop </a:t>
            </a:r>
            <a:r>
              <a:rPr lang="it-IT" dirty="0" err="1"/>
              <a:t>working</a:t>
            </a:r>
            <a:r>
              <a:rPr lang="it-IT" dirty="0"/>
              <a:t>.</a:t>
            </a:r>
          </a:p>
          <a:p>
            <a:r>
              <a:rPr lang="it-IT" dirty="0"/>
              <a:t>Curare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found</a:t>
            </a:r>
            <a:r>
              <a:rPr lang="it-IT" dirty="0"/>
              <a:t> </a:t>
            </a:r>
            <a:r>
              <a:rPr lang="it-IT" dirty="0" err="1"/>
              <a:t>medical</a:t>
            </a:r>
            <a:r>
              <a:rPr lang="it-IT" dirty="0"/>
              <a:t> use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muscle</a:t>
            </a:r>
            <a:r>
              <a:rPr lang="it-IT" dirty="0"/>
              <a:t> </a:t>
            </a:r>
            <a:r>
              <a:rPr lang="it-IT" dirty="0" err="1"/>
              <a:t>relaxant</a:t>
            </a:r>
            <a:r>
              <a:rPr lang="it-IT" dirty="0"/>
              <a:t>, </a:t>
            </a:r>
            <a:r>
              <a:rPr lang="it-IT" dirty="0" err="1"/>
              <a:t>especially</a:t>
            </a:r>
            <a:r>
              <a:rPr lang="it-IT" dirty="0"/>
              <a:t> in </a:t>
            </a:r>
            <a:r>
              <a:rPr lang="it-IT" dirty="0" err="1"/>
              <a:t>surgical</a:t>
            </a:r>
            <a:r>
              <a:rPr lang="it-IT" dirty="0"/>
              <a:t> </a:t>
            </a:r>
            <a:r>
              <a:rPr lang="it-IT" dirty="0" err="1"/>
              <a:t>operations</a:t>
            </a:r>
            <a:r>
              <a:rPr lang="it-IT" dirty="0"/>
              <a:t>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abdominal</a:t>
            </a:r>
            <a:r>
              <a:rPr lang="it-IT" dirty="0"/>
              <a:t> </a:t>
            </a:r>
            <a:r>
              <a:rPr lang="it-IT" dirty="0" err="1"/>
              <a:t>surgery</a:t>
            </a:r>
            <a:r>
              <a:rPr lang="it-IT" dirty="0"/>
              <a:t>, </a:t>
            </a:r>
            <a:r>
              <a:rPr lang="it-IT" dirty="0" err="1"/>
              <a:t>tonsillectomy</a:t>
            </a:r>
            <a:r>
              <a:rPr lang="it-IT" dirty="0"/>
              <a:t>.</a:t>
            </a:r>
          </a:p>
          <a:p>
            <a:r>
              <a:rPr lang="it-IT" dirty="0"/>
              <a:t>The </a:t>
            </a:r>
            <a:r>
              <a:rPr lang="it-IT" dirty="0" err="1"/>
              <a:t>alkaloid</a:t>
            </a:r>
            <a:r>
              <a:rPr lang="it-IT" dirty="0"/>
              <a:t> </a:t>
            </a:r>
            <a:r>
              <a:rPr lang="it-IT" dirty="0" err="1"/>
              <a:t>content</a:t>
            </a:r>
            <a:r>
              <a:rPr lang="it-IT" dirty="0"/>
              <a:t> of curare </a:t>
            </a:r>
            <a:r>
              <a:rPr lang="it-IT" dirty="0" err="1"/>
              <a:t>ranges</a:t>
            </a:r>
            <a:r>
              <a:rPr lang="it-IT" dirty="0"/>
              <a:t> from 4 to 7% and the </a:t>
            </a:r>
            <a:r>
              <a:rPr lang="it-IT" dirty="0" err="1"/>
              <a:t>active</a:t>
            </a:r>
            <a:r>
              <a:rPr lang="it-IT" dirty="0"/>
              <a:t> component </a:t>
            </a:r>
            <a:r>
              <a:rPr lang="it-IT" dirty="0" err="1"/>
              <a:t>is</a:t>
            </a:r>
            <a:r>
              <a:rPr lang="it-IT" dirty="0"/>
              <a:t> tubocurarine. Due to the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limited</a:t>
            </a:r>
            <a:r>
              <a:rPr lang="it-IT" dirty="0"/>
              <a:t> </a:t>
            </a:r>
            <a:r>
              <a:rPr lang="it-IT" dirty="0" err="1"/>
              <a:t>availability</a:t>
            </a:r>
            <a:r>
              <a:rPr lang="it-IT" dirty="0"/>
              <a:t>, </a:t>
            </a:r>
            <a:r>
              <a:rPr lang="it-IT" dirty="0" err="1"/>
              <a:t>synthetic</a:t>
            </a:r>
            <a:r>
              <a:rPr lang="it-IT" dirty="0"/>
              <a:t> </a:t>
            </a:r>
            <a:r>
              <a:rPr lang="it-IT" dirty="0" err="1"/>
              <a:t>analogues</a:t>
            </a:r>
            <a:r>
              <a:rPr lang="it-IT" dirty="0"/>
              <a:t> of tubocurarine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developed</a:t>
            </a:r>
            <a:r>
              <a:rPr lang="it-IT" dirty="0"/>
              <a:t>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C50F44F-98FF-984E-9249-94107CB8C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054" y="673267"/>
            <a:ext cx="3511684" cy="5013176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75EA7E30-BC02-7A44-9C8D-619AF04533C5}"/>
              </a:ext>
            </a:extLst>
          </p:cNvPr>
          <p:cNvSpPr/>
          <p:nvPr/>
        </p:nvSpPr>
        <p:spPr>
          <a:xfrm>
            <a:off x="2037716" y="5663150"/>
            <a:ext cx="3240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err="1">
                <a:cs typeface="Arial" panose="020B0604020202020204" pitchFamily="34" charset="0"/>
              </a:rPr>
              <a:t>Chondrodendrum</a:t>
            </a:r>
            <a:r>
              <a:rPr lang="en-US" i="1" dirty="0">
                <a:cs typeface="Arial" panose="020B0604020202020204" pitchFamily="34" charset="0"/>
              </a:rPr>
              <a:t> </a:t>
            </a:r>
            <a:r>
              <a:rPr lang="en-US" i="1" dirty="0" err="1">
                <a:cs typeface="Arial" panose="020B0604020202020204" pitchFamily="34" charset="0"/>
              </a:rPr>
              <a:t>tomentosus</a:t>
            </a:r>
            <a:r>
              <a:rPr lang="en-US" dirty="0">
                <a:cs typeface="Arial" panose="020B0604020202020204" pitchFamily="34" charset="0"/>
              </a:rPr>
              <a:t> (</a:t>
            </a:r>
            <a:r>
              <a:rPr lang="en-US" dirty="0" err="1">
                <a:cs typeface="Arial" panose="020B0604020202020204" pitchFamily="34" charset="0"/>
              </a:rPr>
              <a:t>Menispermaceae</a:t>
            </a:r>
            <a:r>
              <a:rPr lang="en-US" dirty="0">
                <a:cs typeface="Arial" panose="020B0604020202020204" pitchFamily="34" charset="0"/>
              </a:rPr>
              <a:t>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767903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1094</Words>
  <Application>Microsoft Macintosh PowerPoint</Application>
  <PresentationFormat>Widescreen</PresentationFormat>
  <Paragraphs>79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Microsoft Office User</cp:lastModifiedBy>
  <cp:revision>1</cp:revision>
  <dcterms:created xsi:type="dcterms:W3CDTF">2022-12-05T16:24:39Z</dcterms:created>
  <dcterms:modified xsi:type="dcterms:W3CDTF">2022-12-05T16:25:07Z</dcterms:modified>
</cp:coreProperties>
</file>