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94" r:id="rId2"/>
    <p:sldId id="398" r:id="rId3"/>
    <p:sldId id="404" r:id="rId4"/>
    <p:sldId id="399" r:id="rId5"/>
    <p:sldId id="405" r:id="rId6"/>
    <p:sldId id="406" r:id="rId7"/>
    <p:sldId id="403" r:id="rId8"/>
    <p:sldId id="407" r:id="rId9"/>
    <p:sldId id="422" r:id="rId10"/>
    <p:sldId id="443" r:id="rId11"/>
    <p:sldId id="427" r:id="rId12"/>
    <p:sldId id="423" r:id="rId13"/>
    <p:sldId id="425" r:id="rId14"/>
    <p:sldId id="444" r:id="rId15"/>
    <p:sldId id="426" r:id="rId16"/>
    <p:sldId id="262" r:id="rId17"/>
    <p:sldId id="445" r:id="rId18"/>
    <p:sldId id="263" r:id="rId19"/>
    <p:sldId id="393" r:id="rId20"/>
    <p:sldId id="408" r:id="rId21"/>
    <p:sldId id="409" r:id="rId22"/>
    <p:sldId id="413" r:id="rId23"/>
    <p:sldId id="414" r:id="rId24"/>
    <p:sldId id="416" r:id="rId25"/>
    <p:sldId id="417" r:id="rId26"/>
    <p:sldId id="372" r:id="rId27"/>
    <p:sldId id="433" r:id="rId28"/>
    <p:sldId id="434" r:id="rId29"/>
    <p:sldId id="435" r:id="rId30"/>
    <p:sldId id="436" r:id="rId31"/>
    <p:sldId id="437" r:id="rId32"/>
    <p:sldId id="438" r:id="rId33"/>
    <p:sldId id="418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5853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BDCE21-0D82-7D4A-A25E-3EE0E3C2D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939017B-8104-6143-819B-FC30AB077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A30735-70F4-1140-9922-EDCBBD7F9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D7D0-BB83-EB40-9B7D-37697B58D693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AC6363-9700-2E47-A118-D44C34BB5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0CE1D2-D706-3C43-940E-D12C1E70B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897-59BA-864B-8B41-5C364E4B0A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6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BAAC93-7A9D-5547-AB9C-666CBF87F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FBBD35A-A93C-DC4D-8FB2-AA0C5B4E0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CEBE05-8F8A-414E-AB06-AC698DB5B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D7D0-BB83-EB40-9B7D-37697B58D693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D7D503-6E7A-D246-9C28-9431A5B87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75EAB0-4B44-F548-B739-C99847D4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897-59BA-864B-8B41-5C364E4B0A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048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5EDDF87-FF77-A445-B6B1-434ED5128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CAD6D05-17EF-A64E-8856-F88445E33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3D54F2-EC3A-F440-85D3-45DFB7465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D7D0-BB83-EB40-9B7D-37697B58D693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39665C-7CBC-8A4E-ADF8-65741C361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4C63B3-5558-8249-BBE5-9301BA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897-59BA-864B-8B41-5C364E4B0A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604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473380-2E49-9E45-BBCE-7A819CA18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E17149-C85B-5544-8E2B-83E775059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F215C0-E636-7446-920B-71C4B26E4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D7D0-BB83-EB40-9B7D-37697B58D693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3E5C2B-88D0-504F-968D-084F0A96F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9A61F3-74BE-E44F-ACF9-EED2DADB9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897-59BA-864B-8B41-5C364E4B0A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34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76DE82-103E-9F42-80E8-74D6FBB3D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E745874-C71F-1349-A9F3-DE0B715B1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BAF34D-722E-604E-B22A-FEF5D7A6A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D7D0-BB83-EB40-9B7D-37697B58D693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F3DE2D-EE6F-AE42-9C8B-792F740E5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440251-7914-BE45-8574-4A0FA7DB4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897-59BA-864B-8B41-5C364E4B0A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960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151185-9AC4-3945-9056-E89526009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10D971-289E-D04D-8EF6-53384C775D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FB4AE7C-3425-A642-BBC5-2C7ABE09F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5D5ED32-6CA3-3A47-9D51-8D94C868B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D7D0-BB83-EB40-9B7D-37697B58D693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88E05F3-672E-CB49-BB1E-9F762B741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F8A50F-8A88-ED45-A847-9572B37D9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897-59BA-864B-8B41-5C364E4B0A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2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0E00A5-DA5E-064F-91B2-37BF8806C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5FA9989-A4A2-4145-9530-7300C8AAF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EE046F-6DFD-C346-882D-CC8AC5119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2FC60A3-9A4F-274D-AC5C-8A8CD23DF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A5F6A44-31DB-F341-B997-62D1EA637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1CC847D-CB0E-0949-A3B9-3E5FBB32B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D7D0-BB83-EB40-9B7D-37697B58D693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572DB41-83F1-A241-B2C5-E5DFEAA9E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E48FFD8-79F5-674E-9899-3C9377043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897-59BA-864B-8B41-5C364E4B0A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43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DAB1FC-AA90-6242-8D4F-DDCB36493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A492C2-5702-1F4B-B745-E52F494B7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D7D0-BB83-EB40-9B7D-37697B58D693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21590A-A388-3943-A5AE-31818770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169E823-9F2C-3D47-9BFE-76B9A964B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897-59BA-864B-8B41-5C364E4B0A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75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98BC6A9-CC84-D143-8B43-5B4ABE1DF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D7D0-BB83-EB40-9B7D-37697B58D693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2D6BEEF-AC96-574E-9022-D58809F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1D012B-E7A0-D04E-9E6C-A42FF14E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897-59BA-864B-8B41-5C364E4B0A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53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E0A0BA-1CBA-CB49-B553-73EAB05E7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3F89F0-17E3-3442-B5DE-48C3FB743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C48A52-9F6A-374B-AAE8-39C37952D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0B8D028-72A4-B54C-AE10-67CAC5FB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D7D0-BB83-EB40-9B7D-37697B58D693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26F80EF-A17F-3741-B927-3C5AAF63E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702CA64-571F-4942-ADE1-C24723B1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897-59BA-864B-8B41-5C364E4B0A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4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465285-E149-9D40-9605-A8268B3F7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1038639-C94A-0243-9D86-82F296D507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586B66-8F23-254D-ACA3-A9868FD27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DD6DDAB-3F57-AB4D-A6B3-447C243F7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D7D0-BB83-EB40-9B7D-37697B58D693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2A9FA3-F231-6D40-BE99-CCBA76A3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288D50-8166-E348-92A8-E947D6AC2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897-59BA-864B-8B41-5C364E4B0A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17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2DE375D-B918-E84F-871A-1D814EC40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4FF0D50-21AE-A141-A2E7-219983FDC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E0F9EB-07B5-0A46-9548-A7BB15E4DE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ED7D0-BB83-EB40-9B7D-37697B58D693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8391DD-BA05-0247-B770-DC7C11377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5B7B99-25BE-CE47-A171-E21406648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B9897-59BA-864B-8B41-5C364E4B0A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77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3191541-0898-BC45-B6F1-044B406A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AF87D78-BA39-9B4E-967C-FD4E6F960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586"/>
          <a:stretch/>
        </p:blipFill>
        <p:spPr>
          <a:xfrm>
            <a:off x="1703513" y="188640"/>
            <a:ext cx="6559465" cy="457113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E2E800F-5180-4944-A02A-8A4DCB3EB36B}"/>
              </a:ext>
            </a:extLst>
          </p:cNvPr>
          <p:cNvSpPr/>
          <p:nvPr/>
        </p:nvSpPr>
        <p:spPr>
          <a:xfrm>
            <a:off x="1793586" y="4928130"/>
            <a:ext cx="84475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2000" dirty="0"/>
              <a:t>The </a:t>
            </a:r>
            <a:r>
              <a:rPr lang="it-IT" sz="2000" dirty="0" err="1"/>
              <a:t>alkaloid</a:t>
            </a:r>
            <a:r>
              <a:rPr lang="it-IT" sz="2000" dirty="0"/>
              <a:t> </a:t>
            </a:r>
            <a:r>
              <a:rPr lang="it-IT" sz="2000" dirty="0" err="1"/>
              <a:t>berberine</a:t>
            </a:r>
            <a:r>
              <a:rPr lang="it-IT" sz="2000" dirty="0"/>
              <a:t>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been</a:t>
            </a:r>
            <a:r>
              <a:rPr lang="it-IT" sz="2000" dirty="0"/>
              <a:t> </a:t>
            </a:r>
            <a:r>
              <a:rPr lang="it-IT" sz="2000" dirty="0" err="1"/>
              <a:t>isolated</a:t>
            </a:r>
            <a:r>
              <a:rPr lang="it-IT" sz="2000" dirty="0"/>
              <a:t> in </a:t>
            </a:r>
            <a:r>
              <a:rPr lang="it-IT" sz="2000" dirty="0" err="1"/>
              <a:t>many</a:t>
            </a:r>
            <a:r>
              <a:rPr lang="it-IT" sz="2000" dirty="0"/>
              <a:t> </a:t>
            </a:r>
            <a:r>
              <a:rPr lang="it-IT" sz="2000" dirty="0" err="1"/>
              <a:t>plants</a:t>
            </a:r>
            <a:r>
              <a:rPr lang="it-IT" sz="2000" dirty="0"/>
              <a:t> of the </a:t>
            </a:r>
            <a:r>
              <a:rPr lang="it-IT" sz="2000" dirty="0" err="1"/>
              <a:t>Berberidaceae</a:t>
            </a:r>
            <a:r>
              <a:rPr lang="it-IT" sz="2000" dirty="0"/>
              <a:t> (e.g. </a:t>
            </a:r>
            <a:r>
              <a:rPr lang="it-IT" sz="2000" i="1" dirty="0" err="1"/>
              <a:t>Berberis</a:t>
            </a:r>
            <a:r>
              <a:rPr lang="it-IT" sz="2000" dirty="0"/>
              <a:t>, </a:t>
            </a:r>
            <a:r>
              <a:rPr lang="it-IT" sz="2000" i="1" dirty="0" err="1"/>
              <a:t>Mahonia</a:t>
            </a:r>
            <a:r>
              <a:rPr lang="it-IT" sz="2000" dirty="0"/>
              <a:t>) </a:t>
            </a:r>
            <a:r>
              <a:rPr lang="it-IT" sz="2000" dirty="0" err="1"/>
              <a:t>Ranunculaceae</a:t>
            </a:r>
            <a:r>
              <a:rPr lang="it-IT" sz="2000" dirty="0"/>
              <a:t> (</a:t>
            </a:r>
            <a:r>
              <a:rPr lang="it-IT" sz="2000" i="1" dirty="0" err="1"/>
              <a:t>Hydrastis</a:t>
            </a:r>
            <a:r>
              <a:rPr lang="it-IT" sz="2000" dirty="0"/>
              <a:t>) and </a:t>
            </a:r>
            <a:r>
              <a:rPr lang="it-IT" sz="2000" dirty="0" err="1"/>
              <a:t>others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sz="2000" dirty="0" err="1"/>
              <a:t>Berberine</a:t>
            </a:r>
            <a:r>
              <a:rPr lang="it-IT" sz="2000" dirty="0"/>
              <a:t>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antibacterial</a:t>
            </a:r>
            <a:r>
              <a:rPr lang="it-IT" sz="2000" dirty="0"/>
              <a:t> and anti-</a:t>
            </a:r>
            <a:r>
              <a:rPr lang="it-IT" sz="2000" dirty="0" err="1"/>
              <a:t>inflammatory</a:t>
            </a:r>
            <a:r>
              <a:rPr lang="it-IT" sz="2000" dirty="0"/>
              <a:t>, anti-</a:t>
            </a:r>
            <a:r>
              <a:rPr lang="it-IT" sz="2000" dirty="0" err="1"/>
              <a:t>oxidant</a:t>
            </a:r>
            <a:r>
              <a:rPr lang="it-IT" sz="2000" dirty="0"/>
              <a:t>  </a:t>
            </a:r>
            <a:r>
              <a:rPr lang="it-IT" sz="2000" dirty="0" err="1"/>
              <a:t>properties</a:t>
            </a:r>
            <a:r>
              <a:rPr lang="it-IT" sz="2000" dirty="0"/>
              <a:t> and the </a:t>
            </a:r>
            <a:r>
              <a:rPr lang="it-IT" sz="2000" dirty="0" err="1"/>
              <a:t>plants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contain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long </a:t>
            </a:r>
            <a:r>
              <a:rPr lang="it-IT" sz="2000" dirty="0" err="1"/>
              <a:t>been</a:t>
            </a:r>
            <a:r>
              <a:rPr lang="it-IT" sz="2000" dirty="0"/>
              <a:t> </a:t>
            </a:r>
            <a:r>
              <a:rPr lang="it-IT" sz="2000" dirty="0" err="1"/>
              <a:t>used</a:t>
            </a:r>
            <a:r>
              <a:rPr lang="it-IT" sz="2000" dirty="0"/>
              <a:t> in </a:t>
            </a:r>
            <a:r>
              <a:rPr lang="it-IT" sz="2000" dirty="0" err="1"/>
              <a:t>traditional</a:t>
            </a:r>
            <a:r>
              <a:rPr lang="it-IT" sz="2000" dirty="0"/>
              <a:t> medicine.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2C5ECD7-D8DD-FA4C-90EC-FF55E9C399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t="12759" r="4209"/>
          <a:stretch/>
        </p:blipFill>
        <p:spPr>
          <a:xfrm>
            <a:off x="8400256" y="188640"/>
            <a:ext cx="2116404" cy="132154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63BE4A-8497-5E45-8CAC-055562A4D59B}"/>
              </a:ext>
            </a:extLst>
          </p:cNvPr>
          <p:cNvSpPr txBox="1"/>
          <p:nvPr/>
        </p:nvSpPr>
        <p:spPr>
          <a:xfrm>
            <a:off x="9270230" y="1246961"/>
            <a:ext cx="1246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 err="1">
                <a:solidFill>
                  <a:schemeClr val="bg1"/>
                </a:solidFill>
              </a:rPr>
              <a:t>Berberis</a:t>
            </a:r>
            <a:r>
              <a:rPr lang="it-IT" sz="1200" b="1" i="1" dirty="0">
                <a:solidFill>
                  <a:schemeClr val="bg1"/>
                </a:solidFill>
              </a:rPr>
              <a:t> </a:t>
            </a:r>
            <a:r>
              <a:rPr lang="it-IT" sz="1200" b="1" i="1" dirty="0" err="1">
                <a:solidFill>
                  <a:schemeClr val="bg1"/>
                </a:solidFill>
              </a:rPr>
              <a:t>vulgaris</a:t>
            </a:r>
            <a:endParaRPr lang="it-IT" sz="1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94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"/>
          <a:stretch/>
        </p:blipFill>
        <p:spPr bwMode="auto">
          <a:xfrm>
            <a:off x="1524001" y="1196753"/>
            <a:ext cx="5508104" cy="404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066346" y="1196752"/>
            <a:ext cx="34038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Three categories:</a:t>
            </a:r>
          </a:p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Coryanthe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class, to which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Ajmalecina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Akuammicina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belong; </a:t>
            </a:r>
          </a:p>
          <a:p>
            <a:pPr algn="just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Aspidosperma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class, to which 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Tabersonina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belongs; </a:t>
            </a:r>
          </a:p>
          <a:p>
            <a:pPr algn="just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Iboga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class to which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Catarantina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belongs. 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826490-BC95-1F4C-AAD9-64F524FE2784}"/>
              </a:ext>
            </a:extLst>
          </p:cNvPr>
          <p:cNvSpPr txBox="1"/>
          <p:nvPr/>
        </p:nvSpPr>
        <p:spPr>
          <a:xfrm>
            <a:off x="3647728" y="188641"/>
            <a:ext cx="3975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Indole </a:t>
            </a:r>
            <a:r>
              <a:rPr lang="it-IT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terpenoid</a:t>
            </a:r>
            <a:r>
              <a:rPr lang="it-IT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alkaloids</a:t>
            </a:r>
            <a:endParaRPr lang="it-IT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783DD86-8FA9-A946-A26A-8089B327C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619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D0B2F7C-6EBA-124D-90F5-A3EF2CA4D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11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76C2941-3FA2-1F48-B91F-299533602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t="3694" r="2187" b="1393"/>
          <a:stretch/>
        </p:blipFill>
        <p:spPr>
          <a:xfrm>
            <a:off x="2999656" y="51803"/>
            <a:ext cx="6336704" cy="6696744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B2DC729D-C28D-734F-85C1-4C0D4910ACA4}"/>
              </a:ext>
            </a:extLst>
          </p:cNvPr>
          <p:cNvSpPr/>
          <p:nvPr/>
        </p:nvSpPr>
        <p:spPr>
          <a:xfrm>
            <a:off x="5519936" y="5229200"/>
            <a:ext cx="1296144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4684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44" y="5876"/>
            <a:ext cx="8228565" cy="637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ACDDF31-464D-4C4B-9570-C1A1A1975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7541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614202" y="269837"/>
            <a:ext cx="30537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cs typeface="Arial" panose="020B0604020202020204" pitchFamily="34" charset="0"/>
              </a:rPr>
              <a:t>Many of the experimental studies that led to the elucidation of the biosynthesis of </a:t>
            </a:r>
            <a:r>
              <a:rPr lang="en-US" sz="2000" dirty="0" err="1">
                <a:cs typeface="Arial" panose="020B0604020202020204" pitchFamily="34" charset="0"/>
              </a:rPr>
              <a:t>indol</a:t>
            </a:r>
            <a:r>
              <a:rPr lang="en-US" sz="2000" dirty="0">
                <a:cs typeface="Arial" panose="020B0604020202020204" pitchFamily="34" charset="0"/>
              </a:rPr>
              <a:t> terpenoid alkaloids were conducted using Madagascar periwinkle (</a:t>
            </a:r>
            <a:r>
              <a:rPr lang="en-US" sz="2000" i="1" dirty="0" err="1">
                <a:cs typeface="Arial" panose="020B0604020202020204" pitchFamily="34" charset="0"/>
              </a:rPr>
              <a:t>Catharanthus</a:t>
            </a:r>
            <a:r>
              <a:rPr lang="en-US" sz="2000" i="1" dirty="0">
                <a:cs typeface="Arial" panose="020B0604020202020204" pitchFamily="34" charset="0"/>
              </a:rPr>
              <a:t> roseus</a:t>
            </a:r>
            <a:r>
              <a:rPr lang="en-US" sz="2000" dirty="0">
                <a:cs typeface="Arial" panose="020B0604020202020204" pitchFamily="34" charset="0"/>
              </a:rPr>
              <a:t>; </a:t>
            </a:r>
            <a:r>
              <a:rPr lang="en-US" sz="2000" dirty="0" err="1">
                <a:cs typeface="Arial" panose="020B0604020202020204" pitchFamily="34" charset="0"/>
              </a:rPr>
              <a:t>Apocynaceae</a:t>
            </a:r>
            <a:r>
              <a:rPr lang="en-US" sz="2000" dirty="0">
                <a:cs typeface="Arial" panose="020B0604020202020204" pitchFamily="34" charset="0"/>
              </a:rPr>
              <a:t>). </a:t>
            </a:r>
          </a:p>
          <a:p>
            <a:pPr algn="just"/>
            <a:endParaRPr lang="en-US" sz="2000" dirty="0"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cs typeface="Arial" panose="020B0604020202020204" pitchFamily="34" charset="0"/>
              </a:rPr>
              <a:t>Three classes of alkaloids are produced:</a:t>
            </a:r>
          </a:p>
          <a:p>
            <a:pPr algn="just"/>
            <a:r>
              <a:rPr lang="en-US" sz="2000" b="1" dirty="0" err="1">
                <a:cs typeface="Arial" panose="020B0604020202020204" pitchFamily="34" charset="0"/>
              </a:rPr>
              <a:t>Ajmalecina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en-US" sz="2000" i="1" dirty="0" err="1">
                <a:cs typeface="Arial" panose="020B0604020202020204" pitchFamily="34" charset="0"/>
              </a:rPr>
              <a:t>Coryanthe</a:t>
            </a:r>
            <a:r>
              <a:rPr lang="en-US" sz="2000" dirty="0">
                <a:cs typeface="Arial" panose="020B0604020202020204" pitchFamily="34" charset="0"/>
              </a:rPr>
              <a:t>),        </a:t>
            </a:r>
            <a:r>
              <a:rPr lang="en-US" sz="2000" b="1" dirty="0" err="1">
                <a:cs typeface="Arial" panose="020B0604020202020204" pitchFamily="34" charset="0"/>
              </a:rPr>
              <a:t>Catarantina</a:t>
            </a:r>
            <a:r>
              <a:rPr lang="en-US" sz="2000" dirty="0">
                <a:cs typeface="Arial" panose="020B0604020202020204" pitchFamily="34" charset="0"/>
              </a:rPr>
              <a:t>(</a:t>
            </a:r>
            <a:r>
              <a:rPr lang="en-US" sz="2000" i="1" dirty="0">
                <a:cs typeface="Arial" panose="020B0604020202020204" pitchFamily="34" charset="0"/>
              </a:rPr>
              <a:t>Iboga</a:t>
            </a:r>
            <a:r>
              <a:rPr lang="en-US" sz="2000" dirty="0">
                <a:cs typeface="Arial" panose="020B0604020202020204" pitchFamily="34" charset="0"/>
              </a:rPr>
              <a:t>) </a:t>
            </a:r>
            <a:r>
              <a:rPr lang="en-US" sz="2000" b="1" dirty="0" err="1">
                <a:cs typeface="Arial" panose="020B0604020202020204" pitchFamily="34" charset="0"/>
              </a:rPr>
              <a:t>Vindolina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en-US" sz="2000" i="1" dirty="0" err="1">
                <a:cs typeface="Arial" panose="020B0604020202020204" pitchFamily="34" charset="0"/>
              </a:rPr>
              <a:t>Aspidosperma</a:t>
            </a:r>
            <a:r>
              <a:rPr lang="en-US" sz="2000" dirty="0">
                <a:cs typeface="Arial" panose="020B0604020202020204" pitchFamily="34" charset="0"/>
              </a:rPr>
              <a:t>).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2481" r="911"/>
          <a:stretch/>
        </p:blipFill>
        <p:spPr bwMode="auto">
          <a:xfrm>
            <a:off x="1631504" y="260649"/>
            <a:ext cx="5832648" cy="566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40AEFFD-FCEF-8F44-9623-1DCC96E94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13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ED1D265-0AFC-FB4E-AE11-57DE4D8C8327}"/>
              </a:ext>
            </a:extLst>
          </p:cNvPr>
          <p:cNvSpPr/>
          <p:nvPr/>
        </p:nvSpPr>
        <p:spPr>
          <a:xfrm>
            <a:off x="5879977" y="188640"/>
            <a:ext cx="1734225" cy="1080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B0488C5-1E60-EC4E-AC43-19C47494F87E}"/>
              </a:ext>
            </a:extLst>
          </p:cNvPr>
          <p:cNvSpPr/>
          <p:nvPr/>
        </p:nvSpPr>
        <p:spPr>
          <a:xfrm>
            <a:off x="1631505" y="4221088"/>
            <a:ext cx="1440160" cy="1152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88F44AD-83A9-794F-8A74-0F1D68B85803}"/>
              </a:ext>
            </a:extLst>
          </p:cNvPr>
          <p:cNvSpPr/>
          <p:nvPr/>
        </p:nvSpPr>
        <p:spPr>
          <a:xfrm>
            <a:off x="5879977" y="4221088"/>
            <a:ext cx="1584177" cy="1080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3826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722096" y="548680"/>
            <a:ext cx="284380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cs typeface="Arial" panose="020B0604020202020204" pitchFamily="34" charset="0"/>
              </a:rPr>
              <a:t>The extensive study of the alkaloids of </a:t>
            </a:r>
            <a:r>
              <a:rPr lang="en-US" sz="2000" i="1" dirty="0" err="1">
                <a:cs typeface="Arial" panose="020B0604020202020204" pitchFamily="34" charset="0"/>
              </a:rPr>
              <a:t>Catharanthus</a:t>
            </a:r>
            <a:r>
              <a:rPr lang="en-US" sz="2000" i="1" dirty="0">
                <a:cs typeface="Arial" panose="020B0604020202020204" pitchFamily="34" charset="0"/>
              </a:rPr>
              <a:t> roseus </a:t>
            </a:r>
            <a:r>
              <a:rPr lang="en-US" sz="2000" dirty="0">
                <a:cs typeface="Arial" panose="020B0604020202020204" pitchFamily="34" charset="0"/>
              </a:rPr>
              <a:t>has been stimulated by the antitumor activity exhibited by a group of bi-</a:t>
            </a:r>
            <a:r>
              <a:rPr lang="en-US" sz="2000" dirty="0" err="1">
                <a:cs typeface="Arial" panose="020B0604020202020204" pitchFamily="34" charset="0"/>
              </a:rPr>
              <a:t>indolic</a:t>
            </a:r>
            <a:r>
              <a:rPr lang="en-US" sz="2000" dirty="0">
                <a:cs typeface="Arial" panose="020B0604020202020204" pitchFamily="34" charset="0"/>
              </a:rPr>
              <a:t> alkaloids. </a:t>
            </a:r>
          </a:p>
          <a:p>
            <a:pPr algn="just"/>
            <a:endParaRPr lang="en-US" sz="2000" dirty="0"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cs typeface="Arial" panose="020B0604020202020204" pitchFamily="34" charset="0"/>
              </a:rPr>
              <a:t>Two of these, </a:t>
            </a:r>
            <a:r>
              <a:rPr lang="en-US" sz="2000" b="1" dirty="0">
                <a:cs typeface="Arial" panose="020B0604020202020204" pitchFamily="34" charset="0"/>
              </a:rPr>
              <a:t>Vinblastine</a:t>
            </a:r>
            <a:r>
              <a:rPr lang="en-US" sz="2000" dirty="0">
                <a:cs typeface="Arial" panose="020B0604020202020204" pitchFamily="34" charset="0"/>
              </a:rPr>
              <a:t> and </a:t>
            </a:r>
            <a:r>
              <a:rPr lang="en-US" sz="2000" b="1" dirty="0">
                <a:cs typeface="Arial" panose="020B0604020202020204" pitchFamily="34" charset="0"/>
              </a:rPr>
              <a:t>Vincristine</a:t>
            </a:r>
            <a:r>
              <a:rPr lang="en-US" sz="2000" dirty="0">
                <a:cs typeface="Arial" panose="020B0604020202020204" pitchFamily="34" charset="0"/>
              </a:rPr>
              <a:t> are in use as chemotherapeutics and are considered to be among the most active drugs available. </a:t>
            </a:r>
          </a:p>
          <a:p>
            <a:pPr algn="just"/>
            <a:endParaRPr lang="en-US" sz="2000" dirty="0"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cs typeface="Arial" panose="020B0604020202020204" pitchFamily="34" charset="0"/>
              </a:rPr>
              <a:t>These two molecules derive from the coupling of </a:t>
            </a:r>
            <a:r>
              <a:rPr lang="en-US" sz="2000" b="1" dirty="0" err="1">
                <a:cs typeface="Arial" panose="020B0604020202020204" pitchFamily="34" charset="0"/>
              </a:rPr>
              <a:t>Catarantina</a:t>
            </a:r>
            <a:r>
              <a:rPr lang="en-US" sz="2000" dirty="0">
                <a:cs typeface="Arial" panose="020B0604020202020204" pitchFamily="34" charset="0"/>
              </a:rPr>
              <a:t> and </a:t>
            </a:r>
            <a:r>
              <a:rPr lang="en-US" sz="2000" b="1" dirty="0" err="1">
                <a:cs typeface="Arial" panose="020B0604020202020204" pitchFamily="34" charset="0"/>
              </a:rPr>
              <a:t>Vindolina</a:t>
            </a:r>
            <a:r>
              <a:rPr lang="en-US" sz="2000" b="1" dirty="0">
                <a:cs typeface="Arial" panose="020B0604020202020204" pitchFamily="34" charset="0"/>
              </a:rPr>
              <a:t>.</a:t>
            </a:r>
            <a:endParaRPr lang="it-IT" sz="2000" b="1" dirty="0"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09" y="548681"/>
            <a:ext cx="6137755" cy="580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40AEFFD-FCEF-8F44-9623-1DCC96E94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908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692" y="44624"/>
            <a:ext cx="7787740" cy="531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663952" y="4725144"/>
            <a:ext cx="288032" cy="43204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8832304" y="4725144"/>
            <a:ext cx="360040" cy="432048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3ACD83-A6DC-1743-9A4F-87D81AA2F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7688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703512" y="5110152"/>
            <a:ext cx="8820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Catharanthus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Madagascar periwinkle (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Catharanthus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roseus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)(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Vinca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rosea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is a small shrub plant native to Madagascar but now used as an ornamental plant.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plant was used to test its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hypoglycaemic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properties but the rabbits on which the tests were performed had lethal bacterial infections due to low levels of white blood cells (leukopenia).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92B2B64-9120-A347-B41D-D5498FCD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16</a:t>
            </a:fld>
            <a:endParaRPr lang="it-IT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D782ACDC-D853-6649-9DF7-A3D64BF27C4B}"/>
              </a:ext>
            </a:extLst>
          </p:cNvPr>
          <p:cNvGrpSpPr/>
          <p:nvPr/>
        </p:nvGrpSpPr>
        <p:grpSpPr>
          <a:xfrm>
            <a:off x="3791744" y="260648"/>
            <a:ext cx="5542384" cy="4729590"/>
            <a:chOff x="2074912" y="193142"/>
            <a:chExt cx="6887344" cy="6237256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66C6386-F851-EF48-9276-51C3B607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912" y="2852936"/>
              <a:ext cx="3505200" cy="251460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F81CAC4-4A47-F348-B0E3-B87C7A976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193142"/>
              <a:ext cx="3073400" cy="2667000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D084BA6-C029-CD47-A640-5747F3130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3229998"/>
              <a:ext cx="3848100" cy="3200400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358F861A-1D9E-6449-951A-B460D5741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193142"/>
              <a:ext cx="3886200" cy="3060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0825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6" b="2722"/>
          <a:stretch/>
        </p:blipFill>
        <p:spPr>
          <a:xfrm>
            <a:off x="3346818" y="243934"/>
            <a:ext cx="5639667" cy="324036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648402" y="3484295"/>
            <a:ext cx="90364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cs typeface="Arial" panose="020B0604020202020204" pitchFamily="34" charset="0"/>
              </a:rPr>
              <a:t>This effect on rabbits suggested the potential use as anticancer agent. </a:t>
            </a:r>
          </a:p>
          <a:p>
            <a:pPr algn="just"/>
            <a:r>
              <a:rPr lang="en-US" dirty="0">
                <a:cs typeface="Arial" panose="020B0604020202020204" pitchFamily="34" charset="0"/>
              </a:rPr>
              <a:t>The alkaloids with antitumor activity were dimeric in structure (bi-</a:t>
            </a:r>
            <a:r>
              <a:rPr lang="en-US" dirty="0" err="1">
                <a:cs typeface="Arial" panose="020B0604020202020204" pitchFamily="34" charset="0"/>
              </a:rPr>
              <a:t>indol</a:t>
            </a:r>
            <a:r>
              <a:rPr lang="en-US" dirty="0">
                <a:cs typeface="Arial" panose="020B0604020202020204" pitchFamily="34" charset="0"/>
              </a:rPr>
              <a:t> alkaloids), among them </a:t>
            </a:r>
            <a:r>
              <a:rPr lang="en-US" dirty="0" err="1">
                <a:cs typeface="Arial" panose="020B0604020202020204" pitchFamily="34" charset="0"/>
              </a:rPr>
              <a:t>Vincaleucoblastine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dirty="0" err="1">
                <a:cs typeface="Arial" panose="020B0604020202020204" pitchFamily="34" charset="0"/>
              </a:rPr>
              <a:t>Leurosine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dirty="0" err="1">
                <a:cs typeface="Arial" panose="020B0604020202020204" pitchFamily="34" charset="0"/>
              </a:rPr>
              <a:t>Leurosidine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dirty="0" err="1">
                <a:cs typeface="Arial" panose="020B0604020202020204" pitchFamily="34" charset="0"/>
              </a:rPr>
              <a:t>Leurocristina</a:t>
            </a:r>
            <a:r>
              <a:rPr lang="en-US" dirty="0">
                <a:cs typeface="Arial" panose="020B0604020202020204" pitchFamily="34" charset="0"/>
              </a:rPr>
              <a:t>. These compounds have become better known as </a:t>
            </a:r>
            <a:r>
              <a:rPr lang="en-US" b="1" dirty="0">
                <a:cs typeface="Arial" panose="020B0604020202020204" pitchFamily="34" charset="0"/>
              </a:rPr>
              <a:t>Vinblastine, </a:t>
            </a:r>
            <a:r>
              <a:rPr lang="en-US" b="1" dirty="0" err="1">
                <a:cs typeface="Arial" panose="020B0604020202020204" pitchFamily="34" charset="0"/>
              </a:rPr>
              <a:t>Vinleurosine</a:t>
            </a:r>
            <a:r>
              <a:rPr lang="en-US" b="1" dirty="0">
                <a:cs typeface="Arial" panose="020B0604020202020204" pitchFamily="34" charset="0"/>
              </a:rPr>
              <a:t>, </a:t>
            </a:r>
            <a:r>
              <a:rPr lang="en-US" b="1" dirty="0" err="1">
                <a:cs typeface="Arial" panose="020B0604020202020204" pitchFamily="34" charset="0"/>
              </a:rPr>
              <a:t>Vinrosidine</a:t>
            </a:r>
            <a:r>
              <a:rPr lang="en-US" b="1" dirty="0">
                <a:cs typeface="Arial" panose="020B0604020202020204" pitchFamily="34" charset="0"/>
              </a:rPr>
              <a:t> and Vincristine</a:t>
            </a:r>
            <a:r>
              <a:rPr lang="en-US" dirty="0">
                <a:cs typeface="Arial" panose="020B0604020202020204" pitchFamily="34" charset="0"/>
              </a:rPr>
              <a:t>, respectively. </a:t>
            </a:r>
            <a:r>
              <a:rPr lang="en-US" b="1" dirty="0">
                <a:cs typeface="Arial" panose="020B0604020202020204" pitchFamily="34" charset="0"/>
              </a:rPr>
              <a:t>Vinblastine</a:t>
            </a:r>
            <a:r>
              <a:rPr lang="en-US" dirty="0">
                <a:cs typeface="Arial" panose="020B0604020202020204" pitchFamily="34" charset="0"/>
              </a:rPr>
              <a:t> and </a:t>
            </a:r>
            <a:r>
              <a:rPr lang="en-US" b="1" dirty="0">
                <a:cs typeface="Arial" panose="020B0604020202020204" pitchFamily="34" charset="0"/>
              </a:rPr>
              <a:t>Vincristine</a:t>
            </a:r>
            <a:r>
              <a:rPr lang="en-US" dirty="0">
                <a:cs typeface="Arial" panose="020B0604020202020204" pitchFamily="34" charset="0"/>
              </a:rPr>
              <a:t> have long been used as chemotherapy and have proven to be extremely effective.</a:t>
            </a:r>
          </a:p>
          <a:p>
            <a:pPr algn="just"/>
            <a:r>
              <a:rPr lang="en-US" dirty="0">
                <a:cs typeface="Arial" panose="020B0604020202020204" pitchFamily="34" charset="0"/>
              </a:rPr>
              <a:t>Vinblastine is mainly used in the treatment of Hodgkin's disease.</a:t>
            </a:r>
          </a:p>
          <a:p>
            <a:pPr algn="just"/>
            <a:r>
              <a:rPr lang="en-US" dirty="0">
                <a:cs typeface="Arial" panose="020B0604020202020204" pitchFamily="34" charset="0"/>
              </a:rPr>
              <a:t>Vincristine has a higher activity than Vinblastine and is used for the treatment of childhood leukemia, other lymphomas, lung, cervical and breast cancers. </a:t>
            </a:r>
            <a:r>
              <a:rPr lang="en-US" dirty="0" err="1">
                <a:cs typeface="Arial" panose="020B0604020202020204" pitchFamily="34" charset="0"/>
              </a:rPr>
              <a:t>Vindesine</a:t>
            </a:r>
            <a:r>
              <a:rPr lang="en-US" dirty="0">
                <a:cs typeface="Arial" panose="020B0604020202020204" pitchFamily="34" charset="0"/>
              </a:rPr>
              <a:t> is a semisynthetic derivative of Vinblastine that has been introduced for the treatment of acute lymphoid leukemia in children.</a:t>
            </a: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92B2B64-9120-A347-B41D-D5498FCD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9450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631504" y="260649"/>
            <a:ext cx="90364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All of these compounds inhibit cell mitosis by binding to tubulin in the mitotic spindle and preventing microtubule polymerization. This mechanism is the same as for Colchicine and Podophyllotoxin.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One of the main problems with the use of Vincristine and Vinblastine is their scarce presence in the plant: more than 500 kg of plant are needed to obtain 1 g of Vincristine.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They are now produced by semi-synthesis and total synthesis.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a heterologous approach, genes of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Catharanthus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roseus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Strictosidine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synthetase and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Strictosidine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glucosidase were expressed in yeast cells.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When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Secologanin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Tryptamine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are administered in the culture medium, the yeast culture produces high levels of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Strictosidine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which can be converted into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Catenamine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Strictosidine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glucosidase 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F86E62A-39F0-2F47-833C-523077C4C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870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FD67119-9D64-624A-A0A4-E78847CB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19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C787F02-AC20-7841-9F5D-BECA83566C15}"/>
              </a:ext>
            </a:extLst>
          </p:cNvPr>
          <p:cNvSpPr txBox="1"/>
          <p:nvPr/>
        </p:nvSpPr>
        <p:spPr>
          <a:xfrm>
            <a:off x="4511825" y="260649"/>
            <a:ext cx="3001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Quinoline</a:t>
            </a:r>
            <a:r>
              <a:rPr lang="it-IT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alkaloids</a:t>
            </a:r>
            <a:endParaRPr lang="it-IT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03812DB-49CD-1949-A1F3-CF0AA4F85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3347"/>
          <a:stretch/>
        </p:blipFill>
        <p:spPr>
          <a:xfrm>
            <a:off x="2053699" y="1266168"/>
            <a:ext cx="8280919" cy="219847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6AE54CB-7E9D-6448-AEAA-AEA7CB5D5A3B}"/>
              </a:ext>
            </a:extLst>
          </p:cNvPr>
          <p:cNvSpPr/>
          <p:nvPr/>
        </p:nvSpPr>
        <p:spPr>
          <a:xfrm>
            <a:off x="2053699" y="4154067"/>
            <a:ext cx="82809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/>
              <a:t>Some of the </a:t>
            </a:r>
            <a:r>
              <a:rPr lang="it-IT" sz="2200" dirty="0" err="1"/>
              <a:t>most</a:t>
            </a:r>
            <a:r>
              <a:rPr lang="it-IT" sz="2200" dirty="0"/>
              <a:t> </a:t>
            </a:r>
            <a:r>
              <a:rPr lang="it-IT" sz="2200" dirty="0" err="1"/>
              <a:t>important</a:t>
            </a:r>
            <a:r>
              <a:rPr lang="it-IT" sz="2200" dirty="0"/>
              <a:t> </a:t>
            </a:r>
            <a:r>
              <a:rPr lang="it-IT" sz="2200" dirty="0" err="1"/>
              <a:t>examples</a:t>
            </a:r>
            <a:r>
              <a:rPr lang="it-IT" sz="2200" dirty="0"/>
              <a:t> of </a:t>
            </a:r>
            <a:r>
              <a:rPr lang="it-IT" sz="2200" dirty="0" err="1"/>
              <a:t>modified</a:t>
            </a:r>
            <a:r>
              <a:rPr lang="it-IT" sz="2200" dirty="0"/>
              <a:t> </a:t>
            </a:r>
            <a:r>
              <a:rPr lang="it-IT" sz="2200" dirty="0" err="1"/>
              <a:t>indol</a:t>
            </a:r>
            <a:r>
              <a:rPr lang="it-IT" sz="2200" dirty="0"/>
              <a:t> </a:t>
            </a:r>
            <a:r>
              <a:rPr lang="it-IT" sz="2200" dirty="0" err="1"/>
              <a:t>terpenoid</a:t>
            </a:r>
            <a:r>
              <a:rPr lang="it-IT" sz="2200" dirty="0"/>
              <a:t> </a:t>
            </a:r>
            <a:r>
              <a:rPr lang="it-IT" sz="2200" dirty="0" err="1"/>
              <a:t>alkaloids</a:t>
            </a:r>
            <a:r>
              <a:rPr lang="it-IT" sz="2200" dirty="0"/>
              <a:t> </a:t>
            </a:r>
            <a:r>
              <a:rPr lang="it-IT" sz="2200" dirty="0" err="1"/>
              <a:t>have</a:t>
            </a:r>
            <a:r>
              <a:rPr lang="it-IT" sz="2200" dirty="0"/>
              <a:t> </a:t>
            </a:r>
            <a:r>
              <a:rPr lang="it-IT" sz="2200" dirty="0" err="1"/>
              <a:t>been</a:t>
            </a:r>
            <a:r>
              <a:rPr lang="it-IT" sz="2200" dirty="0"/>
              <a:t> </a:t>
            </a:r>
            <a:r>
              <a:rPr lang="it-IT" sz="2200" dirty="0" err="1"/>
              <a:t>isolated</a:t>
            </a:r>
            <a:r>
              <a:rPr lang="it-IT" sz="2200" dirty="0"/>
              <a:t> from the </a:t>
            </a:r>
            <a:r>
              <a:rPr lang="it-IT" sz="2200" dirty="0" err="1"/>
              <a:t>genus</a:t>
            </a:r>
            <a:r>
              <a:rPr lang="it-IT" sz="2200" dirty="0"/>
              <a:t> </a:t>
            </a:r>
            <a:r>
              <a:rPr lang="it-IT" sz="2200" i="1" dirty="0" err="1"/>
              <a:t>Cinchona</a:t>
            </a:r>
            <a:r>
              <a:rPr lang="it-IT" sz="2200" dirty="0"/>
              <a:t> (</a:t>
            </a:r>
            <a:r>
              <a:rPr lang="it-IT" sz="2200" dirty="0" err="1"/>
              <a:t>Rubiaceae</a:t>
            </a:r>
            <a:r>
              <a:rPr lang="it-IT" sz="2200" dirty="0"/>
              <a:t>) </a:t>
            </a:r>
            <a:r>
              <a:rPr lang="it-IT" sz="2200" dirty="0" err="1"/>
              <a:t>which</a:t>
            </a:r>
            <a:r>
              <a:rPr lang="it-IT" sz="2200" dirty="0"/>
              <a:t> </a:t>
            </a:r>
            <a:r>
              <a:rPr lang="it-IT" sz="2200" dirty="0" err="1"/>
              <a:t>contains</a:t>
            </a:r>
            <a:r>
              <a:rPr lang="it-IT" sz="2200" dirty="0"/>
              <a:t> the </a:t>
            </a:r>
            <a:r>
              <a:rPr lang="it-IT" sz="2200" dirty="0" err="1"/>
              <a:t>alkaloids</a:t>
            </a:r>
            <a:r>
              <a:rPr lang="it-IT" sz="2200" dirty="0"/>
              <a:t> </a:t>
            </a:r>
            <a:r>
              <a:rPr lang="it-IT" sz="2200" dirty="0" err="1"/>
              <a:t>quinine</a:t>
            </a:r>
            <a:r>
              <a:rPr lang="it-IT" sz="2200" dirty="0"/>
              <a:t>, </a:t>
            </a:r>
            <a:r>
              <a:rPr lang="it-IT" sz="2200" dirty="0" err="1"/>
              <a:t>quinidine</a:t>
            </a:r>
            <a:r>
              <a:rPr lang="it-IT" sz="2200" dirty="0"/>
              <a:t>, </a:t>
            </a:r>
            <a:r>
              <a:rPr lang="it-IT" sz="2200" dirty="0" err="1"/>
              <a:t>cinchonidine</a:t>
            </a:r>
            <a:r>
              <a:rPr lang="it-IT" sz="2200" dirty="0"/>
              <a:t> and </a:t>
            </a:r>
            <a:r>
              <a:rPr lang="it-IT" sz="2200" dirty="0" err="1"/>
              <a:t>cinchonine</a:t>
            </a:r>
            <a:r>
              <a:rPr lang="it-IT" sz="2200" dirty="0"/>
              <a:t>, </a:t>
            </a:r>
            <a:r>
              <a:rPr lang="it-IT" sz="2200" dirty="0" err="1"/>
              <a:t>known</a:t>
            </a:r>
            <a:r>
              <a:rPr lang="it-IT" sz="2200" dirty="0"/>
              <a:t> for </a:t>
            </a:r>
            <a:r>
              <a:rPr lang="it-IT" sz="2200" dirty="0" err="1"/>
              <a:t>their</a:t>
            </a:r>
            <a:r>
              <a:rPr lang="it-IT" sz="2200" dirty="0"/>
              <a:t> </a:t>
            </a:r>
            <a:r>
              <a:rPr lang="it-IT" sz="2200" dirty="0" err="1"/>
              <a:t>antimalarial</a:t>
            </a:r>
            <a:r>
              <a:rPr lang="it-IT" sz="2200" dirty="0"/>
              <a:t> </a:t>
            </a:r>
            <a:r>
              <a:rPr lang="it-IT" sz="2200" dirty="0" err="1"/>
              <a:t>properties</a:t>
            </a:r>
            <a:r>
              <a:rPr lang="it-IT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9681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3191541-0898-BC45-B6F1-044B406A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2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AF87D78-BA39-9B4E-967C-FD4E6F960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586"/>
          <a:stretch/>
        </p:blipFill>
        <p:spPr>
          <a:xfrm>
            <a:off x="2207569" y="260648"/>
            <a:ext cx="7705807" cy="536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80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08EA6FA-C0C9-624A-AA5E-33E11308D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20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CBC53F-B256-704F-919A-E3C3A6A5E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321212"/>
            <a:ext cx="7043790" cy="6204133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C1EBE78-70EE-7646-A4FF-33B3476F72D1}"/>
              </a:ext>
            </a:extLst>
          </p:cNvPr>
          <p:cNvSpPr/>
          <p:nvPr/>
        </p:nvSpPr>
        <p:spPr>
          <a:xfrm>
            <a:off x="2495600" y="764704"/>
            <a:ext cx="1944216" cy="11521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1F4C61D-64D1-BE40-AC18-8EA928CB969C}"/>
              </a:ext>
            </a:extLst>
          </p:cNvPr>
          <p:cNvSpPr/>
          <p:nvPr/>
        </p:nvSpPr>
        <p:spPr>
          <a:xfrm>
            <a:off x="2720008" y="3429000"/>
            <a:ext cx="1719808" cy="151216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0292FAF-F547-304F-80AA-7012093A84AB}"/>
              </a:ext>
            </a:extLst>
          </p:cNvPr>
          <p:cNvSpPr/>
          <p:nvPr/>
        </p:nvSpPr>
        <p:spPr>
          <a:xfrm>
            <a:off x="2720008" y="5013176"/>
            <a:ext cx="1719808" cy="14401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799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5A0B920-04A6-2244-8211-99A69A4AF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21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A74BEA7-7F6A-8E4E-9802-69289566A15F}"/>
              </a:ext>
            </a:extLst>
          </p:cNvPr>
          <p:cNvSpPr/>
          <p:nvPr/>
        </p:nvSpPr>
        <p:spPr>
          <a:xfrm>
            <a:off x="2063552" y="325910"/>
            <a:ext cx="8363272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sz="2100" dirty="0"/>
              <a:t>The </a:t>
            </a:r>
            <a:r>
              <a:rPr lang="it-IT" sz="2100" dirty="0" err="1"/>
              <a:t>name</a:t>
            </a:r>
            <a:r>
              <a:rPr lang="it-IT" sz="2100" dirty="0"/>
              <a:t> </a:t>
            </a:r>
            <a:r>
              <a:rPr lang="it-IT" sz="2100" dirty="0" err="1"/>
              <a:t>cinchona</a:t>
            </a:r>
            <a:r>
              <a:rPr lang="it-IT" sz="2100" dirty="0"/>
              <a:t> </a:t>
            </a:r>
            <a:r>
              <a:rPr lang="it-IT" sz="2100" dirty="0" err="1"/>
              <a:t>bark</a:t>
            </a:r>
            <a:r>
              <a:rPr lang="it-IT" sz="2100" dirty="0"/>
              <a:t> </a:t>
            </a:r>
            <a:r>
              <a:rPr lang="it-IT" sz="2100" dirty="0" err="1"/>
              <a:t>refers</a:t>
            </a:r>
            <a:r>
              <a:rPr lang="it-IT" sz="2100" dirty="0"/>
              <a:t> to the </a:t>
            </a:r>
            <a:r>
              <a:rPr lang="it-IT" sz="2100" dirty="0" err="1"/>
              <a:t>dried</a:t>
            </a:r>
            <a:r>
              <a:rPr lang="it-IT" sz="2100" dirty="0"/>
              <a:t> </a:t>
            </a:r>
            <a:r>
              <a:rPr lang="it-IT" sz="2100" dirty="0" err="1"/>
              <a:t>bark</a:t>
            </a:r>
            <a:r>
              <a:rPr lang="it-IT" sz="2100" dirty="0"/>
              <a:t> from the </a:t>
            </a:r>
            <a:r>
              <a:rPr lang="it-IT" sz="2100" dirty="0" err="1"/>
              <a:t>stem</a:t>
            </a:r>
            <a:r>
              <a:rPr lang="it-IT" sz="2100" dirty="0"/>
              <a:t> and </a:t>
            </a:r>
            <a:r>
              <a:rPr lang="it-IT" sz="2100" dirty="0" err="1"/>
              <a:t>roots</a:t>
            </a:r>
            <a:r>
              <a:rPr lang="it-IT" sz="2100" dirty="0"/>
              <a:t> of some </a:t>
            </a:r>
            <a:r>
              <a:rPr lang="it-IT" sz="2100" dirty="0" err="1"/>
              <a:t>species</a:t>
            </a:r>
            <a:r>
              <a:rPr lang="it-IT" sz="2100" dirty="0"/>
              <a:t> of </a:t>
            </a:r>
            <a:r>
              <a:rPr lang="it-IT" sz="2100" i="1" dirty="0" err="1"/>
              <a:t>Cinchona</a:t>
            </a:r>
            <a:r>
              <a:rPr lang="it-IT" sz="2100" dirty="0"/>
              <a:t> (</a:t>
            </a:r>
            <a:r>
              <a:rPr lang="it-IT" sz="2100" dirty="0" err="1"/>
              <a:t>Rubiaceae</a:t>
            </a:r>
            <a:r>
              <a:rPr lang="it-IT" sz="2100" dirty="0"/>
              <a:t>), large </a:t>
            </a:r>
            <a:r>
              <a:rPr lang="it-IT" sz="2100" dirty="0" err="1"/>
              <a:t>trees</a:t>
            </a:r>
            <a:r>
              <a:rPr lang="it-IT" sz="2100" dirty="0"/>
              <a:t> native to South America.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2100" dirty="0" err="1"/>
              <a:t>Currently</a:t>
            </a:r>
            <a:r>
              <a:rPr lang="it-IT" sz="2100" dirty="0"/>
              <a:t> </a:t>
            </a:r>
            <a:r>
              <a:rPr lang="it-IT" sz="2100" dirty="0" err="1"/>
              <a:t>plants</a:t>
            </a:r>
            <a:r>
              <a:rPr lang="it-IT" sz="2100" dirty="0"/>
              <a:t> of </a:t>
            </a:r>
            <a:r>
              <a:rPr lang="it-IT" sz="2100" dirty="0" err="1"/>
              <a:t>this</a:t>
            </a:r>
            <a:r>
              <a:rPr lang="it-IT" sz="2100" dirty="0"/>
              <a:t> </a:t>
            </a:r>
            <a:r>
              <a:rPr lang="it-IT" sz="2100" dirty="0" err="1"/>
              <a:t>genus</a:t>
            </a:r>
            <a:r>
              <a:rPr lang="it-IT" sz="2100" dirty="0"/>
              <a:t> are </a:t>
            </a:r>
            <a:r>
              <a:rPr lang="it-IT" sz="2100" dirty="0" err="1"/>
              <a:t>grown</a:t>
            </a:r>
            <a:r>
              <a:rPr lang="it-IT" sz="2100" dirty="0"/>
              <a:t> in </a:t>
            </a:r>
            <a:r>
              <a:rPr lang="it-IT" sz="2100" dirty="0" err="1"/>
              <a:t>different</a:t>
            </a:r>
            <a:r>
              <a:rPr lang="it-IT" sz="2100" dirty="0"/>
              <a:t> </a:t>
            </a:r>
            <a:r>
              <a:rPr lang="it-IT" sz="2100" dirty="0" err="1"/>
              <a:t>parts</a:t>
            </a:r>
            <a:r>
              <a:rPr lang="it-IT" sz="2100" dirty="0"/>
              <a:t> of the world </a:t>
            </a:r>
            <a:r>
              <a:rPr lang="it-IT" sz="2100" dirty="0" err="1"/>
              <a:t>including</a:t>
            </a:r>
            <a:r>
              <a:rPr lang="it-IT" sz="2100" dirty="0"/>
              <a:t> Bolivia, Guatemala, India, Zaire, Tanzania and Kenya. 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21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100" dirty="0" err="1"/>
              <a:t>About</a:t>
            </a:r>
            <a:r>
              <a:rPr lang="it-IT" sz="2100" dirty="0"/>
              <a:t> a </a:t>
            </a:r>
            <a:r>
              <a:rPr lang="it-IT" sz="2100" dirty="0" err="1"/>
              <a:t>dozen</a:t>
            </a:r>
            <a:r>
              <a:rPr lang="it-IT" sz="2100" dirty="0"/>
              <a:t> </a:t>
            </a:r>
            <a:r>
              <a:rPr lang="it-IT" sz="2100" dirty="0" err="1"/>
              <a:t>different</a:t>
            </a:r>
            <a:r>
              <a:rPr lang="it-IT" sz="2100" dirty="0"/>
              <a:t> </a:t>
            </a:r>
            <a:r>
              <a:rPr lang="it-IT" sz="2100" dirty="0" err="1"/>
              <a:t>species</a:t>
            </a:r>
            <a:r>
              <a:rPr lang="it-IT" sz="2100" dirty="0"/>
              <a:t> of </a:t>
            </a:r>
            <a:r>
              <a:rPr lang="it-IT" sz="2100" i="1" dirty="0" err="1"/>
              <a:t>Cinchona</a:t>
            </a:r>
            <a:r>
              <a:rPr lang="it-IT" sz="2100" dirty="0"/>
              <a:t> </a:t>
            </a:r>
            <a:r>
              <a:rPr lang="it-IT" sz="2100" dirty="0" err="1"/>
              <a:t>have</a:t>
            </a:r>
            <a:r>
              <a:rPr lang="it-IT" sz="2100" dirty="0"/>
              <a:t> </a:t>
            </a:r>
            <a:r>
              <a:rPr lang="it-IT" sz="2100" dirty="0" err="1"/>
              <a:t>been</a:t>
            </a:r>
            <a:r>
              <a:rPr lang="it-IT" sz="2100" dirty="0"/>
              <a:t> </a:t>
            </a:r>
            <a:r>
              <a:rPr lang="it-IT" sz="2100" dirty="0" err="1"/>
              <a:t>used</a:t>
            </a:r>
            <a:r>
              <a:rPr lang="it-IT" sz="2100" dirty="0"/>
              <a:t> </a:t>
            </a:r>
            <a:r>
              <a:rPr lang="it-IT" sz="2100" dirty="0" err="1"/>
              <a:t>as</a:t>
            </a:r>
            <a:r>
              <a:rPr lang="it-IT" sz="2100" dirty="0"/>
              <a:t> a commercial source </a:t>
            </a:r>
            <a:r>
              <a:rPr lang="it-IT" sz="2100" dirty="0" err="1"/>
              <a:t>but</a:t>
            </a:r>
            <a:r>
              <a:rPr lang="it-IT" sz="2100" dirty="0"/>
              <a:t> the </a:t>
            </a:r>
            <a:r>
              <a:rPr lang="it-IT" sz="2100" dirty="0" err="1"/>
              <a:t>great</a:t>
            </a:r>
            <a:r>
              <a:rPr lang="it-IT" sz="2100" dirty="0"/>
              <a:t> </a:t>
            </a:r>
            <a:r>
              <a:rPr lang="it-IT" sz="2100" dirty="0" err="1"/>
              <a:t>variability</a:t>
            </a:r>
            <a:r>
              <a:rPr lang="it-IT" sz="2100" dirty="0"/>
              <a:t> in </a:t>
            </a:r>
            <a:r>
              <a:rPr lang="it-IT" sz="2100" dirty="0" err="1"/>
              <a:t>composition</a:t>
            </a:r>
            <a:r>
              <a:rPr lang="it-IT" sz="2100" dirty="0"/>
              <a:t> and </a:t>
            </a:r>
            <a:r>
              <a:rPr lang="it-IT" sz="2100" dirty="0" err="1"/>
              <a:t>percentage</a:t>
            </a:r>
            <a:r>
              <a:rPr lang="it-IT" sz="2100" dirty="0"/>
              <a:t> of the </a:t>
            </a:r>
            <a:r>
              <a:rPr lang="it-IT" sz="2100" dirty="0" err="1"/>
              <a:t>alkaloid</a:t>
            </a:r>
            <a:r>
              <a:rPr lang="it-IT" sz="2100" dirty="0"/>
              <a:t> </a:t>
            </a:r>
            <a:r>
              <a:rPr lang="it-IT" sz="2100" dirty="0" err="1"/>
              <a:t>mixture</a:t>
            </a:r>
            <a:r>
              <a:rPr lang="it-IT" sz="2100" dirty="0"/>
              <a:t> </a:t>
            </a:r>
            <a:r>
              <a:rPr lang="it-IT" sz="2100" dirty="0" err="1"/>
              <a:t>present</a:t>
            </a:r>
            <a:r>
              <a:rPr lang="it-IT" sz="2100" dirty="0"/>
              <a:t> in the </a:t>
            </a:r>
            <a:r>
              <a:rPr lang="it-IT" sz="2100" dirty="0" err="1"/>
              <a:t>different</a:t>
            </a:r>
            <a:r>
              <a:rPr lang="it-IT" sz="2100" dirty="0"/>
              <a:t> </a:t>
            </a:r>
            <a:r>
              <a:rPr lang="it-IT" sz="2100" dirty="0" err="1"/>
              <a:t>species</a:t>
            </a:r>
            <a:r>
              <a:rPr lang="it-IT" sz="2100" dirty="0"/>
              <a:t> </a:t>
            </a:r>
            <a:r>
              <a:rPr lang="it-IT" sz="2100" dirty="0" err="1"/>
              <a:t>has</a:t>
            </a:r>
            <a:r>
              <a:rPr lang="it-IT" sz="2100" dirty="0"/>
              <a:t> led to the </a:t>
            </a:r>
            <a:r>
              <a:rPr lang="it-IT" sz="2100" dirty="0" err="1"/>
              <a:t>selection</a:t>
            </a:r>
            <a:r>
              <a:rPr lang="it-IT" sz="2100" dirty="0"/>
              <a:t> of </a:t>
            </a:r>
            <a:r>
              <a:rPr lang="it-IT" sz="2100" dirty="0" err="1"/>
              <a:t>three</a:t>
            </a:r>
            <a:r>
              <a:rPr lang="it-IT" sz="2100" dirty="0"/>
              <a:t> </a:t>
            </a:r>
            <a:r>
              <a:rPr lang="it-IT" sz="2100" dirty="0" err="1"/>
              <a:t>main</a:t>
            </a:r>
            <a:r>
              <a:rPr lang="it-IT" sz="2100" dirty="0"/>
              <a:t> </a:t>
            </a:r>
            <a:r>
              <a:rPr lang="it-IT" sz="2100" dirty="0" err="1"/>
              <a:t>species</a:t>
            </a:r>
            <a:r>
              <a:rPr lang="it-IT" sz="2100" dirty="0"/>
              <a:t>: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2100" dirty="0"/>
          </a:p>
          <a:p>
            <a:r>
              <a:rPr lang="it-IT" sz="2100" b="1" i="1" dirty="0"/>
              <a:t>	</a:t>
            </a:r>
            <a:r>
              <a:rPr lang="it-IT" sz="2100" b="1" i="1" dirty="0" err="1"/>
              <a:t>Cinchona</a:t>
            </a:r>
            <a:r>
              <a:rPr lang="it-IT" sz="2100" b="1" i="1" dirty="0"/>
              <a:t> </a:t>
            </a:r>
            <a:r>
              <a:rPr lang="it-IT" sz="2100" b="1" i="1" dirty="0" err="1"/>
              <a:t>succirubra</a:t>
            </a:r>
            <a:r>
              <a:rPr lang="it-IT" sz="2100" b="1" i="1" dirty="0"/>
              <a:t> </a:t>
            </a:r>
            <a:r>
              <a:rPr lang="it-IT" sz="2100" dirty="0" err="1"/>
              <a:t>supplies</a:t>
            </a:r>
            <a:r>
              <a:rPr lang="it-IT" sz="2100" dirty="0"/>
              <a:t> the </a:t>
            </a:r>
            <a:r>
              <a:rPr lang="it-IT" sz="2100" dirty="0" err="1"/>
              <a:t>red</a:t>
            </a:r>
            <a:r>
              <a:rPr lang="it-IT" sz="2100" dirty="0"/>
              <a:t> </a:t>
            </a:r>
            <a:r>
              <a:rPr lang="it-IT" sz="2100" dirty="0" err="1"/>
              <a:t>bark</a:t>
            </a:r>
            <a:r>
              <a:rPr lang="it-IT" sz="2100" dirty="0"/>
              <a:t> (5-7% </a:t>
            </a:r>
            <a:r>
              <a:rPr lang="it-IT" sz="2100" dirty="0" err="1"/>
              <a:t>alkaloids</a:t>
            </a:r>
            <a:r>
              <a:rPr lang="it-IT" sz="2100" dirty="0"/>
              <a:t>)</a:t>
            </a:r>
          </a:p>
          <a:p>
            <a:r>
              <a:rPr lang="it-IT" sz="2100" b="1" i="1" dirty="0"/>
              <a:t>	</a:t>
            </a:r>
            <a:r>
              <a:rPr lang="it-IT" sz="2100" b="1" i="1" dirty="0" err="1"/>
              <a:t>Cinchona</a:t>
            </a:r>
            <a:r>
              <a:rPr lang="it-IT" sz="2100" b="1" i="1" dirty="0"/>
              <a:t> </a:t>
            </a:r>
            <a:r>
              <a:rPr lang="it-IT" sz="2100" b="1" i="1" dirty="0" err="1"/>
              <a:t>ledgeriana</a:t>
            </a:r>
            <a:r>
              <a:rPr lang="it-IT" sz="2100" b="1" i="1" dirty="0"/>
              <a:t> </a:t>
            </a:r>
            <a:r>
              <a:rPr lang="it-IT" sz="2100" dirty="0" err="1"/>
              <a:t>supplies</a:t>
            </a:r>
            <a:r>
              <a:rPr lang="it-IT" sz="2100" dirty="0"/>
              <a:t> the </a:t>
            </a:r>
            <a:r>
              <a:rPr lang="it-IT" sz="2100" dirty="0" err="1"/>
              <a:t>brown</a:t>
            </a:r>
            <a:r>
              <a:rPr lang="it-IT" sz="2100" dirty="0"/>
              <a:t> </a:t>
            </a:r>
            <a:r>
              <a:rPr lang="it-IT" sz="2100" dirty="0" err="1"/>
              <a:t>bark</a:t>
            </a:r>
            <a:r>
              <a:rPr lang="it-IT" sz="2100" dirty="0"/>
              <a:t> (5-14% </a:t>
            </a:r>
            <a:r>
              <a:rPr lang="it-IT" sz="2100" dirty="0" err="1"/>
              <a:t>alkaloids</a:t>
            </a:r>
            <a:r>
              <a:rPr lang="it-IT" sz="2100" dirty="0"/>
              <a:t>)</a:t>
            </a:r>
          </a:p>
          <a:p>
            <a:r>
              <a:rPr lang="it-IT" sz="2100" b="1" i="1" dirty="0"/>
              <a:t>	</a:t>
            </a:r>
            <a:r>
              <a:rPr lang="it-IT" sz="2100" b="1" i="1" dirty="0" err="1"/>
              <a:t>Cinchona</a:t>
            </a:r>
            <a:r>
              <a:rPr lang="it-IT" sz="2100" b="1" i="1" dirty="0"/>
              <a:t> </a:t>
            </a:r>
            <a:r>
              <a:rPr lang="it-IT" sz="2100" b="1" i="1" dirty="0" err="1"/>
              <a:t>calisaya</a:t>
            </a:r>
            <a:r>
              <a:rPr lang="it-IT" sz="2100" b="1" i="1" dirty="0"/>
              <a:t> </a:t>
            </a:r>
            <a:r>
              <a:rPr lang="it-IT" sz="2100" dirty="0" err="1"/>
              <a:t>supplies</a:t>
            </a:r>
            <a:r>
              <a:rPr lang="it-IT" sz="2100" dirty="0"/>
              <a:t> the </a:t>
            </a:r>
            <a:r>
              <a:rPr lang="it-IT" sz="2100" dirty="0" err="1"/>
              <a:t>yellow</a:t>
            </a:r>
            <a:r>
              <a:rPr lang="it-IT" sz="2100" dirty="0"/>
              <a:t> </a:t>
            </a:r>
            <a:r>
              <a:rPr lang="it-IT" sz="2100" dirty="0" err="1"/>
              <a:t>bark</a:t>
            </a:r>
            <a:r>
              <a:rPr lang="it-IT" sz="2100" dirty="0"/>
              <a:t> (4-7% </a:t>
            </a:r>
            <a:r>
              <a:rPr lang="it-IT" sz="2100" dirty="0" err="1"/>
              <a:t>alkaloids</a:t>
            </a:r>
            <a:r>
              <a:rPr lang="it-IT" sz="2100" dirty="0"/>
              <a:t>).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21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100" dirty="0" err="1"/>
              <a:t>Selected</a:t>
            </a:r>
            <a:r>
              <a:rPr lang="it-IT" sz="2100" dirty="0"/>
              <a:t> </a:t>
            </a:r>
            <a:r>
              <a:rPr lang="it-IT" sz="2100" dirty="0" err="1"/>
              <a:t>hybrids</a:t>
            </a:r>
            <a:r>
              <a:rPr lang="it-IT" sz="2100" dirty="0"/>
              <a:t> can </a:t>
            </a:r>
            <a:r>
              <a:rPr lang="it-IT" sz="2100" dirty="0" err="1"/>
              <a:t>raise</a:t>
            </a:r>
            <a:r>
              <a:rPr lang="it-IT" sz="2100" dirty="0"/>
              <a:t> the </a:t>
            </a:r>
            <a:r>
              <a:rPr lang="it-IT" sz="2100" dirty="0" err="1"/>
              <a:t>alkaloid</a:t>
            </a:r>
            <a:r>
              <a:rPr lang="it-IT" sz="2100" dirty="0"/>
              <a:t> </a:t>
            </a:r>
            <a:r>
              <a:rPr lang="it-IT" sz="2100" dirty="0" err="1"/>
              <a:t>content</a:t>
            </a:r>
            <a:r>
              <a:rPr lang="it-IT" sz="2100" dirty="0"/>
              <a:t> to 17%. 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21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100" dirty="0"/>
              <a:t>The </a:t>
            </a:r>
            <a:r>
              <a:rPr lang="it-IT" sz="2100" dirty="0" err="1"/>
              <a:t>bark</a:t>
            </a:r>
            <a:r>
              <a:rPr lang="it-IT" sz="2100" dirty="0"/>
              <a:t> </a:t>
            </a:r>
            <a:r>
              <a:rPr lang="it-IT" sz="2100" dirty="0" err="1"/>
              <a:t>is</a:t>
            </a:r>
            <a:r>
              <a:rPr lang="it-IT" sz="2100" dirty="0"/>
              <a:t> </a:t>
            </a:r>
            <a:r>
              <a:rPr lang="it-IT" sz="2100" dirty="0" err="1"/>
              <a:t>taken</a:t>
            </a:r>
            <a:r>
              <a:rPr lang="it-IT" sz="2100" dirty="0"/>
              <a:t> from 8-12 </a:t>
            </a:r>
            <a:r>
              <a:rPr lang="it-IT" sz="2100" dirty="0" err="1"/>
              <a:t>year</a:t>
            </a:r>
            <a:r>
              <a:rPr lang="it-IT" sz="2100" dirty="0"/>
              <a:t> </a:t>
            </a:r>
            <a:r>
              <a:rPr lang="it-IT" sz="2100" dirty="0" err="1"/>
              <a:t>old</a:t>
            </a:r>
            <a:r>
              <a:rPr lang="it-IT" sz="2100" dirty="0"/>
              <a:t> </a:t>
            </a:r>
            <a:r>
              <a:rPr lang="it-IT" sz="2100" dirty="0" err="1"/>
              <a:t>trees</a:t>
            </a:r>
            <a:r>
              <a:rPr lang="it-IT" sz="2100" dirty="0"/>
              <a:t> </a:t>
            </a:r>
            <a:r>
              <a:rPr lang="it-IT" sz="2100" dirty="0" err="1"/>
              <a:t>after</a:t>
            </a:r>
            <a:r>
              <a:rPr lang="it-IT" sz="2100" dirty="0"/>
              <a:t> the </a:t>
            </a:r>
            <a:r>
              <a:rPr lang="it-IT" sz="2100" dirty="0" err="1"/>
              <a:t>tree</a:t>
            </a:r>
            <a:r>
              <a:rPr lang="it-IT" sz="2100" dirty="0"/>
              <a:t> </a:t>
            </a:r>
            <a:r>
              <a:rPr lang="it-IT" sz="2100" dirty="0" err="1"/>
              <a:t>has</a:t>
            </a:r>
            <a:r>
              <a:rPr lang="it-IT" sz="2100" dirty="0"/>
              <a:t> </a:t>
            </a:r>
            <a:r>
              <a:rPr lang="it-IT" sz="2100" dirty="0" err="1"/>
              <a:t>been</a:t>
            </a:r>
            <a:r>
              <a:rPr lang="it-IT" sz="2100" dirty="0"/>
              <a:t> </a:t>
            </a:r>
            <a:r>
              <a:rPr lang="it-IT" sz="2100" dirty="0" err="1"/>
              <a:t>completely</a:t>
            </a:r>
            <a:r>
              <a:rPr lang="it-IT" sz="2100" dirty="0"/>
              <a:t> </a:t>
            </a:r>
            <a:r>
              <a:rPr lang="it-IT" sz="2100" dirty="0" err="1"/>
              <a:t>uprooted</a:t>
            </a:r>
            <a:r>
              <a:rPr lang="it-IT" sz="2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0516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4AD4F8A-46DC-9149-9478-3868050FD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22</a:t>
            </a:fld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C8E7148C-9009-724A-849D-CE42DD4AC971}"/>
              </a:ext>
            </a:extLst>
          </p:cNvPr>
          <p:cNvGrpSpPr/>
          <p:nvPr/>
        </p:nvGrpSpPr>
        <p:grpSpPr>
          <a:xfrm>
            <a:off x="2326069" y="404664"/>
            <a:ext cx="3312368" cy="5951686"/>
            <a:chOff x="802069" y="404664"/>
            <a:chExt cx="3312368" cy="5951686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F4739165-DB9E-4B44-869D-EA4DEC66F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069" y="404664"/>
              <a:ext cx="3312368" cy="5910691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E993E7B-2D54-E942-A39A-F517EB39BE9C}"/>
                </a:ext>
              </a:extLst>
            </p:cNvPr>
            <p:cNvSpPr/>
            <p:nvPr/>
          </p:nvSpPr>
          <p:spPr>
            <a:xfrm>
              <a:off x="1380554" y="5987018"/>
              <a:ext cx="2155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i="1" dirty="0" err="1">
                  <a:solidFill>
                    <a:schemeClr val="bg1"/>
                  </a:solidFill>
                </a:rPr>
                <a:t>Cinchona</a:t>
              </a:r>
              <a:r>
                <a:rPr lang="it-IT" b="1" i="1" dirty="0">
                  <a:solidFill>
                    <a:schemeClr val="bg1"/>
                  </a:solidFill>
                </a:rPr>
                <a:t> </a:t>
              </a:r>
              <a:r>
                <a:rPr lang="it-IT" b="1" i="1" dirty="0" err="1">
                  <a:solidFill>
                    <a:schemeClr val="bg1"/>
                  </a:solidFill>
                </a:rPr>
                <a:t>succirubra</a:t>
              </a:r>
              <a:r>
                <a:rPr lang="it-IT" b="1" i="1" dirty="0">
                  <a:solidFill>
                    <a:schemeClr val="bg1"/>
                  </a:solidFill>
                </a:rPr>
                <a:t> 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F47032E5-72FD-7344-8C42-8B5FE28E5094}"/>
              </a:ext>
            </a:extLst>
          </p:cNvPr>
          <p:cNvGrpSpPr/>
          <p:nvPr/>
        </p:nvGrpSpPr>
        <p:grpSpPr>
          <a:xfrm>
            <a:off x="6023993" y="404664"/>
            <a:ext cx="4089721" cy="5976665"/>
            <a:chOff x="4499992" y="404663"/>
            <a:chExt cx="4089721" cy="597666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A65DAB2-EAE1-1948-9FD1-3F049C02A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404663"/>
              <a:ext cx="4089721" cy="5910691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C5DAD90D-7B57-F44F-B51A-A20DF959D394}"/>
                </a:ext>
              </a:extLst>
            </p:cNvPr>
            <p:cNvSpPr/>
            <p:nvPr/>
          </p:nvSpPr>
          <p:spPr>
            <a:xfrm>
              <a:off x="5440938" y="6011996"/>
              <a:ext cx="19413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i="1" dirty="0" err="1">
                  <a:solidFill>
                    <a:schemeClr val="bg1"/>
                  </a:solidFill>
                </a:rPr>
                <a:t>Cinchona</a:t>
              </a:r>
              <a:r>
                <a:rPr lang="it-IT" b="1" i="1" dirty="0">
                  <a:solidFill>
                    <a:schemeClr val="bg1"/>
                  </a:solidFill>
                </a:rPr>
                <a:t> </a:t>
              </a:r>
              <a:r>
                <a:rPr lang="it-IT" b="1" i="1" dirty="0" err="1">
                  <a:solidFill>
                    <a:schemeClr val="bg1"/>
                  </a:solidFill>
                </a:rPr>
                <a:t>calisaya</a:t>
              </a:r>
              <a:r>
                <a:rPr lang="it-IT" b="1" i="1" dirty="0">
                  <a:solidFill>
                    <a:schemeClr val="bg1"/>
                  </a:solidFill>
                </a:rPr>
                <a:t> 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550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0C50EA7-9E53-6B4B-9C53-A6C5D9D4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23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8545777-B0F2-1945-8080-A844DE5123B0}"/>
              </a:ext>
            </a:extLst>
          </p:cNvPr>
          <p:cNvSpPr/>
          <p:nvPr/>
        </p:nvSpPr>
        <p:spPr>
          <a:xfrm>
            <a:off x="1919536" y="114479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cinchona</a:t>
            </a:r>
            <a:r>
              <a:rPr lang="it-IT" dirty="0"/>
              <a:t> </a:t>
            </a:r>
            <a:r>
              <a:rPr lang="it-IT" dirty="0" err="1"/>
              <a:t>bark</a:t>
            </a:r>
            <a:r>
              <a:rPr lang="it-IT" dirty="0"/>
              <a:t> </a:t>
            </a:r>
            <a:r>
              <a:rPr lang="it-IT" dirty="0" err="1"/>
              <a:t>contains</a:t>
            </a:r>
            <a:r>
              <a:rPr lang="it-IT" dirty="0"/>
              <a:t> a </a:t>
            </a:r>
            <a:r>
              <a:rPr lang="it-IT" dirty="0" err="1"/>
              <a:t>very</a:t>
            </a:r>
            <a:r>
              <a:rPr lang="it-IT" dirty="0"/>
              <a:t> large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alkaloids</a:t>
            </a:r>
            <a:r>
              <a:rPr lang="it-IT" dirty="0"/>
              <a:t>,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four</a:t>
            </a:r>
            <a:r>
              <a:rPr lang="it-IT" dirty="0"/>
              <a:t> of </a:t>
            </a:r>
            <a:r>
              <a:rPr lang="it-IT" dirty="0" err="1"/>
              <a:t>them</a:t>
            </a:r>
            <a:r>
              <a:rPr lang="it-IT" dirty="0"/>
              <a:t> </a:t>
            </a:r>
            <a:r>
              <a:rPr lang="it-IT" dirty="0" err="1"/>
              <a:t>make</a:t>
            </a:r>
            <a:r>
              <a:rPr lang="it-IT" dirty="0"/>
              <a:t> up 30-60% of the </a:t>
            </a:r>
            <a:r>
              <a:rPr lang="it-IT" dirty="0" err="1"/>
              <a:t>mixture</a:t>
            </a:r>
            <a:r>
              <a:rPr lang="it-IT" dirty="0"/>
              <a:t>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quinine</a:t>
            </a:r>
            <a:r>
              <a:rPr lang="it-IT" dirty="0"/>
              <a:t>, </a:t>
            </a:r>
            <a:r>
              <a:rPr lang="it-IT" dirty="0" err="1"/>
              <a:t>quinidine</a:t>
            </a:r>
            <a:r>
              <a:rPr lang="it-IT" dirty="0"/>
              <a:t>, </a:t>
            </a:r>
            <a:r>
              <a:rPr lang="it-IT" dirty="0" err="1"/>
              <a:t>cinchonidine</a:t>
            </a:r>
            <a:r>
              <a:rPr lang="it-IT" dirty="0"/>
              <a:t> and </a:t>
            </a:r>
            <a:r>
              <a:rPr lang="it-IT" dirty="0" err="1"/>
              <a:t>cinchonine</a:t>
            </a:r>
            <a:r>
              <a:rPr lang="it-IT" dirty="0"/>
              <a:t>, </a:t>
            </a:r>
            <a:r>
              <a:rPr lang="it-IT" dirty="0" err="1"/>
              <a:t>quinoline-like</a:t>
            </a:r>
            <a:r>
              <a:rPr lang="it-IT" dirty="0"/>
              <a:t> </a:t>
            </a:r>
            <a:r>
              <a:rPr lang="it-IT" dirty="0" err="1"/>
              <a:t>structures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constitute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pairs</a:t>
            </a:r>
            <a:r>
              <a:rPr lang="it-IT" dirty="0"/>
              <a:t> of </a:t>
            </a:r>
            <a:r>
              <a:rPr lang="it-IT" dirty="0" err="1"/>
              <a:t>diastereoisomers</a:t>
            </a:r>
            <a:r>
              <a:rPr lang="it-IT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dirty="0" err="1"/>
              <a:t>Quinine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abundant</a:t>
            </a:r>
            <a:r>
              <a:rPr lang="it-IT" dirty="0"/>
              <a:t> component </a:t>
            </a:r>
            <a:r>
              <a:rPr lang="it-IT" dirty="0" err="1"/>
              <a:t>but</a:t>
            </a:r>
            <a:r>
              <a:rPr lang="it-IT" dirty="0"/>
              <a:t> the </a:t>
            </a:r>
            <a:r>
              <a:rPr lang="it-IT" dirty="0" err="1"/>
              <a:t>proportions</a:t>
            </a:r>
            <a:r>
              <a:rPr lang="it-IT" dirty="0"/>
              <a:t> </a:t>
            </a:r>
            <a:r>
              <a:rPr lang="it-IT" dirty="0" err="1"/>
              <a:t>vary</a:t>
            </a:r>
            <a:r>
              <a:rPr lang="it-IT" dirty="0"/>
              <a:t> </a:t>
            </a:r>
            <a:r>
              <a:rPr lang="it-IT" dirty="0" err="1"/>
              <a:t>depending</a:t>
            </a:r>
            <a:r>
              <a:rPr lang="it-IT" dirty="0"/>
              <a:t> on the </a:t>
            </a:r>
            <a:r>
              <a:rPr lang="it-IT" dirty="0" err="1"/>
              <a:t>species</a:t>
            </a:r>
            <a:r>
              <a:rPr lang="it-IT" dirty="0"/>
              <a:t> or </a:t>
            </a:r>
            <a:r>
              <a:rPr lang="it-IT" dirty="0" err="1"/>
              <a:t>hybrid</a:t>
            </a:r>
            <a:r>
              <a:rPr lang="it-IT" dirty="0"/>
              <a:t>. The </a:t>
            </a:r>
            <a:r>
              <a:rPr lang="it-IT" dirty="0" err="1"/>
              <a:t>alkaloids</a:t>
            </a:r>
            <a:r>
              <a:rPr lang="it-IT" dirty="0"/>
              <a:t> are </a:t>
            </a:r>
            <a:r>
              <a:rPr lang="it-IT" dirty="0" err="1"/>
              <a:t>present</a:t>
            </a:r>
            <a:r>
              <a:rPr lang="it-IT" dirty="0"/>
              <a:t> in the </a:t>
            </a:r>
            <a:r>
              <a:rPr lang="it-IT" dirty="0" err="1"/>
              <a:t>bark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salts</a:t>
            </a:r>
            <a:r>
              <a:rPr lang="it-IT" dirty="0"/>
              <a:t> of </a:t>
            </a:r>
            <a:r>
              <a:rPr lang="it-IT" dirty="0" err="1"/>
              <a:t>quinic</a:t>
            </a:r>
            <a:r>
              <a:rPr lang="it-IT" dirty="0"/>
              <a:t> acid or with a </a:t>
            </a:r>
            <a:r>
              <a:rPr lang="it-IT" dirty="0" err="1"/>
              <a:t>tannic</a:t>
            </a:r>
            <a:r>
              <a:rPr lang="it-IT" dirty="0"/>
              <a:t> </a:t>
            </a:r>
            <a:r>
              <a:rPr lang="it-IT" dirty="0" err="1"/>
              <a:t>material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cincotannic</a:t>
            </a:r>
            <a:r>
              <a:rPr lang="it-IT" dirty="0"/>
              <a:t> acid.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dirty="0" err="1"/>
              <a:t>During</a:t>
            </a:r>
            <a:r>
              <a:rPr lang="it-IT" dirty="0"/>
              <a:t> the processing of the </a:t>
            </a:r>
            <a:r>
              <a:rPr lang="it-IT" dirty="0" err="1"/>
              <a:t>bark</a:t>
            </a:r>
            <a:r>
              <a:rPr lang="it-IT" dirty="0"/>
              <a:t> the </a:t>
            </a:r>
            <a:r>
              <a:rPr lang="it-IT" dirty="0" err="1"/>
              <a:t>cincotannic</a:t>
            </a:r>
            <a:r>
              <a:rPr lang="it-IT" dirty="0"/>
              <a:t> acid </a:t>
            </a:r>
            <a:r>
              <a:rPr lang="it-IT" dirty="0" err="1"/>
              <a:t>decomposes</a:t>
            </a:r>
            <a:r>
              <a:rPr lang="it-IT" dirty="0"/>
              <a:t> by </a:t>
            </a:r>
            <a:r>
              <a:rPr lang="it-IT" dirty="0" err="1"/>
              <a:t>enzymatic</a:t>
            </a:r>
            <a:r>
              <a:rPr lang="it-IT" dirty="0"/>
              <a:t> </a:t>
            </a:r>
            <a:r>
              <a:rPr lang="it-IT" dirty="0" err="1"/>
              <a:t>oxidation</a:t>
            </a:r>
            <a:r>
              <a:rPr lang="it-IT" dirty="0"/>
              <a:t> to </a:t>
            </a:r>
            <a:r>
              <a:rPr lang="it-IT" dirty="0" err="1"/>
              <a:t>give</a:t>
            </a:r>
            <a:r>
              <a:rPr lang="it-IT" dirty="0"/>
              <a:t> a </a:t>
            </a:r>
            <a:r>
              <a:rPr lang="it-IT" dirty="0" err="1"/>
              <a:t>red</a:t>
            </a:r>
            <a:r>
              <a:rPr lang="it-IT" dirty="0"/>
              <a:t> </a:t>
            </a:r>
            <a:r>
              <a:rPr lang="it-IT" dirty="0" err="1"/>
              <a:t>pigment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much</a:t>
            </a:r>
            <a:r>
              <a:rPr lang="it-IT" dirty="0"/>
              <a:t> more </a:t>
            </a:r>
            <a:r>
              <a:rPr lang="it-IT" dirty="0" err="1"/>
              <a:t>abundant</a:t>
            </a:r>
            <a:r>
              <a:rPr lang="it-IT" dirty="0"/>
              <a:t> in the </a:t>
            </a:r>
            <a:r>
              <a:rPr lang="it-IT" dirty="0" err="1"/>
              <a:t>red</a:t>
            </a:r>
            <a:r>
              <a:rPr lang="it-IT" dirty="0"/>
              <a:t> </a:t>
            </a:r>
            <a:r>
              <a:rPr lang="it-IT" dirty="0" err="1"/>
              <a:t>bark</a:t>
            </a:r>
            <a:r>
              <a:rPr lang="it-IT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BB2D1EA-1592-204F-BC6B-E1578B2EB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3195" r="2651"/>
          <a:stretch/>
        </p:blipFill>
        <p:spPr>
          <a:xfrm>
            <a:off x="3689063" y="2699802"/>
            <a:ext cx="4855211" cy="403122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86128C6-E51D-E449-A275-830B596CFDFA}"/>
              </a:ext>
            </a:extLst>
          </p:cNvPr>
          <p:cNvSpPr/>
          <p:nvPr/>
        </p:nvSpPr>
        <p:spPr>
          <a:xfrm>
            <a:off x="7752184" y="4509120"/>
            <a:ext cx="792088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124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440D43-A36E-0844-B976-171EF4D5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24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CC52809-6C28-A34B-A77E-430A5173559D}"/>
              </a:ext>
            </a:extLst>
          </p:cNvPr>
          <p:cNvSpPr/>
          <p:nvPr/>
        </p:nvSpPr>
        <p:spPr>
          <a:xfrm>
            <a:off x="1919536" y="260649"/>
            <a:ext cx="84249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Quinine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for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 for </a:t>
            </a:r>
            <a:r>
              <a:rPr lang="it-IT" dirty="0" err="1"/>
              <a:t>antimalarial</a:t>
            </a:r>
            <a:r>
              <a:rPr lang="it-IT" dirty="0"/>
              <a:t> </a:t>
            </a:r>
            <a:r>
              <a:rPr lang="it-IT" dirty="0" err="1"/>
              <a:t>therapy</a:t>
            </a:r>
            <a:r>
              <a:rPr lang="it-IT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beneficial</a:t>
            </a:r>
            <a:r>
              <a:rPr lang="it-IT" dirty="0"/>
              <a:t> </a:t>
            </a:r>
            <a:r>
              <a:rPr lang="it-IT" dirty="0" err="1"/>
              <a:t>effects</a:t>
            </a:r>
            <a:r>
              <a:rPr lang="it-IT" dirty="0"/>
              <a:t> of </a:t>
            </a:r>
            <a:r>
              <a:rPr lang="it-IT" dirty="0" err="1"/>
              <a:t>cinchona</a:t>
            </a:r>
            <a:r>
              <a:rPr lang="it-IT" dirty="0"/>
              <a:t> </a:t>
            </a:r>
            <a:r>
              <a:rPr lang="it-IT" dirty="0" err="1"/>
              <a:t>bark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first </a:t>
            </a:r>
            <a:r>
              <a:rPr lang="it-IT" dirty="0" err="1"/>
              <a:t>discovered</a:t>
            </a:r>
            <a:r>
              <a:rPr lang="it-IT" dirty="0"/>
              <a:t> in South America in 1630 and </a:t>
            </a:r>
            <a:r>
              <a:rPr lang="it-IT" dirty="0" err="1"/>
              <a:t>since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imported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Europe.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Subsequently</a:t>
            </a:r>
            <a:r>
              <a:rPr lang="it-IT" dirty="0"/>
              <a:t>,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crops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planted</a:t>
            </a:r>
            <a:r>
              <a:rPr lang="it-IT" dirty="0"/>
              <a:t> in the </a:t>
            </a:r>
            <a:r>
              <a:rPr lang="it-IT" dirty="0" err="1"/>
              <a:t>German</a:t>
            </a:r>
            <a:r>
              <a:rPr lang="it-IT" dirty="0"/>
              <a:t> (Java) and English (India) </a:t>
            </a:r>
            <a:r>
              <a:rPr lang="it-IT" dirty="0" err="1"/>
              <a:t>colonies</a:t>
            </a:r>
            <a:r>
              <a:rPr lang="it-IT" dirty="0"/>
              <a:t>. At the start of World War II </a:t>
            </a:r>
            <a:r>
              <a:rPr lang="it-IT" dirty="0" err="1"/>
              <a:t>nearly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of the </a:t>
            </a:r>
            <a:r>
              <a:rPr lang="it-IT" dirty="0" err="1"/>
              <a:t>supply</a:t>
            </a:r>
            <a:r>
              <a:rPr lang="it-IT" dirty="0"/>
              <a:t> of </a:t>
            </a:r>
            <a:r>
              <a:rPr lang="it-IT" dirty="0" err="1"/>
              <a:t>cinchona</a:t>
            </a:r>
            <a:r>
              <a:rPr lang="it-IT" dirty="0"/>
              <a:t> for export to the world </a:t>
            </a:r>
            <a:r>
              <a:rPr lang="it-IT" dirty="0" err="1"/>
              <a:t>came</a:t>
            </a:r>
            <a:r>
              <a:rPr lang="it-IT" dirty="0"/>
              <a:t> from Java.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During</a:t>
            </a:r>
            <a:r>
              <a:rPr lang="it-IT" dirty="0"/>
              <a:t> the Second World War </a:t>
            </a:r>
            <a:r>
              <a:rPr lang="it-IT" dirty="0" err="1"/>
              <a:t>when</a:t>
            </a:r>
            <a:r>
              <a:rPr lang="it-IT" dirty="0"/>
              <a:t> the </a:t>
            </a:r>
            <a:r>
              <a:rPr lang="it-IT" dirty="0" err="1"/>
              <a:t>Japanese</a:t>
            </a:r>
            <a:r>
              <a:rPr lang="it-IT" dirty="0"/>
              <a:t> </a:t>
            </a:r>
            <a:r>
              <a:rPr lang="it-IT" dirty="0" err="1"/>
              <a:t>occupied</a:t>
            </a:r>
            <a:r>
              <a:rPr lang="it-IT" dirty="0"/>
              <a:t> Java, the production of </a:t>
            </a:r>
            <a:r>
              <a:rPr lang="it-IT" dirty="0" err="1"/>
              <a:t>synthetic</a:t>
            </a:r>
            <a:r>
              <a:rPr lang="it-IT" dirty="0"/>
              <a:t> </a:t>
            </a:r>
            <a:r>
              <a:rPr lang="it-IT" dirty="0" err="1"/>
              <a:t>antimalarial</a:t>
            </a:r>
            <a:r>
              <a:rPr lang="it-IT" dirty="0"/>
              <a:t> </a:t>
            </a:r>
            <a:r>
              <a:rPr lang="it-IT" dirty="0" err="1"/>
              <a:t>drugs</a:t>
            </a:r>
            <a:r>
              <a:rPr lang="it-IT" dirty="0"/>
              <a:t> to be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an alternative to </a:t>
            </a:r>
            <a:r>
              <a:rPr lang="it-IT" dirty="0" err="1"/>
              <a:t>quinine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to be </a:t>
            </a:r>
            <a:r>
              <a:rPr lang="it-IT" dirty="0" err="1"/>
              <a:t>studied</a:t>
            </a:r>
            <a:r>
              <a:rPr lang="it-IT" dirty="0"/>
              <a:t>.  </a:t>
            </a:r>
            <a:r>
              <a:rPr lang="it-IT" dirty="0" err="1"/>
              <a:t>Many</a:t>
            </a:r>
            <a:r>
              <a:rPr lang="it-IT" dirty="0"/>
              <a:t>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compounds</a:t>
            </a:r>
            <a:r>
              <a:rPr lang="it-IT" dirty="0"/>
              <a:t> are </a:t>
            </a:r>
            <a:r>
              <a:rPr lang="it-IT" dirty="0" err="1"/>
              <a:t>based</a:t>
            </a:r>
            <a:r>
              <a:rPr lang="it-IT" dirty="0"/>
              <a:t> on a </a:t>
            </a:r>
            <a:r>
              <a:rPr lang="it-IT" dirty="0" err="1"/>
              <a:t>quinoline</a:t>
            </a:r>
            <a:r>
              <a:rPr lang="it-IT" dirty="0"/>
              <a:t> </a:t>
            </a:r>
            <a:r>
              <a:rPr lang="it-IT" dirty="0" err="1"/>
              <a:t>backbone</a:t>
            </a:r>
            <a:r>
              <a:rPr lang="it-IT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Of the large </a:t>
            </a:r>
            <a:r>
              <a:rPr lang="it-IT" dirty="0" err="1"/>
              <a:t>series</a:t>
            </a:r>
            <a:r>
              <a:rPr lang="it-IT" dirty="0"/>
              <a:t> of </a:t>
            </a:r>
            <a:r>
              <a:rPr lang="it-IT" dirty="0" err="1"/>
              <a:t>compounds</a:t>
            </a:r>
            <a:r>
              <a:rPr lang="it-IT" dirty="0"/>
              <a:t> </a:t>
            </a:r>
            <a:r>
              <a:rPr lang="it-IT" dirty="0" err="1"/>
              <a:t>produced</a:t>
            </a:r>
            <a:r>
              <a:rPr lang="it-IT" dirty="0"/>
              <a:t>, </a:t>
            </a:r>
            <a:r>
              <a:rPr lang="it-IT" dirty="0" err="1"/>
              <a:t>chloroquine</a:t>
            </a:r>
            <a:r>
              <a:rPr lang="it-IT" dirty="0"/>
              <a:t>, </a:t>
            </a:r>
            <a:r>
              <a:rPr lang="it-IT" dirty="0" err="1"/>
              <a:t>primaquine</a:t>
            </a:r>
            <a:r>
              <a:rPr lang="it-IT" dirty="0"/>
              <a:t> and </a:t>
            </a:r>
            <a:r>
              <a:rPr lang="it-IT" dirty="0" err="1"/>
              <a:t>mefloquine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antimalarials</a:t>
            </a:r>
            <a:r>
              <a:rPr lang="it-IT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Primaquine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exception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an 8-aminoquinoline </a:t>
            </a:r>
            <a:r>
              <a:rPr lang="it-IT" dirty="0" err="1"/>
              <a:t>structure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chloroquine</a:t>
            </a:r>
            <a:r>
              <a:rPr lang="it-IT" dirty="0"/>
              <a:t> and </a:t>
            </a:r>
            <a:r>
              <a:rPr lang="it-IT" dirty="0" err="1"/>
              <a:t>mefloquine</a:t>
            </a:r>
            <a:r>
              <a:rPr lang="it-IT" dirty="0"/>
              <a:t> </a:t>
            </a:r>
            <a:r>
              <a:rPr lang="it-IT" dirty="0" err="1"/>
              <a:t>retain</a:t>
            </a:r>
            <a:r>
              <a:rPr lang="it-IT" dirty="0"/>
              <a:t> the 4-substituted </a:t>
            </a:r>
            <a:r>
              <a:rPr lang="it-IT" dirty="0" err="1"/>
              <a:t>quinoline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 of </a:t>
            </a:r>
            <a:r>
              <a:rPr lang="it-IT" dirty="0" err="1"/>
              <a:t>quinine</a:t>
            </a:r>
            <a:r>
              <a:rPr lang="it-IT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B8E1CA0-7DA8-2647-BA62-36B946728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3" r="2254" b="3789"/>
          <a:stretch/>
        </p:blipFill>
        <p:spPr>
          <a:xfrm>
            <a:off x="2467970" y="4077072"/>
            <a:ext cx="7444455" cy="227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84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7A535E3-AD23-DF4A-BBDD-52444E4DE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25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225EB46-4352-1046-B9AD-4A66ABC55C3F}"/>
              </a:ext>
            </a:extLst>
          </p:cNvPr>
          <p:cNvSpPr/>
          <p:nvPr/>
        </p:nvSpPr>
        <p:spPr>
          <a:xfrm>
            <a:off x="1847528" y="332657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2400" dirty="0" err="1"/>
              <a:t>Although</a:t>
            </a:r>
            <a:r>
              <a:rPr lang="it-IT" sz="2400" dirty="0"/>
              <a:t> </a:t>
            </a:r>
            <a:r>
              <a:rPr lang="it-IT" sz="2400" dirty="0" err="1"/>
              <a:t>synthetic</a:t>
            </a:r>
            <a:r>
              <a:rPr lang="it-IT" sz="2400" dirty="0"/>
              <a:t> </a:t>
            </a:r>
            <a:r>
              <a:rPr lang="it-IT" sz="2400" dirty="0" err="1"/>
              <a:t>antimalarials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nearly</a:t>
            </a:r>
            <a:r>
              <a:rPr lang="it-IT" sz="2400" dirty="0"/>
              <a:t> </a:t>
            </a:r>
            <a:r>
              <a:rPr lang="it-IT" sz="2400" dirty="0" err="1"/>
              <a:t>replaced</a:t>
            </a:r>
            <a:r>
              <a:rPr lang="it-IT" sz="2400" dirty="0"/>
              <a:t> </a:t>
            </a:r>
            <a:r>
              <a:rPr lang="it-IT" sz="2400" dirty="0" err="1"/>
              <a:t>quinine</a:t>
            </a:r>
            <a:r>
              <a:rPr lang="it-IT" sz="2400" dirty="0"/>
              <a:t>, the </a:t>
            </a:r>
            <a:r>
              <a:rPr lang="it-IT" sz="2400" dirty="0" err="1"/>
              <a:t>existence</a:t>
            </a:r>
            <a:r>
              <a:rPr lang="it-IT" sz="2400" dirty="0"/>
              <a:t> of </a:t>
            </a:r>
            <a:r>
              <a:rPr lang="it-IT" sz="2400" i="1" dirty="0"/>
              <a:t>P. </a:t>
            </a:r>
            <a:r>
              <a:rPr lang="it-IT" sz="2400" i="1" dirty="0" err="1"/>
              <a:t>falciparum</a:t>
            </a:r>
            <a:r>
              <a:rPr lang="it-IT" sz="2400" dirty="0"/>
              <a:t> </a:t>
            </a:r>
            <a:r>
              <a:rPr lang="it-IT" sz="2400" dirty="0" err="1"/>
              <a:t>strains</a:t>
            </a:r>
            <a:r>
              <a:rPr lang="it-IT" sz="2400" dirty="0"/>
              <a:t> </a:t>
            </a:r>
            <a:r>
              <a:rPr lang="it-IT" sz="2400" dirty="0" err="1"/>
              <a:t>resistant</a:t>
            </a:r>
            <a:r>
              <a:rPr lang="it-IT" sz="2400" dirty="0"/>
              <a:t> to </a:t>
            </a:r>
            <a:r>
              <a:rPr lang="it-IT" sz="2400" dirty="0" err="1"/>
              <a:t>synthetic</a:t>
            </a:r>
            <a:r>
              <a:rPr lang="it-IT" sz="2400" dirty="0"/>
              <a:t> </a:t>
            </a:r>
            <a:r>
              <a:rPr lang="it-IT" sz="2400" dirty="0" err="1"/>
              <a:t>drugs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leading</a:t>
            </a:r>
            <a:r>
              <a:rPr lang="it-IT" sz="2400" dirty="0"/>
              <a:t> to the </a:t>
            </a:r>
            <a:r>
              <a:rPr lang="it-IT" sz="2400" dirty="0" err="1"/>
              <a:t>reintroduction</a:t>
            </a:r>
            <a:r>
              <a:rPr lang="it-IT" sz="2400" dirty="0"/>
              <a:t> of </a:t>
            </a:r>
            <a:r>
              <a:rPr lang="it-IT" sz="2400" dirty="0" err="1"/>
              <a:t>natural</a:t>
            </a:r>
            <a:r>
              <a:rPr lang="it-IT" sz="2400" dirty="0"/>
              <a:t> </a:t>
            </a:r>
            <a:r>
              <a:rPr lang="it-IT" sz="2400" dirty="0" err="1"/>
              <a:t>quinine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sz="2400" dirty="0" err="1"/>
              <a:t>Mefloquine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active</a:t>
            </a:r>
            <a:r>
              <a:rPr lang="it-IT" sz="2400" dirty="0"/>
              <a:t> </a:t>
            </a:r>
            <a:r>
              <a:rPr lang="it-IT" sz="2400" dirty="0" err="1"/>
              <a:t>against</a:t>
            </a:r>
            <a:r>
              <a:rPr lang="it-IT" sz="2400" dirty="0"/>
              <a:t> </a:t>
            </a:r>
            <a:r>
              <a:rPr lang="it-IT" sz="2400" dirty="0" err="1"/>
              <a:t>strains</a:t>
            </a:r>
            <a:r>
              <a:rPr lang="it-IT" sz="2400" dirty="0"/>
              <a:t> </a:t>
            </a:r>
            <a:r>
              <a:rPr lang="it-IT" sz="2400" dirty="0" err="1"/>
              <a:t>resistant</a:t>
            </a:r>
            <a:r>
              <a:rPr lang="it-IT" sz="2400" dirty="0"/>
              <a:t> to </a:t>
            </a:r>
            <a:r>
              <a:rPr lang="it-IT" sz="2400" dirty="0" err="1"/>
              <a:t>chloroquine</a:t>
            </a:r>
            <a:r>
              <a:rPr lang="it-IT" sz="2400" dirty="0"/>
              <a:t>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ten</a:t>
            </a:r>
            <a:r>
              <a:rPr lang="it-IT" sz="2400" dirty="0"/>
              <a:t> </a:t>
            </a:r>
            <a:r>
              <a:rPr lang="it-IT" sz="2400" dirty="0" err="1"/>
              <a:t>times</a:t>
            </a:r>
            <a:r>
              <a:rPr lang="it-IT" sz="2400" dirty="0"/>
              <a:t> more </a:t>
            </a:r>
            <a:r>
              <a:rPr lang="it-IT" sz="2400" dirty="0" err="1"/>
              <a:t>active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</a:t>
            </a:r>
            <a:r>
              <a:rPr lang="it-IT" sz="2400" dirty="0" err="1"/>
              <a:t>quinine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produces</a:t>
            </a:r>
            <a:r>
              <a:rPr lang="it-IT" sz="2400" dirty="0"/>
              <a:t> </a:t>
            </a:r>
            <a:r>
              <a:rPr lang="it-IT" sz="2400" dirty="0" err="1"/>
              <a:t>serious</a:t>
            </a:r>
            <a:r>
              <a:rPr lang="it-IT" sz="2400" dirty="0"/>
              <a:t> side </a:t>
            </a:r>
            <a:r>
              <a:rPr lang="it-IT" sz="2400" dirty="0" err="1"/>
              <a:t>effects</a:t>
            </a:r>
            <a:r>
              <a:rPr lang="it-IT" sz="2400" dirty="0"/>
              <a:t>.</a:t>
            </a:r>
          </a:p>
          <a:p>
            <a:endParaRPr lang="it-IT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sz="2400" dirty="0" err="1"/>
              <a:t>Artemisin</a:t>
            </a:r>
            <a:r>
              <a:rPr lang="it-IT" sz="2400" dirty="0"/>
              <a:t> and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derivatives</a:t>
            </a:r>
            <a:r>
              <a:rPr lang="it-IT" sz="2400" dirty="0"/>
              <a:t> are </a:t>
            </a:r>
            <a:r>
              <a:rPr lang="it-IT" sz="2400" dirty="0" err="1"/>
              <a:t>used</a:t>
            </a:r>
            <a:r>
              <a:rPr lang="it-IT" sz="2400" dirty="0"/>
              <a:t> for the treatment of </a:t>
            </a:r>
            <a:r>
              <a:rPr lang="it-IT" sz="2400" dirty="0" err="1"/>
              <a:t>drug-resistant</a:t>
            </a:r>
            <a:r>
              <a:rPr lang="it-IT" sz="2400" dirty="0"/>
              <a:t> malaria.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92542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A3E2B3F-7BD5-D245-9E62-E5BAEB60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26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BFC3A06-2766-1A45-AD65-8D2D6EFD9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r="3538"/>
          <a:stretch/>
        </p:blipFill>
        <p:spPr>
          <a:xfrm>
            <a:off x="5469694" y="219668"/>
            <a:ext cx="4741106" cy="348029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E67E4E6-BCF4-7741-912C-EDD2F06F760E}"/>
              </a:ext>
            </a:extLst>
          </p:cNvPr>
          <p:cNvSpPr/>
          <p:nvPr/>
        </p:nvSpPr>
        <p:spPr>
          <a:xfrm>
            <a:off x="1775520" y="3741473"/>
            <a:ext cx="87849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falciparum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 two hosts: a female Anopheles mosquito inoculates the human host during a blood meal. 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Following an initial phase of hepatic replication, the parasites undergo asexual multiplication in the erythrocytes. Blood stage parasites are responsible for the clinical manifestations of the disease.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Male  and female gametocytes are ingested by an Anopheles mosquito during a blood meal.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multiplication of parasites in the mosquito is called the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sporogonic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cycle, inside the stomach of the mosquito, then sporozoites reach the salivary glands of the mosquito.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inoculation of the sporozoites in a new human host perpetuates the life cycle of malaria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EF313D3-BAF3-A540-B6FE-5711E1A86BDC}"/>
              </a:ext>
            </a:extLst>
          </p:cNvPr>
          <p:cNvSpPr/>
          <p:nvPr/>
        </p:nvSpPr>
        <p:spPr>
          <a:xfrm>
            <a:off x="1775520" y="390154"/>
            <a:ext cx="34563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Malaria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responsible</a:t>
            </a:r>
            <a:r>
              <a:rPr lang="it-IT" dirty="0"/>
              <a:t> for 2-3 </a:t>
            </a:r>
            <a:r>
              <a:rPr lang="it-IT" dirty="0" err="1"/>
              <a:t>million</a:t>
            </a:r>
            <a:r>
              <a:rPr lang="it-IT" dirty="0"/>
              <a:t> </a:t>
            </a:r>
            <a:r>
              <a:rPr lang="it-IT" dirty="0" err="1"/>
              <a:t>deaths</a:t>
            </a:r>
            <a:r>
              <a:rPr lang="it-IT" dirty="0"/>
              <a:t> per </a:t>
            </a:r>
            <a:r>
              <a:rPr lang="it-IT" dirty="0" err="1"/>
              <a:t>year</a:t>
            </a:r>
            <a:r>
              <a:rPr lang="it-IT" dirty="0"/>
              <a:t> </a:t>
            </a:r>
            <a:r>
              <a:rPr lang="it-IT" dirty="0" err="1"/>
              <a:t>worldwide</a:t>
            </a:r>
            <a:r>
              <a:rPr lang="it-IT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Traditional</a:t>
            </a:r>
            <a:r>
              <a:rPr lang="it-IT" dirty="0"/>
              <a:t> anti-</a:t>
            </a:r>
            <a:r>
              <a:rPr lang="it-IT" dirty="0" err="1"/>
              <a:t>malarial</a:t>
            </a:r>
            <a:r>
              <a:rPr lang="it-IT" dirty="0"/>
              <a:t> </a:t>
            </a:r>
            <a:r>
              <a:rPr lang="it-IT" dirty="0" err="1"/>
              <a:t>drugs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chloroquine</a:t>
            </a:r>
            <a:r>
              <a:rPr lang="it-IT" dirty="0"/>
              <a:t> are </a:t>
            </a:r>
            <a:r>
              <a:rPr lang="it-IT" dirty="0" err="1"/>
              <a:t>proving</a:t>
            </a:r>
            <a:r>
              <a:rPr lang="it-IT" dirty="0"/>
              <a:t>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effective</a:t>
            </a:r>
            <a:r>
              <a:rPr lang="it-IT" dirty="0"/>
              <a:t> in </a:t>
            </a:r>
            <a:r>
              <a:rPr lang="it-IT" dirty="0" err="1"/>
              <a:t>treating</a:t>
            </a:r>
            <a:r>
              <a:rPr lang="it-IT" dirty="0"/>
              <a:t> the </a:t>
            </a:r>
            <a:r>
              <a:rPr lang="it-IT" dirty="0" err="1"/>
              <a:t>disease</a:t>
            </a:r>
            <a:r>
              <a:rPr lang="it-IT" dirty="0"/>
              <a:t> due to the </a:t>
            </a:r>
            <a:r>
              <a:rPr lang="it-IT" dirty="0" err="1"/>
              <a:t>development</a:t>
            </a:r>
            <a:r>
              <a:rPr lang="it-IT" dirty="0"/>
              <a:t> of </a:t>
            </a:r>
            <a:r>
              <a:rPr lang="it-IT" dirty="0" err="1"/>
              <a:t>drug-resistant</a:t>
            </a:r>
            <a:r>
              <a:rPr lang="it-IT" dirty="0"/>
              <a:t> </a:t>
            </a:r>
            <a:r>
              <a:rPr lang="it-IT" dirty="0" err="1"/>
              <a:t>strains</a:t>
            </a:r>
            <a:r>
              <a:rPr lang="it-IT" dirty="0"/>
              <a:t> of </a:t>
            </a:r>
            <a:r>
              <a:rPr lang="it-IT" i="1" dirty="0"/>
              <a:t>P</a:t>
            </a:r>
            <a:r>
              <a:rPr lang="it-IT" dirty="0"/>
              <a:t>. </a:t>
            </a:r>
            <a:r>
              <a:rPr lang="it-IT" i="1" dirty="0" err="1"/>
              <a:t>falciparum</a:t>
            </a:r>
            <a:r>
              <a:rPr lang="it-IT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Artemisin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currently</a:t>
            </a:r>
            <a:r>
              <a:rPr lang="it-IT" dirty="0"/>
              <a:t> </a:t>
            </a:r>
            <a:r>
              <a:rPr lang="it-IT" dirty="0" err="1"/>
              <a:t>effective</a:t>
            </a:r>
            <a:r>
              <a:rPr lang="it-IT" dirty="0"/>
              <a:t> </a:t>
            </a:r>
            <a:r>
              <a:rPr lang="it-IT" dirty="0" err="1"/>
              <a:t>against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strains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5838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9DA0B6AD-DED1-2449-A741-FAC6061BEE57}"/>
              </a:ext>
            </a:extLst>
          </p:cNvPr>
          <p:cNvGrpSpPr/>
          <p:nvPr/>
        </p:nvGrpSpPr>
        <p:grpSpPr>
          <a:xfrm>
            <a:off x="2542366" y="390591"/>
            <a:ext cx="7107269" cy="3996580"/>
            <a:chOff x="780818" y="426731"/>
            <a:chExt cx="7107269" cy="3996580"/>
          </a:xfrm>
        </p:grpSpPr>
        <p:pic>
          <p:nvPicPr>
            <p:cNvPr id="18433" name="Picture 3" descr="Risultati immagini per malaria parasite cycle">
              <a:extLst>
                <a:ext uri="{FF2B5EF4-FFF2-40B4-BE49-F238E27FC236}">
                  <a16:creationId xmlns:a16="http://schemas.microsoft.com/office/drawing/2014/main" id="{CCD5B8D9-BC12-CDCA-B86B-B5E995120D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818" y="426731"/>
              <a:ext cx="7107269" cy="3996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4" name="Rettangolo 1">
              <a:extLst>
                <a:ext uri="{FF2B5EF4-FFF2-40B4-BE49-F238E27FC236}">
                  <a16:creationId xmlns:a16="http://schemas.microsoft.com/office/drawing/2014/main" id="{94A7543A-5FCD-D85C-9699-50DA655FF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5656" y="4124245"/>
              <a:ext cx="482872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200" dirty="0" err="1">
                  <a:solidFill>
                    <a:schemeClr val="bg1"/>
                  </a:solidFill>
                  <a:latin typeface="+mn-lt"/>
                </a:rPr>
                <a:t>https</a:t>
              </a:r>
              <a:r>
                <a:rPr lang="it-IT" altLang="it-IT" sz="1200" dirty="0">
                  <a:solidFill>
                    <a:schemeClr val="bg1"/>
                  </a:solidFill>
                  <a:latin typeface="+mn-lt"/>
                </a:rPr>
                <a:t>://</a:t>
              </a:r>
              <a:r>
                <a:rPr lang="it-IT" altLang="it-IT" sz="1200" dirty="0" err="1">
                  <a:solidFill>
                    <a:schemeClr val="bg1"/>
                  </a:solidFill>
                  <a:latin typeface="+mn-lt"/>
                </a:rPr>
                <a:t>www.microbiologiaitalia.it</a:t>
              </a:r>
              <a:r>
                <a:rPr lang="it-IT" altLang="it-IT" sz="1200" dirty="0">
                  <a:solidFill>
                    <a:schemeClr val="bg1"/>
                  </a:solidFill>
                  <a:latin typeface="+mn-lt"/>
                </a:rPr>
                <a:t>/parassitologia/</a:t>
              </a:r>
              <a:r>
                <a:rPr lang="it-IT" altLang="it-IT" sz="1200" dirty="0" err="1">
                  <a:solidFill>
                    <a:schemeClr val="bg1"/>
                  </a:solidFill>
                  <a:latin typeface="+mn-lt"/>
                </a:rPr>
                <a:t>plasmodium-falciparum</a:t>
              </a:r>
              <a:r>
                <a:rPr lang="it-IT" altLang="it-IT" sz="1200" dirty="0">
                  <a:solidFill>
                    <a:schemeClr val="bg1"/>
                  </a:solidFill>
                  <a:latin typeface="+mn-lt"/>
                </a:rPr>
                <a:t>/</a:t>
              </a:r>
            </a:p>
          </p:txBody>
        </p: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4133207-6BF9-3D4E-B327-5996DBAE7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27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CC3F966-0B9B-524D-BA51-450058C36178}"/>
              </a:ext>
            </a:extLst>
          </p:cNvPr>
          <p:cNvSpPr/>
          <p:nvPr/>
        </p:nvSpPr>
        <p:spPr>
          <a:xfrm>
            <a:off x="2063552" y="4616486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i="1" dirty="0" err="1"/>
              <a:t>Plasmodium</a:t>
            </a:r>
            <a:r>
              <a:rPr lang="it-IT" i="1" dirty="0"/>
              <a:t> </a:t>
            </a:r>
            <a:r>
              <a:rPr lang="it-IT" i="1" dirty="0" err="1"/>
              <a:t>falciparum</a:t>
            </a:r>
            <a:r>
              <a:rPr lang="it-IT" i="1" dirty="0"/>
              <a:t>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obligate</a:t>
            </a:r>
            <a:r>
              <a:rPr lang="it-IT" dirty="0"/>
              <a:t> </a:t>
            </a:r>
            <a:r>
              <a:rPr lang="it-IT" dirty="0" err="1"/>
              <a:t>unicellular</a:t>
            </a:r>
            <a:r>
              <a:rPr lang="it-IT" dirty="0"/>
              <a:t> </a:t>
            </a:r>
            <a:r>
              <a:rPr lang="it-IT" dirty="0" err="1"/>
              <a:t>parasitic</a:t>
            </a:r>
            <a:r>
              <a:rPr lang="it-IT" dirty="0"/>
              <a:t> </a:t>
            </a:r>
            <a:r>
              <a:rPr lang="it-IT" dirty="0" err="1"/>
              <a:t>protozoan</a:t>
            </a:r>
            <a:r>
              <a:rPr lang="it-IT" dirty="0"/>
              <a:t>. </a:t>
            </a:r>
          </a:p>
          <a:p>
            <a:endParaRPr lang="it-IT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The life </a:t>
            </a:r>
            <a:r>
              <a:rPr lang="it-IT" dirty="0" err="1"/>
              <a:t>cycle</a:t>
            </a:r>
            <a:r>
              <a:rPr lang="it-IT" dirty="0"/>
              <a:t> can be </a:t>
            </a:r>
            <a:r>
              <a:rPr lang="it-IT" dirty="0" err="1"/>
              <a:t>divided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an </a:t>
            </a:r>
            <a:r>
              <a:rPr lang="it-IT" dirty="0" err="1"/>
              <a:t>asexual</a:t>
            </a:r>
            <a:r>
              <a:rPr lang="it-IT" dirty="0"/>
              <a:t> or </a:t>
            </a:r>
            <a:r>
              <a:rPr lang="it-IT" b="1" dirty="0" err="1"/>
              <a:t>schizogonic</a:t>
            </a:r>
            <a:r>
              <a:rPr lang="it-IT" b="1" dirty="0"/>
              <a:t> </a:t>
            </a:r>
            <a:r>
              <a:rPr lang="it-IT" b="1" dirty="0" err="1"/>
              <a:t>cycle</a:t>
            </a:r>
            <a:r>
              <a:rPr lang="it-IT" b="1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takes</a:t>
            </a:r>
            <a:r>
              <a:rPr lang="it-IT" dirty="0"/>
              <a:t> </a:t>
            </a:r>
            <a:r>
              <a:rPr lang="it-IT" dirty="0" err="1"/>
              <a:t>place</a:t>
            </a:r>
            <a:r>
              <a:rPr lang="it-IT" dirty="0"/>
              <a:t> in the human </a:t>
            </a:r>
            <a:r>
              <a:rPr lang="it-IT" dirty="0" err="1"/>
              <a:t>host</a:t>
            </a:r>
            <a:r>
              <a:rPr lang="it-IT" dirty="0"/>
              <a:t>, </a:t>
            </a:r>
            <a:r>
              <a:rPr lang="it-IT" dirty="0" err="1"/>
              <a:t>where</a:t>
            </a:r>
            <a:r>
              <a:rPr lang="it-IT" dirty="0"/>
              <a:t> the </a:t>
            </a:r>
            <a:r>
              <a:rPr lang="it-IT" dirty="0" err="1"/>
              <a:t>gametocytes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form</a:t>
            </a:r>
            <a:r>
              <a:rPr lang="it-IT" dirty="0"/>
              <a:t>, and </a:t>
            </a:r>
            <a:r>
              <a:rPr lang="it-IT" dirty="0" err="1"/>
              <a:t>into</a:t>
            </a:r>
            <a:r>
              <a:rPr lang="it-IT" dirty="0"/>
              <a:t> a </a:t>
            </a:r>
            <a:r>
              <a:rPr lang="it-IT" dirty="0" err="1"/>
              <a:t>sexual</a:t>
            </a:r>
            <a:r>
              <a:rPr lang="it-IT" dirty="0"/>
              <a:t> or </a:t>
            </a:r>
            <a:r>
              <a:rPr lang="it-IT" b="1" dirty="0" err="1"/>
              <a:t>sporogonic</a:t>
            </a:r>
            <a:r>
              <a:rPr lang="it-IT" b="1" dirty="0"/>
              <a:t> </a:t>
            </a:r>
            <a:r>
              <a:rPr lang="it-IT" b="1" dirty="0" err="1"/>
              <a:t>cycle</a:t>
            </a:r>
            <a:r>
              <a:rPr lang="it-IT" b="1" dirty="0"/>
              <a:t> </a:t>
            </a:r>
            <a:r>
              <a:rPr lang="it-IT" dirty="0"/>
              <a:t>in the </a:t>
            </a:r>
            <a:r>
              <a:rPr lang="it-IT" dirty="0" err="1"/>
              <a:t>insect</a:t>
            </a:r>
            <a:r>
              <a:rPr lang="it-IT" dirty="0"/>
              <a:t> </a:t>
            </a:r>
            <a:r>
              <a:rPr lang="it-IT" dirty="0" err="1"/>
              <a:t>vector</a:t>
            </a:r>
            <a:r>
              <a:rPr lang="it-IT" dirty="0"/>
              <a:t>, the </a:t>
            </a:r>
            <a:r>
              <a:rPr lang="it-IT" dirty="0" err="1"/>
              <a:t>Anopheles</a:t>
            </a:r>
            <a:r>
              <a:rPr lang="it-IT" dirty="0"/>
              <a:t> mosquito, in </a:t>
            </a:r>
            <a:r>
              <a:rPr lang="it-IT" dirty="0" err="1"/>
              <a:t>whose</a:t>
            </a:r>
            <a:r>
              <a:rPr lang="it-IT" dirty="0"/>
              <a:t> </a:t>
            </a:r>
            <a:r>
              <a:rPr lang="it-IT" dirty="0" err="1"/>
              <a:t>stomach</a:t>
            </a:r>
            <a:r>
              <a:rPr lang="it-IT" dirty="0"/>
              <a:t>, the </a:t>
            </a:r>
            <a:r>
              <a:rPr lang="it-IT" dirty="0" err="1"/>
              <a:t>gametes</a:t>
            </a:r>
            <a:r>
              <a:rPr lang="it-IT" dirty="0"/>
              <a:t> mature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contribute</a:t>
            </a:r>
            <a:r>
              <a:rPr lang="it-IT" dirty="0"/>
              <a:t> to the </a:t>
            </a:r>
            <a:r>
              <a:rPr lang="it-IT" dirty="0" err="1"/>
              <a:t>formation</a:t>
            </a:r>
            <a:r>
              <a:rPr lang="it-IT" dirty="0"/>
              <a:t> of the </a:t>
            </a:r>
            <a:r>
              <a:rPr lang="it-IT" dirty="0" err="1"/>
              <a:t>zygote</a:t>
            </a:r>
            <a:r>
              <a:rPr lang="it-IT" dirty="0"/>
              <a:t> (</a:t>
            </a:r>
            <a:r>
              <a:rPr lang="it-IT" dirty="0" err="1"/>
              <a:t>oocyst</a:t>
            </a:r>
            <a:r>
              <a:rPr lang="it-IT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82814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074882A-6C6A-184D-A2D1-4B9957CD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28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551983D-2C8D-E941-BB6B-E4A4C1F46F72}"/>
              </a:ext>
            </a:extLst>
          </p:cNvPr>
          <p:cNvSpPr/>
          <p:nvPr/>
        </p:nvSpPr>
        <p:spPr>
          <a:xfrm>
            <a:off x="2160802" y="4667941"/>
            <a:ext cx="7632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zygote</a:t>
            </a:r>
            <a:r>
              <a:rPr lang="it-IT" dirty="0"/>
              <a:t> </a:t>
            </a:r>
            <a:r>
              <a:rPr lang="it-IT" dirty="0" err="1"/>
              <a:t>contains</a:t>
            </a:r>
            <a:r>
              <a:rPr lang="it-IT" dirty="0"/>
              <a:t> </a:t>
            </a:r>
            <a:r>
              <a:rPr lang="it-IT" dirty="0" err="1"/>
              <a:t>numerous</a:t>
            </a:r>
            <a:r>
              <a:rPr lang="it-IT" dirty="0"/>
              <a:t> </a:t>
            </a:r>
            <a:r>
              <a:rPr lang="it-IT" dirty="0" err="1"/>
              <a:t>sporozoites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, once </a:t>
            </a:r>
            <a:r>
              <a:rPr lang="it-IT" dirty="0" err="1"/>
              <a:t>released</a:t>
            </a:r>
            <a:r>
              <a:rPr lang="it-IT" dirty="0"/>
              <a:t>,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reach</a:t>
            </a:r>
            <a:r>
              <a:rPr lang="it-IT" dirty="0"/>
              <a:t> the </a:t>
            </a:r>
            <a:r>
              <a:rPr lang="it-IT" dirty="0" err="1"/>
              <a:t>salivary</a:t>
            </a:r>
            <a:r>
              <a:rPr lang="it-IT" dirty="0"/>
              <a:t> </a:t>
            </a:r>
            <a:r>
              <a:rPr lang="it-IT" dirty="0" err="1"/>
              <a:t>glands</a:t>
            </a:r>
            <a:r>
              <a:rPr lang="it-IT" dirty="0"/>
              <a:t> of the mosquito.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During</a:t>
            </a:r>
            <a:r>
              <a:rPr lang="it-IT" dirty="0"/>
              <a:t> the </a:t>
            </a:r>
            <a:r>
              <a:rPr lang="it-IT" dirty="0" err="1"/>
              <a:t>next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meal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needed</a:t>
            </a:r>
            <a:r>
              <a:rPr lang="it-IT" dirty="0"/>
              <a:t> by the mosquito for </a:t>
            </a:r>
            <a:r>
              <a:rPr lang="it-IT" dirty="0" err="1"/>
              <a:t>egg</a:t>
            </a:r>
            <a:r>
              <a:rPr lang="it-IT" dirty="0"/>
              <a:t> </a:t>
            </a:r>
            <a:r>
              <a:rPr lang="it-IT" dirty="0" err="1"/>
              <a:t>development</a:t>
            </a:r>
            <a:r>
              <a:rPr lang="it-IT" dirty="0"/>
              <a:t>, the </a:t>
            </a:r>
            <a:r>
              <a:rPr lang="it-IT" dirty="0" err="1"/>
              <a:t>sporozoites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released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bloodstream</a:t>
            </a:r>
            <a:r>
              <a:rPr lang="it-IT" dirty="0"/>
              <a:t> of the </a:t>
            </a:r>
            <a:r>
              <a:rPr lang="it-IT" dirty="0" err="1"/>
              <a:t>next</a:t>
            </a:r>
            <a:r>
              <a:rPr lang="it-IT" dirty="0"/>
              <a:t> </a:t>
            </a:r>
            <a:r>
              <a:rPr lang="it-IT" dirty="0" err="1"/>
              <a:t>host</a:t>
            </a:r>
            <a:r>
              <a:rPr lang="it-IT" dirty="0"/>
              <a:t> to start the </a:t>
            </a:r>
            <a:r>
              <a:rPr lang="it-IT" dirty="0" err="1"/>
              <a:t>cycle</a:t>
            </a:r>
            <a:r>
              <a:rPr lang="it-IT" dirty="0"/>
              <a:t> </a:t>
            </a:r>
            <a:r>
              <a:rPr lang="it-IT" dirty="0" err="1"/>
              <a:t>again</a:t>
            </a:r>
            <a:r>
              <a:rPr lang="it-IT" dirty="0"/>
              <a:t>.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F1737FD-DE12-C54A-BA3D-A1F777A515BA}"/>
              </a:ext>
            </a:extLst>
          </p:cNvPr>
          <p:cNvGrpSpPr/>
          <p:nvPr/>
        </p:nvGrpSpPr>
        <p:grpSpPr>
          <a:xfrm>
            <a:off x="2423593" y="188640"/>
            <a:ext cx="7107269" cy="3996580"/>
            <a:chOff x="755576" y="404664"/>
            <a:chExt cx="7107269" cy="3996580"/>
          </a:xfrm>
        </p:grpSpPr>
        <p:pic>
          <p:nvPicPr>
            <p:cNvPr id="5" name="Picture 3" descr="Risultati immagini per malaria parasite cycle">
              <a:extLst>
                <a:ext uri="{FF2B5EF4-FFF2-40B4-BE49-F238E27FC236}">
                  <a16:creationId xmlns:a16="http://schemas.microsoft.com/office/drawing/2014/main" id="{1504C12E-39A5-854C-A320-4DA81F534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404664"/>
              <a:ext cx="7107269" cy="3996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ttangolo 1">
              <a:extLst>
                <a:ext uri="{FF2B5EF4-FFF2-40B4-BE49-F238E27FC236}">
                  <a16:creationId xmlns:a16="http://schemas.microsoft.com/office/drawing/2014/main" id="{E8CD4535-A6E3-BD45-83F4-F76B99A27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5656" y="4124245"/>
              <a:ext cx="482872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200" dirty="0" err="1">
                  <a:solidFill>
                    <a:schemeClr val="bg1"/>
                  </a:solidFill>
                  <a:latin typeface="+mn-lt"/>
                </a:rPr>
                <a:t>https</a:t>
              </a:r>
              <a:r>
                <a:rPr lang="it-IT" altLang="it-IT" sz="1200" dirty="0">
                  <a:solidFill>
                    <a:schemeClr val="bg1"/>
                  </a:solidFill>
                  <a:latin typeface="+mn-lt"/>
                </a:rPr>
                <a:t>://</a:t>
              </a:r>
              <a:r>
                <a:rPr lang="it-IT" altLang="it-IT" sz="1200" dirty="0" err="1">
                  <a:solidFill>
                    <a:schemeClr val="bg1"/>
                  </a:solidFill>
                  <a:latin typeface="+mn-lt"/>
                </a:rPr>
                <a:t>www.microbiologiaitalia.it</a:t>
              </a:r>
              <a:r>
                <a:rPr lang="it-IT" altLang="it-IT" sz="1200" dirty="0">
                  <a:solidFill>
                    <a:schemeClr val="bg1"/>
                  </a:solidFill>
                  <a:latin typeface="+mn-lt"/>
                </a:rPr>
                <a:t>/parassitologia/</a:t>
              </a:r>
              <a:r>
                <a:rPr lang="it-IT" altLang="it-IT" sz="1200" dirty="0" err="1">
                  <a:solidFill>
                    <a:schemeClr val="bg1"/>
                  </a:solidFill>
                  <a:latin typeface="+mn-lt"/>
                </a:rPr>
                <a:t>plasmodium-falciparum</a:t>
              </a:r>
              <a:r>
                <a:rPr lang="it-IT" altLang="it-IT" sz="1200" dirty="0">
                  <a:solidFill>
                    <a:schemeClr val="bg1"/>
                  </a:solidFill>
                  <a:latin typeface="+mn-lt"/>
                </a:rPr>
                <a:t>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2207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E832B74-021C-414F-82A3-49B36D33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29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F25D7A2-D133-0C47-978C-A554B2663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2" t="11761" r="10210"/>
          <a:stretch/>
        </p:blipFill>
        <p:spPr>
          <a:xfrm>
            <a:off x="3215680" y="188640"/>
            <a:ext cx="5422156" cy="417066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7C5324B-6B2E-EB44-A6DA-E9704A9AA01A}"/>
              </a:ext>
            </a:extLst>
          </p:cNvPr>
          <p:cNvSpPr/>
          <p:nvPr/>
        </p:nvSpPr>
        <p:spPr>
          <a:xfrm>
            <a:off x="1847528" y="4221089"/>
            <a:ext cx="85334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err="1"/>
              <a:t>Schizogonic</a:t>
            </a:r>
            <a:r>
              <a:rPr lang="it-IT" b="1" dirty="0"/>
              <a:t> </a:t>
            </a:r>
            <a:r>
              <a:rPr lang="it-IT" b="1" dirty="0" err="1"/>
              <a:t>cycle</a:t>
            </a:r>
            <a:r>
              <a:rPr lang="it-IT" b="1" dirty="0"/>
              <a:t> of </a:t>
            </a:r>
            <a:r>
              <a:rPr lang="it-IT" b="1" i="1" dirty="0" err="1"/>
              <a:t>Plasmodium</a:t>
            </a:r>
            <a:r>
              <a:rPr lang="it-IT" b="1" i="1" dirty="0"/>
              <a:t> </a:t>
            </a:r>
            <a:r>
              <a:rPr lang="it-IT" b="1" i="1" dirty="0" err="1"/>
              <a:t>falciparum</a:t>
            </a:r>
            <a:endParaRPr lang="it-IT" b="1" i="1" dirty="0"/>
          </a:p>
          <a:p>
            <a:pPr marL="285750" indent="-285750" algn="ctr">
              <a:buFont typeface="Wingdings" pitchFamily="2" charset="2"/>
              <a:buChar char="Ø"/>
            </a:pPr>
            <a:endParaRPr lang="it-IT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schizogonic</a:t>
            </a:r>
            <a:r>
              <a:rPr lang="it-IT" dirty="0"/>
              <a:t> </a:t>
            </a:r>
            <a:r>
              <a:rPr lang="it-IT" dirty="0" err="1"/>
              <a:t>cycle</a:t>
            </a:r>
            <a:r>
              <a:rPr lang="it-IT" dirty="0"/>
              <a:t> </a:t>
            </a:r>
            <a:r>
              <a:rPr lang="it-IT" dirty="0" err="1"/>
              <a:t>begins</a:t>
            </a:r>
            <a:r>
              <a:rPr lang="it-IT" dirty="0"/>
              <a:t> with the </a:t>
            </a:r>
            <a:r>
              <a:rPr lang="it-IT" dirty="0" err="1"/>
              <a:t>bite</a:t>
            </a:r>
            <a:r>
              <a:rPr lang="it-IT" dirty="0"/>
              <a:t> of the </a:t>
            </a:r>
            <a:r>
              <a:rPr lang="it-IT" dirty="0" err="1"/>
              <a:t>vector</a:t>
            </a:r>
            <a:r>
              <a:rPr lang="it-IT" dirty="0"/>
              <a:t> </a:t>
            </a:r>
            <a:r>
              <a:rPr lang="it-IT" dirty="0" err="1"/>
              <a:t>insect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inoculates</a:t>
            </a:r>
            <a:r>
              <a:rPr lang="it-IT" dirty="0"/>
              <a:t> the </a:t>
            </a:r>
            <a:r>
              <a:rPr lang="it-IT" dirty="0" err="1"/>
              <a:t>sporozoites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individual</a:t>
            </a:r>
            <a:r>
              <a:rPr lang="it-IT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since</a:t>
            </a:r>
            <a:r>
              <a:rPr lang="it-IT" dirty="0"/>
              <a:t> the mosquito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effective</a:t>
            </a:r>
            <a:r>
              <a:rPr lang="it-IT" dirty="0"/>
              <a:t> </a:t>
            </a:r>
            <a:r>
              <a:rPr lang="it-IT" dirty="0" err="1"/>
              <a:t>vector</a:t>
            </a:r>
            <a:r>
              <a:rPr lang="it-IT" dirty="0"/>
              <a:t> of malaria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necessary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completion</a:t>
            </a:r>
            <a:r>
              <a:rPr lang="it-IT" dirty="0"/>
              <a:t> of the </a:t>
            </a:r>
            <a:r>
              <a:rPr lang="it-IT" dirty="0" err="1"/>
              <a:t>sporogonic</a:t>
            </a:r>
            <a:r>
              <a:rPr lang="it-IT" dirty="0"/>
              <a:t> </a:t>
            </a:r>
            <a:r>
              <a:rPr lang="it-IT" dirty="0" err="1"/>
              <a:t>cycle</a:t>
            </a:r>
            <a:r>
              <a:rPr lang="it-IT" dirty="0"/>
              <a:t> </a:t>
            </a:r>
            <a:r>
              <a:rPr lang="it-IT" dirty="0" err="1"/>
              <a:t>takes</a:t>
            </a:r>
            <a:r>
              <a:rPr lang="it-IT" dirty="0"/>
              <a:t> </a:t>
            </a:r>
            <a:r>
              <a:rPr lang="it-IT" dirty="0" err="1"/>
              <a:t>place</a:t>
            </a:r>
            <a:r>
              <a:rPr lang="it-IT" dirty="0"/>
              <a:t> inside </a:t>
            </a:r>
            <a:r>
              <a:rPr lang="it-IT" dirty="0" err="1"/>
              <a:t>it</a:t>
            </a:r>
            <a:r>
              <a:rPr lang="it-IT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sporozoites</a:t>
            </a:r>
            <a:r>
              <a:rPr lang="it-IT" dirty="0"/>
              <a:t> </a:t>
            </a:r>
            <a:r>
              <a:rPr lang="it-IT" dirty="0" err="1"/>
              <a:t>enter</a:t>
            </a:r>
            <a:r>
              <a:rPr lang="it-IT" dirty="0"/>
              <a:t> the </a:t>
            </a:r>
            <a:r>
              <a:rPr lang="it-IT" dirty="0" err="1"/>
              <a:t>hepatocyte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the </a:t>
            </a:r>
            <a:r>
              <a:rPr lang="it-IT" dirty="0" err="1"/>
              <a:t>plasmodium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grow</a:t>
            </a:r>
            <a:r>
              <a:rPr lang="it-IT" dirty="0"/>
              <a:t> by </a:t>
            </a:r>
            <a:r>
              <a:rPr lang="it-IT" dirty="0" err="1"/>
              <a:t>schizogony</a:t>
            </a:r>
            <a:r>
              <a:rPr lang="it-IT" dirty="0"/>
              <a:t> (</a:t>
            </a:r>
            <a:r>
              <a:rPr lang="it-IT" dirty="0" err="1"/>
              <a:t>type</a:t>
            </a:r>
            <a:r>
              <a:rPr lang="it-IT" dirty="0"/>
              <a:t> of </a:t>
            </a:r>
            <a:r>
              <a:rPr lang="it-IT" dirty="0" err="1"/>
              <a:t>asexual</a:t>
            </a:r>
            <a:r>
              <a:rPr lang="it-IT" dirty="0"/>
              <a:t> </a:t>
            </a:r>
            <a:r>
              <a:rPr lang="it-IT" dirty="0" err="1"/>
              <a:t>reproduction</a:t>
            </a:r>
            <a:r>
              <a:rPr lang="it-IT" dirty="0"/>
              <a:t>), </a:t>
            </a:r>
            <a:r>
              <a:rPr lang="it-IT" dirty="0" err="1"/>
              <a:t>leading</a:t>
            </a:r>
            <a:r>
              <a:rPr lang="it-IT" dirty="0"/>
              <a:t> to the </a:t>
            </a:r>
            <a:r>
              <a:rPr lang="it-IT" dirty="0" err="1"/>
              <a:t>formation</a:t>
            </a:r>
            <a:r>
              <a:rPr lang="it-IT" dirty="0"/>
              <a:t> of </a:t>
            </a:r>
            <a:r>
              <a:rPr lang="it-IT" dirty="0" err="1"/>
              <a:t>schizonts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require</a:t>
            </a:r>
            <a:r>
              <a:rPr lang="it-IT" dirty="0"/>
              <a:t> a </a:t>
            </a:r>
            <a:r>
              <a:rPr lang="it-IT" dirty="0" err="1"/>
              <a:t>maturation</a:t>
            </a:r>
            <a:r>
              <a:rPr lang="it-IT" dirty="0"/>
              <a:t> time of </a:t>
            </a:r>
            <a:r>
              <a:rPr lang="it-IT" dirty="0" err="1"/>
              <a:t>between</a:t>
            </a:r>
            <a:r>
              <a:rPr lang="it-IT" dirty="0"/>
              <a:t> 5-11 </a:t>
            </a:r>
            <a:r>
              <a:rPr lang="it-IT" dirty="0" err="1"/>
              <a:t>days</a:t>
            </a:r>
            <a:r>
              <a:rPr lang="it-IT" dirty="0"/>
              <a:t>, from </a:t>
            </a:r>
            <a:r>
              <a:rPr lang="it-IT" dirty="0" err="1"/>
              <a:t>which</a:t>
            </a:r>
            <a:r>
              <a:rPr lang="it-IT" dirty="0"/>
              <a:t> the </a:t>
            </a:r>
            <a:r>
              <a:rPr lang="it-IT" dirty="0" err="1"/>
              <a:t>merozoites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emerge.</a:t>
            </a:r>
          </a:p>
        </p:txBody>
      </p:sp>
    </p:spTree>
    <p:extLst>
      <p:ext uri="{BB962C8B-B14F-4D97-AF65-F5344CB8AC3E}">
        <p14:creationId xmlns:p14="http://schemas.microsoft.com/office/powerpoint/2010/main" val="2182320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B337531-0AB8-C340-A9AC-34B30312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3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D4D2803-AB84-4E41-8CBF-89B0DA619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"/>
          <a:stretch/>
        </p:blipFill>
        <p:spPr>
          <a:xfrm rot="5400000">
            <a:off x="3303415" y="-389357"/>
            <a:ext cx="5742979" cy="833913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343C86-94F0-D64E-8946-61D4E5A11755}"/>
              </a:ext>
            </a:extLst>
          </p:cNvPr>
          <p:cNvSpPr txBox="1"/>
          <p:nvPr/>
        </p:nvSpPr>
        <p:spPr>
          <a:xfrm>
            <a:off x="2007774" y="188641"/>
            <a:ext cx="8171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Overview</a:t>
            </a:r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 of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biosynthetic</a:t>
            </a:r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pathway</a:t>
            </a:r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 of major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groups</a:t>
            </a:r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 of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alkaloids</a:t>
            </a:r>
            <a:endParaRPr lang="it-IT" sz="24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58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E832B74-021C-414F-82A3-49B36D33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30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F602C85-2320-0940-8882-38A34BB0BD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2" t="11761" r="10210"/>
          <a:stretch/>
        </p:blipFill>
        <p:spPr>
          <a:xfrm>
            <a:off x="3215680" y="116632"/>
            <a:ext cx="5422156" cy="417066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0011786-FD69-3D45-92C4-5D02DCC9B852}"/>
              </a:ext>
            </a:extLst>
          </p:cNvPr>
          <p:cNvSpPr/>
          <p:nvPr/>
        </p:nvSpPr>
        <p:spPr>
          <a:xfrm>
            <a:off x="1703512" y="4108816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err="1"/>
              <a:t>Schizogonic</a:t>
            </a:r>
            <a:r>
              <a:rPr lang="it-IT" b="1" dirty="0"/>
              <a:t> </a:t>
            </a:r>
            <a:r>
              <a:rPr lang="it-IT" b="1" dirty="0" err="1"/>
              <a:t>cycle</a:t>
            </a:r>
            <a:r>
              <a:rPr lang="it-IT" b="1" dirty="0"/>
              <a:t> of </a:t>
            </a:r>
            <a:r>
              <a:rPr lang="it-IT" b="1" i="1" dirty="0" err="1"/>
              <a:t>Plasmodium</a:t>
            </a:r>
            <a:r>
              <a:rPr lang="it-IT" b="1" i="1" dirty="0"/>
              <a:t> </a:t>
            </a:r>
            <a:r>
              <a:rPr lang="it-IT" b="1" i="1" dirty="0" err="1"/>
              <a:t>falciparum</a:t>
            </a:r>
            <a:endParaRPr lang="it-IT" b="1" i="1" dirty="0"/>
          </a:p>
          <a:p>
            <a:pPr marL="285750" indent="-285750">
              <a:buFont typeface="Wingdings" pitchFamily="2" charset="2"/>
              <a:buChar char="Ø"/>
            </a:pPr>
            <a:endParaRPr lang="it-IT" i="1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begins</a:t>
            </a:r>
            <a:r>
              <a:rPr lang="it-IT" dirty="0"/>
              <a:t> the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the "</a:t>
            </a:r>
            <a:r>
              <a:rPr lang="it-IT" dirty="0" err="1"/>
              <a:t>erythrocyte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"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takes</a:t>
            </a:r>
            <a:r>
              <a:rPr lang="it-IT" dirty="0"/>
              <a:t> </a:t>
            </a:r>
            <a:r>
              <a:rPr lang="it-IT" dirty="0" err="1"/>
              <a:t>place</a:t>
            </a:r>
            <a:r>
              <a:rPr lang="it-IT" dirty="0"/>
              <a:t> in the </a:t>
            </a:r>
            <a:r>
              <a:rPr lang="it-IT" dirty="0" err="1"/>
              <a:t>red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Merozoites</a:t>
            </a:r>
            <a:r>
              <a:rPr lang="it-IT" dirty="0"/>
              <a:t> </a:t>
            </a:r>
            <a:r>
              <a:rPr lang="it-IT" dirty="0" err="1"/>
              <a:t>interact</a:t>
            </a:r>
            <a:r>
              <a:rPr lang="it-IT" dirty="0"/>
              <a:t> with membrane </a:t>
            </a:r>
            <a:r>
              <a:rPr lang="it-IT" dirty="0" err="1"/>
              <a:t>receptors</a:t>
            </a:r>
            <a:r>
              <a:rPr lang="it-IT" dirty="0"/>
              <a:t> to </a:t>
            </a:r>
            <a:r>
              <a:rPr lang="it-IT" dirty="0" err="1"/>
              <a:t>recognize</a:t>
            </a:r>
            <a:r>
              <a:rPr lang="it-IT" dirty="0"/>
              <a:t> </a:t>
            </a:r>
            <a:r>
              <a:rPr lang="it-IT" dirty="0" err="1"/>
              <a:t>red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. Here the </a:t>
            </a:r>
            <a:r>
              <a:rPr lang="it-IT" dirty="0" err="1"/>
              <a:t>plasmodium</a:t>
            </a:r>
            <a:r>
              <a:rPr lang="it-IT" dirty="0"/>
              <a:t> </a:t>
            </a:r>
            <a:r>
              <a:rPr lang="it-IT" dirty="0" err="1"/>
              <a:t>grows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stages</a:t>
            </a:r>
            <a:r>
              <a:rPr lang="it-IT" dirty="0"/>
              <a:t> of </a:t>
            </a:r>
            <a:r>
              <a:rPr lang="it-IT" dirty="0" err="1"/>
              <a:t>development</a:t>
            </a:r>
            <a:r>
              <a:rPr lang="it-IT" dirty="0"/>
              <a:t>, inside the </a:t>
            </a:r>
            <a:r>
              <a:rPr lang="it-IT" dirty="0" err="1"/>
              <a:t>erythrocyte</a:t>
            </a:r>
            <a:r>
              <a:rPr lang="it-IT" dirty="0"/>
              <a:t>. </a:t>
            </a:r>
            <a:r>
              <a:rPr lang="it-IT" dirty="0" err="1"/>
              <a:t>Moreover</a:t>
            </a:r>
            <a:r>
              <a:rPr lang="it-IT" dirty="0"/>
              <a:t>, in the </a:t>
            </a:r>
            <a:r>
              <a:rPr lang="it-IT" dirty="0" err="1"/>
              <a:t>schizogonic</a:t>
            </a:r>
            <a:r>
              <a:rPr lang="it-IT" dirty="0"/>
              <a:t> </a:t>
            </a:r>
            <a:r>
              <a:rPr lang="it-IT" dirty="0" err="1"/>
              <a:t>cycle</a:t>
            </a:r>
            <a:r>
              <a:rPr lang="it-IT" dirty="0"/>
              <a:t> </a:t>
            </a:r>
            <a:r>
              <a:rPr lang="it-IT" dirty="0" err="1"/>
              <a:t>gametocytes</a:t>
            </a:r>
            <a:r>
              <a:rPr lang="it-IT" dirty="0"/>
              <a:t> can </a:t>
            </a:r>
            <a:r>
              <a:rPr lang="it-IT" dirty="0" err="1"/>
              <a:t>form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, in the case of </a:t>
            </a:r>
            <a:r>
              <a:rPr lang="it-IT" i="1" dirty="0" err="1"/>
              <a:t>Plasmodium</a:t>
            </a:r>
            <a:r>
              <a:rPr lang="it-IT" i="1" dirty="0"/>
              <a:t> </a:t>
            </a:r>
            <a:r>
              <a:rPr lang="it-IT" i="1" dirty="0" err="1"/>
              <a:t>falciparum</a:t>
            </a:r>
            <a:r>
              <a:rPr lang="it-IT" dirty="0"/>
              <a:t>, a </a:t>
            </a:r>
            <a:r>
              <a:rPr lang="it-IT" dirty="0" err="1"/>
              <a:t>characteristic</a:t>
            </a:r>
            <a:r>
              <a:rPr lang="it-IT" dirty="0"/>
              <a:t> </a:t>
            </a:r>
            <a:r>
              <a:rPr lang="it-IT" dirty="0" err="1"/>
              <a:t>sickle</a:t>
            </a:r>
            <a:r>
              <a:rPr lang="it-IT" dirty="0"/>
              <a:t> </a:t>
            </a:r>
            <a:r>
              <a:rPr lang="it-IT" dirty="0" err="1"/>
              <a:t>shape</a:t>
            </a:r>
            <a:r>
              <a:rPr lang="it-IT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cycle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end in the </a:t>
            </a:r>
            <a:r>
              <a:rPr lang="it-IT" dirty="0" err="1"/>
              <a:t>female</a:t>
            </a:r>
            <a:r>
              <a:rPr lang="it-IT" dirty="0"/>
              <a:t> mosquito of the </a:t>
            </a:r>
            <a:r>
              <a:rPr lang="it-IT" dirty="0" err="1"/>
              <a:t>genus</a:t>
            </a:r>
            <a:r>
              <a:rPr lang="it-IT" dirty="0"/>
              <a:t> </a:t>
            </a:r>
            <a:r>
              <a:rPr lang="it-IT" dirty="0" err="1"/>
              <a:t>Anopheles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6220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19CED65-A0A7-2848-863C-A30EA39A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31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16C8255-BFBD-F14D-850D-521853741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2" t="11761" r="10210"/>
          <a:stretch/>
        </p:blipFill>
        <p:spPr>
          <a:xfrm>
            <a:off x="3215680" y="122436"/>
            <a:ext cx="5422156" cy="417066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94BE812-6833-EB4F-ABD2-0BBD5840394D}"/>
              </a:ext>
            </a:extLst>
          </p:cNvPr>
          <p:cNvSpPr/>
          <p:nvPr/>
        </p:nvSpPr>
        <p:spPr>
          <a:xfrm>
            <a:off x="1775520" y="4289028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it-IT" dirty="0" err="1"/>
              <a:t>Sporogonic</a:t>
            </a:r>
            <a:r>
              <a:rPr lang="it-IT" dirty="0"/>
              <a:t> </a:t>
            </a:r>
            <a:r>
              <a:rPr lang="it-IT" dirty="0" err="1"/>
              <a:t>cycle</a:t>
            </a:r>
            <a:r>
              <a:rPr lang="it-IT" dirty="0"/>
              <a:t> of </a:t>
            </a:r>
            <a:r>
              <a:rPr lang="it-IT" dirty="0" err="1"/>
              <a:t>Plasmodium</a:t>
            </a:r>
            <a:r>
              <a:rPr lang="it-IT" dirty="0"/>
              <a:t> </a:t>
            </a:r>
            <a:r>
              <a:rPr lang="it-IT" dirty="0" err="1"/>
              <a:t>falciparum</a:t>
            </a:r>
            <a:endParaRPr lang="it-IT" dirty="0"/>
          </a:p>
          <a:p>
            <a:pPr marL="285750" indent="-285750">
              <a:buFont typeface="Wingdings" pitchFamily="2" charset="2"/>
              <a:buChar char="Ø"/>
            </a:pPr>
            <a:endParaRPr lang="it-IT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macrogametocytes</a:t>
            </a:r>
            <a:r>
              <a:rPr lang="it-IT" dirty="0"/>
              <a:t> </a:t>
            </a:r>
            <a:r>
              <a:rPr lang="it-IT" dirty="0" err="1"/>
              <a:t>formed</a:t>
            </a:r>
            <a:r>
              <a:rPr lang="it-IT" dirty="0"/>
              <a:t> in the </a:t>
            </a:r>
            <a:r>
              <a:rPr lang="it-IT" dirty="0" err="1"/>
              <a:t>infected</a:t>
            </a:r>
            <a:r>
              <a:rPr lang="it-IT" dirty="0"/>
              <a:t> </a:t>
            </a:r>
            <a:r>
              <a:rPr lang="it-IT" dirty="0" err="1"/>
              <a:t>individual</a:t>
            </a:r>
            <a:r>
              <a:rPr lang="it-IT" dirty="0"/>
              <a:t> and </a:t>
            </a:r>
            <a:r>
              <a:rPr lang="it-IT" dirty="0" err="1"/>
              <a:t>sucked</a:t>
            </a:r>
            <a:r>
              <a:rPr lang="it-IT" dirty="0"/>
              <a:t> by the mosquito </a:t>
            </a:r>
            <a:r>
              <a:rPr lang="it-IT" dirty="0" err="1"/>
              <a:t>lead</a:t>
            </a:r>
            <a:r>
              <a:rPr lang="it-IT" dirty="0"/>
              <a:t> to the </a:t>
            </a:r>
            <a:r>
              <a:rPr lang="it-IT" dirty="0" err="1"/>
              <a:t>formation</a:t>
            </a:r>
            <a:r>
              <a:rPr lang="it-IT" dirty="0"/>
              <a:t> of </a:t>
            </a:r>
            <a:r>
              <a:rPr lang="it-IT" dirty="0" err="1"/>
              <a:t>microgametocytes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are </a:t>
            </a:r>
            <a:r>
              <a:rPr lang="it-IT" dirty="0" err="1"/>
              <a:t>formed</a:t>
            </a:r>
            <a:r>
              <a:rPr lang="it-IT" dirty="0"/>
              <a:t> by </a:t>
            </a:r>
            <a:r>
              <a:rPr lang="it-IT" dirty="0" err="1"/>
              <a:t>exfoliation</a:t>
            </a:r>
            <a:r>
              <a:rPr lang="it-IT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These</a:t>
            </a:r>
            <a:r>
              <a:rPr lang="it-IT" dirty="0"/>
              <a:t> migrate </a:t>
            </a:r>
            <a:r>
              <a:rPr lang="it-IT" dirty="0" err="1"/>
              <a:t>through</a:t>
            </a:r>
            <a:r>
              <a:rPr lang="it-IT" dirty="0"/>
              <a:t> the </a:t>
            </a:r>
            <a:r>
              <a:rPr lang="it-IT" dirty="0" err="1"/>
              <a:t>intestinal</a:t>
            </a:r>
            <a:r>
              <a:rPr lang="it-IT" dirty="0"/>
              <a:t> </a:t>
            </a:r>
            <a:r>
              <a:rPr lang="it-IT" dirty="0" err="1"/>
              <a:t>wall</a:t>
            </a:r>
            <a:r>
              <a:rPr lang="it-IT" dirty="0"/>
              <a:t> of the </a:t>
            </a:r>
            <a:r>
              <a:rPr lang="it-IT" dirty="0" err="1"/>
              <a:t>insect</a:t>
            </a:r>
            <a:r>
              <a:rPr lang="it-IT" dirty="0"/>
              <a:t> to </a:t>
            </a:r>
            <a:r>
              <a:rPr lang="it-IT" dirty="0" err="1"/>
              <a:t>form</a:t>
            </a:r>
            <a:r>
              <a:rPr lang="it-IT" dirty="0"/>
              <a:t> </a:t>
            </a:r>
            <a:r>
              <a:rPr lang="it-IT" dirty="0" err="1"/>
              <a:t>ovoid</a:t>
            </a:r>
            <a:r>
              <a:rPr lang="it-IT" dirty="0"/>
              <a:t> </a:t>
            </a:r>
            <a:r>
              <a:rPr lang="it-IT" dirty="0" err="1"/>
              <a:t>oocytes</a:t>
            </a:r>
            <a:r>
              <a:rPr lang="it-IT" dirty="0"/>
              <a:t> on the </a:t>
            </a:r>
            <a:r>
              <a:rPr lang="it-IT" dirty="0" err="1"/>
              <a:t>external</a:t>
            </a:r>
            <a:r>
              <a:rPr lang="it-IT" dirty="0"/>
              <a:t> </a:t>
            </a:r>
            <a:r>
              <a:rPr lang="it-IT" dirty="0" err="1"/>
              <a:t>surface</a:t>
            </a:r>
            <a:r>
              <a:rPr lang="it-IT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oocyst</a:t>
            </a:r>
            <a:r>
              <a:rPr lang="it-IT" dirty="0"/>
              <a:t> </a:t>
            </a:r>
            <a:r>
              <a:rPr lang="it-IT" dirty="0" err="1"/>
              <a:t>produces</a:t>
            </a:r>
            <a:r>
              <a:rPr lang="it-IT" dirty="0"/>
              <a:t> </a:t>
            </a:r>
            <a:r>
              <a:rPr lang="it-IT" dirty="0" err="1"/>
              <a:t>thousands</a:t>
            </a:r>
            <a:r>
              <a:rPr lang="it-IT" dirty="0"/>
              <a:t> of long </a:t>
            </a:r>
            <a:r>
              <a:rPr lang="it-IT" dirty="0" err="1"/>
              <a:t>thin</a:t>
            </a:r>
            <a:r>
              <a:rPr lang="it-IT" dirty="0"/>
              <a:t> </a:t>
            </a:r>
            <a:r>
              <a:rPr lang="it-IT" dirty="0" err="1"/>
              <a:t>sporozoites</a:t>
            </a:r>
            <a:r>
              <a:rPr lang="it-IT" dirty="0"/>
              <a:t> (~15μm in </a:t>
            </a:r>
            <a:r>
              <a:rPr lang="it-IT" dirty="0" err="1"/>
              <a:t>length</a:t>
            </a:r>
            <a:r>
              <a:rPr lang="it-IT" dirty="0"/>
              <a:t>),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eventually</a:t>
            </a:r>
            <a:r>
              <a:rPr lang="it-IT" dirty="0"/>
              <a:t> </a:t>
            </a:r>
            <a:r>
              <a:rPr lang="it-IT" dirty="0" err="1"/>
              <a:t>infect</a:t>
            </a:r>
            <a:r>
              <a:rPr lang="it-IT" dirty="0"/>
              <a:t> the </a:t>
            </a:r>
            <a:r>
              <a:rPr lang="it-IT" dirty="0" err="1"/>
              <a:t>salivary</a:t>
            </a:r>
            <a:r>
              <a:rPr lang="it-IT" dirty="0"/>
              <a:t> </a:t>
            </a:r>
            <a:r>
              <a:rPr lang="it-IT" dirty="0" err="1"/>
              <a:t>glands</a:t>
            </a:r>
            <a:r>
              <a:rPr lang="it-IT" dirty="0"/>
              <a:t>, from </a:t>
            </a:r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injected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vertebrate </a:t>
            </a:r>
            <a:r>
              <a:rPr lang="it-IT" dirty="0" err="1"/>
              <a:t>host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0761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F03D45A-4113-184A-BF55-A5A0DB490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32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A610912-F05F-F24F-B112-0827062D32D7}"/>
              </a:ext>
            </a:extLst>
          </p:cNvPr>
          <p:cNvSpPr/>
          <p:nvPr/>
        </p:nvSpPr>
        <p:spPr>
          <a:xfrm>
            <a:off x="2063552" y="332657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2400" dirty="0"/>
              <a:t>The malaria </a:t>
            </a:r>
            <a:r>
              <a:rPr lang="it-IT" sz="2400" dirty="0" err="1"/>
              <a:t>parasite</a:t>
            </a:r>
            <a:r>
              <a:rPr lang="it-IT" sz="2400" dirty="0"/>
              <a:t> </a:t>
            </a:r>
            <a:r>
              <a:rPr lang="it-IT" sz="2400" dirty="0" err="1"/>
              <a:t>uses</a:t>
            </a:r>
            <a:r>
              <a:rPr lang="it-IT" sz="2400" dirty="0"/>
              <a:t> the </a:t>
            </a:r>
            <a:r>
              <a:rPr lang="it-IT" sz="2400" dirty="0" err="1"/>
              <a:t>host's</a:t>
            </a:r>
            <a:r>
              <a:rPr lang="it-IT" sz="2400" dirty="0"/>
              <a:t> </a:t>
            </a:r>
            <a:r>
              <a:rPr lang="it-IT" sz="2400" dirty="0" err="1"/>
              <a:t>hemoglobin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a </a:t>
            </a:r>
            <a:r>
              <a:rPr lang="it-IT" sz="2400" dirty="0" err="1"/>
              <a:t>food</a:t>
            </a:r>
            <a:r>
              <a:rPr lang="it-IT" sz="2400" dirty="0"/>
              <a:t> source. </a:t>
            </a:r>
            <a:r>
              <a:rPr lang="it-IT" sz="2400" dirty="0" err="1"/>
              <a:t>However</a:t>
            </a:r>
            <a:r>
              <a:rPr lang="it-IT" sz="2400" dirty="0"/>
              <a:t>, the </a:t>
            </a:r>
            <a:r>
              <a:rPr lang="it-IT" sz="2400" dirty="0" err="1"/>
              <a:t>heme</a:t>
            </a:r>
            <a:r>
              <a:rPr lang="it-IT" sz="2400" dirty="0"/>
              <a:t> </a:t>
            </a:r>
            <a:r>
              <a:rPr lang="it-IT" sz="2400" dirty="0" err="1"/>
              <a:t>group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 </a:t>
            </a:r>
            <a:r>
              <a:rPr lang="it-IT" sz="2400" dirty="0" err="1"/>
              <a:t>soluble</a:t>
            </a:r>
            <a:r>
              <a:rPr lang="it-IT" sz="2400" dirty="0"/>
              <a:t> </a:t>
            </a:r>
            <a:r>
              <a:rPr lang="it-IT" sz="2400" dirty="0" err="1"/>
              <a:t>iron</a:t>
            </a:r>
            <a:r>
              <a:rPr lang="it-IT" sz="2400" dirty="0"/>
              <a:t> </a:t>
            </a:r>
            <a:r>
              <a:rPr lang="it-IT" sz="2400" dirty="0" err="1"/>
              <a:t>porphyrin</a:t>
            </a:r>
            <a:r>
              <a:rPr lang="it-IT" sz="2400" dirty="0"/>
              <a:t> </a:t>
            </a:r>
            <a:r>
              <a:rPr lang="it-IT" sz="2400" dirty="0" err="1"/>
              <a:t>released</a:t>
            </a:r>
            <a:r>
              <a:rPr lang="it-IT" sz="2400" dirty="0"/>
              <a:t> from </a:t>
            </a:r>
            <a:r>
              <a:rPr lang="it-IT" sz="2400" dirty="0" err="1"/>
              <a:t>hemoglobin</a:t>
            </a:r>
            <a:r>
              <a:rPr lang="it-IT" sz="2400" dirty="0"/>
              <a:t> </a:t>
            </a:r>
            <a:r>
              <a:rPr lang="it-IT" sz="2400" dirty="0" err="1"/>
              <a:t>following</a:t>
            </a:r>
            <a:r>
              <a:rPr lang="it-IT" sz="2400" dirty="0"/>
              <a:t> </a:t>
            </a:r>
            <a:r>
              <a:rPr lang="it-IT" sz="2400" dirty="0" err="1"/>
              <a:t>proteolytic</a:t>
            </a:r>
            <a:r>
              <a:rPr lang="it-IT" sz="2400" dirty="0"/>
              <a:t> </a:t>
            </a:r>
            <a:r>
              <a:rPr lang="it-IT" sz="2400" dirty="0" err="1"/>
              <a:t>digestion</a:t>
            </a:r>
            <a:r>
              <a:rPr lang="it-IT" sz="2400" dirty="0"/>
              <a:t>,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toxic</a:t>
            </a:r>
            <a:r>
              <a:rPr lang="it-IT" sz="2400" dirty="0"/>
              <a:t> to </a:t>
            </a:r>
            <a:r>
              <a:rPr lang="it-IT" sz="2400" dirty="0" err="1"/>
              <a:t>plasmodium</a:t>
            </a:r>
            <a:r>
              <a:rPr lang="it-IT" sz="2400" dirty="0"/>
              <a:t> so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normally</a:t>
            </a:r>
            <a:r>
              <a:rPr lang="it-IT" sz="2400" dirty="0"/>
              <a:t> </a:t>
            </a:r>
            <a:r>
              <a:rPr lang="it-IT" sz="2400" dirty="0" err="1"/>
              <a:t>converted</a:t>
            </a:r>
            <a:r>
              <a:rPr lang="it-IT" sz="2400" dirty="0"/>
              <a:t> to the </a:t>
            </a:r>
            <a:r>
              <a:rPr lang="it-IT" sz="2400" dirty="0" err="1"/>
              <a:t>insoluble</a:t>
            </a:r>
            <a:r>
              <a:rPr lang="it-IT" sz="2400" dirty="0"/>
              <a:t>, non-</a:t>
            </a:r>
            <a:r>
              <a:rPr lang="it-IT" sz="2400" dirty="0" err="1"/>
              <a:t>toxic</a:t>
            </a:r>
            <a:r>
              <a:rPr lang="it-IT" sz="2400" dirty="0"/>
              <a:t> </a:t>
            </a:r>
            <a:r>
              <a:rPr lang="it-IT" sz="2400" dirty="0" err="1"/>
              <a:t>form</a:t>
            </a:r>
            <a:r>
              <a:rPr lang="it-IT" sz="2400" dirty="0"/>
              <a:t> (</a:t>
            </a:r>
            <a:r>
              <a:rPr lang="it-IT" sz="2400" dirty="0" err="1"/>
              <a:t>hemozoin</a:t>
            </a:r>
            <a:r>
              <a:rPr lang="it-IT" sz="2400" dirty="0"/>
              <a:t>) by </a:t>
            </a:r>
            <a:r>
              <a:rPr lang="it-IT" sz="2400" dirty="0" err="1"/>
              <a:t>enzymatic</a:t>
            </a:r>
            <a:r>
              <a:rPr lang="it-IT" sz="2400" dirty="0"/>
              <a:t> </a:t>
            </a:r>
            <a:r>
              <a:rPr lang="it-IT" sz="2400" dirty="0" err="1"/>
              <a:t>polymerization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sz="2400" dirty="0" err="1"/>
              <a:t>Drugs</a:t>
            </a:r>
            <a:r>
              <a:rPr lang="it-IT" sz="2400" dirty="0"/>
              <a:t> 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chloroquine</a:t>
            </a:r>
            <a:r>
              <a:rPr lang="it-IT" sz="2400" dirty="0"/>
              <a:t> can </a:t>
            </a:r>
            <a:r>
              <a:rPr lang="it-IT" sz="2400" dirty="0" err="1"/>
              <a:t>interfere</a:t>
            </a:r>
            <a:r>
              <a:rPr lang="it-IT" sz="2400" dirty="0"/>
              <a:t> with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polymerization</a:t>
            </a:r>
            <a:r>
              <a:rPr lang="it-IT" sz="2400" dirty="0"/>
              <a:t> </a:t>
            </a:r>
            <a:r>
              <a:rPr lang="it-IT" sz="2400" dirty="0" err="1"/>
              <a:t>mechanism</a:t>
            </a:r>
            <a:r>
              <a:rPr lang="it-IT" sz="2400" dirty="0"/>
              <a:t> or </a:t>
            </a:r>
            <a:r>
              <a:rPr lang="it-IT" sz="2400" dirty="0" err="1"/>
              <a:t>avoid</a:t>
            </a:r>
            <a:r>
              <a:rPr lang="it-IT" sz="2400" dirty="0"/>
              <a:t> the </a:t>
            </a:r>
            <a:r>
              <a:rPr lang="it-IT" sz="2400" dirty="0" err="1"/>
              <a:t>polymerization</a:t>
            </a:r>
            <a:r>
              <a:rPr lang="it-IT" sz="2400" dirty="0"/>
              <a:t> of the </a:t>
            </a:r>
            <a:r>
              <a:rPr lang="it-IT" sz="2400" dirty="0" err="1"/>
              <a:t>toxic</a:t>
            </a:r>
            <a:r>
              <a:rPr lang="it-IT" sz="2400" dirty="0"/>
              <a:t> </a:t>
            </a:r>
            <a:r>
              <a:rPr lang="it-IT" sz="2400" dirty="0" err="1"/>
              <a:t>products</a:t>
            </a:r>
            <a:r>
              <a:rPr lang="it-IT" sz="2400" dirty="0"/>
              <a:t> </a:t>
            </a:r>
            <a:r>
              <a:rPr lang="it-IT" sz="2400" dirty="0" err="1"/>
              <a:t>released</a:t>
            </a:r>
            <a:r>
              <a:rPr lang="it-IT" sz="2400" dirty="0"/>
              <a:t> by the breakdown of </a:t>
            </a:r>
            <a:r>
              <a:rPr lang="it-IT" sz="2400" dirty="0" err="1"/>
              <a:t>hemoglobin</a:t>
            </a:r>
            <a:r>
              <a:rPr lang="it-IT" sz="2400" dirty="0"/>
              <a:t> </a:t>
            </a:r>
            <a:r>
              <a:rPr lang="it-IT" sz="2400" dirty="0" err="1"/>
              <a:t>caused</a:t>
            </a:r>
            <a:r>
              <a:rPr lang="it-IT" sz="2400" dirty="0"/>
              <a:t> by the </a:t>
            </a:r>
            <a:r>
              <a:rPr lang="it-IT" sz="2400" dirty="0" err="1"/>
              <a:t>parasite</a:t>
            </a:r>
            <a:r>
              <a:rPr lang="it-IT" sz="2400" dirty="0"/>
              <a:t>.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200585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1CF3D45-EE05-E144-86CF-83A9E3FB5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33</a:t>
            </a:fld>
            <a:endParaRPr lang="it-IT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E63B1EEA-6E0E-6D4F-8A02-CE2658A85526}"/>
              </a:ext>
            </a:extLst>
          </p:cNvPr>
          <p:cNvGrpSpPr/>
          <p:nvPr/>
        </p:nvGrpSpPr>
        <p:grpSpPr>
          <a:xfrm>
            <a:off x="2063552" y="332657"/>
            <a:ext cx="7992888" cy="6924973"/>
            <a:chOff x="539552" y="332656"/>
            <a:chExt cx="7992888" cy="6924973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DD46B3AD-BE56-DC49-8648-D8403D35ABA0}"/>
                </a:ext>
              </a:extLst>
            </p:cNvPr>
            <p:cNvSpPr/>
            <p:nvPr/>
          </p:nvSpPr>
          <p:spPr>
            <a:xfrm>
              <a:off x="539552" y="332656"/>
              <a:ext cx="7992888" cy="69249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400" dirty="0" err="1"/>
                <a:t>Mechanism</a:t>
              </a:r>
              <a:r>
                <a:rPr lang="it-IT" sz="2400" dirty="0"/>
                <a:t> of </a:t>
              </a:r>
              <a:r>
                <a:rPr lang="it-IT" sz="2400" dirty="0" err="1"/>
                <a:t>action</a:t>
              </a:r>
              <a:r>
                <a:rPr lang="it-IT" sz="2400" dirty="0"/>
                <a:t> of </a:t>
              </a:r>
              <a:r>
                <a:rPr lang="it-IT" sz="2400" dirty="0" err="1"/>
                <a:t>artemisin</a:t>
              </a:r>
              <a:endParaRPr lang="it-IT" sz="2400" dirty="0"/>
            </a:p>
            <a:p>
              <a:endParaRPr lang="it-IT" sz="2400" dirty="0"/>
            </a:p>
            <a:p>
              <a:endParaRPr lang="it-IT" sz="2400" dirty="0"/>
            </a:p>
            <a:p>
              <a:endParaRPr lang="it-IT" sz="2400" dirty="0"/>
            </a:p>
            <a:p>
              <a:endParaRPr lang="it-IT" sz="2400" dirty="0"/>
            </a:p>
            <a:p>
              <a:endParaRPr lang="it-IT" sz="2000" dirty="0"/>
            </a:p>
            <a:p>
              <a:endParaRPr lang="it-IT" sz="2000" dirty="0"/>
            </a:p>
            <a:p>
              <a:endParaRPr lang="it-IT" sz="2000" dirty="0"/>
            </a:p>
            <a:p>
              <a:endParaRPr lang="it-IT" sz="2000" dirty="0"/>
            </a:p>
            <a:p>
              <a:endParaRPr lang="it-IT" sz="2000" dirty="0"/>
            </a:p>
            <a:p>
              <a:r>
                <a:rPr lang="it-IT" sz="2000" dirty="0" err="1"/>
                <a:t>Fe</a:t>
              </a:r>
              <a:r>
                <a:rPr lang="it-IT" sz="2000" baseline="30000" dirty="0" err="1"/>
                <a:t>II</a:t>
              </a:r>
              <a:r>
                <a:rPr lang="it-IT" sz="2000" dirty="0"/>
                <a:t> </a:t>
              </a:r>
              <a:r>
                <a:rPr lang="it-IT" sz="2000" dirty="0" err="1"/>
                <a:t>at</a:t>
              </a:r>
              <a:r>
                <a:rPr lang="it-IT" sz="2000" dirty="0"/>
                <a:t> the center of the </a:t>
              </a:r>
              <a:r>
                <a:rPr lang="it-IT" sz="2000" dirty="0" err="1"/>
                <a:t>heme</a:t>
              </a:r>
              <a:r>
                <a:rPr lang="it-IT" sz="2000" dirty="0"/>
                <a:t> </a:t>
              </a:r>
              <a:r>
                <a:rPr lang="it-IT" sz="2000" dirty="0" err="1"/>
                <a:t>group</a:t>
              </a:r>
              <a:r>
                <a:rPr lang="it-IT" sz="2000" dirty="0"/>
                <a:t> </a:t>
              </a:r>
              <a:r>
                <a:rPr lang="it-IT" sz="2000" dirty="0" err="1"/>
                <a:t>causes</a:t>
              </a:r>
              <a:r>
                <a:rPr lang="it-IT" sz="2000" dirty="0"/>
                <a:t> a </a:t>
              </a:r>
              <a:r>
                <a:rPr lang="it-IT" sz="2000" dirty="0" err="1"/>
                <a:t>reductive</a:t>
              </a:r>
              <a:r>
                <a:rPr lang="it-IT" sz="2000" dirty="0"/>
                <a:t> </a:t>
              </a:r>
              <a:r>
                <a:rPr lang="it-IT" sz="2000" dirty="0" err="1"/>
                <a:t>cleavage</a:t>
              </a:r>
              <a:r>
                <a:rPr lang="it-IT" sz="2000" dirty="0"/>
                <a:t>  on the </a:t>
              </a:r>
              <a:r>
                <a:rPr lang="it-IT" sz="2000" dirty="0" err="1"/>
                <a:t>peroxidic</a:t>
              </a:r>
              <a:r>
                <a:rPr lang="it-IT" sz="2000" dirty="0"/>
                <a:t> </a:t>
              </a:r>
              <a:r>
                <a:rPr lang="it-IT" sz="2000" dirty="0" err="1"/>
                <a:t>group</a:t>
              </a:r>
              <a:r>
                <a:rPr lang="it-IT" sz="2000" dirty="0"/>
                <a:t> of </a:t>
              </a:r>
              <a:r>
                <a:rPr lang="it-IT" sz="2000" dirty="0" err="1"/>
                <a:t>artemisin</a:t>
              </a:r>
              <a:r>
                <a:rPr lang="it-IT" sz="2000" dirty="0"/>
                <a:t> to generate an </a:t>
              </a:r>
              <a:r>
                <a:rPr lang="it-IT" sz="2000" dirty="0" err="1"/>
                <a:t>oxygen</a:t>
              </a:r>
              <a:r>
                <a:rPr lang="it-IT" sz="2000" dirty="0"/>
                <a:t> radical </a:t>
              </a:r>
              <a:r>
                <a:rPr lang="it-IT" sz="2000" dirty="0" err="1"/>
                <a:t>species</a:t>
              </a:r>
              <a:r>
                <a:rPr lang="it-IT" sz="2000" dirty="0"/>
                <a:t>. </a:t>
              </a:r>
            </a:p>
            <a:p>
              <a:r>
                <a:rPr lang="it-IT" sz="2000" dirty="0" err="1"/>
                <a:t>Oxygen</a:t>
              </a:r>
              <a:r>
                <a:rPr lang="it-IT" sz="2000" dirty="0"/>
                <a:t> </a:t>
              </a:r>
              <a:r>
                <a:rPr lang="it-IT" sz="2000" dirty="0" err="1"/>
                <a:t>radicals</a:t>
              </a:r>
              <a:r>
                <a:rPr lang="it-IT" sz="2000" dirty="0"/>
                <a:t> </a:t>
              </a:r>
              <a:r>
                <a:rPr lang="it-IT" sz="2000" dirty="0" err="1"/>
                <a:t>proceed</a:t>
              </a:r>
              <a:r>
                <a:rPr lang="it-IT" sz="2000" dirty="0"/>
                <a:t> with the production of a carbon radical </a:t>
              </a:r>
              <a:r>
                <a:rPr lang="it-IT" sz="2000" dirty="0" err="1"/>
                <a:t>which</a:t>
              </a:r>
              <a:r>
                <a:rPr lang="it-IT" sz="2000" dirty="0"/>
                <a:t> can </a:t>
              </a:r>
              <a:r>
                <a:rPr lang="it-IT" sz="2000" dirty="0" err="1"/>
                <a:t>interact</a:t>
              </a:r>
              <a:r>
                <a:rPr lang="it-IT" sz="2000" dirty="0"/>
                <a:t> with the </a:t>
              </a:r>
              <a:r>
                <a:rPr lang="it-IT" sz="2000" dirty="0" err="1"/>
                <a:t>porphyrin</a:t>
              </a:r>
              <a:r>
                <a:rPr lang="it-IT" sz="2000" dirty="0"/>
                <a:t> </a:t>
              </a:r>
              <a:r>
                <a:rPr lang="it-IT" sz="2000" dirty="0" err="1"/>
                <a:t>heme</a:t>
              </a:r>
              <a:r>
                <a:rPr lang="it-IT" sz="2000" dirty="0"/>
                <a:t> </a:t>
              </a:r>
              <a:r>
                <a:rPr lang="it-IT" sz="2000" dirty="0" err="1"/>
                <a:t>alkylating</a:t>
              </a:r>
              <a:r>
                <a:rPr lang="it-IT" sz="2000" dirty="0"/>
                <a:t> </a:t>
              </a:r>
              <a:r>
                <a:rPr lang="it-IT" sz="2000" dirty="0" err="1"/>
                <a:t>it</a:t>
              </a:r>
              <a:r>
                <a:rPr lang="it-IT" sz="2000" dirty="0"/>
                <a:t>. </a:t>
              </a:r>
              <a:r>
                <a:rPr lang="it-IT" sz="2000" dirty="0" err="1"/>
                <a:t>Alternatively</a:t>
              </a:r>
              <a:r>
                <a:rPr lang="it-IT" sz="2000" dirty="0"/>
                <a:t>, </a:t>
              </a:r>
              <a:r>
                <a:rPr lang="it-IT" sz="2000" dirty="0" err="1"/>
                <a:t>specific</a:t>
              </a:r>
              <a:r>
                <a:rPr lang="it-IT" sz="2000" dirty="0"/>
                <a:t> </a:t>
              </a:r>
              <a:r>
                <a:rPr lang="it-IT" sz="2000" dirty="0" err="1"/>
                <a:t>proteins</a:t>
              </a:r>
              <a:r>
                <a:rPr lang="it-IT" sz="2000" dirty="0"/>
                <a:t> or </a:t>
              </a:r>
              <a:r>
                <a:rPr lang="it-IT" sz="2000" dirty="0" err="1"/>
                <a:t>other</a:t>
              </a:r>
              <a:r>
                <a:rPr lang="it-IT" sz="2000" dirty="0"/>
                <a:t> </a:t>
              </a:r>
              <a:r>
                <a:rPr lang="it-IT" sz="2000" dirty="0" err="1"/>
                <a:t>biomolecules</a:t>
              </a:r>
              <a:r>
                <a:rPr lang="it-IT" sz="2000" dirty="0"/>
                <a:t> </a:t>
              </a:r>
              <a:r>
                <a:rPr lang="it-IT" sz="2000" dirty="0" err="1"/>
                <a:t>may</a:t>
              </a:r>
              <a:r>
                <a:rPr lang="it-IT" sz="2000" dirty="0"/>
                <a:t> be </a:t>
              </a:r>
              <a:r>
                <a:rPr lang="it-IT" sz="2000" dirty="0" err="1"/>
                <a:t>alkylated</a:t>
              </a:r>
              <a:r>
                <a:rPr lang="it-IT" sz="2000" dirty="0"/>
                <a:t> </a:t>
              </a:r>
              <a:r>
                <a:rPr lang="it-IT" sz="2000" dirty="0" err="1"/>
                <a:t>causing</a:t>
              </a:r>
              <a:r>
                <a:rPr lang="it-IT" sz="2000" dirty="0"/>
                <a:t> the </a:t>
              </a:r>
              <a:r>
                <a:rPr lang="it-IT" sz="2000" dirty="0" err="1"/>
                <a:t>death</a:t>
              </a:r>
              <a:r>
                <a:rPr lang="it-IT" sz="2000" dirty="0"/>
                <a:t> of the malaria </a:t>
              </a:r>
              <a:r>
                <a:rPr lang="it-IT" sz="2000" dirty="0" err="1"/>
                <a:t>parasite</a:t>
              </a:r>
              <a:r>
                <a:rPr lang="it-IT" sz="2000" dirty="0"/>
                <a:t>.</a:t>
              </a:r>
            </a:p>
            <a:p>
              <a:endParaRPr lang="it-IT" sz="2000" dirty="0"/>
            </a:p>
            <a:p>
              <a:r>
                <a:rPr lang="it-IT" sz="2000" dirty="0" err="1"/>
                <a:t>It</a:t>
              </a:r>
              <a:r>
                <a:rPr lang="it-IT" sz="2000" dirty="0"/>
                <a:t> </a:t>
              </a:r>
              <a:r>
                <a:rPr lang="it-IT" sz="2000" dirty="0" err="1"/>
                <a:t>has</a:t>
              </a:r>
              <a:r>
                <a:rPr lang="it-IT" sz="2000" dirty="0"/>
                <a:t> </a:t>
              </a:r>
              <a:r>
                <a:rPr lang="it-IT" sz="2000" dirty="0" err="1"/>
                <a:t>been</a:t>
              </a:r>
              <a:r>
                <a:rPr lang="it-IT" sz="2000" dirty="0"/>
                <a:t> </a:t>
              </a:r>
              <a:r>
                <a:rPr lang="it-IT" sz="2000" dirty="0" err="1"/>
                <a:t>suggested</a:t>
              </a:r>
              <a:r>
                <a:rPr lang="it-IT" sz="2000" dirty="0"/>
                <a:t> </a:t>
              </a:r>
              <a:r>
                <a:rPr lang="it-IT" sz="2000" dirty="0" err="1"/>
                <a:t>that</a:t>
              </a:r>
              <a:r>
                <a:rPr lang="it-IT" sz="2000" dirty="0"/>
                <a:t> </a:t>
              </a:r>
              <a:r>
                <a:rPr lang="it-IT" sz="2000" dirty="0" err="1"/>
                <a:t>artemisinin</a:t>
              </a:r>
              <a:r>
                <a:rPr lang="it-IT" sz="2000" dirty="0"/>
                <a:t> </a:t>
              </a:r>
              <a:r>
                <a:rPr lang="it-IT" sz="2000" dirty="0" err="1"/>
                <a:t>acts</a:t>
              </a:r>
              <a:r>
                <a:rPr lang="it-IT" sz="2000" dirty="0"/>
                <a:t> </a:t>
              </a:r>
              <a:r>
                <a:rPr lang="it-IT" sz="2000" dirty="0" err="1"/>
                <a:t>also</a:t>
              </a:r>
              <a:r>
                <a:rPr lang="it-IT" sz="2000" dirty="0"/>
                <a:t> on a single </a:t>
              </a:r>
              <a:r>
                <a:rPr lang="it-IT" sz="2000" dirty="0" err="1"/>
                <a:t>enzyme</a:t>
              </a:r>
              <a:r>
                <a:rPr lang="it-IT" sz="2000" dirty="0"/>
                <a:t> </a:t>
              </a:r>
              <a:r>
                <a:rPr lang="it-IT" sz="2000" dirty="0" err="1"/>
                <a:t>which</a:t>
              </a:r>
              <a:r>
                <a:rPr lang="it-IT" sz="2000" dirty="0"/>
                <a:t> </a:t>
              </a:r>
              <a:r>
                <a:rPr lang="it-IT" sz="2000" dirty="0" err="1"/>
                <a:t>is</a:t>
              </a:r>
              <a:r>
                <a:rPr lang="it-IT" sz="2000" dirty="0"/>
                <a:t> a Ca</a:t>
              </a:r>
              <a:r>
                <a:rPr lang="it-IT" sz="2000" baseline="30000" dirty="0"/>
                <a:t>2+</a:t>
              </a:r>
              <a:r>
                <a:rPr lang="it-IT" sz="2000" dirty="0"/>
                <a:t>-</a:t>
              </a:r>
              <a:r>
                <a:rPr lang="it-IT" sz="2000" dirty="0" err="1"/>
                <a:t>ATPase</a:t>
              </a:r>
              <a:r>
                <a:rPr lang="it-IT" sz="2000" dirty="0"/>
                <a:t> </a:t>
              </a:r>
              <a:r>
                <a:rPr lang="it-IT" sz="2000" dirty="0" err="1"/>
                <a:t>since</a:t>
              </a:r>
              <a:r>
                <a:rPr lang="it-IT" sz="2000" dirty="0"/>
                <a:t> </a:t>
              </a:r>
              <a:r>
                <a:rPr lang="it-IT" sz="2000" dirty="0" err="1"/>
                <a:t>parasites</a:t>
              </a:r>
              <a:r>
                <a:rPr lang="it-IT" sz="2000" dirty="0"/>
                <a:t> with a </a:t>
              </a:r>
              <a:r>
                <a:rPr lang="it-IT" sz="2000" dirty="0" err="1"/>
                <a:t>mutation</a:t>
              </a:r>
              <a:r>
                <a:rPr lang="it-IT" sz="2000" dirty="0"/>
                <a:t> on </a:t>
              </a:r>
              <a:r>
                <a:rPr lang="it-IT" sz="2000" dirty="0" err="1"/>
                <a:t>this</a:t>
              </a:r>
              <a:r>
                <a:rPr lang="it-IT" sz="2000" dirty="0"/>
                <a:t> </a:t>
              </a:r>
              <a:r>
                <a:rPr lang="it-IT" sz="2000" dirty="0" err="1"/>
                <a:t>enzyme</a:t>
              </a:r>
              <a:r>
                <a:rPr lang="it-IT" sz="2000" dirty="0"/>
                <a:t> are insensitive to </a:t>
              </a:r>
              <a:r>
                <a:rPr lang="it-IT" sz="2000" dirty="0" err="1"/>
                <a:t>artemisin</a:t>
              </a:r>
              <a:r>
                <a:rPr lang="it-IT" sz="2000" dirty="0"/>
                <a:t>.</a:t>
              </a:r>
            </a:p>
            <a:p>
              <a:pPr marL="285750" indent="-285750">
                <a:buFont typeface="Wingdings" pitchFamily="2" charset="2"/>
                <a:buChar char="Ø"/>
              </a:pPr>
              <a:endParaRPr lang="it-IT" sz="240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00C2032-0CBB-3642-A3F5-904CB245C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4" t="2296" r="15357" b="11837"/>
            <a:stretch/>
          </p:blipFill>
          <p:spPr>
            <a:xfrm>
              <a:off x="2843808" y="1052736"/>
              <a:ext cx="2681441" cy="2448272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0A8615E4-8283-524C-BBAA-2E11FACBBEAE}"/>
                </a:ext>
              </a:extLst>
            </p:cNvPr>
            <p:cNvSpPr/>
            <p:nvPr/>
          </p:nvSpPr>
          <p:spPr>
            <a:xfrm>
              <a:off x="5148064" y="3284984"/>
              <a:ext cx="648072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FFDC6718-9A5D-714A-85F2-15614A8DDA18}"/>
                </a:ext>
              </a:extLst>
            </p:cNvPr>
            <p:cNvSpPr/>
            <p:nvPr/>
          </p:nvSpPr>
          <p:spPr>
            <a:xfrm>
              <a:off x="2555776" y="3140968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925461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704820" y="256128"/>
            <a:ext cx="5439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Alkaloids</a:t>
            </a:r>
            <a:r>
              <a:rPr lang="it-IT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derived</a:t>
            </a:r>
            <a:r>
              <a:rPr lang="it-IT" sz="2800" b="1" dirty="0">
                <a:solidFill>
                  <a:srgbClr val="7030A0"/>
                </a:solidFill>
                <a:cs typeface="Arial" panose="020B0604020202020204" pitchFamily="34" charset="0"/>
              </a:rPr>
              <a:t>  from </a:t>
            </a:r>
            <a:r>
              <a:rPr lang="it-IT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Tryptophan</a:t>
            </a:r>
            <a:endParaRPr lang="it-IT" sz="28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E6D1B5B-3FBD-0B43-8DA7-0E0E17060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5113"/>
          <a:stretch/>
        </p:blipFill>
        <p:spPr>
          <a:xfrm>
            <a:off x="2927648" y="980728"/>
            <a:ext cx="6840760" cy="5519532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104C575-4E6A-664B-83EE-ABD8A1C1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7815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814FBB8-465E-0946-8A89-69709D75B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5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8713478-1208-1C44-93D2-8A023D590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r="5000"/>
          <a:stretch/>
        </p:blipFill>
        <p:spPr>
          <a:xfrm>
            <a:off x="1703512" y="96787"/>
            <a:ext cx="8507288" cy="666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3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9D7E655-5433-9144-B106-BA1CFE39B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6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515653D-1989-C34B-9114-90BCDFD156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699" r="6689"/>
          <a:stretch/>
        </p:blipFill>
        <p:spPr>
          <a:xfrm>
            <a:off x="2001888" y="110888"/>
            <a:ext cx="8208912" cy="659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29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439817" y="188641"/>
            <a:ext cx="3119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Simple indole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alkaloids</a:t>
            </a:r>
            <a:endParaRPr lang="it-IT" sz="24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/>
          <a:stretch/>
        </p:blipFill>
        <p:spPr>
          <a:xfrm>
            <a:off x="2423085" y="2648225"/>
            <a:ext cx="7152648" cy="407325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775520" y="635652"/>
            <a:ext cx="8765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dirty="0">
                <a:cs typeface="Arial" panose="020B0604020202020204" pitchFamily="34" charset="0"/>
              </a:rPr>
              <a:t>Tryptamine</a:t>
            </a:r>
            <a:r>
              <a:rPr lang="en-US" sz="2000" dirty="0">
                <a:cs typeface="Arial" panose="020B0604020202020204" pitchFamily="34" charset="0"/>
              </a:rPr>
              <a:t> and its N-methyl and N,N-dimethyl derivatives are widely distributed in plants, as well as hydroxylated derivatives such as </a:t>
            </a:r>
            <a:r>
              <a:rPr lang="en-US" sz="2000" b="1" dirty="0">
                <a:cs typeface="Arial" panose="020B0604020202020204" pitchFamily="34" charset="0"/>
              </a:rPr>
              <a:t>5-hydroxytryptamine (5-HT, Serotonin</a:t>
            </a:r>
            <a:r>
              <a:rPr lang="en-US" sz="2000" dirty="0">
                <a:cs typeface="Arial" panose="020B0604020202020204" pitchFamily="34" charset="0"/>
              </a:rPr>
              <a:t>).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N-acetylation of Serotonin followed by O-methylation leads to</a:t>
            </a:r>
            <a:r>
              <a:rPr lang="en-US" sz="2000" b="1" dirty="0">
                <a:cs typeface="Arial" panose="020B0604020202020204" pitchFamily="34" charset="0"/>
              </a:rPr>
              <a:t> Melatonin</a:t>
            </a:r>
            <a:r>
              <a:rPr lang="en-US" sz="2000" dirty="0">
                <a:cs typeface="Arial" panose="020B0604020202020204" pitchFamily="34" charset="0"/>
              </a:rPr>
              <a:t>, an animal hormone that regulates circadian rhythms. Melatonin is found even in some plants (even if the function is unknown)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8C6C158-91A4-0D40-BF4C-258FBF26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8239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439817" y="188641"/>
            <a:ext cx="3119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Simple indole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alkaloids</a:t>
            </a:r>
            <a:endParaRPr lang="it-IT" sz="24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" t="1941" b="-1"/>
          <a:stretch/>
        </p:blipFill>
        <p:spPr>
          <a:xfrm>
            <a:off x="2855641" y="2504920"/>
            <a:ext cx="6848999" cy="381642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775520" y="635652"/>
            <a:ext cx="87652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From Tryptophan are also formed </a:t>
            </a:r>
            <a:r>
              <a:rPr lang="en-US" sz="2000" b="1" dirty="0">
                <a:cs typeface="Arial" panose="020B0604020202020204" pitchFamily="34" charset="0"/>
              </a:rPr>
              <a:t>Psilocin</a:t>
            </a:r>
            <a:r>
              <a:rPr lang="en-US" sz="2000" dirty="0">
                <a:cs typeface="Arial" panose="020B0604020202020204" pitchFamily="34" charset="0"/>
              </a:rPr>
              <a:t> and</a:t>
            </a:r>
            <a:r>
              <a:rPr lang="en-US" sz="2000" b="1" dirty="0">
                <a:cs typeface="Arial" panose="020B0604020202020204" pitchFamily="34" charset="0"/>
              </a:rPr>
              <a:t> Psilocybin </a:t>
            </a:r>
            <a:r>
              <a:rPr lang="en-US" sz="2000" dirty="0">
                <a:cs typeface="Arial" panose="020B0604020202020204" pitchFamily="34" charset="0"/>
              </a:rPr>
              <a:t>which are responsible for the hallucinogenic properties of the so-called "magic mushrooms”.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The </a:t>
            </a:r>
            <a:r>
              <a:rPr lang="en-US" sz="2000" b="1" i="1" dirty="0" err="1">
                <a:cs typeface="Arial" panose="020B0604020202020204" pitchFamily="34" charset="0"/>
              </a:rPr>
              <a:t>Psylocybe</a:t>
            </a:r>
            <a:r>
              <a:rPr lang="en-US" sz="2000" b="1" i="1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genus includes a group of small mushrooms distributed throughout the world. </a:t>
            </a:r>
            <a:r>
              <a:rPr lang="en-US" sz="2000" dirty="0" err="1">
                <a:cs typeface="Arial" panose="020B0604020202020204" pitchFamily="34" charset="0"/>
              </a:rPr>
              <a:t>Expecially</a:t>
            </a:r>
            <a:r>
              <a:rPr lang="en-US" sz="2000" dirty="0">
                <a:cs typeface="Arial" panose="020B0604020202020204" pitchFamily="34" charset="0"/>
              </a:rPr>
              <a:t> the Mexican species have hallucinogenic activity. More than 80 species have shown psychotropic properties. </a:t>
            </a:r>
            <a:endParaRPr lang="it-IT" sz="2000" dirty="0">
              <a:cs typeface="Arial" panose="020B060402020202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8C6C158-91A4-0D40-BF4C-258FBF26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365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/>
          <a:stretch/>
        </p:blipFill>
        <p:spPr bwMode="auto">
          <a:xfrm>
            <a:off x="1631505" y="1196753"/>
            <a:ext cx="5504915" cy="404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960096" y="908721"/>
            <a:ext cx="35902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More than 3000 indole alkaloids have been isolated which incorporate a terpenoid moiety.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This class of alkaloids is one of the most represented in plants.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In all the structures there is a Tryptamine moiety and a C9 or C10 fragment.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The C9 or C10 fragment is of terpenoid origin and the </a:t>
            </a:r>
            <a:r>
              <a:rPr lang="en-US" sz="2000" dirty="0" err="1">
                <a:cs typeface="Arial" panose="020B0604020202020204" pitchFamily="34" charset="0"/>
              </a:rPr>
              <a:t>Secologanin</a:t>
            </a:r>
            <a:r>
              <a:rPr lang="en-US" sz="2000" dirty="0">
                <a:cs typeface="Arial" panose="020B0604020202020204" pitchFamily="34" charset="0"/>
              </a:rPr>
              <a:t> is the derivative which combines with the tryptamine portion of the molecule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826490-BC95-1F4C-AAD9-64F524FE2784}"/>
              </a:ext>
            </a:extLst>
          </p:cNvPr>
          <p:cNvSpPr txBox="1"/>
          <p:nvPr/>
        </p:nvSpPr>
        <p:spPr>
          <a:xfrm>
            <a:off x="2855640" y="260649"/>
            <a:ext cx="3975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Indole </a:t>
            </a:r>
            <a:r>
              <a:rPr lang="it-IT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terpenoid</a:t>
            </a:r>
            <a:r>
              <a:rPr lang="it-IT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alkaloids</a:t>
            </a:r>
            <a:endParaRPr lang="it-IT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783DD86-8FA9-A946-A26A-8089B327C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939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2015</Words>
  <Application>Microsoft Macintosh PowerPoint</Application>
  <PresentationFormat>Widescreen</PresentationFormat>
  <Paragraphs>157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0" baseType="lpstr">
      <vt:lpstr>ＭＳ Ｐゴシック</vt:lpstr>
      <vt:lpstr>Arial</vt:lpstr>
      <vt:lpstr>Calibri</vt:lpstr>
      <vt:lpstr>Calibri Light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paola.coccetti@unimib.it</dc:creator>
  <cp:lastModifiedBy>Microsoft Office User</cp:lastModifiedBy>
  <cp:revision>2</cp:revision>
  <dcterms:created xsi:type="dcterms:W3CDTF">2022-12-05T15:53:22Z</dcterms:created>
  <dcterms:modified xsi:type="dcterms:W3CDTF">2022-12-05T16:27:15Z</dcterms:modified>
</cp:coreProperties>
</file>