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8" r:id="rId5"/>
    <p:sldId id="261" r:id="rId6"/>
    <p:sldId id="274" r:id="rId7"/>
    <p:sldId id="272" r:id="rId8"/>
    <p:sldId id="277" r:id="rId9"/>
    <p:sldId id="273" r:id="rId10"/>
    <p:sldId id="285" r:id="rId11"/>
    <p:sldId id="283" r:id="rId12"/>
    <p:sldId id="276" r:id="rId13"/>
    <p:sldId id="275" r:id="rId14"/>
    <p:sldId id="281" r:id="rId15"/>
    <p:sldId id="278" r:id="rId16"/>
    <p:sldId id="279" r:id="rId17"/>
    <p:sldId id="282" r:id="rId18"/>
    <p:sldId id="267" r:id="rId19"/>
    <p:sldId id="271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720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.ochoa@unimib.it" initials="e" lastIdx="8" clrIdx="0">
    <p:extLst>
      <p:ext uri="{19B8F6BF-5375-455C-9EA6-DF929625EA0E}">
        <p15:presenceInfo xmlns="" xmlns:p15="http://schemas.microsoft.com/office/powerpoint/2012/main" userId="evelyn.ochoa@unimib.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62"/>
      </p:cViewPr>
      <p:guideLst>
        <p:guide orient="horz" pos="720"/>
        <p:guide pos="10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104D3-28F2-4746-A077-9AF3FE37F57F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E973-FA12-49AD-BD7F-FC2317E4658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E973-FA12-49AD-BD7F-FC2317E4658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5987" y="0"/>
            <a:ext cx="645524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447040" cy="6858000"/>
          </a:xfrm>
          <a:custGeom>
            <a:avLst/>
            <a:gdLst/>
            <a:ahLst/>
            <a:cxnLst/>
            <a:rect l="l" t="t" r="r" b="b"/>
            <a:pathLst>
              <a:path w="447040" h="6858000">
                <a:moveTo>
                  <a:pt x="446532" y="0"/>
                </a:moveTo>
                <a:lnTo>
                  <a:pt x="446532" y="0"/>
                </a:lnTo>
                <a:lnTo>
                  <a:pt x="0" y="0"/>
                </a:lnTo>
                <a:lnTo>
                  <a:pt x="0" y="6858000"/>
                </a:lnTo>
                <a:lnTo>
                  <a:pt x="446532" y="6858000"/>
                </a:lnTo>
                <a:lnTo>
                  <a:pt x="446532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5987" y="0"/>
            <a:ext cx="645524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610616"/>
            <a:ext cx="8051393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476014"/>
            <a:ext cx="6414134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44294" cy="6858000"/>
            <a:chOff x="0" y="0"/>
            <a:chExt cx="1844294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59205" cy="6858000"/>
            </a:xfrm>
            <a:custGeom>
              <a:avLst/>
              <a:gdLst/>
              <a:ahLst/>
              <a:cxnLst/>
              <a:rect l="l" t="t" r="r" b="b"/>
              <a:pathLst>
                <a:path w="1259205" h="6858000">
                  <a:moveTo>
                    <a:pt x="12588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58824" y="6858000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548640"/>
              <a:ext cx="1088390" cy="1225550"/>
            </a:xfrm>
            <a:custGeom>
              <a:avLst/>
              <a:gdLst/>
              <a:ahLst/>
              <a:cxnLst/>
              <a:rect l="l" t="t" r="r" b="b"/>
              <a:pathLst>
                <a:path w="1088389" h="1225550">
                  <a:moveTo>
                    <a:pt x="906779" y="0"/>
                  </a:moveTo>
                  <a:lnTo>
                    <a:pt x="181355" y="0"/>
                  </a:lnTo>
                  <a:lnTo>
                    <a:pt x="133147" y="6475"/>
                  </a:lnTo>
                  <a:lnTo>
                    <a:pt x="89825" y="24750"/>
                  </a:lnTo>
                  <a:lnTo>
                    <a:pt x="53120" y="53101"/>
                  </a:lnTo>
                  <a:lnTo>
                    <a:pt x="24762" y="89803"/>
                  </a:lnTo>
                  <a:lnTo>
                    <a:pt x="6478" y="133129"/>
                  </a:lnTo>
                  <a:lnTo>
                    <a:pt x="0" y="181356"/>
                  </a:lnTo>
                  <a:lnTo>
                    <a:pt x="0" y="1043939"/>
                  </a:lnTo>
                  <a:lnTo>
                    <a:pt x="6478" y="1092166"/>
                  </a:lnTo>
                  <a:lnTo>
                    <a:pt x="24762" y="1135492"/>
                  </a:lnTo>
                  <a:lnTo>
                    <a:pt x="53120" y="1172194"/>
                  </a:lnTo>
                  <a:lnTo>
                    <a:pt x="89825" y="1200545"/>
                  </a:lnTo>
                  <a:lnTo>
                    <a:pt x="133147" y="1218820"/>
                  </a:lnTo>
                  <a:lnTo>
                    <a:pt x="181355" y="1225296"/>
                  </a:lnTo>
                  <a:lnTo>
                    <a:pt x="906779" y="1225296"/>
                  </a:lnTo>
                  <a:lnTo>
                    <a:pt x="955006" y="1218820"/>
                  </a:lnTo>
                  <a:lnTo>
                    <a:pt x="998332" y="1200545"/>
                  </a:lnTo>
                  <a:lnTo>
                    <a:pt x="1035034" y="1172194"/>
                  </a:lnTo>
                  <a:lnTo>
                    <a:pt x="1063385" y="1135492"/>
                  </a:lnTo>
                  <a:lnTo>
                    <a:pt x="1081660" y="1092166"/>
                  </a:lnTo>
                  <a:lnTo>
                    <a:pt x="1088135" y="1043939"/>
                  </a:lnTo>
                  <a:lnTo>
                    <a:pt x="1088135" y="181356"/>
                  </a:lnTo>
                  <a:lnTo>
                    <a:pt x="1081660" y="133129"/>
                  </a:lnTo>
                  <a:lnTo>
                    <a:pt x="1063385" y="89803"/>
                  </a:lnTo>
                  <a:lnTo>
                    <a:pt x="1035034" y="53101"/>
                  </a:lnTo>
                  <a:lnTo>
                    <a:pt x="998332" y="24750"/>
                  </a:lnTo>
                  <a:lnTo>
                    <a:pt x="955006" y="6475"/>
                  </a:lnTo>
                  <a:lnTo>
                    <a:pt x="906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2" y="701040"/>
              <a:ext cx="882395" cy="9281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8800" y="2971800"/>
            <a:ext cx="67119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TRASTUZUMAB DERUXTECAN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609600" y="3657600"/>
            <a:ext cx="66205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00800" y="4267200"/>
            <a:ext cx="243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BEATRICE ALDEGHI</a:t>
            </a:r>
          </a:p>
          <a:p>
            <a:pPr algn="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Matricola n. 851663</a:t>
            </a:r>
          </a:p>
          <a:p>
            <a:pPr algn="r"/>
            <a:endParaRPr lang="it-IT" dirty="0"/>
          </a:p>
          <a:p>
            <a:pPr algn="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81400" y="6096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Anno Accademico 2022/2023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848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533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INIBIZIONE TOPOISOMERASI I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4" name="AutoShape 4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6" name="AutoShape 6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8" name="AutoShape 8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50" name="AutoShape 10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943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38290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762000" y="32004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Anello 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due legami H con i gruppi amminici di Arg364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OH di C20  un legame H con la catena di Asp533 (solo se S)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 di C17  un legame H con NH2 della citosina +1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Anello A  interazione con catena di Asn722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C7 dell’anello B  interazione con guanina +1. 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40005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990600" y="381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OTTIMIZZAZIONE DEL LEAD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9600" y="1066800"/>
            <a:ext cx="838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 condizioni fisiologiche, la parte dell'anello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lattonico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della CTP raggiunge l'equilibrio tra la forma ad anello aperto e la forma lattone.  La sieroalbumina umana (HSA) lega preferenzialmente la forma ad anello aperto e ciò comporta dei problemi. 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La molecola finale che si ottiene (DX-8951f) è in grado di legare tramite legami ad idrogeno il DNA e la DNA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topoisomerasi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I, formando un complesso stabile e bloccando l’enzima. 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340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Metabolizzato da UGT1A1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39000" y="2819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Attività inibitoria 10 volte superiore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STRUTTURA FARMACO –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linker</a:t>
            </a:r>
            <a:endParaRPr lang="it-IT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0" y="1905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E’ stato utilizzato un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linker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idrolizzabile molto stabile. 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Formato da: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succinimmide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tioetere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carbammato.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Viene rotto da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catepsine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upregolate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nelle cellule e nel microambiente tumorale e ciò consente il rilascio del farmaco citotossico.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8313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STRUTTURA FARMACO - anticorpo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1676400"/>
            <a:ext cx="2362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si lega al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C-terminale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del dominio IV di HER2.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Il primo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di HER2 formato dai residui amminoacidi 557-561 e il terzo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tra i residui 593-603 hanno una primaria interazione elettrostatica con il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Anche il secondo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formato dai residui 570-573 sono in contatto con la tasca formata dal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CDR3 delle catene pesanti e leggere dell’anticorpo attraverso un legame idrofobico. 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7816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CONIUGAZIONE </a:t>
            </a:r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ANTICORPO-FARMACO</a:t>
            </a:r>
            <a:endParaRPr lang="it-IT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17526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Reazione di riduzione del legame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disulfuro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tra i residui di cisteina intercatena dell’anticorpo utilizzando come agente riducente il Tris(2-carbossietil)fosfina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cloridato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(TCEP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 o 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Ditiotreitolo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(DTT).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L’acido 6-maleimmidoesanoico viene coniugato con un tiolo a dare un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tioetere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Ogni anticorpo è accoppiato a 8 molecole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EFFETTO BYSTANDER KILLING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9600" y="35052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Oltre ad uccidere direttamente le cellule tumorali HER2 positive vengono uccise le cellule tumorali HER2 negative adiacenti. Ma non quelle non adiacenti HER2 negative.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L’effetto dipende soprattutto dalla permeabilità di membrana del farmaco citotossico e 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DXd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ha un’elevata  permeabilità.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09600" y="1905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 tumori presentano un’eterogeneità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intratumorale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che andrebbe considerata durante il trattamento.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è altamente efficace nel trattamento dei tumori eterogenei attraverso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l’effetto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bystander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killing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FARMACOCINETICA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3400" y="4038600"/>
            <a:ext cx="83820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DXd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viene metabolizzato da CYP3A4 e OATP1B.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Efficace contro la resistenza mediata dalla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glicoproteina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P.</a:t>
            </a:r>
          </a:p>
          <a:p>
            <a:pPr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Dosaggio raccomandato per il tumore al seno metastatico HER2 positivo: 5,4 mg/kg ogni 3 settimane.  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57200" y="1981200"/>
          <a:ext cx="8686800" cy="184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645920"/>
                <a:gridCol w="1737360"/>
                <a:gridCol w="1737360"/>
                <a:gridCol w="1737360"/>
              </a:tblGrid>
              <a:tr h="468629">
                <a:tc>
                  <a:txBody>
                    <a:bodyPr/>
                    <a:lstStyle/>
                    <a:p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it-IT" sz="1600" b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max</a:t>
                      </a:r>
                      <a:r>
                        <a:rPr lang="it-IT" sz="16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it-IT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endParaRPr lang="it-IT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it-IT" sz="16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1/2 </a:t>
                      </a:r>
                      <a:endParaRPr lang="it-IT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it-IT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36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TRASTUZUMAB DERUXTECAN</a:t>
                      </a:r>
                      <a:endParaRPr lang="it-IT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g/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0,42 L/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81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RILASCIO DEL </a:t>
                      </a:r>
                      <a:r>
                        <a:rPr lang="it-IT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DXd</a:t>
                      </a:r>
                      <a:r>
                        <a:rPr lang="it-IT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4,4 ng/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ng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5,8 </a:t>
                      </a:r>
                      <a:r>
                        <a:rPr lang="it-IT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19,2 L/h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9243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62000" y="457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CONFRONTO CON TRASTUZUMAB EMTANSINA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5800" y="4734342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coniugato con un inibitore della polimerizzazione della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tubulina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(derivato della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maytansina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DM1). 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Coniugato all’anticorpo tramite residui di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Linker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non idrolizzabile.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Viene rilasciato: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payload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linker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Nessun effetto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bystander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killing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Resistenza al farmaco mediata dalla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glicoproteina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P.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Ogni anticorpo si lega a 3,5 DM1. </a:t>
            </a:r>
          </a:p>
        </p:txBody>
      </p:sp>
      <p:pic>
        <p:nvPicPr>
          <p:cNvPr id="8" name="Immagine 7" descr="tempsnip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772400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19400"/>
            <a:ext cx="82994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CONCLUSIONE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9600" y="20574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 tecnologia si è evoluta in modo significativo. </a:t>
            </a:r>
            <a:r>
              <a:rPr lang="it-IT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direzioni future saranno il miglioramento del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targeting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la riduzione della tossicità dovuta agli effetti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off-targeting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Indicazioni per l’ottimizzazione degli ADC:</a:t>
            </a:r>
          </a:p>
          <a:p>
            <a:pPr lvl="7">
              <a:buFont typeface="Wingdings" pitchFamily="2" charset="2"/>
              <a:buChar char="Ø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sviluppare nuovi metodi di coniugazione, purificazione e nuove piattaforme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linker-drugs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>
              <a:buFont typeface="Wingdings" pitchFamily="2" charset="2"/>
              <a:buChar char="Ø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minimizzare l’effetto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off-targeting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quindi ridurre gli effetti collaterali associati.</a:t>
            </a:r>
          </a:p>
          <a:p>
            <a:pPr lvl="7">
              <a:buFont typeface="Wingdings" pitchFamily="2" charset="2"/>
              <a:buChar char="Ø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possibilità di accoppiare due o più meccanismi di farmaci ad un anticorpo.</a:t>
            </a:r>
          </a:p>
          <a:p>
            <a:pPr lvl="7">
              <a:buFont typeface="Wingdings" pitchFamily="2" charset="2"/>
              <a:buChar char="Ø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ottimizzare lo schema di progettazione degli studi clinici in base alle caratteristiche degli ADC.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BIBLIOGRAFIA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1779687"/>
            <a:ext cx="784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Alas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Saghaeidehkordi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Kaur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Peptide-Drug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Conjugates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Linkers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2021 Jan 14;64(1):216-232.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10.1021/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acs.jmedchem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.0c01530.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31. 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Andrikopoulou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Zografos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Liontos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Koutsoukos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Dimopoulos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MA,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Zagouri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(DS-8201a): The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2021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Jun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;21(3):e212-e219.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10.1016/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j.clbc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.2020.08.006. 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Corti C,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Giugliano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F, Nicolò E,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Ascione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Curigliano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Antibody-Drug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Conjugates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the Treatment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(Basel). 2021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Jun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9;13(12):2898.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10.3390/cancers13122898. </a:t>
            </a:r>
          </a:p>
          <a:p>
            <a:pPr>
              <a:buFont typeface="Arial" pitchFamily="34" charset="0"/>
              <a:buChar char="•"/>
            </a:pP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Li QY,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YG,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Shi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RZ,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Yao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LP.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camptothecin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perspectives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 2006;13(17):2021-39.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10.2174/092986706777585004</a:t>
            </a:r>
            <a:r>
              <a:rPr lang="it-IT" sz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Indini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Rijavec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E, Grossi F.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Destiny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HER2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Sci. 2021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30;22(9):4774.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10.3390/ijms22094774. 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Keam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SJ.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First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Approval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. 2020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;80(5):501-508.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10.1007/s40265-020-01281-4.</a:t>
            </a:r>
          </a:p>
          <a:p>
            <a:pPr>
              <a:buFont typeface="Arial" pitchFamily="34" charset="0"/>
              <a:buChar char="•"/>
            </a:pPr>
            <a:endParaRPr lang="it-IT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Z,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D, Jiang Z,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Tong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R, Jiang P, Bai L,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Zhu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Shi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Novel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HER2-Targeting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Antibody-Drug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Conjugates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Beyond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T-DM1 in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(DS-8201a) and (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Vic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Duocarmazine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(SYD985). Eur J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 2019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1;183:111682.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10.1016/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j.ejmech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.2019.111682.</a:t>
            </a:r>
          </a:p>
          <a:p>
            <a:pPr>
              <a:buFont typeface="Arial" pitchFamily="34" charset="0"/>
              <a:buChar char="•"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INTRODUZIONE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90600" y="2057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1600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Trastuzumab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deruxtecan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è un anticorpo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monoclonare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IgG1 anti-HER2 umanizzato coniugato con un inibitore della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topoisomerasi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 del DNA.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stato approvato dalla FDA e da EMA per il trattamento di pazienti adulti con carcinoma mammario HER2-positivo non resecabile o metastatico, che hanno ricevuto due o più precedenti trattamenti anti-HER2 nel contesto metastatico.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  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181046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9600" y="16764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target è HER2, un recettore di membrana del fattore di crescita epidermico umano.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formato da tre regioni funzionali: l’estremità extracellulare (che contiene quattro domini), il segmento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transmembrana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lipofilo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l’estremità intracellulare con attività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tirosin-chinasica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Questo recettore regola processi cellulari chiave, tra cui la proliferazione, la motilità e la sopravvivenza. </a:t>
            </a:r>
          </a:p>
        </p:txBody>
      </p:sp>
      <p:pic>
        <p:nvPicPr>
          <p:cNvPr id="7170" name="Picture 2" descr="The HER-2 receptor and binding sites for trastuzumab, pertuzumab and... |  Download Scientific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429000" cy="468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40005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ER2 signaling pathway. HER2 as well as the other members of the EGFR... |  Download Scientific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4114800" cy="554771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029200" y="1600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 momento in cui si lega il fattore di crescita il recettore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dimerizza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Avviene una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autofosforilazione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dei residui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Tyr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nel dominio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C-end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Viene attivata una cascata di chinasi.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cellula cresce, sopravvive, prolifera.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90600" y="381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MECCANISMO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D’AZIONE</a:t>
            </a:r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HER2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HER2 NEI TUMORI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62000" y="17526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25-30% dei tumori al seno, tumori gastrici e della giunzione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gastroesofagea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presenta un’amplificazione del gene HER2, questo porta a una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sovraespressione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del recettore HER2 sulla cellula.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Questa caratteristica genetica è associata a un comportamento biologico aggressivo e una prognosi peggiore. </a:t>
            </a:r>
          </a:p>
          <a:p>
            <a:pPr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L’amplificazione del gene HER è stata osservata anche nel 4% dei NSCLC (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non-smal-cell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tumore del polmone non a piccole cellule), nel 2-5% dei tumori colon-retto, nel 5-20% dei tumori delle vie biliari e fino al 60% dei carcinomi dei dotti salivari.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STRUTTURA FARMACO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1828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un anticorpo-farmaco coniugato (ADC), formato da un anticorpo monoclonale, il farmaco citotossico (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payload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 e un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linker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che unisce le due componenti e che viene scisso nella cellula tumorale.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 rot="256089">
            <a:off x="1512653" y="3110357"/>
            <a:ext cx="4051808" cy="154955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MECCANISMO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D’AZIONE</a:t>
            </a:r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FARMACO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899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STRUTTURA FARMACO –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payload</a:t>
            </a:r>
            <a:endParaRPr lang="it-IT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18288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Il farmaco citotossico utilizzato è 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DXd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un derivato della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camptotecina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(CPT).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CPT forma un complesso stabile con legami idrogeno con la DNA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topoisomerasi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 umana e il DNA, che induce un danno al DNA e avvia la via dell’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apoptosi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cellulare per uccidere le cellule.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Trastuzumab Deruxtecan | Drug Description | ADC 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5410200" cy="309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2901" y="-3467101"/>
            <a:ext cx="838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5800" y="914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TOPOISOMERASI I</a:t>
            </a:r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0" y="167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Durante l’apertura della doppia elica si crea una tensione con la formazione di superavvolgimenti a monte dell’elica che possono portare alla rottura della stessa, perciò ci sono enzimi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incaricati della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rimozione dei superavvolgimenti chiamati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topoisomerasi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4" name="AutoShape 4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6" name="AutoShape 6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8" name="AutoShape 8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50" name="AutoShape 10" descr="Nuova funzione della DNA topoisomerasi I nella regolazione della pausa  trascrizionale della RNA polimerasi II in regioni pros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799"/>
            <a:ext cx="7620000" cy="413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743200" y="541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Attacco nucleofilo da parte di OH della tirosina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1350</Words>
  <Application>Microsoft Office PowerPoint</Application>
  <PresentationFormat>Presentazione su schermo (4:3)</PresentationFormat>
  <Paragraphs>117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TRASTUZUMAB DERUXTECAN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Stefi</dc:creator>
  <cp:lastModifiedBy>User</cp:lastModifiedBy>
  <cp:revision>211</cp:revision>
  <dcterms:created xsi:type="dcterms:W3CDTF">2022-09-05T07:14:13Z</dcterms:created>
  <dcterms:modified xsi:type="dcterms:W3CDTF">2022-12-01T08:49:05Z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2022-09-05T00:00:00Z</vt:filetime>
  </property>
  <property fmtid="{D5CDD505-2E9C-101B-9397-08002B2CF9AE}" pid="5" name="Producer">
    <vt:lpwstr>Microsoft® PowerPoint® per Office 365</vt:lpwstr>
  </property>
</Properties>
</file>