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315" r:id="rId4"/>
    <p:sldId id="316" r:id="rId5"/>
    <p:sldId id="314" r:id="rId6"/>
    <p:sldId id="295" r:id="rId7"/>
    <p:sldId id="310" r:id="rId8"/>
    <p:sldId id="317" r:id="rId9"/>
    <p:sldId id="259" r:id="rId10"/>
    <p:sldId id="300" r:id="rId11"/>
    <p:sldId id="318" r:id="rId12"/>
    <p:sldId id="304" r:id="rId13"/>
    <p:sldId id="320" r:id="rId14"/>
    <p:sldId id="301" r:id="rId15"/>
    <p:sldId id="292" r:id="rId16"/>
    <p:sldId id="319" r:id="rId17"/>
    <p:sldId id="302" r:id="rId18"/>
    <p:sldId id="321" r:id="rId19"/>
    <p:sldId id="279" r:id="rId20"/>
    <p:sldId id="305" r:id="rId21"/>
    <p:sldId id="322" r:id="rId22"/>
    <p:sldId id="285" r:id="rId23"/>
    <p:sldId id="286" r:id="rId24"/>
    <p:sldId id="306" r:id="rId25"/>
    <p:sldId id="287" r:id="rId26"/>
    <p:sldId id="307" r:id="rId27"/>
    <p:sldId id="281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9F9"/>
    <a:srgbClr val="082BDA"/>
    <a:srgbClr val="4B83AA"/>
    <a:srgbClr val="FF5050"/>
    <a:srgbClr val="FF8C8C"/>
    <a:srgbClr val="33CCFF"/>
    <a:srgbClr val="E824D1"/>
    <a:srgbClr val="8598AE"/>
    <a:srgbClr val="B1C6D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5119" autoAdjust="0"/>
  </p:normalViewPr>
  <p:slideViewPr>
    <p:cSldViewPr snapToGrid="0">
      <p:cViewPr varScale="1">
        <p:scale>
          <a:sx n="102" d="100"/>
          <a:sy n="102" d="100"/>
        </p:scale>
        <p:origin x="966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5E63A-93EC-40A8-8212-E71CA6853A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DF1DD36-CA3D-45AB-8D62-E3F99A35A3CC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Epidermal</a:t>
          </a:r>
          <a:r>
            <a:rPr lang="it-IT" dirty="0"/>
            <a:t> </a:t>
          </a:r>
          <a:r>
            <a:rPr lang="it-IT" dirty="0" err="1"/>
            <a:t>barrier</a:t>
          </a:r>
          <a:r>
            <a:rPr lang="it-IT" dirty="0"/>
            <a:t> impairment</a:t>
          </a:r>
        </a:p>
      </dgm:t>
    </dgm:pt>
    <dgm:pt modelId="{04FCE903-4C80-424F-A8F2-77ABE62506D2}" type="parTrans" cxnId="{85E06CC7-718A-4A34-93C5-00F806EDC6AC}">
      <dgm:prSet/>
      <dgm:spPr/>
      <dgm:t>
        <a:bodyPr/>
        <a:lstStyle/>
        <a:p>
          <a:endParaRPr lang="it-IT"/>
        </a:p>
      </dgm:t>
    </dgm:pt>
    <dgm:pt modelId="{B5B9571E-F64F-4B34-B721-9691AF044DDB}" type="sibTrans" cxnId="{85E06CC7-718A-4A34-93C5-00F806EDC6AC}">
      <dgm:prSet/>
      <dgm:spPr/>
      <dgm:t>
        <a:bodyPr/>
        <a:lstStyle/>
        <a:p>
          <a:endParaRPr lang="it-IT"/>
        </a:p>
      </dgm:t>
    </dgm:pt>
    <dgm:pt modelId="{727E6450-3734-4C63-9184-B1EA1A953C39}">
      <dgm:prSet phldrT="[Tes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Skin</a:t>
          </a:r>
          <a:r>
            <a:rPr lang="it-IT" dirty="0"/>
            <a:t> microbiota </a:t>
          </a:r>
          <a:r>
            <a:rPr lang="it-IT" dirty="0" err="1"/>
            <a:t>dysbiosis</a:t>
          </a:r>
          <a:endParaRPr lang="it-IT" dirty="0"/>
        </a:p>
      </dgm:t>
    </dgm:pt>
    <dgm:pt modelId="{5708FBE9-8F6A-4283-A188-B658693DCB8E}" type="parTrans" cxnId="{9E9A8703-C8F9-45D1-B37C-250634BD7188}">
      <dgm:prSet/>
      <dgm:spPr/>
      <dgm:t>
        <a:bodyPr/>
        <a:lstStyle/>
        <a:p>
          <a:endParaRPr lang="it-IT"/>
        </a:p>
      </dgm:t>
    </dgm:pt>
    <dgm:pt modelId="{1CAE2521-69F3-4A51-B8DB-9D9DBCDE2C08}" type="sibTrans" cxnId="{9E9A8703-C8F9-45D1-B37C-250634BD7188}">
      <dgm:prSet/>
      <dgm:spPr/>
      <dgm:t>
        <a:bodyPr/>
        <a:lstStyle/>
        <a:p>
          <a:endParaRPr lang="it-IT"/>
        </a:p>
      </dgm:t>
    </dgm:pt>
    <dgm:pt modelId="{6D51E9AA-D34F-47AE-9639-F037EEE3CCDF}">
      <dgm:prSet phldrT="[Tes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Immunologic</a:t>
          </a:r>
          <a:r>
            <a:rPr lang="it-IT" dirty="0"/>
            <a:t> disorder</a:t>
          </a:r>
        </a:p>
      </dgm:t>
    </dgm:pt>
    <dgm:pt modelId="{47D51B74-9A9D-4F28-8B8B-BDB32660A446}" type="parTrans" cxnId="{69195211-1FCD-497F-8BAA-E7A434E79339}">
      <dgm:prSet/>
      <dgm:spPr/>
      <dgm:t>
        <a:bodyPr/>
        <a:lstStyle/>
        <a:p>
          <a:endParaRPr lang="it-IT"/>
        </a:p>
      </dgm:t>
    </dgm:pt>
    <dgm:pt modelId="{ED7E7380-B00F-4232-A3B7-3C51F3726D15}" type="sibTrans" cxnId="{69195211-1FCD-497F-8BAA-E7A434E79339}">
      <dgm:prSet/>
      <dgm:spPr/>
      <dgm:t>
        <a:bodyPr/>
        <a:lstStyle/>
        <a:p>
          <a:endParaRPr lang="it-IT"/>
        </a:p>
      </dgm:t>
    </dgm:pt>
    <dgm:pt modelId="{52C83A81-D5EB-41B5-B0C2-A43FE4401837}" type="pres">
      <dgm:prSet presAssocID="{7265E63A-93EC-40A8-8212-E71CA6853A4A}" presName="Name0" presStyleCnt="0">
        <dgm:presLayoutVars>
          <dgm:chMax val="7"/>
          <dgm:chPref val="7"/>
          <dgm:dir/>
        </dgm:presLayoutVars>
      </dgm:prSet>
      <dgm:spPr/>
    </dgm:pt>
    <dgm:pt modelId="{828722A2-1D02-44F9-9741-4F68D2347470}" type="pres">
      <dgm:prSet presAssocID="{7265E63A-93EC-40A8-8212-E71CA6853A4A}" presName="Name1" presStyleCnt="0"/>
      <dgm:spPr/>
    </dgm:pt>
    <dgm:pt modelId="{752B2B79-2DF6-4DA1-BF04-33AAE638CEFC}" type="pres">
      <dgm:prSet presAssocID="{7265E63A-93EC-40A8-8212-E71CA6853A4A}" presName="cycle" presStyleCnt="0"/>
      <dgm:spPr/>
    </dgm:pt>
    <dgm:pt modelId="{E2AA9A42-DE05-402D-BECF-47F61CEE175B}" type="pres">
      <dgm:prSet presAssocID="{7265E63A-93EC-40A8-8212-E71CA6853A4A}" presName="srcNode" presStyleLbl="node1" presStyleIdx="0" presStyleCnt="3"/>
      <dgm:spPr/>
    </dgm:pt>
    <dgm:pt modelId="{55DD1171-52B3-4CB8-95B1-754CDE33BE8A}" type="pres">
      <dgm:prSet presAssocID="{7265E63A-93EC-40A8-8212-E71CA6853A4A}" presName="conn" presStyleLbl="parChTrans1D2" presStyleIdx="0" presStyleCnt="1"/>
      <dgm:spPr/>
    </dgm:pt>
    <dgm:pt modelId="{FC4230F8-A831-4D80-A6BF-889ADF2B6C52}" type="pres">
      <dgm:prSet presAssocID="{7265E63A-93EC-40A8-8212-E71CA6853A4A}" presName="extraNode" presStyleLbl="node1" presStyleIdx="0" presStyleCnt="3"/>
      <dgm:spPr/>
    </dgm:pt>
    <dgm:pt modelId="{9386A875-EB68-49B7-A7E7-C6F597659B32}" type="pres">
      <dgm:prSet presAssocID="{7265E63A-93EC-40A8-8212-E71CA6853A4A}" presName="dstNode" presStyleLbl="node1" presStyleIdx="0" presStyleCnt="3"/>
      <dgm:spPr/>
    </dgm:pt>
    <dgm:pt modelId="{E2039185-2E79-4590-ACFE-839734984EC0}" type="pres">
      <dgm:prSet presAssocID="{EDF1DD36-CA3D-45AB-8D62-E3F99A35A3CC}" presName="text_1" presStyleLbl="node1" presStyleIdx="0" presStyleCnt="3" custScaleX="100309" custScaleY="10033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491A15C-18D8-47E6-9DFF-AE9B1A9DABFF}" type="pres">
      <dgm:prSet presAssocID="{EDF1DD36-CA3D-45AB-8D62-E3F99A35A3CC}" presName="accent_1" presStyleCnt="0"/>
      <dgm:spPr/>
    </dgm:pt>
    <dgm:pt modelId="{6C428554-4734-40FF-97D8-6A5BEE862DF0}" type="pres">
      <dgm:prSet presAssocID="{EDF1DD36-CA3D-45AB-8D62-E3F99A35A3CC}" presName="accentRepeatNode" presStyleLbl="solidFgAcc1" presStyleIdx="0" presStyleCnt="3" custScaleX="35331" custScaleY="35331"/>
      <dgm:spPr/>
    </dgm:pt>
    <dgm:pt modelId="{2F4B6501-8A6F-4DD8-A0A3-A522728D6D5A}" type="pres">
      <dgm:prSet presAssocID="{727E6450-3734-4C63-9184-B1EA1A953C39}" presName="text_2" presStyleLbl="node1" presStyleIdx="1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DCBF7F9A-91FF-47A4-AE8A-66F399745C2C}" type="pres">
      <dgm:prSet presAssocID="{727E6450-3734-4C63-9184-B1EA1A953C39}" presName="accent_2" presStyleCnt="0"/>
      <dgm:spPr/>
    </dgm:pt>
    <dgm:pt modelId="{7B816873-9AB0-423F-9E89-E93AB9E0AA82}" type="pres">
      <dgm:prSet presAssocID="{727E6450-3734-4C63-9184-B1EA1A953C39}" presName="accentRepeatNode" presStyleLbl="solidFgAcc1" presStyleIdx="1" presStyleCnt="3" custScaleX="35331" custScaleY="35331"/>
      <dgm:spPr/>
    </dgm:pt>
    <dgm:pt modelId="{9F6B0956-7CD0-453F-8076-B9E45A7F2692}" type="pres">
      <dgm:prSet presAssocID="{6D51E9AA-D34F-47AE-9639-F037EEE3CCDF}" presName="text_3" presStyleLbl="node1" presStyleIdx="2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475486AF-7B65-4C5F-AE79-D5EAEED0B53A}" type="pres">
      <dgm:prSet presAssocID="{6D51E9AA-D34F-47AE-9639-F037EEE3CCDF}" presName="accent_3" presStyleCnt="0"/>
      <dgm:spPr/>
    </dgm:pt>
    <dgm:pt modelId="{FE5F95C7-0184-4139-BABC-5604090A802D}" type="pres">
      <dgm:prSet presAssocID="{6D51E9AA-D34F-47AE-9639-F037EEE3CCDF}" presName="accentRepeatNode" presStyleLbl="solidFgAcc1" presStyleIdx="2" presStyleCnt="3" custScaleX="35331" custScaleY="35331"/>
      <dgm:spPr/>
    </dgm:pt>
  </dgm:ptLst>
  <dgm:cxnLst>
    <dgm:cxn modelId="{9E9A8703-C8F9-45D1-B37C-250634BD7188}" srcId="{7265E63A-93EC-40A8-8212-E71CA6853A4A}" destId="{727E6450-3734-4C63-9184-B1EA1A953C39}" srcOrd="1" destOrd="0" parTransId="{5708FBE9-8F6A-4283-A188-B658693DCB8E}" sibTransId="{1CAE2521-69F3-4A51-B8DB-9D9DBCDE2C08}"/>
    <dgm:cxn modelId="{69195211-1FCD-497F-8BAA-E7A434E79339}" srcId="{7265E63A-93EC-40A8-8212-E71CA6853A4A}" destId="{6D51E9AA-D34F-47AE-9639-F037EEE3CCDF}" srcOrd="2" destOrd="0" parTransId="{47D51B74-9A9D-4F28-8B8B-BDB32660A446}" sibTransId="{ED7E7380-B00F-4232-A3B7-3C51F3726D15}"/>
    <dgm:cxn modelId="{2E52843E-CB41-4107-B497-5D2EBFD34C41}" type="presOf" srcId="{6D51E9AA-D34F-47AE-9639-F037EEE3CCDF}" destId="{9F6B0956-7CD0-453F-8076-B9E45A7F2692}" srcOrd="0" destOrd="0" presId="urn:microsoft.com/office/officeart/2008/layout/VerticalCurvedList"/>
    <dgm:cxn modelId="{EC23405E-B188-4FA2-B278-4239158D9563}" type="presOf" srcId="{B5B9571E-F64F-4B34-B721-9691AF044DDB}" destId="{55DD1171-52B3-4CB8-95B1-754CDE33BE8A}" srcOrd="0" destOrd="0" presId="urn:microsoft.com/office/officeart/2008/layout/VerticalCurvedList"/>
    <dgm:cxn modelId="{D5718C53-7823-42B8-968A-A1303AAE8F8A}" type="presOf" srcId="{EDF1DD36-CA3D-45AB-8D62-E3F99A35A3CC}" destId="{E2039185-2E79-4590-ACFE-839734984EC0}" srcOrd="0" destOrd="0" presId="urn:microsoft.com/office/officeart/2008/layout/VerticalCurvedList"/>
    <dgm:cxn modelId="{85E06CC7-718A-4A34-93C5-00F806EDC6AC}" srcId="{7265E63A-93EC-40A8-8212-E71CA6853A4A}" destId="{EDF1DD36-CA3D-45AB-8D62-E3F99A35A3CC}" srcOrd="0" destOrd="0" parTransId="{04FCE903-4C80-424F-A8F2-77ABE62506D2}" sibTransId="{B5B9571E-F64F-4B34-B721-9691AF044DDB}"/>
    <dgm:cxn modelId="{851454C8-1756-4B30-8D87-06CAC83403D4}" type="presOf" srcId="{727E6450-3734-4C63-9184-B1EA1A953C39}" destId="{2F4B6501-8A6F-4DD8-A0A3-A522728D6D5A}" srcOrd="0" destOrd="0" presId="urn:microsoft.com/office/officeart/2008/layout/VerticalCurvedList"/>
    <dgm:cxn modelId="{4F5699F5-715E-4F0B-B666-662FE4CCBB65}" type="presOf" srcId="{7265E63A-93EC-40A8-8212-E71CA6853A4A}" destId="{52C83A81-D5EB-41B5-B0C2-A43FE4401837}" srcOrd="0" destOrd="0" presId="urn:microsoft.com/office/officeart/2008/layout/VerticalCurvedList"/>
    <dgm:cxn modelId="{3B901252-1FF2-4E50-8337-2441B405EBBC}" type="presParOf" srcId="{52C83A81-D5EB-41B5-B0C2-A43FE4401837}" destId="{828722A2-1D02-44F9-9741-4F68D2347470}" srcOrd="0" destOrd="0" presId="urn:microsoft.com/office/officeart/2008/layout/VerticalCurvedList"/>
    <dgm:cxn modelId="{96F52166-4284-4218-A262-78ED190BB594}" type="presParOf" srcId="{828722A2-1D02-44F9-9741-4F68D2347470}" destId="{752B2B79-2DF6-4DA1-BF04-33AAE638CEFC}" srcOrd="0" destOrd="0" presId="urn:microsoft.com/office/officeart/2008/layout/VerticalCurvedList"/>
    <dgm:cxn modelId="{F21D6EFB-EB96-4BF0-9B66-CC4A127FB92A}" type="presParOf" srcId="{752B2B79-2DF6-4DA1-BF04-33AAE638CEFC}" destId="{E2AA9A42-DE05-402D-BECF-47F61CEE175B}" srcOrd="0" destOrd="0" presId="urn:microsoft.com/office/officeart/2008/layout/VerticalCurvedList"/>
    <dgm:cxn modelId="{3CAC9923-9FF2-4D76-9A2D-02ADAAD1BC85}" type="presParOf" srcId="{752B2B79-2DF6-4DA1-BF04-33AAE638CEFC}" destId="{55DD1171-52B3-4CB8-95B1-754CDE33BE8A}" srcOrd="1" destOrd="0" presId="urn:microsoft.com/office/officeart/2008/layout/VerticalCurvedList"/>
    <dgm:cxn modelId="{8EBCDAE8-57EE-4696-931D-B2620B47366C}" type="presParOf" srcId="{752B2B79-2DF6-4DA1-BF04-33AAE638CEFC}" destId="{FC4230F8-A831-4D80-A6BF-889ADF2B6C52}" srcOrd="2" destOrd="0" presId="urn:microsoft.com/office/officeart/2008/layout/VerticalCurvedList"/>
    <dgm:cxn modelId="{B1FFAAAD-DC4E-4807-A71C-CDE63AC64A28}" type="presParOf" srcId="{752B2B79-2DF6-4DA1-BF04-33AAE638CEFC}" destId="{9386A875-EB68-49B7-A7E7-C6F597659B32}" srcOrd="3" destOrd="0" presId="urn:microsoft.com/office/officeart/2008/layout/VerticalCurvedList"/>
    <dgm:cxn modelId="{3BDDB777-8521-4A8E-A501-059F88D8F3C9}" type="presParOf" srcId="{828722A2-1D02-44F9-9741-4F68D2347470}" destId="{E2039185-2E79-4590-ACFE-839734984EC0}" srcOrd="1" destOrd="0" presId="urn:microsoft.com/office/officeart/2008/layout/VerticalCurvedList"/>
    <dgm:cxn modelId="{755411F8-5DDB-46AB-A795-126BFD81BCE4}" type="presParOf" srcId="{828722A2-1D02-44F9-9741-4F68D2347470}" destId="{F491A15C-18D8-47E6-9DFF-AE9B1A9DABFF}" srcOrd="2" destOrd="0" presId="urn:microsoft.com/office/officeart/2008/layout/VerticalCurvedList"/>
    <dgm:cxn modelId="{814820A9-F8CC-47F8-9215-5F92F9279D7D}" type="presParOf" srcId="{F491A15C-18D8-47E6-9DFF-AE9B1A9DABFF}" destId="{6C428554-4734-40FF-97D8-6A5BEE862DF0}" srcOrd="0" destOrd="0" presId="urn:microsoft.com/office/officeart/2008/layout/VerticalCurvedList"/>
    <dgm:cxn modelId="{50E4AC9F-70D0-4670-8C9F-82F7DF624F45}" type="presParOf" srcId="{828722A2-1D02-44F9-9741-4F68D2347470}" destId="{2F4B6501-8A6F-4DD8-A0A3-A522728D6D5A}" srcOrd="3" destOrd="0" presId="urn:microsoft.com/office/officeart/2008/layout/VerticalCurvedList"/>
    <dgm:cxn modelId="{E53099B4-E870-43EB-AAC1-9C8D33285E99}" type="presParOf" srcId="{828722A2-1D02-44F9-9741-4F68D2347470}" destId="{DCBF7F9A-91FF-47A4-AE8A-66F399745C2C}" srcOrd="4" destOrd="0" presId="urn:microsoft.com/office/officeart/2008/layout/VerticalCurvedList"/>
    <dgm:cxn modelId="{9FDD1C8F-5F4E-4299-A108-1F723612DEBF}" type="presParOf" srcId="{DCBF7F9A-91FF-47A4-AE8A-66F399745C2C}" destId="{7B816873-9AB0-423F-9E89-E93AB9E0AA82}" srcOrd="0" destOrd="0" presId="urn:microsoft.com/office/officeart/2008/layout/VerticalCurvedList"/>
    <dgm:cxn modelId="{759D9BB0-B79B-47A0-AE78-C3E9EA865429}" type="presParOf" srcId="{828722A2-1D02-44F9-9741-4F68D2347470}" destId="{9F6B0956-7CD0-453F-8076-B9E45A7F2692}" srcOrd="5" destOrd="0" presId="urn:microsoft.com/office/officeart/2008/layout/VerticalCurvedList"/>
    <dgm:cxn modelId="{E890DA8A-842C-4F13-93E6-193BB404754C}" type="presParOf" srcId="{828722A2-1D02-44F9-9741-4F68D2347470}" destId="{475486AF-7B65-4C5F-AE79-D5EAEED0B53A}" srcOrd="6" destOrd="0" presId="urn:microsoft.com/office/officeart/2008/layout/VerticalCurvedList"/>
    <dgm:cxn modelId="{59F46DC4-9345-4625-B3ED-C839C57DE0ED}" type="presParOf" srcId="{475486AF-7B65-4C5F-AE79-D5EAEED0B53A}" destId="{FE5F95C7-0184-4139-BABC-5604090A80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5E63A-93EC-40A8-8212-E71CA6853A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DF1DD36-CA3D-45AB-8D62-E3F99A35A3CC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Epidermal</a:t>
          </a:r>
          <a:r>
            <a:rPr lang="it-IT" dirty="0"/>
            <a:t> </a:t>
          </a:r>
          <a:r>
            <a:rPr lang="it-IT" dirty="0" err="1"/>
            <a:t>barrier</a:t>
          </a:r>
          <a:r>
            <a:rPr lang="it-IT" dirty="0"/>
            <a:t> impairment</a:t>
          </a:r>
        </a:p>
      </dgm:t>
    </dgm:pt>
    <dgm:pt modelId="{04FCE903-4C80-424F-A8F2-77ABE62506D2}" type="parTrans" cxnId="{85E06CC7-718A-4A34-93C5-00F806EDC6AC}">
      <dgm:prSet/>
      <dgm:spPr/>
      <dgm:t>
        <a:bodyPr/>
        <a:lstStyle/>
        <a:p>
          <a:endParaRPr lang="it-IT"/>
        </a:p>
      </dgm:t>
    </dgm:pt>
    <dgm:pt modelId="{B5B9571E-F64F-4B34-B721-9691AF044DDB}" type="sibTrans" cxnId="{85E06CC7-718A-4A34-93C5-00F806EDC6AC}">
      <dgm:prSet/>
      <dgm:spPr/>
      <dgm:t>
        <a:bodyPr/>
        <a:lstStyle/>
        <a:p>
          <a:endParaRPr lang="it-IT"/>
        </a:p>
      </dgm:t>
    </dgm:pt>
    <dgm:pt modelId="{727E6450-3734-4C63-9184-B1EA1A953C39}">
      <dgm:prSet phldrT="[Tes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Skin</a:t>
          </a:r>
          <a:r>
            <a:rPr lang="it-IT" dirty="0"/>
            <a:t> microbiota </a:t>
          </a:r>
          <a:r>
            <a:rPr lang="it-IT" dirty="0" err="1"/>
            <a:t>dysbiosis</a:t>
          </a:r>
          <a:endParaRPr lang="it-IT" dirty="0"/>
        </a:p>
      </dgm:t>
    </dgm:pt>
    <dgm:pt modelId="{5708FBE9-8F6A-4283-A188-B658693DCB8E}" type="parTrans" cxnId="{9E9A8703-C8F9-45D1-B37C-250634BD7188}">
      <dgm:prSet/>
      <dgm:spPr/>
      <dgm:t>
        <a:bodyPr/>
        <a:lstStyle/>
        <a:p>
          <a:endParaRPr lang="it-IT"/>
        </a:p>
      </dgm:t>
    </dgm:pt>
    <dgm:pt modelId="{1CAE2521-69F3-4A51-B8DB-9D9DBCDE2C08}" type="sibTrans" cxnId="{9E9A8703-C8F9-45D1-B37C-250634BD7188}">
      <dgm:prSet/>
      <dgm:spPr/>
      <dgm:t>
        <a:bodyPr/>
        <a:lstStyle/>
        <a:p>
          <a:endParaRPr lang="it-IT"/>
        </a:p>
      </dgm:t>
    </dgm:pt>
    <dgm:pt modelId="{6D51E9AA-D34F-47AE-9639-F037EEE3CCDF}">
      <dgm:prSet phldrT="[Tes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Immunologic</a:t>
          </a:r>
          <a:r>
            <a:rPr lang="it-IT" dirty="0"/>
            <a:t> disorder</a:t>
          </a:r>
        </a:p>
      </dgm:t>
    </dgm:pt>
    <dgm:pt modelId="{47D51B74-9A9D-4F28-8B8B-BDB32660A446}" type="parTrans" cxnId="{69195211-1FCD-497F-8BAA-E7A434E79339}">
      <dgm:prSet/>
      <dgm:spPr/>
      <dgm:t>
        <a:bodyPr/>
        <a:lstStyle/>
        <a:p>
          <a:endParaRPr lang="it-IT"/>
        </a:p>
      </dgm:t>
    </dgm:pt>
    <dgm:pt modelId="{ED7E7380-B00F-4232-A3B7-3C51F3726D15}" type="sibTrans" cxnId="{69195211-1FCD-497F-8BAA-E7A434E79339}">
      <dgm:prSet/>
      <dgm:spPr/>
      <dgm:t>
        <a:bodyPr/>
        <a:lstStyle/>
        <a:p>
          <a:endParaRPr lang="it-IT"/>
        </a:p>
      </dgm:t>
    </dgm:pt>
    <dgm:pt modelId="{52C83A81-D5EB-41B5-B0C2-A43FE4401837}" type="pres">
      <dgm:prSet presAssocID="{7265E63A-93EC-40A8-8212-E71CA6853A4A}" presName="Name0" presStyleCnt="0">
        <dgm:presLayoutVars>
          <dgm:chMax val="7"/>
          <dgm:chPref val="7"/>
          <dgm:dir/>
        </dgm:presLayoutVars>
      </dgm:prSet>
      <dgm:spPr/>
    </dgm:pt>
    <dgm:pt modelId="{828722A2-1D02-44F9-9741-4F68D2347470}" type="pres">
      <dgm:prSet presAssocID="{7265E63A-93EC-40A8-8212-E71CA6853A4A}" presName="Name1" presStyleCnt="0"/>
      <dgm:spPr/>
    </dgm:pt>
    <dgm:pt modelId="{752B2B79-2DF6-4DA1-BF04-33AAE638CEFC}" type="pres">
      <dgm:prSet presAssocID="{7265E63A-93EC-40A8-8212-E71CA6853A4A}" presName="cycle" presStyleCnt="0"/>
      <dgm:spPr/>
    </dgm:pt>
    <dgm:pt modelId="{E2AA9A42-DE05-402D-BECF-47F61CEE175B}" type="pres">
      <dgm:prSet presAssocID="{7265E63A-93EC-40A8-8212-E71CA6853A4A}" presName="srcNode" presStyleLbl="node1" presStyleIdx="0" presStyleCnt="3"/>
      <dgm:spPr/>
    </dgm:pt>
    <dgm:pt modelId="{55DD1171-52B3-4CB8-95B1-754CDE33BE8A}" type="pres">
      <dgm:prSet presAssocID="{7265E63A-93EC-40A8-8212-E71CA6853A4A}" presName="conn" presStyleLbl="parChTrans1D2" presStyleIdx="0" presStyleCnt="1"/>
      <dgm:spPr/>
    </dgm:pt>
    <dgm:pt modelId="{FC4230F8-A831-4D80-A6BF-889ADF2B6C52}" type="pres">
      <dgm:prSet presAssocID="{7265E63A-93EC-40A8-8212-E71CA6853A4A}" presName="extraNode" presStyleLbl="node1" presStyleIdx="0" presStyleCnt="3"/>
      <dgm:spPr/>
    </dgm:pt>
    <dgm:pt modelId="{9386A875-EB68-49B7-A7E7-C6F597659B32}" type="pres">
      <dgm:prSet presAssocID="{7265E63A-93EC-40A8-8212-E71CA6853A4A}" presName="dstNode" presStyleLbl="node1" presStyleIdx="0" presStyleCnt="3"/>
      <dgm:spPr/>
    </dgm:pt>
    <dgm:pt modelId="{E2039185-2E79-4590-ACFE-839734984EC0}" type="pres">
      <dgm:prSet presAssocID="{EDF1DD36-CA3D-45AB-8D62-E3F99A35A3CC}" presName="text_1" presStyleLbl="node1" presStyleIdx="0" presStyleCnt="3" custScaleX="100309" custScaleY="10033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491A15C-18D8-47E6-9DFF-AE9B1A9DABFF}" type="pres">
      <dgm:prSet presAssocID="{EDF1DD36-CA3D-45AB-8D62-E3F99A35A3CC}" presName="accent_1" presStyleCnt="0"/>
      <dgm:spPr/>
    </dgm:pt>
    <dgm:pt modelId="{6C428554-4734-40FF-97D8-6A5BEE862DF0}" type="pres">
      <dgm:prSet presAssocID="{EDF1DD36-CA3D-45AB-8D62-E3F99A35A3CC}" presName="accentRepeatNode" presStyleLbl="solidFgAcc1" presStyleIdx="0" presStyleCnt="3" custScaleX="35331" custScaleY="35331"/>
      <dgm:spPr/>
    </dgm:pt>
    <dgm:pt modelId="{2F4B6501-8A6F-4DD8-A0A3-A522728D6D5A}" type="pres">
      <dgm:prSet presAssocID="{727E6450-3734-4C63-9184-B1EA1A953C39}" presName="text_2" presStyleLbl="node1" presStyleIdx="1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DCBF7F9A-91FF-47A4-AE8A-66F399745C2C}" type="pres">
      <dgm:prSet presAssocID="{727E6450-3734-4C63-9184-B1EA1A953C39}" presName="accent_2" presStyleCnt="0"/>
      <dgm:spPr/>
    </dgm:pt>
    <dgm:pt modelId="{7B816873-9AB0-423F-9E89-E93AB9E0AA82}" type="pres">
      <dgm:prSet presAssocID="{727E6450-3734-4C63-9184-B1EA1A953C39}" presName="accentRepeatNode" presStyleLbl="solidFgAcc1" presStyleIdx="1" presStyleCnt="3" custScaleX="35331" custScaleY="35331"/>
      <dgm:spPr/>
    </dgm:pt>
    <dgm:pt modelId="{9F6B0956-7CD0-453F-8076-B9E45A7F2692}" type="pres">
      <dgm:prSet presAssocID="{6D51E9AA-D34F-47AE-9639-F037EEE3CCDF}" presName="text_3" presStyleLbl="node1" presStyleIdx="2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475486AF-7B65-4C5F-AE79-D5EAEED0B53A}" type="pres">
      <dgm:prSet presAssocID="{6D51E9AA-D34F-47AE-9639-F037EEE3CCDF}" presName="accent_3" presStyleCnt="0"/>
      <dgm:spPr/>
    </dgm:pt>
    <dgm:pt modelId="{FE5F95C7-0184-4139-BABC-5604090A802D}" type="pres">
      <dgm:prSet presAssocID="{6D51E9AA-D34F-47AE-9639-F037EEE3CCDF}" presName="accentRepeatNode" presStyleLbl="solidFgAcc1" presStyleIdx="2" presStyleCnt="3" custScaleX="35331" custScaleY="35331"/>
      <dgm:spPr/>
    </dgm:pt>
  </dgm:ptLst>
  <dgm:cxnLst>
    <dgm:cxn modelId="{9E9A8703-C8F9-45D1-B37C-250634BD7188}" srcId="{7265E63A-93EC-40A8-8212-E71CA6853A4A}" destId="{727E6450-3734-4C63-9184-B1EA1A953C39}" srcOrd="1" destOrd="0" parTransId="{5708FBE9-8F6A-4283-A188-B658693DCB8E}" sibTransId="{1CAE2521-69F3-4A51-B8DB-9D9DBCDE2C08}"/>
    <dgm:cxn modelId="{69195211-1FCD-497F-8BAA-E7A434E79339}" srcId="{7265E63A-93EC-40A8-8212-E71CA6853A4A}" destId="{6D51E9AA-D34F-47AE-9639-F037EEE3CCDF}" srcOrd="2" destOrd="0" parTransId="{47D51B74-9A9D-4F28-8B8B-BDB32660A446}" sibTransId="{ED7E7380-B00F-4232-A3B7-3C51F3726D15}"/>
    <dgm:cxn modelId="{2E52843E-CB41-4107-B497-5D2EBFD34C41}" type="presOf" srcId="{6D51E9AA-D34F-47AE-9639-F037EEE3CCDF}" destId="{9F6B0956-7CD0-453F-8076-B9E45A7F2692}" srcOrd="0" destOrd="0" presId="urn:microsoft.com/office/officeart/2008/layout/VerticalCurvedList"/>
    <dgm:cxn modelId="{EC23405E-B188-4FA2-B278-4239158D9563}" type="presOf" srcId="{B5B9571E-F64F-4B34-B721-9691AF044DDB}" destId="{55DD1171-52B3-4CB8-95B1-754CDE33BE8A}" srcOrd="0" destOrd="0" presId="urn:microsoft.com/office/officeart/2008/layout/VerticalCurvedList"/>
    <dgm:cxn modelId="{D5718C53-7823-42B8-968A-A1303AAE8F8A}" type="presOf" srcId="{EDF1DD36-CA3D-45AB-8D62-E3F99A35A3CC}" destId="{E2039185-2E79-4590-ACFE-839734984EC0}" srcOrd="0" destOrd="0" presId="urn:microsoft.com/office/officeart/2008/layout/VerticalCurvedList"/>
    <dgm:cxn modelId="{85E06CC7-718A-4A34-93C5-00F806EDC6AC}" srcId="{7265E63A-93EC-40A8-8212-E71CA6853A4A}" destId="{EDF1DD36-CA3D-45AB-8D62-E3F99A35A3CC}" srcOrd="0" destOrd="0" parTransId="{04FCE903-4C80-424F-A8F2-77ABE62506D2}" sibTransId="{B5B9571E-F64F-4B34-B721-9691AF044DDB}"/>
    <dgm:cxn modelId="{851454C8-1756-4B30-8D87-06CAC83403D4}" type="presOf" srcId="{727E6450-3734-4C63-9184-B1EA1A953C39}" destId="{2F4B6501-8A6F-4DD8-A0A3-A522728D6D5A}" srcOrd="0" destOrd="0" presId="urn:microsoft.com/office/officeart/2008/layout/VerticalCurvedList"/>
    <dgm:cxn modelId="{4F5699F5-715E-4F0B-B666-662FE4CCBB65}" type="presOf" srcId="{7265E63A-93EC-40A8-8212-E71CA6853A4A}" destId="{52C83A81-D5EB-41B5-B0C2-A43FE4401837}" srcOrd="0" destOrd="0" presId="urn:microsoft.com/office/officeart/2008/layout/VerticalCurvedList"/>
    <dgm:cxn modelId="{3B901252-1FF2-4E50-8337-2441B405EBBC}" type="presParOf" srcId="{52C83A81-D5EB-41B5-B0C2-A43FE4401837}" destId="{828722A2-1D02-44F9-9741-4F68D2347470}" srcOrd="0" destOrd="0" presId="urn:microsoft.com/office/officeart/2008/layout/VerticalCurvedList"/>
    <dgm:cxn modelId="{96F52166-4284-4218-A262-78ED190BB594}" type="presParOf" srcId="{828722A2-1D02-44F9-9741-4F68D2347470}" destId="{752B2B79-2DF6-4DA1-BF04-33AAE638CEFC}" srcOrd="0" destOrd="0" presId="urn:microsoft.com/office/officeart/2008/layout/VerticalCurvedList"/>
    <dgm:cxn modelId="{F21D6EFB-EB96-4BF0-9B66-CC4A127FB92A}" type="presParOf" srcId="{752B2B79-2DF6-4DA1-BF04-33AAE638CEFC}" destId="{E2AA9A42-DE05-402D-BECF-47F61CEE175B}" srcOrd="0" destOrd="0" presId="urn:microsoft.com/office/officeart/2008/layout/VerticalCurvedList"/>
    <dgm:cxn modelId="{3CAC9923-9FF2-4D76-9A2D-02ADAAD1BC85}" type="presParOf" srcId="{752B2B79-2DF6-4DA1-BF04-33AAE638CEFC}" destId="{55DD1171-52B3-4CB8-95B1-754CDE33BE8A}" srcOrd="1" destOrd="0" presId="urn:microsoft.com/office/officeart/2008/layout/VerticalCurvedList"/>
    <dgm:cxn modelId="{8EBCDAE8-57EE-4696-931D-B2620B47366C}" type="presParOf" srcId="{752B2B79-2DF6-4DA1-BF04-33AAE638CEFC}" destId="{FC4230F8-A831-4D80-A6BF-889ADF2B6C52}" srcOrd="2" destOrd="0" presId="urn:microsoft.com/office/officeart/2008/layout/VerticalCurvedList"/>
    <dgm:cxn modelId="{B1FFAAAD-DC4E-4807-A71C-CDE63AC64A28}" type="presParOf" srcId="{752B2B79-2DF6-4DA1-BF04-33AAE638CEFC}" destId="{9386A875-EB68-49B7-A7E7-C6F597659B32}" srcOrd="3" destOrd="0" presId="urn:microsoft.com/office/officeart/2008/layout/VerticalCurvedList"/>
    <dgm:cxn modelId="{3BDDB777-8521-4A8E-A501-059F88D8F3C9}" type="presParOf" srcId="{828722A2-1D02-44F9-9741-4F68D2347470}" destId="{E2039185-2E79-4590-ACFE-839734984EC0}" srcOrd="1" destOrd="0" presId="urn:microsoft.com/office/officeart/2008/layout/VerticalCurvedList"/>
    <dgm:cxn modelId="{755411F8-5DDB-46AB-A795-126BFD81BCE4}" type="presParOf" srcId="{828722A2-1D02-44F9-9741-4F68D2347470}" destId="{F491A15C-18D8-47E6-9DFF-AE9B1A9DABFF}" srcOrd="2" destOrd="0" presId="urn:microsoft.com/office/officeart/2008/layout/VerticalCurvedList"/>
    <dgm:cxn modelId="{814820A9-F8CC-47F8-9215-5F92F9279D7D}" type="presParOf" srcId="{F491A15C-18D8-47E6-9DFF-AE9B1A9DABFF}" destId="{6C428554-4734-40FF-97D8-6A5BEE862DF0}" srcOrd="0" destOrd="0" presId="urn:microsoft.com/office/officeart/2008/layout/VerticalCurvedList"/>
    <dgm:cxn modelId="{50E4AC9F-70D0-4670-8C9F-82F7DF624F45}" type="presParOf" srcId="{828722A2-1D02-44F9-9741-4F68D2347470}" destId="{2F4B6501-8A6F-4DD8-A0A3-A522728D6D5A}" srcOrd="3" destOrd="0" presId="urn:microsoft.com/office/officeart/2008/layout/VerticalCurvedList"/>
    <dgm:cxn modelId="{E53099B4-E870-43EB-AAC1-9C8D33285E99}" type="presParOf" srcId="{828722A2-1D02-44F9-9741-4F68D2347470}" destId="{DCBF7F9A-91FF-47A4-AE8A-66F399745C2C}" srcOrd="4" destOrd="0" presId="urn:microsoft.com/office/officeart/2008/layout/VerticalCurvedList"/>
    <dgm:cxn modelId="{9FDD1C8F-5F4E-4299-A108-1F723612DEBF}" type="presParOf" srcId="{DCBF7F9A-91FF-47A4-AE8A-66F399745C2C}" destId="{7B816873-9AB0-423F-9E89-E93AB9E0AA82}" srcOrd="0" destOrd="0" presId="urn:microsoft.com/office/officeart/2008/layout/VerticalCurvedList"/>
    <dgm:cxn modelId="{759D9BB0-B79B-47A0-AE78-C3E9EA865429}" type="presParOf" srcId="{828722A2-1D02-44F9-9741-4F68D2347470}" destId="{9F6B0956-7CD0-453F-8076-B9E45A7F2692}" srcOrd="5" destOrd="0" presId="urn:microsoft.com/office/officeart/2008/layout/VerticalCurvedList"/>
    <dgm:cxn modelId="{E890DA8A-842C-4F13-93E6-193BB404754C}" type="presParOf" srcId="{828722A2-1D02-44F9-9741-4F68D2347470}" destId="{475486AF-7B65-4C5F-AE79-D5EAEED0B53A}" srcOrd="6" destOrd="0" presId="urn:microsoft.com/office/officeart/2008/layout/VerticalCurvedList"/>
    <dgm:cxn modelId="{59F46DC4-9345-4625-B3ED-C839C57DE0ED}" type="presParOf" srcId="{475486AF-7B65-4C5F-AE79-D5EAEED0B53A}" destId="{FE5F95C7-0184-4139-BABC-5604090A80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65E63A-93EC-40A8-8212-E71CA6853A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DF1DD36-CA3D-45AB-8D62-E3F99A35A3CC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Epidermal</a:t>
          </a:r>
          <a:r>
            <a:rPr lang="it-IT" dirty="0"/>
            <a:t> </a:t>
          </a:r>
          <a:r>
            <a:rPr lang="it-IT" dirty="0" err="1"/>
            <a:t>barrier</a:t>
          </a:r>
          <a:r>
            <a:rPr lang="it-IT" dirty="0"/>
            <a:t> impairment</a:t>
          </a:r>
        </a:p>
      </dgm:t>
    </dgm:pt>
    <dgm:pt modelId="{04FCE903-4C80-424F-A8F2-77ABE62506D2}" type="parTrans" cxnId="{85E06CC7-718A-4A34-93C5-00F806EDC6AC}">
      <dgm:prSet/>
      <dgm:spPr/>
      <dgm:t>
        <a:bodyPr/>
        <a:lstStyle/>
        <a:p>
          <a:endParaRPr lang="it-IT"/>
        </a:p>
      </dgm:t>
    </dgm:pt>
    <dgm:pt modelId="{B5B9571E-F64F-4B34-B721-9691AF044DDB}" type="sibTrans" cxnId="{85E06CC7-718A-4A34-93C5-00F806EDC6AC}">
      <dgm:prSet/>
      <dgm:spPr/>
      <dgm:t>
        <a:bodyPr/>
        <a:lstStyle/>
        <a:p>
          <a:endParaRPr lang="it-IT"/>
        </a:p>
      </dgm:t>
    </dgm:pt>
    <dgm:pt modelId="{727E6450-3734-4C63-9184-B1EA1A953C39}">
      <dgm:prSet phldrT="[Tes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Skin</a:t>
          </a:r>
          <a:r>
            <a:rPr lang="it-IT" dirty="0"/>
            <a:t> microbiota </a:t>
          </a:r>
          <a:r>
            <a:rPr lang="it-IT" dirty="0" err="1"/>
            <a:t>dysbiosis</a:t>
          </a:r>
          <a:endParaRPr lang="it-IT" dirty="0"/>
        </a:p>
      </dgm:t>
    </dgm:pt>
    <dgm:pt modelId="{5708FBE9-8F6A-4283-A188-B658693DCB8E}" type="parTrans" cxnId="{9E9A8703-C8F9-45D1-B37C-250634BD7188}">
      <dgm:prSet/>
      <dgm:spPr/>
      <dgm:t>
        <a:bodyPr/>
        <a:lstStyle/>
        <a:p>
          <a:endParaRPr lang="it-IT"/>
        </a:p>
      </dgm:t>
    </dgm:pt>
    <dgm:pt modelId="{1CAE2521-69F3-4A51-B8DB-9D9DBCDE2C08}" type="sibTrans" cxnId="{9E9A8703-C8F9-45D1-B37C-250634BD7188}">
      <dgm:prSet/>
      <dgm:spPr/>
      <dgm:t>
        <a:bodyPr/>
        <a:lstStyle/>
        <a:p>
          <a:endParaRPr lang="it-IT"/>
        </a:p>
      </dgm:t>
    </dgm:pt>
    <dgm:pt modelId="{6D51E9AA-D34F-47AE-9639-F037EEE3CCDF}">
      <dgm:prSet phldrT="[Tes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dirty="0" err="1"/>
            <a:t>Immunologic</a:t>
          </a:r>
          <a:r>
            <a:rPr lang="it-IT" dirty="0"/>
            <a:t> disorder</a:t>
          </a:r>
        </a:p>
      </dgm:t>
    </dgm:pt>
    <dgm:pt modelId="{47D51B74-9A9D-4F28-8B8B-BDB32660A446}" type="parTrans" cxnId="{69195211-1FCD-497F-8BAA-E7A434E79339}">
      <dgm:prSet/>
      <dgm:spPr/>
      <dgm:t>
        <a:bodyPr/>
        <a:lstStyle/>
        <a:p>
          <a:endParaRPr lang="it-IT"/>
        </a:p>
      </dgm:t>
    </dgm:pt>
    <dgm:pt modelId="{ED7E7380-B00F-4232-A3B7-3C51F3726D15}" type="sibTrans" cxnId="{69195211-1FCD-497F-8BAA-E7A434E79339}">
      <dgm:prSet/>
      <dgm:spPr/>
      <dgm:t>
        <a:bodyPr/>
        <a:lstStyle/>
        <a:p>
          <a:endParaRPr lang="it-IT"/>
        </a:p>
      </dgm:t>
    </dgm:pt>
    <dgm:pt modelId="{52C83A81-D5EB-41B5-B0C2-A43FE4401837}" type="pres">
      <dgm:prSet presAssocID="{7265E63A-93EC-40A8-8212-E71CA6853A4A}" presName="Name0" presStyleCnt="0">
        <dgm:presLayoutVars>
          <dgm:chMax val="7"/>
          <dgm:chPref val="7"/>
          <dgm:dir/>
        </dgm:presLayoutVars>
      </dgm:prSet>
      <dgm:spPr/>
    </dgm:pt>
    <dgm:pt modelId="{828722A2-1D02-44F9-9741-4F68D2347470}" type="pres">
      <dgm:prSet presAssocID="{7265E63A-93EC-40A8-8212-E71CA6853A4A}" presName="Name1" presStyleCnt="0"/>
      <dgm:spPr/>
    </dgm:pt>
    <dgm:pt modelId="{752B2B79-2DF6-4DA1-BF04-33AAE638CEFC}" type="pres">
      <dgm:prSet presAssocID="{7265E63A-93EC-40A8-8212-E71CA6853A4A}" presName="cycle" presStyleCnt="0"/>
      <dgm:spPr/>
    </dgm:pt>
    <dgm:pt modelId="{E2AA9A42-DE05-402D-BECF-47F61CEE175B}" type="pres">
      <dgm:prSet presAssocID="{7265E63A-93EC-40A8-8212-E71CA6853A4A}" presName="srcNode" presStyleLbl="node1" presStyleIdx="0" presStyleCnt="3"/>
      <dgm:spPr/>
    </dgm:pt>
    <dgm:pt modelId="{55DD1171-52B3-4CB8-95B1-754CDE33BE8A}" type="pres">
      <dgm:prSet presAssocID="{7265E63A-93EC-40A8-8212-E71CA6853A4A}" presName="conn" presStyleLbl="parChTrans1D2" presStyleIdx="0" presStyleCnt="1"/>
      <dgm:spPr/>
    </dgm:pt>
    <dgm:pt modelId="{FC4230F8-A831-4D80-A6BF-889ADF2B6C52}" type="pres">
      <dgm:prSet presAssocID="{7265E63A-93EC-40A8-8212-E71CA6853A4A}" presName="extraNode" presStyleLbl="node1" presStyleIdx="0" presStyleCnt="3"/>
      <dgm:spPr/>
    </dgm:pt>
    <dgm:pt modelId="{9386A875-EB68-49B7-A7E7-C6F597659B32}" type="pres">
      <dgm:prSet presAssocID="{7265E63A-93EC-40A8-8212-E71CA6853A4A}" presName="dstNode" presStyleLbl="node1" presStyleIdx="0" presStyleCnt="3"/>
      <dgm:spPr/>
    </dgm:pt>
    <dgm:pt modelId="{E2039185-2E79-4590-ACFE-839734984EC0}" type="pres">
      <dgm:prSet presAssocID="{EDF1DD36-CA3D-45AB-8D62-E3F99A35A3CC}" presName="text_1" presStyleLbl="node1" presStyleIdx="0" presStyleCnt="3" custScaleX="100309" custScaleY="10033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491A15C-18D8-47E6-9DFF-AE9B1A9DABFF}" type="pres">
      <dgm:prSet presAssocID="{EDF1DD36-CA3D-45AB-8D62-E3F99A35A3CC}" presName="accent_1" presStyleCnt="0"/>
      <dgm:spPr/>
    </dgm:pt>
    <dgm:pt modelId="{6C428554-4734-40FF-97D8-6A5BEE862DF0}" type="pres">
      <dgm:prSet presAssocID="{EDF1DD36-CA3D-45AB-8D62-E3F99A35A3CC}" presName="accentRepeatNode" presStyleLbl="solidFgAcc1" presStyleIdx="0" presStyleCnt="3" custScaleX="35331" custScaleY="35331"/>
      <dgm:spPr/>
    </dgm:pt>
    <dgm:pt modelId="{2F4B6501-8A6F-4DD8-A0A3-A522728D6D5A}" type="pres">
      <dgm:prSet presAssocID="{727E6450-3734-4C63-9184-B1EA1A953C39}" presName="text_2" presStyleLbl="node1" presStyleIdx="1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DCBF7F9A-91FF-47A4-AE8A-66F399745C2C}" type="pres">
      <dgm:prSet presAssocID="{727E6450-3734-4C63-9184-B1EA1A953C39}" presName="accent_2" presStyleCnt="0"/>
      <dgm:spPr/>
    </dgm:pt>
    <dgm:pt modelId="{7B816873-9AB0-423F-9E89-E93AB9E0AA82}" type="pres">
      <dgm:prSet presAssocID="{727E6450-3734-4C63-9184-B1EA1A953C39}" presName="accentRepeatNode" presStyleLbl="solidFgAcc1" presStyleIdx="1" presStyleCnt="3" custScaleX="35331" custScaleY="35331"/>
      <dgm:spPr/>
    </dgm:pt>
    <dgm:pt modelId="{9F6B0956-7CD0-453F-8076-B9E45A7F2692}" type="pres">
      <dgm:prSet presAssocID="{6D51E9AA-D34F-47AE-9639-F037EEE3CCDF}" presName="text_3" presStyleLbl="node1" presStyleIdx="2" presStyleCnt="3" custScaleX="99840" custLinFactNeighborX="-264">
        <dgm:presLayoutVars>
          <dgm:bulletEnabled val="1"/>
        </dgm:presLayoutVars>
      </dgm:prSet>
      <dgm:spPr>
        <a:prstGeom prst="roundRect">
          <a:avLst/>
        </a:prstGeom>
      </dgm:spPr>
    </dgm:pt>
    <dgm:pt modelId="{475486AF-7B65-4C5F-AE79-D5EAEED0B53A}" type="pres">
      <dgm:prSet presAssocID="{6D51E9AA-D34F-47AE-9639-F037EEE3CCDF}" presName="accent_3" presStyleCnt="0"/>
      <dgm:spPr/>
    </dgm:pt>
    <dgm:pt modelId="{FE5F95C7-0184-4139-BABC-5604090A802D}" type="pres">
      <dgm:prSet presAssocID="{6D51E9AA-D34F-47AE-9639-F037EEE3CCDF}" presName="accentRepeatNode" presStyleLbl="solidFgAcc1" presStyleIdx="2" presStyleCnt="3" custScaleX="35331" custScaleY="35331"/>
      <dgm:spPr/>
    </dgm:pt>
  </dgm:ptLst>
  <dgm:cxnLst>
    <dgm:cxn modelId="{9E9A8703-C8F9-45D1-B37C-250634BD7188}" srcId="{7265E63A-93EC-40A8-8212-E71CA6853A4A}" destId="{727E6450-3734-4C63-9184-B1EA1A953C39}" srcOrd="1" destOrd="0" parTransId="{5708FBE9-8F6A-4283-A188-B658693DCB8E}" sibTransId="{1CAE2521-69F3-4A51-B8DB-9D9DBCDE2C08}"/>
    <dgm:cxn modelId="{69195211-1FCD-497F-8BAA-E7A434E79339}" srcId="{7265E63A-93EC-40A8-8212-E71CA6853A4A}" destId="{6D51E9AA-D34F-47AE-9639-F037EEE3CCDF}" srcOrd="2" destOrd="0" parTransId="{47D51B74-9A9D-4F28-8B8B-BDB32660A446}" sibTransId="{ED7E7380-B00F-4232-A3B7-3C51F3726D15}"/>
    <dgm:cxn modelId="{2E52843E-CB41-4107-B497-5D2EBFD34C41}" type="presOf" srcId="{6D51E9AA-D34F-47AE-9639-F037EEE3CCDF}" destId="{9F6B0956-7CD0-453F-8076-B9E45A7F2692}" srcOrd="0" destOrd="0" presId="urn:microsoft.com/office/officeart/2008/layout/VerticalCurvedList"/>
    <dgm:cxn modelId="{EC23405E-B188-4FA2-B278-4239158D9563}" type="presOf" srcId="{B5B9571E-F64F-4B34-B721-9691AF044DDB}" destId="{55DD1171-52B3-4CB8-95B1-754CDE33BE8A}" srcOrd="0" destOrd="0" presId="urn:microsoft.com/office/officeart/2008/layout/VerticalCurvedList"/>
    <dgm:cxn modelId="{D5718C53-7823-42B8-968A-A1303AAE8F8A}" type="presOf" srcId="{EDF1DD36-CA3D-45AB-8D62-E3F99A35A3CC}" destId="{E2039185-2E79-4590-ACFE-839734984EC0}" srcOrd="0" destOrd="0" presId="urn:microsoft.com/office/officeart/2008/layout/VerticalCurvedList"/>
    <dgm:cxn modelId="{85E06CC7-718A-4A34-93C5-00F806EDC6AC}" srcId="{7265E63A-93EC-40A8-8212-E71CA6853A4A}" destId="{EDF1DD36-CA3D-45AB-8D62-E3F99A35A3CC}" srcOrd="0" destOrd="0" parTransId="{04FCE903-4C80-424F-A8F2-77ABE62506D2}" sibTransId="{B5B9571E-F64F-4B34-B721-9691AF044DDB}"/>
    <dgm:cxn modelId="{851454C8-1756-4B30-8D87-06CAC83403D4}" type="presOf" srcId="{727E6450-3734-4C63-9184-B1EA1A953C39}" destId="{2F4B6501-8A6F-4DD8-A0A3-A522728D6D5A}" srcOrd="0" destOrd="0" presId="urn:microsoft.com/office/officeart/2008/layout/VerticalCurvedList"/>
    <dgm:cxn modelId="{4F5699F5-715E-4F0B-B666-662FE4CCBB65}" type="presOf" srcId="{7265E63A-93EC-40A8-8212-E71CA6853A4A}" destId="{52C83A81-D5EB-41B5-B0C2-A43FE4401837}" srcOrd="0" destOrd="0" presId="urn:microsoft.com/office/officeart/2008/layout/VerticalCurvedList"/>
    <dgm:cxn modelId="{3B901252-1FF2-4E50-8337-2441B405EBBC}" type="presParOf" srcId="{52C83A81-D5EB-41B5-B0C2-A43FE4401837}" destId="{828722A2-1D02-44F9-9741-4F68D2347470}" srcOrd="0" destOrd="0" presId="urn:microsoft.com/office/officeart/2008/layout/VerticalCurvedList"/>
    <dgm:cxn modelId="{96F52166-4284-4218-A262-78ED190BB594}" type="presParOf" srcId="{828722A2-1D02-44F9-9741-4F68D2347470}" destId="{752B2B79-2DF6-4DA1-BF04-33AAE638CEFC}" srcOrd="0" destOrd="0" presId="urn:microsoft.com/office/officeart/2008/layout/VerticalCurvedList"/>
    <dgm:cxn modelId="{F21D6EFB-EB96-4BF0-9B66-CC4A127FB92A}" type="presParOf" srcId="{752B2B79-2DF6-4DA1-BF04-33AAE638CEFC}" destId="{E2AA9A42-DE05-402D-BECF-47F61CEE175B}" srcOrd="0" destOrd="0" presId="urn:microsoft.com/office/officeart/2008/layout/VerticalCurvedList"/>
    <dgm:cxn modelId="{3CAC9923-9FF2-4D76-9A2D-02ADAAD1BC85}" type="presParOf" srcId="{752B2B79-2DF6-4DA1-BF04-33AAE638CEFC}" destId="{55DD1171-52B3-4CB8-95B1-754CDE33BE8A}" srcOrd="1" destOrd="0" presId="urn:microsoft.com/office/officeart/2008/layout/VerticalCurvedList"/>
    <dgm:cxn modelId="{8EBCDAE8-57EE-4696-931D-B2620B47366C}" type="presParOf" srcId="{752B2B79-2DF6-4DA1-BF04-33AAE638CEFC}" destId="{FC4230F8-A831-4D80-A6BF-889ADF2B6C52}" srcOrd="2" destOrd="0" presId="urn:microsoft.com/office/officeart/2008/layout/VerticalCurvedList"/>
    <dgm:cxn modelId="{B1FFAAAD-DC4E-4807-A71C-CDE63AC64A28}" type="presParOf" srcId="{752B2B79-2DF6-4DA1-BF04-33AAE638CEFC}" destId="{9386A875-EB68-49B7-A7E7-C6F597659B32}" srcOrd="3" destOrd="0" presId="urn:microsoft.com/office/officeart/2008/layout/VerticalCurvedList"/>
    <dgm:cxn modelId="{3BDDB777-8521-4A8E-A501-059F88D8F3C9}" type="presParOf" srcId="{828722A2-1D02-44F9-9741-4F68D2347470}" destId="{E2039185-2E79-4590-ACFE-839734984EC0}" srcOrd="1" destOrd="0" presId="urn:microsoft.com/office/officeart/2008/layout/VerticalCurvedList"/>
    <dgm:cxn modelId="{755411F8-5DDB-46AB-A795-126BFD81BCE4}" type="presParOf" srcId="{828722A2-1D02-44F9-9741-4F68D2347470}" destId="{F491A15C-18D8-47E6-9DFF-AE9B1A9DABFF}" srcOrd="2" destOrd="0" presId="urn:microsoft.com/office/officeart/2008/layout/VerticalCurvedList"/>
    <dgm:cxn modelId="{814820A9-F8CC-47F8-9215-5F92F9279D7D}" type="presParOf" srcId="{F491A15C-18D8-47E6-9DFF-AE9B1A9DABFF}" destId="{6C428554-4734-40FF-97D8-6A5BEE862DF0}" srcOrd="0" destOrd="0" presId="urn:microsoft.com/office/officeart/2008/layout/VerticalCurvedList"/>
    <dgm:cxn modelId="{50E4AC9F-70D0-4670-8C9F-82F7DF624F45}" type="presParOf" srcId="{828722A2-1D02-44F9-9741-4F68D2347470}" destId="{2F4B6501-8A6F-4DD8-A0A3-A522728D6D5A}" srcOrd="3" destOrd="0" presId="urn:microsoft.com/office/officeart/2008/layout/VerticalCurvedList"/>
    <dgm:cxn modelId="{E53099B4-E870-43EB-AAC1-9C8D33285E99}" type="presParOf" srcId="{828722A2-1D02-44F9-9741-4F68D2347470}" destId="{DCBF7F9A-91FF-47A4-AE8A-66F399745C2C}" srcOrd="4" destOrd="0" presId="urn:microsoft.com/office/officeart/2008/layout/VerticalCurvedList"/>
    <dgm:cxn modelId="{9FDD1C8F-5F4E-4299-A108-1F723612DEBF}" type="presParOf" srcId="{DCBF7F9A-91FF-47A4-AE8A-66F399745C2C}" destId="{7B816873-9AB0-423F-9E89-E93AB9E0AA82}" srcOrd="0" destOrd="0" presId="urn:microsoft.com/office/officeart/2008/layout/VerticalCurvedList"/>
    <dgm:cxn modelId="{759D9BB0-B79B-47A0-AE78-C3E9EA865429}" type="presParOf" srcId="{828722A2-1D02-44F9-9741-4F68D2347470}" destId="{9F6B0956-7CD0-453F-8076-B9E45A7F2692}" srcOrd="5" destOrd="0" presId="urn:microsoft.com/office/officeart/2008/layout/VerticalCurvedList"/>
    <dgm:cxn modelId="{E890DA8A-842C-4F13-93E6-193BB404754C}" type="presParOf" srcId="{828722A2-1D02-44F9-9741-4F68D2347470}" destId="{475486AF-7B65-4C5F-AE79-D5EAEED0B53A}" srcOrd="6" destOrd="0" presId="urn:microsoft.com/office/officeart/2008/layout/VerticalCurvedList"/>
    <dgm:cxn modelId="{59F46DC4-9345-4625-B3ED-C839C57DE0ED}" type="presParOf" srcId="{475486AF-7B65-4C5F-AE79-D5EAEED0B53A}" destId="{FE5F95C7-0184-4139-BABC-5604090A80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D1171-52B3-4CB8-95B1-754CDE33BE8A}">
      <dsp:nvSpPr>
        <dsp:cNvPr id="0" name=""/>
        <dsp:cNvSpPr/>
      </dsp:nvSpPr>
      <dsp:spPr>
        <a:xfrm>
          <a:off x="-3180462" y="-489014"/>
          <a:ext cx="3789744" cy="3789744"/>
        </a:xfrm>
        <a:prstGeom prst="blockArc">
          <a:avLst>
            <a:gd name="adj1" fmla="val 18900000"/>
            <a:gd name="adj2" fmla="val 2700000"/>
            <a:gd name="adj3" fmla="val 5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39185-2E79-4590-ACFE-839734984EC0}">
      <dsp:nvSpPr>
        <dsp:cNvPr id="0" name=""/>
        <dsp:cNvSpPr/>
      </dsp:nvSpPr>
      <dsp:spPr>
        <a:xfrm>
          <a:off x="384843" y="280238"/>
          <a:ext cx="3816090" cy="564209"/>
        </a:xfrm>
        <a:prstGeom prst="flowChartAlternateProcess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Epidermal</a:t>
          </a:r>
          <a:r>
            <a:rPr lang="it-IT" sz="1900" kern="1200" dirty="0"/>
            <a:t> </a:t>
          </a:r>
          <a:r>
            <a:rPr lang="it-IT" sz="1900" kern="1200" dirty="0" err="1"/>
            <a:t>barrier</a:t>
          </a:r>
          <a:r>
            <a:rPr lang="it-IT" sz="1900" kern="1200" dirty="0"/>
            <a:t> impairment</a:t>
          </a:r>
        </a:p>
      </dsp:txBody>
      <dsp:txXfrm>
        <a:off x="412385" y="307780"/>
        <a:ext cx="3761006" cy="509125"/>
      </dsp:txXfrm>
    </dsp:sp>
    <dsp:sp modelId="{6C428554-4734-40FF-97D8-6A5BEE862DF0}">
      <dsp:nvSpPr>
        <dsp:cNvPr id="0" name=""/>
        <dsp:cNvSpPr/>
      </dsp:nvSpPr>
      <dsp:spPr>
        <a:xfrm>
          <a:off x="266544" y="438167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4B6501-8A6F-4DD8-A0A3-A522728D6D5A}">
      <dsp:nvSpPr>
        <dsp:cNvPr id="0" name=""/>
        <dsp:cNvSpPr/>
      </dsp:nvSpPr>
      <dsp:spPr>
        <a:xfrm>
          <a:off x="588508" y="1124685"/>
          <a:ext cx="3594163" cy="5623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Skin</a:t>
          </a:r>
          <a:r>
            <a:rPr lang="it-IT" sz="1900" kern="1200" dirty="0"/>
            <a:t> microbiota </a:t>
          </a:r>
          <a:r>
            <a:rPr lang="it-IT" sz="1900" kern="1200" dirty="0" err="1"/>
            <a:t>dysbiosis</a:t>
          </a:r>
          <a:endParaRPr lang="it-IT" sz="1900" kern="1200" dirty="0"/>
        </a:p>
      </dsp:txBody>
      <dsp:txXfrm>
        <a:off x="615959" y="1152136"/>
        <a:ext cx="3539261" cy="507441"/>
      </dsp:txXfrm>
    </dsp:sp>
    <dsp:sp modelId="{7B816873-9AB0-423F-9E89-E93AB9E0AA82}">
      <dsp:nvSpPr>
        <dsp:cNvPr id="0" name=""/>
        <dsp:cNvSpPr/>
      </dsp:nvSpPr>
      <dsp:spPr>
        <a:xfrm>
          <a:off x="470956" y="1281681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6B0956-7CD0-453F-8076-B9E45A7F2692}">
      <dsp:nvSpPr>
        <dsp:cNvPr id="0" name=""/>
        <dsp:cNvSpPr/>
      </dsp:nvSpPr>
      <dsp:spPr>
        <a:xfrm>
          <a:off x="383720" y="1968200"/>
          <a:ext cx="3798248" cy="5623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Immunologic</a:t>
          </a:r>
          <a:r>
            <a:rPr lang="it-IT" sz="1900" kern="1200" dirty="0"/>
            <a:t> disorder</a:t>
          </a:r>
        </a:p>
      </dsp:txBody>
      <dsp:txXfrm>
        <a:off x="411171" y="1995651"/>
        <a:ext cx="3743346" cy="507441"/>
      </dsp:txXfrm>
    </dsp:sp>
    <dsp:sp modelId="{FE5F95C7-0184-4139-BABC-5604090A802D}">
      <dsp:nvSpPr>
        <dsp:cNvPr id="0" name=""/>
        <dsp:cNvSpPr/>
      </dsp:nvSpPr>
      <dsp:spPr>
        <a:xfrm>
          <a:off x="266544" y="2125196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D1171-52B3-4CB8-95B1-754CDE33BE8A}">
      <dsp:nvSpPr>
        <dsp:cNvPr id="0" name=""/>
        <dsp:cNvSpPr/>
      </dsp:nvSpPr>
      <dsp:spPr>
        <a:xfrm>
          <a:off x="-3180462" y="-489014"/>
          <a:ext cx="3789744" cy="3789744"/>
        </a:xfrm>
        <a:prstGeom prst="blockArc">
          <a:avLst>
            <a:gd name="adj1" fmla="val 18900000"/>
            <a:gd name="adj2" fmla="val 2700000"/>
            <a:gd name="adj3" fmla="val 5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39185-2E79-4590-ACFE-839734984EC0}">
      <dsp:nvSpPr>
        <dsp:cNvPr id="0" name=""/>
        <dsp:cNvSpPr/>
      </dsp:nvSpPr>
      <dsp:spPr>
        <a:xfrm>
          <a:off x="384843" y="280238"/>
          <a:ext cx="3816090" cy="564209"/>
        </a:xfrm>
        <a:prstGeom prst="flowChartAlternateProcess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Epidermal</a:t>
          </a:r>
          <a:r>
            <a:rPr lang="it-IT" sz="1900" kern="1200" dirty="0"/>
            <a:t> </a:t>
          </a:r>
          <a:r>
            <a:rPr lang="it-IT" sz="1900" kern="1200" dirty="0" err="1"/>
            <a:t>barrier</a:t>
          </a:r>
          <a:r>
            <a:rPr lang="it-IT" sz="1900" kern="1200" dirty="0"/>
            <a:t> impairment</a:t>
          </a:r>
        </a:p>
      </dsp:txBody>
      <dsp:txXfrm>
        <a:off x="412385" y="307780"/>
        <a:ext cx="3761006" cy="509125"/>
      </dsp:txXfrm>
    </dsp:sp>
    <dsp:sp modelId="{6C428554-4734-40FF-97D8-6A5BEE862DF0}">
      <dsp:nvSpPr>
        <dsp:cNvPr id="0" name=""/>
        <dsp:cNvSpPr/>
      </dsp:nvSpPr>
      <dsp:spPr>
        <a:xfrm>
          <a:off x="266544" y="438167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4B6501-8A6F-4DD8-A0A3-A522728D6D5A}">
      <dsp:nvSpPr>
        <dsp:cNvPr id="0" name=""/>
        <dsp:cNvSpPr/>
      </dsp:nvSpPr>
      <dsp:spPr>
        <a:xfrm>
          <a:off x="588508" y="1124685"/>
          <a:ext cx="3594163" cy="5623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Skin</a:t>
          </a:r>
          <a:r>
            <a:rPr lang="it-IT" sz="1900" kern="1200" dirty="0"/>
            <a:t> microbiota </a:t>
          </a:r>
          <a:r>
            <a:rPr lang="it-IT" sz="1900" kern="1200" dirty="0" err="1"/>
            <a:t>dysbiosis</a:t>
          </a:r>
          <a:endParaRPr lang="it-IT" sz="1900" kern="1200" dirty="0"/>
        </a:p>
      </dsp:txBody>
      <dsp:txXfrm>
        <a:off x="615959" y="1152136"/>
        <a:ext cx="3539261" cy="507441"/>
      </dsp:txXfrm>
    </dsp:sp>
    <dsp:sp modelId="{7B816873-9AB0-423F-9E89-E93AB9E0AA82}">
      <dsp:nvSpPr>
        <dsp:cNvPr id="0" name=""/>
        <dsp:cNvSpPr/>
      </dsp:nvSpPr>
      <dsp:spPr>
        <a:xfrm>
          <a:off x="470956" y="1281681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6B0956-7CD0-453F-8076-B9E45A7F2692}">
      <dsp:nvSpPr>
        <dsp:cNvPr id="0" name=""/>
        <dsp:cNvSpPr/>
      </dsp:nvSpPr>
      <dsp:spPr>
        <a:xfrm>
          <a:off x="383720" y="1968200"/>
          <a:ext cx="3798248" cy="5623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Immunologic</a:t>
          </a:r>
          <a:r>
            <a:rPr lang="it-IT" sz="1900" kern="1200" dirty="0"/>
            <a:t> disorder</a:t>
          </a:r>
        </a:p>
      </dsp:txBody>
      <dsp:txXfrm>
        <a:off x="411171" y="1995651"/>
        <a:ext cx="3743346" cy="507441"/>
      </dsp:txXfrm>
    </dsp:sp>
    <dsp:sp modelId="{FE5F95C7-0184-4139-BABC-5604090A802D}">
      <dsp:nvSpPr>
        <dsp:cNvPr id="0" name=""/>
        <dsp:cNvSpPr/>
      </dsp:nvSpPr>
      <dsp:spPr>
        <a:xfrm>
          <a:off x="266544" y="2125196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D1171-52B3-4CB8-95B1-754CDE33BE8A}">
      <dsp:nvSpPr>
        <dsp:cNvPr id="0" name=""/>
        <dsp:cNvSpPr/>
      </dsp:nvSpPr>
      <dsp:spPr>
        <a:xfrm>
          <a:off x="-3180462" y="-489014"/>
          <a:ext cx="3789744" cy="3789744"/>
        </a:xfrm>
        <a:prstGeom prst="blockArc">
          <a:avLst>
            <a:gd name="adj1" fmla="val 18900000"/>
            <a:gd name="adj2" fmla="val 2700000"/>
            <a:gd name="adj3" fmla="val 5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39185-2E79-4590-ACFE-839734984EC0}">
      <dsp:nvSpPr>
        <dsp:cNvPr id="0" name=""/>
        <dsp:cNvSpPr/>
      </dsp:nvSpPr>
      <dsp:spPr>
        <a:xfrm>
          <a:off x="384843" y="280238"/>
          <a:ext cx="3816090" cy="564209"/>
        </a:xfrm>
        <a:prstGeom prst="flowChartAlternateProcess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Epidermal</a:t>
          </a:r>
          <a:r>
            <a:rPr lang="it-IT" sz="1900" kern="1200" dirty="0"/>
            <a:t> </a:t>
          </a:r>
          <a:r>
            <a:rPr lang="it-IT" sz="1900" kern="1200" dirty="0" err="1"/>
            <a:t>barrier</a:t>
          </a:r>
          <a:r>
            <a:rPr lang="it-IT" sz="1900" kern="1200" dirty="0"/>
            <a:t> impairment</a:t>
          </a:r>
        </a:p>
      </dsp:txBody>
      <dsp:txXfrm>
        <a:off x="412385" y="307780"/>
        <a:ext cx="3761006" cy="509125"/>
      </dsp:txXfrm>
    </dsp:sp>
    <dsp:sp modelId="{6C428554-4734-40FF-97D8-6A5BEE862DF0}">
      <dsp:nvSpPr>
        <dsp:cNvPr id="0" name=""/>
        <dsp:cNvSpPr/>
      </dsp:nvSpPr>
      <dsp:spPr>
        <a:xfrm>
          <a:off x="266544" y="438167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4B6501-8A6F-4DD8-A0A3-A522728D6D5A}">
      <dsp:nvSpPr>
        <dsp:cNvPr id="0" name=""/>
        <dsp:cNvSpPr/>
      </dsp:nvSpPr>
      <dsp:spPr>
        <a:xfrm>
          <a:off x="588508" y="1124685"/>
          <a:ext cx="3594163" cy="56234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Skin</a:t>
          </a:r>
          <a:r>
            <a:rPr lang="it-IT" sz="1900" kern="1200" dirty="0"/>
            <a:t> microbiota </a:t>
          </a:r>
          <a:r>
            <a:rPr lang="it-IT" sz="1900" kern="1200" dirty="0" err="1"/>
            <a:t>dysbiosis</a:t>
          </a:r>
          <a:endParaRPr lang="it-IT" sz="1900" kern="1200" dirty="0"/>
        </a:p>
      </dsp:txBody>
      <dsp:txXfrm>
        <a:off x="615959" y="1152136"/>
        <a:ext cx="3539261" cy="507441"/>
      </dsp:txXfrm>
    </dsp:sp>
    <dsp:sp modelId="{7B816873-9AB0-423F-9E89-E93AB9E0AA82}">
      <dsp:nvSpPr>
        <dsp:cNvPr id="0" name=""/>
        <dsp:cNvSpPr/>
      </dsp:nvSpPr>
      <dsp:spPr>
        <a:xfrm>
          <a:off x="470956" y="1281681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6B0956-7CD0-453F-8076-B9E45A7F2692}">
      <dsp:nvSpPr>
        <dsp:cNvPr id="0" name=""/>
        <dsp:cNvSpPr/>
      </dsp:nvSpPr>
      <dsp:spPr>
        <a:xfrm>
          <a:off x="383720" y="1968200"/>
          <a:ext cx="3798248" cy="56234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36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Immunologic</a:t>
          </a:r>
          <a:r>
            <a:rPr lang="it-IT" sz="1900" kern="1200" dirty="0"/>
            <a:t> disorder</a:t>
          </a:r>
        </a:p>
      </dsp:txBody>
      <dsp:txXfrm>
        <a:off x="411171" y="1995651"/>
        <a:ext cx="3743346" cy="507441"/>
      </dsp:txXfrm>
    </dsp:sp>
    <dsp:sp modelId="{FE5F95C7-0184-4139-BABC-5604090A802D}">
      <dsp:nvSpPr>
        <dsp:cNvPr id="0" name=""/>
        <dsp:cNvSpPr/>
      </dsp:nvSpPr>
      <dsp:spPr>
        <a:xfrm>
          <a:off x="266544" y="2125196"/>
          <a:ext cx="248351" cy="2483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12A2-04BF-4351-A083-87349A3F9E1B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B0D4-018C-472C-86A2-E0EE6F1908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12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5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0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21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10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5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123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22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81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2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99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3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075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695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588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Abrocitinib</a:t>
            </a:r>
            <a:r>
              <a:rPr lang="en-US" dirty="0"/>
              <a:t> is well absorbed, with oral absorption of over 91% and absolute oral availability of ≈ 60%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335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90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51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3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95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2010</a:t>
            </a:r>
            <a:endParaRPr lang="it-IT" dirty="0"/>
          </a:p>
          <a:p>
            <a:endParaRPr lang="it-IT" dirty="0"/>
          </a:p>
          <a:p>
            <a:r>
              <a:rPr lang="it-IT" dirty="0"/>
              <a:t>PIRROLOPIRIMIDINA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44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00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05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B0D4-018C-472C-86A2-E0EE6F19086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cap="none" baseline="0"/>
            </a:lvl1pPr>
          </a:lstStyle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31750" cap="sq">
            <a:gradFill flip="none" rotWithShape="1">
              <a:gsLst>
                <a:gs pos="50000">
                  <a:schemeClr val="accent3">
                    <a:lumMod val="50000"/>
                  </a:schemeClr>
                </a:gs>
                <a:gs pos="0">
                  <a:srgbClr val="082BDA"/>
                </a:gs>
                <a:gs pos="100000">
                  <a:srgbClr val="73E9F9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0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3314484-0598-D57D-BDBB-314F5C70F0EA}"/>
              </a:ext>
            </a:extLst>
          </p:cNvPr>
          <p:cNvCxnSpPr>
            <a:cxnSpLocks/>
          </p:cNvCxnSpPr>
          <p:nvPr userDrawn="1"/>
        </p:nvCxnSpPr>
        <p:spPr>
          <a:xfrm>
            <a:off x="715890" y="365125"/>
            <a:ext cx="0" cy="6484562"/>
          </a:xfrm>
          <a:prstGeom prst="line">
            <a:avLst/>
          </a:prstGeom>
          <a:ln w="31750" cap="sq">
            <a:gradFill flip="none" rotWithShape="1">
              <a:gsLst>
                <a:gs pos="50000">
                  <a:schemeClr val="accent3">
                    <a:lumMod val="50000"/>
                  </a:schemeClr>
                </a:gs>
                <a:gs pos="0">
                  <a:srgbClr val="082BDA"/>
                </a:gs>
                <a:gs pos="100000">
                  <a:srgbClr val="73E9F9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6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6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6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45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cap="none" spc="1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none" spc="1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Beatrice Lucrezia Falcone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cap="none" spc="1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F45A34-8762-9866-2B34-3B1D2B972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129" y="50733"/>
            <a:ext cx="1000745" cy="9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emf"/><Relationship Id="rId4" Type="http://schemas.openxmlformats.org/officeDocument/2006/relationships/image" Target="../media/image25.jp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21/acs.jmedchem.7b01598" TargetMode="External"/><Relationship Id="rId5" Type="http://schemas.openxmlformats.org/officeDocument/2006/relationships/hyperlink" Target="http://dx.doi.org/doi:10.1016/j.phrs.2015.10.021" TargetMode="External"/><Relationship Id="rId4" Type="http://schemas.openxmlformats.org/officeDocument/2006/relationships/hyperlink" Target="https://doi.org/10.1038/s41392-021-00791-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BINQO™ (abrocitinib) | A Once-Daily Pill | Safety Info">
            <a:extLst>
              <a:ext uri="{FF2B5EF4-FFF2-40B4-BE49-F238E27FC236}">
                <a16:creationId xmlns:a16="http://schemas.microsoft.com/office/drawing/2014/main" id="{F3A818EC-ECA8-7D85-7D13-2098B108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73" y="3681533"/>
            <a:ext cx="5019138" cy="26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D47358-808E-9FB0-DDCF-D386A8BA8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81" y="1237196"/>
            <a:ext cx="9657347" cy="1655763"/>
          </a:xfrm>
        </p:spPr>
        <p:txBody>
          <a:bodyPr>
            <a:noAutofit/>
          </a:bodyPr>
          <a:lstStyle/>
          <a:p>
            <a:r>
              <a:rPr lang="it-IT" sz="4500" b="0" cap="none" dirty="0" err="1"/>
              <a:t>Abrocitinib</a:t>
            </a:r>
            <a:r>
              <a:rPr lang="it-IT" sz="4500" b="0" cap="none" dirty="0"/>
              <a:t> (</a:t>
            </a:r>
            <a:r>
              <a:rPr lang="it-IT" sz="4500" b="0" cap="none" dirty="0" err="1"/>
              <a:t>Cibinqo</a:t>
            </a:r>
            <a:r>
              <a:rPr lang="it-IT" sz="4500" b="0" cap="none" dirty="0"/>
              <a:t> ®)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83F089-FF93-6035-C4F6-FD9C8DAC5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381" y="2949968"/>
            <a:ext cx="9891248" cy="111147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 selective JAK1 inhibitor developed by Pfizer for the treatment of moderate-to-severe Atopic Dermatitis</a:t>
            </a:r>
            <a:endParaRPr lang="it-IT" sz="2000" dirty="0"/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1855F6E0-4E6A-5507-2733-49D5F3D4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29082832-7111-16FC-5757-AE587AA7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F2856DD-72C8-4CFB-0884-F6860F83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3067CC2-FDDC-3ED1-F8E6-F182A51DF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4"/>
          <a:stretch/>
        </p:blipFill>
        <p:spPr>
          <a:xfrm>
            <a:off x="7262076" y="3505704"/>
            <a:ext cx="3536553" cy="24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FEF9FF-AF53-844C-C586-4F9170B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C4FE6-AB7B-D7E2-035A-8AA34013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7DCDC-AA04-1DC9-B193-D7F258B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634FE8-A39E-3C94-C4CC-257374C6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89" y="1768234"/>
            <a:ext cx="1733792" cy="1724266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02477335-76FC-C646-F826-6BACE3E47337}"/>
              </a:ext>
            </a:extLst>
          </p:cNvPr>
          <p:cNvSpPr/>
          <p:nvPr/>
        </p:nvSpPr>
        <p:spPr>
          <a:xfrm>
            <a:off x="1933539" y="1981200"/>
            <a:ext cx="1060450" cy="86812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1B6B9A-1A1E-6F8F-2E6C-A73AB840CB2C}"/>
              </a:ext>
            </a:extLst>
          </p:cNvPr>
          <p:cNvSpPr txBox="1"/>
          <p:nvPr/>
        </p:nvSpPr>
        <p:spPr>
          <a:xfrm>
            <a:off x="3502102" y="1859253"/>
            <a:ext cx="1931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PK </a:t>
            </a:r>
            <a:r>
              <a:rPr lang="it-IT" dirty="0" err="1"/>
              <a:t>issues</a:t>
            </a:r>
            <a:r>
              <a:rPr lang="it-IT" dirty="0"/>
              <a:t>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pPr algn="ctr"/>
            <a:r>
              <a:rPr lang="it-IT" dirty="0" err="1">
                <a:sym typeface="Wingdings" panose="05000000000000000000" pitchFamily="2" charset="2"/>
              </a:rPr>
              <a:t>polar</a:t>
            </a:r>
            <a:r>
              <a:rPr lang="it-IT" dirty="0">
                <a:sym typeface="Wingdings" panose="05000000000000000000" pitchFamily="2" charset="2"/>
              </a:rPr>
              <a:t> features to </a:t>
            </a:r>
            <a:r>
              <a:rPr lang="it-IT" dirty="0" err="1">
                <a:sym typeface="Wingdings" panose="05000000000000000000" pitchFamily="2" charset="2"/>
              </a:rPr>
              <a:t>decrease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lipophilicity</a:t>
            </a:r>
            <a:r>
              <a:rPr lang="it-IT" dirty="0">
                <a:sym typeface="Wingdings" panose="05000000000000000000" pitchFamily="2" charset="2"/>
              </a:rPr>
              <a:t> (</a:t>
            </a:r>
            <a:r>
              <a:rPr lang="it-IT" dirty="0"/>
              <a:t>logP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≤2)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35F925D-BE74-BDF9-74B1-1DFCA208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>
            <a:normAutofit/>
          </a:bodyPr>
          <a:lstStyle/>
          <a:p>
            <a:r>
              <a:rPr lang="it-IT" dirty="0" err="1"/>
              <a:t>Tofacitinib</a:t>
            </a:r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C5B0CFE-1189-0562-8771-EC6DF8247379}"/>
              </a:ext>
            </a:extLst>
          </p:cNvPr>
          <p:cNvCxnSpPr/>
          <p:nvPr/>
        </p:nvCxnSpPr>
        <p:spPr>
          <a:xfrm>
            <a:off x="4494091" y="2211413"/>
            <a:ext cx="0" cy="2779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3B64848-8A19-7DCF-A4C1-DE14256543B8}"/>
              </a:ext>
            </a:extLst>
          </p:cNvPr>
          <p:cNvCxnSpPr>
            <a:cxnSpLocks/>
          </p:cNvCxnSpPr>
          <p:nvPr/>
        </p:nvCxnSpPr>
        <p:spPr>
          <a:xfrm>
            <a:off x="2267640" y="3539396"/>
            <a:ext cx="0" cy="628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5AE56994-4320-7CA4-32F7-87DB50EAF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5"/>
          <a:stretch/>
        </p:blipFill>
        <p:spPr>
          <a:xfrm>
            <a:off x="1311006" y="4373689"/>
            <a:ext cx="1946689" cy="164805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2D5169-2060-97D6-D7A8-CF566C374B56}"/>
              </a:ext>
            </a:extLst>
          </p:cNvPr>
          <p:cNvSpPr txBox="1"/>
          <p:nvPr/>
        </p:nvSpPr>
        <p:spPr>
          <a:xfrm>
            <a:off x="3475932" y="4895115"/>
            <a:ext cx="210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 err="1">
                <a:solidFill>
                  <a:srgbClr val="000000"/>
                </a:solidFill>
                <a:effectLst/>
              </a:rPr>
              <a:t>Tofacitinib</a:t>
            </a:r>
            <a:endParaRPr lang="it-IT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</a:rPr>
              <a:t>CP-690550</a:t>
            </a:r>
            <a:endParaRPr lang="it-IT" dirty="0"/>
          </a:p>
          <a:p>
            <a:pPr algn="ctr"/>
            <a:r>
              <a:rPr lang="it-IT" dirty="0"/>
              <a:t>JAK3 IC50 = 1nM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5371280-68A2-6C8E-CDE6-7D28E983B8C0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First in class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A385ADC-DBC5-D79E-EB79-2E9BB3325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166" y="2396707"/>
            <a:ext cx="4297832" cy="29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7ACD037-589A-3C92-09C2-6B11587BC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3"/>
          <a:stretch/>
        </p:blipFill>
        <p:spPr>
          <a:xfrm>
            <a:off x="6641448" y="2044771"/>
            <a:ext cx="4885947" cy="3423253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FEF9FF-AF53-844C-C586-4F9170B5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C4FE6-AB7B-D7E2-035A-8AA34013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7DCDC-AA04-1DC9-B193-D7F258B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634FE8-A39E-3C94-C4CC-257374C6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89" y="1768234"/>
            <a:ext cx="1733792" cy="1724266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02477335-76FC-C646-F826-6BACE3E47337}"/>
              </a:ext>
            </a:extLst>
          </p:cNvPr>
          <p:cNvSpPr/>
          <p:nvPr/>
        </p:nvSpPr>
        <p:spPr>
          <a:xfrm>
            <a:off x="1933539" y="1981200"/>
            <a:ext cx="1060450" cy="86812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1B6B9A-1A1E-6F8F-2E6C-A73AB840CB2C}"/>
              </a:ext>
            </a:extLst>
          </p:cNvPr>
          <p:cNvSpPr txBox="1"/>
          <p:nvPr/>
        </p:nvSpPr>
        <p:spPr>
          <a:xfrm>
            <a:off x="3502102" y="1859253"/>
            <a:ext cx="1931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PK </a:t>
            </a:r>
            <a:r>
              <a:rPr lang="it-IT" dirty="0" err="1"/>
              <a:t>issues</a:t>
            </a:r>
            <a:r>
              <a:rPr lang="it-IT" dirty="0"/>
              <a:t>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pPr algn="ctr"/>
            <a:r>
              <a:rPr lang="it-IT" dirty="0" err="1">
                <a:sym typeface="Wingdings" panose="05000000000000000000" pitchFamily="2" charset="2"/>
              </a:rPr>
              <a:t>polar</a:t>
            </a:r>
            <a:r>
              <a:rPr lang="it-IT" dirty="0">
                <a:sym typeface="Wingdings" panose="05000000000000000000" pitchFamily="2" charset="2"/>
              </a:rPr>
              <a:t> features to </a:t>
            </a:r>
            <a:r>
              <a:rPr lang="it-IT" dirty="0" err="1">
                <a:sym typeface="Wingdings" panose="05000000000000000000" pitchFamily="2" charset="2"/>
              </a:rPr>
              <a:t>decrease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lipophilicity</a:t>
            </a:r>
            <a:r>
              <a:rPr lang="it-IT" dirty="0">
                <a:sym typeface="Wingdings" panose="05000000000000000000" pitchFamily="2" charset="2"/>
              </a:rPr>
              <a:t> (</a:t>
            </a:r>
            <a:r>
              <a:rPr lang="it-IT" dirty="0"/>
              <a:t>logP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≤2)</a:t>
            </a:r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35F925D-BE74-BDF9-74B1-1DFCA208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>
            <a:normAutofit/>
          </a:bodyPr>
          <a:lstStyle/>
          <a:p>
            <a:r>
              <a:rPr lang="it-IT" dirty="0" err="1"/>
              <a:t>Tofacitinib</a:t>
            </a:r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C5B0CFE-1189-0562-8771-EC6DF8247379}"/>
              </a:ext>
            </a:extLst>
          </p:cNvPr>
          <p:cNvCxnSpPr/>
          <p:nvPr/>
        </p:nvCxnSpPr>
        <p:spPr>
          <a:xfrm>
            <a:off x="4494091" y="2211413"/>
            <a:ext cx="0" cy="2779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3B64848-8A19-7DCF-A4C1-DE14256543B8}"/>
              </a:ext>
            </a:extLst>
          </p:cNvPr>
          <p:cNvCxnSpPr>
            <a:cxnSpLocks/>
          </p:cNvCxnSpPr>
          <p:nvPr/>
        </p:nvCxnSpPr>
        <p:spPr>
          <a:xfrm>
            <a:off x="2267640" y="3539396"/>
            <a:ext cx="0" cy="6285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5AE56994-4320-7CA4-32F7-87DB50EAF8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5"/>
          <a:stretch/>
        </p:blipFill>
        <p:spPr>
          <a:xfrm>
            <a:off x="1311006" y="4373689"/>
            <a:ext cx="1946689" cy="164805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2D5169-2060-97D6-D7A8-CF566C374B56}"/>
              </a:ext>
            </a:extLst>
          </p:cNvPr>
          <p:cNvSpPr txBox="1"/>
          <p:nvPr/>
        </p:nvSpPr>
        <p:spPr>
          <a:xfrm>
            <a:off x="3475932" y="4895115"/>
            <a:ext cx="2104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 err="1">
                <a:solidFill>
                  <a:srgbClr val="000000"/>
                </a:solidFill>
                <a:effectLst/>
              </a:rPr>
              <a:t>Tofacitinib</a:t>
            </a:r>
            <a:endParaRPr lang="it-IT" b="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</a:rPr>
              <a:t>CP-690550</a:t>
            </a:r>
            <a:endParaRPr lang="it-IT" dirty="0"/>
          </a:p>
          <a:p>
            <a:pPr algn="ctr"/>
            <a:r>
              <a:rPr lang="it-IT" dirty="0"/>
              <a:t>JAK3 IC50 = 1nM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5371280-68A2-6C8E-CDE6-7D28E983B8C0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First in class</a:t>
            </a:r>
          </a:p>
        </p:txBody>
      </p:sp>
    </p:spTree>
    <p:extLst>
      <p:ext uri="{BB962C8B-B14F-4D97-AF65-F5344CB8AC3E}">
        <p14:creationId xmlns:p14="http://schemas.microsoft.com/office/powerpoint/2010/main" val="33721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CBA1F-5C78-581D-5099-BD8322AC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Tofacitinib</a:t>
            </a:r>
            <a:r>
              <a:rPr lang="it-IT" dirty="0"/>
              <a:t>: PAN-JAK </a:t>
            </a:r>
            <a:r>
              <a:rPr lang="it-IT" dirty="0" err="1"/>
              <a:t>inhibitor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A40866-6D8F-4DBC-DB1E-6FA3665A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1D808F-415F-2DEA-FA32-68BB336C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123CB-420B-F9DC-2F51-94D4EC8A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FF9B52-1247-E293-30DD-440E438153CB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First in class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4A444-5B87-AA22-DB57-7FEBB8D3ACCB}"/>
              </a:ext>
            </a:extLst>
          </p:cNvPr>
          <p:cNvSpPr txBox="1"/>
          <p:nvPr/>
        </p:nvSpPr>
        <p:spPr>
          <a:xfrm>
            <a:off x="839117" y="1690688"/>
            <a:ext cx="827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hemoglobin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patients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16A83A-D3A3-518E-6010-152208943F2C}"/>
              </a:ext>
            </a:extLst>
          </p:cNvPr>
          <p:cNvSpPr txBox="1"/>
          <p:nvPr/>
        </p:nvSpPr>
        <p:spPr>
          <a:xfrm>
            <a:off x="838200" y="2065388"/>
            <a:ext cx="335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IC50 (JAK1)=3,2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(JAK2)=4,1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(JAK3)=1,6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(TYK2)=34,0 </a:t>
            </a:r>
            <a:r>
              <a:rPr lang="it-IT" dirty="0" err="1"/>
              <a:t>nM</a:t>
            </a:r>
            <a:endParaRPr lang="it-IT" dirty="0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C8D144C0-9B38-F2F5-9D28-41B9C075F875}"/>
              </a:ext>
            </a:extLst>
          </p:cNvPr>
          <p:cNvSpPr/>
          <p:nvPr/>
        </p:nvSpPr>
        <p:spPr>
          <a:xfrm>
            <a:off x="6202496" y="1875354"/>
            <a:ext cx="330506" cy="1330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22AB82-3320-37A4-D1BB-49C635B886FF}"/>
              </a:ext>
            </a:extLst>
          </p:cNvPr>
          <p:cNvSpPr txBox="1"/>
          <p:nvPr/>
        </p:nvSpPr>
        <p:spPr>
          <a:xfrm>
            <a:off x="6601857" y="2217653"/>
            <a:ext cx="449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Interference with Erythropoietin receptor and Thrombopoietin receptor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2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CBA1F-5C78-581D-5099-BD8322AC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Tofacitinib</a:t>
            </a:r>
            <a:r>
              <a:rPr lang="it-IT" dirty="0"/>
              <a:t>: PAN-JAK </a:t>
            </a:r>
            <a:r>
              <a:rPr lang="it-IT" dirty="0" err="1"/>
              <a:t>inhibitor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A40866-6D8F-4DBC-DB1E-6FA3665A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1D808F-415F-2DEA-FA32-68BB336C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123CB-420B-F9DC-2F51-94D4EC8A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CFF9B52-1247-E293-30DD-440E438153CB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First in class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43CC99-6751-6B45-1836-422A6D63F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1829" y="3823922"/>
          <a:ext cx="2313542" cy="174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811398" imgH="2125674" progId="ChemDraw.Document.6.0">
                  <p:embed/>
                </p:oleObj>
              </mc:Choice>
              <mc:Fallback>
                <p:oleObj name="CS ChemDraw Drawing" r:id="rId3" imgW="2811398" imgH="2125674" progId="ChemDraw.Document.6.0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8643CC99-6751-6B45-1836-422A6D63F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829" y="3823922"/>
                        <a:ext cx="2313542" cy="174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96A210D-0F6A-6C71-BBD3-93F57FD8A948}"/>
              </a:ext>
            </a:extLst>
          </p:cNvPr>
          <p:cNvCxnSpPr>
            <a:cxnSpLocks/>
          </p:cNvCxnSpPr>
          <p:nvPr/>
        </p:nvCxnSpPr>
        <p:spPr>
          <a:xfrm>
            <a:off x="5618602" y="4781320"/>
            <a:ext cx="13330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F39D1F3-990E-5B9D-9C95-8F4EA337D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9797" y="3812158"/>
          <a:ext cx="1387206" cy="175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627265" imgH="2060155" progId="ChemDraw.Document.6.0">
                  <p:embed/>
                </p:oleObj>
              </mc:Choice>
              <mc:Fallback>
                <p:oleObj name="CS ChemDraw Drawing" r:id="rId5" imgW="1627265" imgH="2060155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F39D1F3-990E-5B9D-9C95-8F4EA337D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9797" y="3812158"/>
                        <a:ext cx="1387206" cy="1756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4A444-5B87-AA22-DB57-7FEBB8D3ACCB}"/>
              </a:ext>
            </a:extLst>
          </p:cNvPr>
          <p:cNvSpPr txBox="1"/>
          <p:nvPr/>
        </p:nvSpPr>
        <p:spPr>
          <a:xfrm>
            <a:off x="839117" y="1690688"/>
            <a:ext cx="827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Reduction</a:t>
            </a:r>
            <a:r>
              <a:rPr lang="it-IT" dirty="0"/>
              <a:t> of </a:t>
            </a:r>
            <a:r>
              <a:rPr lang="it-IT" dirty="0" err="1"/>
              <a:t>hemoglobin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patients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16A83A-D3A3-518E-6010-152208943F2C}"/>
              </a:ext>
            </a:extLst>
          </p:cNvPr>
          <p:cNvSpPr txBox="1"/>
          <p:nvPr/>
        </p:nvSpPr>
        <p:spPr>
          <a:xfrm>
            <a:off x="838200" y="2065388"/>
            <a:ext cx="335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IC50 (JAK1)=3,2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(JAK2)=4,1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(JAK3)=1,6 </a:t>
            </a:r>
            <a:r>
              <a:rPr lang="it-IT" dirty="0" err="1"/>
              <a:t>nM</a:t>
            </a:r>
            <a:endParaRPr lang="it-IT" dirty="0"/>
          </a:p>
          <a:p>
            <a:r>
              <a:rPr lang="it-IT" dirty="0"/>
              <a:t>     IC50 (TYK2)=34,0 </a:t>
            </a:r>
            <a:r>
              <a:rPr lang="it-IT" dirty="0" err="1"/>
              <a:t>nM</a:t>
            </a:r>
            <a:endParaRPr lang="it-IT" dirty="0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C8D144C0-9B38-F2F5-9D28-41B9C075F875}"/>
              </a:ext>
            </a:extLst>
          </p:cNvPr>
          <p:cNvSpPr/>
          <p:nvPr/>
        </p:nvSpPr>
        <p:spPr>
          <a:xfrm>
            <a:off x="6202496" y="1875354"/>
            <a:ext cx="330506" cy="1330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22AB82-3320-37A4-D1BB-49C635B886FF}"/>
              </a:ext>
            </a:extLst>
          </p:cNvPr>
          <p:cNvSpPr txBox="1"/>
          <p:nvPr/>
        </p:nvSpPr>
        <p:spPr>
          <a:xfrm>
            <a:off x="6601857" y="2217653"/>
            <a:ext cx="449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Interference with Erythropoietin receptor and Thrombopoietin receptor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7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B973BF-34E1-1C86-1761-216FB97F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66C82E-68BC-B6EC-80D7-191BB091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B2D6C2-7784-6090-DFD1-8A82AF23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041A13-F690-3A26-1571-D567750CBA12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graphicFrame>
        <p:nvGraphicFramePr>
          <p:cNvPr id="21" name="Tabella 21">
            <a:extLst>
              <a:ext uri="{FF2B5EF4-FFF2-40B4-BE49-F238E27FC236}">
                <a16:creationId xmlns:a16="http://schemas.microsoft.com/office/drawing/2014/main" id="{BC9349B4-4D16-34F0-74CA-A76DFA67F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29273"/>
              </p:ext>
            </p:extLst>
          </p:nvPr>
        </p:nvGraphicFramePr>
        <p:xfrm>
          <a:off x="1079652" y="2147541"/>
          <a:ext cx="10274148" cy="372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716">
                  <a:extLst>
                    <a:ext uri="{9D8B030D-6E8A-4147-A177-3AD203B41FA5}">
                      <a16:colId xmlns:a16="http://schemas.microsoft.com/office/drawing/2014/main" val="2643820596"/>
                    </a:ext>
                  </a:extLst>
                </a:gridCol>
                <a:gridCol w="3424716">
                  <a:extLst>
                    <a:ext uri="{9D8B030D-6E8A-4147-A177-3AD203B41FA5}">
                      <a16:colId xmlns:a16="http://schemas.microsoft.com/office/drawing/2014/main" val="2243445021"/>
                    </a:ext>
                  </a:extLst>
                </a:gridCol>
                <a:gridCol w="3424716">
                  <a:extLst>
                    <a:ext uri="{9D8B030D-6E8A-4147-A177-3AD203B41FA5}">
                      <a16:colId xmlns:a16="http://schemas.microsoft.com/office/drawing/2014/main" val="2081688458"/>
                    </a:ext>
                  </a:extLst>
                </a:gridCol>
              </a:tblGrid>
              <a:tr h="3720824"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ysClr val="windowText" lastClr="000000"/>
                          </a:solidFill>
                        </a:rPr>
                        <a:t>Sulfamides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ysClr val="windowText" lastClr="000000"/>
                          </a:solidFill>
                        </a:rPr>
                        <a:t>Sulfones</a:t>
                      </a:r>
                      <a:endParaRPr lang="it-IT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err="1">
                          <a:solidFill>
                            <a:sysClr val="windowText" lastClr="000000"/>
                          </a:solidFill>
                        </a:rPr>
                        <a:t>Sulfonamides</a:t>
                      </a:r>
                      <a:r>
                        <a:rPr lang="it-IT" b="0" dirty="0">
                          <a:solidFill>
                            <a:sysClr val="windowText" lastClr="000000"/>
                          </a:solidFill>
                        </a:rPr>
                        <a:t> and ‘Reverse </a:t>
                      </a:r>
                      <a:r>
                        <a:rPr lang="it-IT" b="0" dirty="0" err="1">
                          <a:solidFill>
                            <a:sysClr val="windowText" lastClr="000000"/>
                          </a:solidFill>
                        </a:rPr>
                        <a:t>Sulfonamides</a:t>
                      </a:r>
                      <a:r>
                        <a:rPr lang="it-IT" b="0" dirty="0">
                          <a:solidFill>
                            <a:sysClr val="windowText" lastClr="000000"/>
                          </a:solidFill>
                        </a:rPr>
                        <a:t>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028816"/>
                  </a:ext>
                </a:extLst>
              </a:tr>
            </a:tbl>
          </a:graphicData>
        </a:graphic>
      </p:graphicFrame>
      <p:grpSp>
        <p:nvGrpSpPr>
          <p:cNvPr id="11" name="Gruppo 10">
            <a:extLst>
              <a:ext uri="{FF2B5EF4-FFF2-40B4-BE49-F238E27FC236}">
                <a16:creationId xmlns:a16="http://schemas.microsoft.com/office/drawing/2014/main" id="{B48D2CFE-B27E-EC75-21FB-546CC49C7D3D}"/>
              </a:ext>
            </a:extLst>
          </p:cNvPr>
          <p:cNvGrpSpPr/>
          <p:nvPr/>
        </p:nvGrpSpPr>
        <p:grpSpPr>
          <a:xfrm>
            <a:off x="1363638" y="3149745"/>
            <a:ext cx="1454226" cy="1160409"/>
            <a:chOff x="1200839" y="3041180"/>
            <a:chExt cx="1454226" cy="1160409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6024744-BF34-196E-C90B-3A1281557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52" r="5728"/>
            <a:stretch/>
          </p:blipFill>
          <p:spPr>
            <a:xfrm>
              <a:off x="1200839" y="3041180"/>
              <a:ext cx="1454226" cy="775639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30749ED-EDC7-A118-7B9A-7D0BC325FD28}"/>
                </a:ext>
              </a:extLst>
            </p:cNvPr>
            <p:cNvSpPr txBox="1"/>
            <p:nvPr/>
          </p:nvSpPr>
          <p:spPr>
            <a:xfrm>
              <a:off x="1630495" y="3832257"/>
              <a:ext cx="460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11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20A4E61-84D0-3C4A-B959-3C24AB00AD9A}"/>
              </a:ext>
            </a:extLst>
          </p:cNvPr>
          <p:cNvGrpSpPr/>
          <p:nvPr/>
        </p:nvGrpSpPr>
        <p:grpSpPr>
          <a:xfrm>
            <a:off x="1363638" y="4521062"/>
            <a:ext cx="2657475" cy="1236107"/>
            <a:chOff x="1363638" y="4289567"/>
            <a:chExt cx="2657475" cy="1236107"/>
          </a:xfrm>
        </p:grpSpPr>
        <p:pic>
          <p:nvPicPr>
            <p:cNvPr id="18" name="Immagine 17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935604D1-7006-B155-F817-B91AA9E8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638" y="4289567"/>
              <a:ext cx="2657475" cy="866775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0C3E412-8CDC-E66A-C54D-30C156B47BE5}"/>
                </a:ext>
              </a:extLst>
            </p:cNvPr>
            <p:cNvSpPr txBox="1"/>
            <p:nvPr/>
          </p:nvSpPr>
          <p:spPr>
            <a:xfrm>
              <a:off x="1868573" y="5156342"/>
              <a:ext cx="44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15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3F4344-BAE9-7AB8-FA90-CE0D4C344902}"/>
              </a:ext>
            </a:extLst>
          </p:cNvPr>
          <p:cNvGrpSpPr/>
          <p:nvPr/>
        </p:nvGrpSpPr>
        <p:grpSpPr>
          <a:xfrm>
            <a:off x="4842640" y="3247409"/>
            <a:ext cx="1933845" cy="965081"/>
            <a:chOff x="4655351" y="3028685"/>
            <a:chExt cx="1933845" cy="965081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C780983-F282-6D64-FB7C-5461C9199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5351" y="3028685"/>
              <a:ext cx="1933845" cy="562053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EFF72ED2-0F45-E35E-CFF9-BC64B9045D93}"/>
                </a:ext>
              </a:extLst>
            </p:cNvPr>
            <p:cNvSpPr txBox="1"/>
            <p:nvPr/>
          </p:nvSpPr>
          <p:spPr>
            <a:xfrm>
              <a:off x="5203637" y="3624434"/>
              <a:ext cx="462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19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2AA3D31-F73A-366F-29C7-A28FC795A9E8}"/>
              </a:ext>
            </a:extLst>
          </p:cNvPr>
          <p:cNvGrpSpPr/>
          <p:nvPr/>
        </p:nvGrpSpPr>
        <p:grpSpPr>
          <a:xfrm>
            <a:off x="5030374" y="4583454"/>
            <a:ext cx="1543265" cy="1283609"/>
            <a:chOff x="4743234" y="4314355"/>
            <a:chExt cx="1543265" cy="1283609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DDA361BD-3B9F-839A-E85A-CDF7F3877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3234" y="4314355"/>
              <a:ext cx="1543265" cy="981212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8379C37B-550C-4892-99F4-34D706E6A78E}"/>
                </a:ext>
              </a:extLst>
            </p:cNvPr>
            <p:cNvSpPr txBox="1"/>
            <p:nvPr/>
          </p:nvSpPr>
          <p:spPr>
            <a:xfrm>
              <a:off x="5169371" y="5228632"/>
              <a:ext cx="46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20</a:t>
              </a: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9700C5D4-DC7C-6AD9-E276-51A416CB338B}"/>
              </a:ext>
            </a:extLst>
          </p:cNvPr>
          <p:cNvGrpSpPr/>
          <p:nvPr/>
        </p:nvGrpSpPr>
        <p:grpSpPr>
          <a:xfrm>
            <a:off x="8418268" y="3149745"/>
            <a:ext cx="1714739" cy="1086945"/>
            <a:chOff x="8297081" y="2848795"/>
            <a:chExt cx="1714739" cy="1086945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8537FA51-45A9-CB08-8277-D47340CE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97081" y="2848795"/>
              <a:ext cx="1714739" cy="981212"/>
            </a:xfrm>
            <a:prstGeom prst="rect">
              <a:avLst/>
            </a:prstGeom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99FD035-90BD-C860-D17A-EDE11EDFAD96}"/>
                </a:ext>
              </a:extLst>
            </p:cNvPr>
            <p:cNvSpPr txBox="1"/>
            <p:nvPr/>
          </p:nvSpPr>
          <p:spPr>
            <a:xfrm>
              <a:off x="8821491" y="3566408"/>
              <a:ext cx="332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9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09020A27-EA57-413F-6E55-79C627102283}"/>
              </a:ext>
            </a:extLst>
          </p:cNvPr>
          <p:cNvGrpSpPr/>
          <p:nvPr/>
        </p:nvGrpSpPr>
        <p:grpSpPr>
          <a:xfrm>
            <a:off x="8401259" y="4715253"/>
            <a:ext cx="2438400" cy="1160480"/>
            <a:chOff x="8280072" y="4483758"/>
            <a:chExt cx="2438400" cy="1160480"/>
          </a:xfrm>
        </p:grpSpPr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2C4FCE52-1B75-95C6-D46D-5471B74B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072" y="4483758"/>
              <a:ext cx="2438400" cy="85725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0B6F3AF8-2BC4-40AC-F1D0-9B143499E138}"/>
                </a:ext>
              </a:extLst>
            </p:cNvPr>
            <p:cNvSpPr txBox="1"/>
            <p:nvPr/>
          </p:nvSpPr>
          <p:spPr>
            <a:xfrm>
              <a:off x="8844686" y="5274906"/>
              <a:ext cx="654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23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1A21591-ABEE-75B5-0D6A-AFB13FBF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en-US" dirty="0"/>
              <a:t>SBDD</a:t>
            </a:r>
            <a:r>
              <a:rPr lang="en-US" sz="3400" dirty="0"/>
              <a:t> optimization for </a:t>
            </a:r>
            <a:r>
              <a:rPr lang="en-US" sz="3400" dirty="0" err="1"/>
              <a:t>Abrocitinib</a:t>
            </a:r>
            <a:endParaRPr lang="it-IT" sz="3400" dirty="0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F24E7F37-B8F6-12B1-0F28-2DE2A7019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783682"/>
              </p:ext>
            </p:extLst>
          </p:nvPr>
        </p:nvGraphicFramePr>
        <p:xfrm>
          <a:off x="9109157" y="107991"/>
          <a:ext cx="1417908" cy="179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627265" imgH="2060155" progId="ChemDraw.Document.6.0">
                  <p:embed/>
                </p:oleObj>
              </mc:Choice>
              <mc:Fallback>
                <p:oleObj name="CS ChemDraw Drawing" r:id="rId9" imgW="1627265" imgH="2060155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F39D1F3-990E-5B9D-9C95-8F4EA337D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09157" y="107991"/>
                        <a:ext cx="1417908" cy="179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0D0013AA-F2A3-0B05-AA2F-A2800FB73C2C}"/>
              </a:ext>
            </a:extLst>
          </p:cNvPr>
          <p:cNvSpPr/>
          <p:nvPr/>
        </p:nvSpPr>
        <p:spPr>
          <a:xfrm>
            <a:off x="9000552" y="81024"/>
            <a:ext cx="1584387" cy="19035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0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A7F3A-CC06-FE31-96DE-707141D5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A7F8A2-AD05-D81D-54CF-3DD1F4B7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BD1351-AE66-C65B-3CA4-1513E15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957851-73AC-8BB4-3F29-617D8901219C}"/>
              </a:ext>
            </a:extLst>
          </p:cNvPr>
          <p:cNvSpPr txBox="1"/>
          <p:nvPr/>
        </p:nvSpPr>
        <p:spPr>
          <a:xfrm>
            <a:off x="838200" y="1690688"/>
            <a:ext cx="963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Results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Selectivity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side chains </a:t>
            </a:r>
            <a:r>
              <a:rPr lang="it-IT" dirty="0" err="1"/>
              <a:t>grew</a:t>
            </a:r>
            <a:r>
              <a:rPr lang="it-IT" dirty="0"/>
              <a:t> </a:t>
            </a:r>
            <a:r>
              <a:rPr lang="it-IT" dirty="0" err="1"/>
              <a:t>larger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Sulfamide</a:t>
            </a:r>
            <a:r>
              <a:rPr lang="it-IT" dirty="0"/>
              <a:t> subset </a:t>
            </a:r>
            <a:r>
              <a:rPr lang="it-IT" dirty="0" err="1"/>
              <a:t>is</a:t>
            </a:r>
            <a:r>
              <a:rPr lang="it-IT" dirty="0"/>
              <a:t> of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(</a:t>
            </a:r>
            <a:r>
              <a:rPr lang="it-IT" dirty="0" err="1"/>
              <a:t>poorest</a:t>
            </a:r>
            <a:r>
              <a:rPr lang="it-IT" dirty="0"/>
              <a:t> JAK1 </a:t>
            </a:r>
            <a:r>
              <a:rPr lang="it-IT" dirty="0" err="1"/>
              <a:t>potency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Sulfonamides</a:t>
            </a:r>
            <a:r>
              <a:rPr lang="it-IT" dirty="0"/>
              <a:t> </a:t>
            </a:r>
            <a:r>
              <a:rPr lang="it-IT" dirty="0" err="1"/>
              <a:t>achieve</a:t>
            </a:r>
            <a:r>
              <a:rPr lang="it-IT" dirty="0"/>
              <a:t> the best </a:t>
            </a:r>
            <a:r>
              <a:rPr lang="it-IT" dirty="0" err="1"/>
              <a:t>selectivity</a:t>
            </a:r>
            <a:r>
              <a:rPr lang="it-IT" dirty="0"/>
              <a:t> for JAK1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metabolic stability when log D</a:t>
            </a:r>
            <a:r>
              <a:rPr lang="en-US" baseline="-25000" dirty="0"/>
              <a:t>7.4</a:t>
            </a:r>
            <a:r>
              <a:rPr lang="en-US" dirty="0"/>
              <a:t>&lt;2.0</a:t>
            </a: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80E1669-1702-6735-4B2A-F7C3D16A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Abrocitinib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98D5A15-2E45-0D6A-DD9A-BACF93597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4"/>
          <a:stretch/>
        </p:blipFill>
        <p:spPr>
          <a:xfrm>
            <a:off x="4232899" y="3246818"/>
            <a:ext cx="3381847" cy="23815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6B469F-C78C-8A28-B190-1627CFDAFC35}"/>
              </a:ext>
            </a:extLst>
          </p:cNvPr>
          <p:cNvSpPr txBox="1"/>
          <p:nvPr/>
        </p:nvSpPr>
        <p:spPr>
          <a:xfrm>
            <a:off x="4681884" y="5623043"/>
            <a:ext cx="19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PF-04965842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74B636-CFC9-A921-C89D-24E6B3A961A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C25BCC-204F-E4E0-EC7C-E4D4C0CC3E81}"/>
              </a:ext>
            </a:extLst>
          </p:cNvPr>
          <p:cNvSpPr txBox="1"/>
          <p:nvPr/>
        </p:nvSpPr>
        <p:spPr>
          <a:xfrm>
            <a:off x="1043186" y="3754915"/>
            <a:ext cx="2951544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dirty="0">
                <a:solidFill>
                  <a:schemeClr val="tx1"/>
                </a:solidFill>
              </a:rPr>
              <a:t>IC50(JAK1)= 29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IC50(JAK2)= 803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IC50(JAK3)= &gt;10,000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IC50(TYK2)= 1250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 err="1">
                <a:solidFill>
                  <a:schemeClr val="tx1"/>
                </a:solidFill>
              </a:rPr>
              <a:t>logD</a:t>
            </a:r>
            <a:r>
              <a:rPr lang="it-IT" dirty="0">
                <a:solidFill>
                  <a:schemeClr val="tx1"/>
                </a:solidFill>
              </a:rPr>
              <a:t>=1.9</a:t>
            </a:r>
          </a:p>
        </p:txBody>
      </p:sp>
    </p:spTree>
    <p:extLst>
      <p:ext uri="{BB962C8B-B14F-4D97-AF65-F5344CB8AC3E}">
        <p14:creationId xmlns:p14="http://schemas.microsoft.com/office/powerpoint/2010/main" val="233002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A7F3A-CC06-FE31-96DE-707141D5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A7F8A2-AD05-D81D-54CF-3DD1F4B7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BD1351-AE66-C65B-3CA4-1513E15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957851-73AC-8BB4-3F29-617D8901219C}"/>
              </a:ext>
            </a:extLst>
          </p:cNvPr>
          <p:cNvSpPr txBox="1"/>
          <p:nvPr/>
        </p:nvSpPr>
        <p:spPr>
          <a:xfrm>
            <a:off x="838200" y="1690688"/>
            <a:ext cx="963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Results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Selectivity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improved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side chains </a:t>
            </a:r>
            <a:r>
              <a:rPr lang="it-IT" dirty="0" err="1"/>
              <a:t>grew</a:t>
            </a:r>
            <a:r>
              <a:rPr lang="it-IT" dirty="0"/>
              <a:t> </a:t>
            </a:r>
            <a:r>
              <a:rPr lang="it-IT" dirty="0" err="1"/>
              <a:t>larger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Sulfamide</a:t>
            </a:r>
            <a:r>
              <a:rPr lang="it-IT" dirty="0"/>
              <a:t> subset </a:t>
            </a:r>
            <a:r>
              <a:rPr lang="it-IT" dirty="0" err="1"/>
              <a:t>is</a:t>
            </a:r>
            <a:r>
              <a:rPr lang="it-IT" dirty="0"/>
              <a:t> of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(</a:t>
            </a:r>
            <a:r>
              <a:rPr lang="it-IT" dirty="0" err="1"/>
              <a:t>poorest</a:t>
            </a:r>
            <a:r>
              <a:rPr lang="it-IT" dirty="0"/>
              <a:t> JAK1 </a:t>
            </a:r>
            <a:r>
              <a:rPr lang="it-IT" dirty="0" err="1"/>
              <a:t>potency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Sulfonamides</a:t>
            </a:r>
            <a:r>
              <a:rPr lang="it-IT" dirty="0"/>
              <a:t> </a:t>
            </a:r>
            <a:r>
              <a:rPr lang="it-IT" dirty="0" err="1"/>
              <a:t>achieve</a:t>
            </a:r>
            <a:r>
              <a:rPr lang="it-IT" dirty="0"/>
              <a:t> the best </a:t>
            </a:r>
            <a:r>
              <a:rPr lang="it-IT" dirty="0" err="1"/>
              <a:t>selectivity</a:t>
            </a:r>
            <a:r>
              <a:rPr lang="it-IT" dirty="0"/>
              <a:t> for JAK1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metabolic stability when log D</a:t>
            </a:r>
            <a:r>
              <a:rPr lang="en-US" baseline="-25000" dirty="0"/>
              <a:t>7.4</a:t>
            </a:r>
            <a:r>
              <a:rPr lang="en-US" dirty="0"/>
              <a:t>&lt;2.0</a:t>
            </a:r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80E1669-1702-6735-4B2A-F7C3D16A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Abrocitinib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9F52928-17AA-4C36-1312-0F252DB37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42" y="3259742"/>
            <a:ext cx="3740994" cy="246767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98D5A15-2E45-0D6A-DD9A-BACF935971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94"/>
          <a:stretch/>
        </p:blipFill>
        <p:spPr>
          <a:xfrm>
            <a:off x="4232899" y="3246818"/>
            <a:ext cx="3381847" cy="2381582"/>
          </a:xfrm>
          <a:prstGeom prst="rect">
            <a:avLst/>
          </a:prstGeom>
        </p:spPr>
      </p:pic>
      <p:sp>
        <p:nvSpPr>
          <p:cNvPr id="21" name="Croce 20">
            <a:extLst>
              <a:ext uri="{FF2B5EF4-FFF2-40B4-BE49-F238E27FC236}">
                <a16:creationId xmlns:a16="http://schemas.microsoft.com/office/drawing/2014/main" id="{3FA47137-4A79-8662-B495-121E57B52DFC}"/>
              </a:ext>
            </a:extLst>
          </p:cNvPr>
          <p:cNvSpPr/>
          <p:nvPr/>
        </p:nvSpPr>
        <p:spPr>
          <a:xfrm rot="2664940">
            <a:off x="7742285" y="3446167"/>
            <a:ext cx="2546132" cy="2514165"/>
          </a:xfrm>
          <a:prstGeom prst="plus">
            <a:avLst>
              <a:gd name="adj" fmla="val 45074"/>
            </a:avLst>
          </a:prstGeom>
          <a:solidFill>
            <a:srgbClr val="FF5050">
              <a:alpha val="66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6B469F-C78C-8A28-B190-1627CFDAFC35}"/>
              </a:ext>
            </a:extLst>
          </p:cNvPr>
          <p:cNvSpPr txBox="1"/>
          <p:nvPr/>
        </p:nvSpPr>
        <p:spPr>
          <a:xfrm>
            <a:off x="4681884" y="5623043"/>
            <a:ext cx="191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PF-04965842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774B636-CFC9-A921-C89D-24E6B3A961A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C25BCC-204F-E4E0-EC7C-E4D4C0CC3E81}"/>
              </a:ext>
            </a:extLst>
          </p:cNvPr>
          <p:cNvSpPr txBox="1"/>
          <p:nvPr/>
        </p:nvSpPr>
        <p:spPr>
          <a:xfrm>
            <a:off x="1043186" y="3754915"/>
            <a:ext cx="2951544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dirty="0">
                <a:solidFill>
                  <a:schemeClr val="tx1"/>
                </a:solidFill>
              </a:rPr>
              <a:t>IC50(JAK1)= 29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IC50(JAK2)= 803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IC50(JAK3)= &gt;10,000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>
                <a:solidFill>
                  <a:schemeClr val="tx1"/>
                </a:solidFill>
              </a:rPr>
              <a:t>IC50(TYK2)= 1250 </a:t>
            </a:r>
            <a:r>
              <a:rPr lang="it-IT" dirty="0" err="1">
                <a:solidFill>
                  <a:schemeClr val="tx1"/>
                </a:solidFill>
              </a:rPr>
              <a:t>nM</a:t>
            </a:r>
            <a:endParaRPr lang="it-IT" dirty="0">
              <a:solidFill>
                <a:schemeClr val="tx1"/>
              </a:solidFill>
            </a:endParaRPr>
          </a:p>
          <a:p>
            <a:pPr algn="l"/>
            <a:r>
              <a:rPr lang="it-IT" dirty="0" err="1">
                <a:solidFill>
                  <a:schemeClr val="tx1"/>
                </a:solidFill>
              </a:rPr>
              <a:t>logD</a:t>
            </a:r>
            <a:r>
              <a:rPr lang="it-IT" dirty="0">
                <a:solidFill>
                  <a:schemeClr val="tx1"/>
                </a:solidFill>
              </a:rPr>
              <a:t>=1.9</a:t>
            </a:r>
          </a:p>
        </p:txBody>
      </p:sp>
    </p:spTree>
    <p:extLst>
      <p:ext uri="{BB962C8B-B14F-4D97-AF65-F5344CB8AC3E}">
        <p14:creationId xmlns:p14="http://schemas.microsoft.com/office/powerpoint/2010/main" val="38895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58735-8CD6-01E9-09BB-79558A4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JAK1/JAK2 </a:t>
            </a:r>
            <a:r>
              <a:rPr lang="it-IT" dirty="0" err="1"/>
              <a:t>selectivity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036432-8326-0F15-AD66-9530C787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50E1B-2300-909E-592D-C32F6645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4CDEB8-B844-4F66-BAE1-B9ABFA7E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FADE777-0BFE-6FEB-25C0-5F81A332CEC6}"/>
              </a:ext>
            </a:extLst>
          </p:cNvPr>
          <p:cNvSpPr/>
          <p:nvPr/>
        </p:nvSpPr>
        <p:spPr>
          <a:xfrm>
            <a:off x="8126329" y="1591618"/>
            <a:ext cx="322346" cy="3275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AA3198E-6DB0-0F92-7E4A-D1948950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932" y="3049915"/>
            <a:ext cx="6725589" cy="27150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F11586-5BAA-126D-D305-D2473E3D39A4}"/>
              </a:ext>
            </a:extLst>
          </p:cNvPr>
          <p:cNvSpPr txBox="1"/>
          <p:nvPr/>
        </p:nvSpPr>
        <p:spPr>
          <a:xfrm>
            <a:off x="838199" y="1755392"/>
            <a:ext cx="10724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residue differences (within 5 Å radius from the ligand) are located in the hinge region, phosphate-binding region, (i.e., P-loop) and in the solvent exposed regions toward the periphery of the binding site.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7C169AB-A419-B481-B0EE-D8910DEAB878}"/>
              </a:ext>
            </a:extLst>
          </p:cNvPr>
          <p:cNvSpPr/>
          <p:nvPr/>
        </p:nvSpPr>
        <p:spPr>
          <a:xfrm>
            <a:off x="3613532" y="4407417"/>
            <a:ext cx="5734989" cy="362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9A26D0-D811-C0E2-D4D4-7BD7275CAA58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4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58735-8CD6-01E9-09BB-79558A4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JAK1/JAK2 </a:t>
            </a:r>
            <a:r>
              <a:rPr lang="it-IT" dirty="0" err="1"/>
              <a:t>selectivity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036432-8326-0F15-AD66-9530C787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50E1B-2300-909E-592D-C32F6645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4CDEB8-B844-4F66-BAE1-B9ABFA7E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FADE777-0BFE-6FEB-25C0-5F81A332CEC6}"/>
              </a:ext>
            </a:extLst>
          </p:cNvPr>
          <p:cNvSpPr/>
          <p:nvPr/>
        </p:nvSpPr>
        <p:spPr>
          <a:xfrm>
            <a:off x="8126329" y="1591618"/>
            <a:ext cx="322346" cy="3275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5C323A-182A-E8EC-7E4C-AD9725E46E01}"/>
              </a:ext>
            </a:extLst>
          </p:cNvPr>
          <p:cNvSpPr txBox="1"/>
          <p:nvPr/>
        </p:nvSpPr>
        <p:spPr>
          <a:xfrm>
            <a:off x="838200" y="1690688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Although the JAK1 kinase domain shares only 53% overall sequence identity with JAK2, most of the residues in the ATP-binding site are conserved between the two enzymes.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7773BB0-7194-73D8-0747-CCD1A9AE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2" y="2603029"/>
            <a:ext cx="5112017" cy="37317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3EC5D40-18B4-A368-F943-E43604518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7" y="2604050"/>
            <a:ext cx="4494882" cy="373075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F4B219-7F81-A9C2-2ABC-F7FE2F25B58D}"/>
              </a:ext>
            </a:extLst>
          </p:cNvPr>
          <p:cNvSpPr txBox="1"/>
          <p:nvPr/>
        </p:nvSpPr>
        <p:spPr>
          <a:xfrm>
            <a:off x="983982" y="2603029"/>
            <a:ext cx="1021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JAK1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077EE7-DBF8-2779-B611-59F2A82DA4B0}"/>
              </a:ext>
            </a:extLst>
          </p:cNvPr>
          <p:cNvSpPr txBox="1"/>
          <p:nvPr/>
        </p:nvSpPr>
        <p:spPr>
          <a:xfrm>
            <a:off x="6521987" y="2604727"/>
            <a:ext cx="10245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JAK2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CE25EB0-16FB-A243-F393-5F2E64CE842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58735-8CD6-01E9-09BB-79558A4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Understanding</a:t>
            </a:r>
            <a:r>
              <a:rPr lang="it-IT" dirty="0"/>
              <a:t> JAK1/JAK2 </a:t>
            </a:r>
            <a:r>
              <a:rPr lang="it-IT" dirty="0" err="1"/>
              <a:t>selectivity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036432-8326-0F15-AD66-9530C787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350E1B-2300-909E-592D-C32F6645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4CDEB8-B844-4F66-BAE1-B9ABFA7E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19</a:t>
            </a:fld>
            <a:endParaRPr lang="en-US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FADE777-0BFE-6FEB-25C0-5F81A332CEC6}"/>
              </a:ext>
            </a:extLst>
          </p:cNvPr>
          <p:cNvSpPr/>
          <p:nvPr/>
        </p:nvSpPr>
        <p:spPr>
          <a:xfrm>
            <a:off x="8126329" y="1591618"/>
            <a:ext cx="322346" cy="3275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5C323A-182A-E8EC-7E4C-AD9725E46E01}"/>
              </a:ext>
            </a:extLst>
          </p:cNvPr>
          <p:cNvSpPr txBox="1"/>
          <p:nvPr/>
        </p:nvSpPr>
        <p:spPr>
          <a:xfrm>
            <a:off x="838200" y="1690688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Although the JAK1 kinase domain shares only 53% overall sequence identity with JAK2, most of the residues in the ATP-binding site are conserved between the two enzymes.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7773BB0-7194-73D8-0747-CCD1A9AE5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2" y="2603029"/>
            <a:ext cx="5112017" cy="373177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7F4B219-7F81-A9C2-2ABC-F7FE2F25B58D}"/>
              </a:ext>
            </a:extLst>
          </p:cNvPr>
          <p:cNvSpPr txBox="1"/>
          <p:nvPr/>
        </p:nvSpPr>
        <p:spPr>
          <a:xfrm>
            <a:off x="983982" y="2603029"/>
            <a:ext cx="1021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JAK1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1077EE7-DBF8-2779-B611-59F2A82DA4B0}"/>
              </a:ext>
            </a:extLst>
          </p:cNvPr>
          <p:cNvSpPr txBox="1"/>
          <p:nvPr/>
        </p:nvSpPr>
        <p:spPr>
          <a:xfrm>
            <a:off x="6521987" y="2604727"/>
            <a:ext cx="10245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JAK2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84D23DF2-2C76-7748-929C-B1B7F8772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7" y="2596081"/>
            <a:ext cx="4815243" cy="334241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CE25EB0-16FB-A243-F393-5F2E64CE842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C3BA6EB-E30F-53BE-3455-B3B316C36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230016"/>
              </p:ext>
            </p:extLst>
          </p:nvPr>
        </p:nvGraphicFramePr>
        <p:xfrm>
          <a:off x="2605741" y="2375567"/>
          <a:ext cx="4233403" cy="2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e 10">
            <a:extLst>
              <a:ext uri="{FF2B5EF4-FFF2-40B4-BE49-F238E27FC236}">
                <a16:creationId xmlns:a16="http://schemas.microsoft.com/office/drawing/2014/main" id="{E2272788-0661-0B1A-7A48-0C4D73F51670}"/>
              </a:ext>
            </a:extLst>
          </p:cNvPr>
          <p:cNvSpPr/>
          <p:nvPr/>
        </p:nvSpPr>
        <p:spPr>
          <a:xfrm>
            <a:off x="838200" y="2969833"/>
            <a:ext cx="1832947" cy="183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/>
              <a:t>Causes</a:t>
            </a:r>
            <a:endParaRPr lang="it-IT" sz="28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C961F5-59BB-3534-5F7C-F5C3FF1D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F224D-7499-6A30-E522-9DE5907D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7299E1-2A6B-3998-EB1D-02FDA83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685276F-A5E2-CD15-A129-E84C773D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Atopic</a:t>
            </a:r>
            <a:r>
              <a:rPr lang="it-IT" dirty="0"/>
              <a:t> </a:t>
            </a:r>
            <a:r>
              <a:rPr lang="it-IT" dirty="0" err="1"/>
              <a:t>Dermatitis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F1C911-1C1A-8EF7-90DE-BBA0568B1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453" y="2007975"/>
            <a:ext cx="2636208" cy="354689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984A73C-79CE-2946-39F2-D80A7770C453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225874-2F43-DDC9-F3E0-79918D6C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E9636A-7EEB-CD67-D746-261E9678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B9006D-FFDF-8239-ACFB-C6D34796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20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F5C1E1-51F8-63EF-BF6A-E7654ED5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E912705-FE81-E26A-C94E-F64788CCD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" r="2671"/>
          <a:stretch/>
        </p:blipFill>
        <p:spPr>
          <a:xfrm>
            <a:off x="4986051" y="2336622"/>
            <a:ext cx="7050795" cy="23008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3D29ED-A92A-B05C-2EFF-48B8E10F7717}"/>
              </a:ext>
            </a:extLst>
          </p:cNvPr>
          <p:cNvSpPr txBox="1"/>
          <p:nvPr/>
        </p:nvSpPr>
        <p:spPr>
          <a:xfrm>
            <a:off x="1014470" y="1874957"/>
            <a:ext cx="385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79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subjects</a:t>
            </a:r>
            <a:r>
              <a:rPr lang="it-IT" dirty="0"/>
              <a:t>, </a:t>
            </a:r>
            <a:r>
              <a:rPr lang="it-IT" dirty="0" err="1"/>
              <a:t>adults</a:t>
            </a:r>
            <a:r>
              <a:rPr lang="it-IT" dirty="0"/>
              <a:t>,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/>
              <a:t>randomized</a:t>
            </a:r>
            <a:r>
              <a:rPr lang="it-IT" dirty="0"/>
              <a:t> in a 3:1 ratio of </a:t>
            </a:r>
            <a:r>
              <a:rPr lang="it-IT" dirty="0" err="1"/>
              <a:t>Abrocitinib:placebo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E9DE02-3ABA-3586-6E1C-D789F9658AB2}"/>
              </a:ext>
            </a:extLst>
          </p:cNvPr>
          <p:cNvSpPr txBox="1"/>
          <p:nvPr/>
        </p:nvSpPr>
        <p:spPr>
          <a:xfrm>
            <a:off x="987845" y="3580483"/>
            <a:ext cx="375583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frequent</a:t>
            </a:r>
            <a:r>
              <a:rPr lang="it-IT" dirty="0"/>
              <a:t> treatment-</a:t>
            </a:r>
            <a:r>
              <a:rPr lang="it-IT" dirty="0" err="1"/>
              <a:t>emergent</a:t>
            </a:r>
            <a:r>
              <a:rPr lang="it-IT" dirty="0"/>
              <a:t> </a:t>
            </a:r>
            <a:r>
              <a:rPr lang="it-IT" dirty="0" err="1"/>
              <a:t>adverse</a:t>
            </a:r>
            <a:r>
              <a:rPr lang="it-IT" dirty="0"/>
              <a:t> events:</a:t>
            </a:r>
          </a:p>
          <a:p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Headache</a:t>
            </a:r>
            <a:r>
              <a:rPr lang="it-IT" dirty="0"/>
              <a:t> (</a:t>
            </a:r>
            <a:r>
              <a:rPr lang="it-IT" i="1" dirty="0"/>
              <a:t>n</a:t>
            </a:r>
            <a:r>
              <a:rPr lang="it-IT" dirty="0"/>
              <a:t>=13)</a:t>
            </a:r>
          </a:p>
          <a:p>
            <a:r>
              <a:rPr lang="it-IT" dirty="0"/>
              <a:t>- D</a:t>
            </a:r>
            <a:r>
              <a:rPr lang="it-IT"/>
              <a:t>iarrhoea</a:t>
            </a:r>
            <a:r>
              <a:rPr lang="it-IT" dirty="0"/>
              <a:t> (</a:t>
            </a:r>
            <a:r>
              <a:rPr lang="it-IT" i="1" dirty="0"/>
              <a:t>n</a:t>
            </a:r>
            <a:r>
              <a:rPr lang="it-IT" dirty="0"/>
              <a:t>=11)</a:t>
            </a:r>
          </a:p>
          <a:p>
            <a:r>
              <a:rPr lang="it-IT" dirty="0"/>
              <a:t>- Nausea (</a:t>
            </a:r>
            <a:r>
              <a:rPr lang="it-IT" i="1" dirty="0"/>
              <a:t>n</a:t>
            </a:r>
            <a:r>
              <a:rPr lang="it-IT" dirty="0"/>
              <a:t>=11)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E85C7FB-3CE2-4D7B-DE31-406B1A0E72EA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225874-2F43-DDC9-F3E0-79918D6C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E9636A-7EEB-CD67-D746-261E9678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B9006D-FFDF-8239-ACFB-C6D34796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4E2F70-890D-8653-F322-63EAAA508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43"/>
          <a:stretch/>
        </p:blipFill>
        <p:spPr bwMode="auto">
          <a:xfrm>
            <a:off x="6484915" y="1462246"/>
            <a:ext cx="4526391" cy="44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25F5C1E1-51F8-63EF-BF6A-E7654ED5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3D29ED-A92A-B05C-2EFF-48B8E10F7717}"/>
              </a:ext>
            </a:extLst>
          </p:cNvPr>
          <p:cNvSpPr txBox="1"/>
          <p:nvPr/>
        </p:nvSpPr>
        <p:spPr>
          <a:xfrm>
            <a:off x="1014470" y="1874957"/>
            <a:ext cx="385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79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subjects</a:t>
            </a:r>
            <a:r>
              <a:rPr lang="it-IT" dirty="0"/>
              <a:t>, </a:t>
            </a:r>
            <a:r>
              <a:rPr lang="it-IT" dirty="0" err="1"/>
              <a:t>adults</a:t>
            </a:r>
            <a:r>
              <a:rPr lang="it-IT" dirty="0"/>
              <a:t>,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/>
              <a:t>randomized</a:t>
            </a:r>
            <a:r>
              <a:rPr lang="it-IT" dirty="0"/>
              <a:t> in a 3:1 ratio of </a:t>
            </a:r>
            <a:r>
              <a:rPr lang="it-IT" dirty="0" err="1"/>
              <a:t>Abrocitinib:placebo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E9DE02-3ABA-3586-6E1C-D789F9658AB2}"/>
              </a:ext>
            </a:extLst>
          </p:cNvPr>
          <p:cNvSpPr txBox="1"/>
          <p:nvPr/>
        </p:nvSpPr>
        <p:spPr>
          <a:xfrm>
            <a:off x="987845" y="3580483"/>
            <a:ext cx="3755833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frequent</a:t>
            </a:r>
            <a:r>
              <a:rPr lang="it-IT" dirty="0"/>
              <a:t> treatment-</a:t>
            </a:r>
            <a:r>
              <a:rPr lang="it-IT" dirty="0" err="1"/>
              <a:t>emergent</a:t>
            </a:r>
            <a:r>
              <a:rPr lang="it-IT" dirty="0"/>
              <a:t> </a:t>
            </a:r>
            <a:r>
              <a:rPr lang="it-IT" dirty="0" err="1"/>
              <a:t>adverse</a:t>
            </a:r>
            <a:r>
              <a:rPr lang="it-IT" dirty="0"/>
              <a:t> events:</a:t>
            </a:r>
          </a:p>
          <a:p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Headache</a:t>
            </a:r>
            <a:r>
              <a:rPr lang="it-IT" dirty="0"/>
              <a:t> (</a:t>
            </a:r>
            <a:r>
              <a:rPr lang="it-IT" i="1" dirty="0"/>
              <a:t>n</a:t>
            </a:r>
            <a:r>
              <a:rPr lang="it-IT" dirty="0"/>
              <a:t>=13)</a:t>
            </a:r>
          </a:p>
          <a:p>
            <a:r>
              <a:rPr lang="it-IT" dirty="0"/>
              <a:t>- D</a:t>
            </a:r>
            <a:r>
              <a:rPr lang="it-IT"/>
              <a:t>iarrhoea</a:t>
            </a:r>
            <a:r>
              <a:rPr lang="it-IT" dirty="0"/>
              <a:t> (</a:t>
            </a:r>
            <a:r>
              <a:rPr lang="it-IT" i="1" dirty="0"/>
              <a:t>n</a:t>
            </a:r>
            <a:r>
              <a:rPr lang="it-IT" dirty="0"/>
              <a:t>=11)</a:t>
            </a:r>
          </a:p>
          <a:p>
            <a:r>
              <a:rPr lang="it-IT" dirty="0"/>
              <a:t>- Nausea (</a:t>
            </a:r>
            <a:r>
              <a:rPr lang="it-IT" i="1" dirty="0"/>
              <a:t>n</a:t>
            </a:r>
            <a:r>
              <a:rPr lang="it-IT" dirty="0"/>
              <a:t>=11)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E85C7FB-3CE2-4D7B-DE31-406B1A0E72EA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F7849-313E-2E8F-A263-98EFB928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11236-8081-E664-640F-BC88B523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052699-D16C-0813-84D5-F2931D54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4BD6C4-0405-6416-A71B-A0667884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22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89E2A77-B66D-2CFC-EEBF-94A12050F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83" y="1690688"/>
            <a:ext cx="4195704" cy="42018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DC0A7F-6083-5755-52FF-BEEC36F1D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886" y="1690688"/>
            <a:ext cx="4214196" cy="420185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286555C-53E3-26B8-D7CB-85B3A7D691F4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729543-D010-FA6E-FF73-5FABBF226A8B}"/>
              </a:ext>
            </a:extLst>
          </p:cNvPr>
          <p:cNvSpPr txBox="1"/>
          <p:nvPr/>
        </p:nvSpPr>
        <p:spPr>
          <a:xfrm>
            <a:off x="1646683" y="1690688"/>
            <a:ext cx="729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SAD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1269AE-7527-BBBE-951C-BC56469C6CFE}"/>
              </a:ext>
            </a:extLst>
          </p:cNvPr>
          <p:cNvSpPr txBox="1"/>
          <p:nvPr/>
        </p:nvSpPr>
        <p:spPr>
          <a:xfrm>
            <a:off x="6191886" y="1690688"/>
            <a:ext cx="729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MAD</a:t>
            </a:r>
          </a:p>
        </p:txBody>
      </p:sp>
    </p:spTree>
    <p:extLst>
      <p:ext uri="{BB962C8B-B14F-4D97-AF65-F5344CB8AC3E}">
        <p14:creationId xmlns:p14="http://schemas.microsoft.com/office/powerpoint/2010/main" val="419590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E7CAA-F2CB-DFFB-9448-D0C132D6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C847C0-D3A3-20FC-28F1-85E6C387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CD0887-255A-F04A-AF0C-ABC0B713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1D7541-0129-8244-F240-8361BD02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23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45D931-3134-0873-C60F-D4520E2B0BC3}"/>
              </a:ext>
            </a:extLst>
          </p:cNvPr>
          <p:cNvSpPr txBox="1"/>
          <p:nvPr/>
        </p:nvSpPr>
        <p:spPr>
          <a:xfrm>
            <a:off x="838199" y="1690688"/>
            <a:ext cx="1096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267 </a:t>
            </a:r>
            <a:r>
              <a:rPr lang="it-IT" dirty="0" err="1"/>
              <a:t>partecipants</a:t>
            </a:r>
            <a:r>
              <a:rPr lang="it-IT" dirty="0"/>
              <a:t> (</a:t>
            </a:r>
            <a:r>
              <a:rPr lang="it-IT" dirty="0" err="1"/>
              <a:t>adults</a:t>
            </a:r>
            <a:r>
              <a:rPr lang="it-IT" dirty="0"/>
              <a:t>) </a:t>
            </a:r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1:1:1:1:1 to receive </a:t>
            </a:r>
            <a:r>
              <a:rPr lang="it-IT" dirty="0" err="1"/>
              <a:t>Abrocitinib</a:t>
            </a:r>
            <a:r>
              <a:rPr lang="it-IT" dirty="0"/>
              <a:t> (200 mg, 100 mg, 30 mg, or 10 mg) or placebo for 12 weeks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C51E1FA-1AC5-0C94-9324-38B2137F0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4"/>
          <a:stretch/>
        </p:blipFill>
        <p:spPr>
          <a:xfrm>
            <a:off x="6491557" y="2445746"/>
            <a:ext cx="5620493" cy="33771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73FFEC-0349-3835-B804-1AB2A7D39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45" y="2445745"/>
            <a:ext cx="5938955" cy="329654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034F090-44EE-F36E-1E8E-79F55CC17D5B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2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BDC30-44AB-C2C4-B6AD-6F1E4ADD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6D0B6-EDA0-F889-CEC5-C1B74F12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65E9C8-D1C7-B041-4DCF-0740B6E8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5F1D3-CCC6-41D4-024E-A85F760F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24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B1324-F56F-6EDE-7D21-0E8165BC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7045"/>
            <a:ext cx="5089793" cy="45169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EDE4B47-A1C5-E125-1256-322C1815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1" t="3568" r="1665"/>
          <a:stretch/>
        </p:blipFill>
        <p:spPr>
          <a:xfrm>
            <a:off x="6338773" y="1833050"/>
            <a:ext cx="4997126" cy="423914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0BCE135-482D-ACEE-4680-87472B67BCD0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E7CAA-F2CB-DFFB-9448-D0C132D6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III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C847C0-D3A3-20FC-28F1-85E6C387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CD0887-255A-F04A-AF0C-ABC0B713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1D7541-0129-8244-F240-8361BD02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85A876-0D9A-41BE-E96A-766466BD08EA}"/>
              </a:ext>
            </a:extLst>
          </p:cNvPr>
          <p:cNvSpPr txBox="1"/>
          <p:nvPr/>
        </p:nvSpPr>
        <p:spPr>
          <a:xfrm>
            <a:off x="838200" y="1690688"/>
            <a:ext cx="1094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391 </a:t>
            </a:r>
            <a:r>
              <a:rPr lang="it-IT" dirty="0" err="1"/>
              <a:t>partecipants</a:t>
            </a:r>
            <a:r>
              <a:rPr lang="it-IT" dirty="0"/>
              <a:t> (</a:t>
            </a:r>
            <a:r>
              <a:rPr lang="it-IT" dirty="0" err="1">
                <a:solidFill>
                  <a:schemeClr val="accent4"/>
                </a:solidFill>
              </a:rPr>
              <a:t>adolescents</a:t>
            </a:r>
            <a:r>
              <a:rPr lang="it-IT" dirty="0">
                <a:solidFill>
                  <a:schemeClr val="accent4"/>
                </a:solidFill>
              </a:rPr>
              <a:t> </a:t>
            </a:r>
            <a:r>
              <a:rPr lang="it-IT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≥12</a:t>
            </a:r>
            <a:r>
              <a:rPr lang="it-IT" dirty="0">
                <a:solidFill>
                  <a:schemeClr val="accent4"/>
                </a:solidFill>
              </a:rPr>
              <a:t> </a:t>
            </a:r>
            <a:r>
              <a:rPr lang="it-IT" dirty="0"/>
              <a:t>and </a:t>
            </a:r>
            <a:r>
              <a:rPr lang="it-IT" dirty="0" err="1"/>
              <a:t>adults</a:t>
            </a:r>
            <a:r>
              <a:rPr lang="it-IT" dirty="0"/>
              <a:t>) </a:t>
            </a:r>
            <a:r>
              <a:rPr lang="it-IT" dirty="0" err="1"/>
              <a:t>randomly</a:t>
            </a:r>
            <a:r>
              <a:rPr lang="it-IT" dirty="0"/>
              <a:t> </a:t>
            </a:r>
            <a:r>
              <a:rPr lang="it-IT" dirty="0" err="1"/>
              <a:t>assigned</a:t>
            </a:r>
            <a:r>
              <a:rPr lang="it-IT" dirty="0"/>
              <a:t> 2:2:1 to receive once-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Abrocitinib</a:t>
            </a:r>
            <a:r>
              <a:rPr lang="it-IT" dirty="0"/>
              <a:t> in 200mg or 100mg </a:t>
            </a:r>
            <a:r>
              <a:rPr lang="it-IT" dirty="0" err="1"/>
              <a:t>doses</a:t>
            </a:r>
            <a:r>
              <a:rPr lang="it-IT" dirty="0"/>
              <a:t> or placebo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31B81A-7621-180D-B424-E12DFDDD951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26232F3-174F-4FCE-0EA0-2602B125791E}"/>
              </a:ext>
            </a:extLst>
          </p:cNvPr>
          <p:cNvSpPr txBox="1"/>
          <p:nvPr/>
        </p:nvSpPr>
        <p:spPr>
          <a:xfrm>
            <a:off x="8728068" y="2843846"/>
            <a:ext cx="301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Percentage</a:t>
            </a:r>
            <a:r>
              <a:rPr lang="it-IT" dirty="0"/>
              <a:t> of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achieving</a:t>
            </a:r>
            <a:r>
              <a:rPr lang="it-IT" dirty="0"/>
              <a:t> the </a:t>
            </a:r>
            <a:r>
              <a:rPr lang="it-IT" dirty="0" err="1"/>
              <a:t>desired</a:t>
            </a:r>
            <a:r>
              <a:rPr lang="it-IT" dirty="0"/>
              <a:t> score</a:t>
            </a:r>
          </a:p>
        </p:txBody>
      </p:sp>
      <p:graphicFrame>
        <p:nvGraphicFramePr>
          <p:cNvPr id="11" name="Tabella 8">
            <a:extLst>
              <a:ext uri="{FF2B5EF4-FFF2-40B4-BE49-F238E27FC236}">
                <a16:creationId xmlns:a16="http://schemas.microsoft.com/office/drawing/2014/main" id="{3AEAC626-1DB0-EEE5-8807-0E97F711D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00558"/>
              </p:ext>
            </p:extLst>
          </p:nvPr>
        </p:nvGraphicFramePr>
        <p:xfrm>
          <a:off x="8816515" y="3597304"/>
          <a:ext cx="2839977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659">
                  <a:extLst>
                    <a:ext uri="{9D8B030D-6E8A-4147-A177-3AD203B41FA5}">
                      <a16:colId xmlns:a16="http://schemas.microsoft.com/office/drawing/2014/main" val="1884332837"/>
                    </a:ext>
                  </a:extLst>
                </a:gridCol>
                <a:gridCol w="946659">
                  <a:extLst>
                    <a:ext uri="{9D8B030D-6E8A-4147-A177-3AD203B41FA5}">
                      <a16:colId xmlns:a16="http://schemas.microsoft.com/office/drawing/2014/main" val="2730497884"/>
                    </a:ext>
                  </a:extLst>
                </a:gridCol>
                <a:gridCol w="946659">
                  <a:extLst>
                    <a:ext uri="{9D8B030D-6E8A-4147-A177-3AD203B41FA5}">
                      <a16:colId xmlns:a16="http://schemas.microsoft.com/office/drawing/2014/main" val="2870423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1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26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9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PP-NRS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1822581"/>
                  </a:ext>
                </a:extLst>
              </a:tr>
            </a:tbl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9FC5966B-70DF-E09A-D2A4-141BD3854A6C}"/>
              </a:ext>
            </a:extLst>
          </p:cNvPr>
          <p:cNvGrpSpPr/>
          <p:nvPr/>
        </p:nvGrpSpPr>
        <p:grpSpPr>
          <a:xfrm>
            <a:off x="838200" y="2551272"/>
            <a:ext cx="7920441" cy="3105715"/>
            <a:chOff x="838200" y="2551272"/>
            <a:chExt cx="7920441" cy="310571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DC41142C-E13B-3F62-7DF8-9E22DBBD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551272"/>
              <a:ext cx="7920441" cy="3105715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DCF086F-FA89-9E96-FC02-50C71ACC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4230" y="2628792"/>
              <a:ext cx="1368471" cy="649444"/>
            </a:xfrm>
            <a:prstGeom prst="rect">
              <a:avLst/>
            </a:prstGeom>
          </p:spPr>
        </p:pic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85A773-F3D7-8F08-7C5D-149D59FD893B}"/>
              </a:ext>
            </a:extLst>
          </p:cNvPr>
          <p:cNvSpPr/>
          <p:nvPr/>
        </p:nvSpPr>
        <p:spPr>
          <a:xfrm>
            <a:off x="8728068" y="2843846"/>
            <a:ext cx="3117854" cy="23234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1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356B3-D4C1-F9F8-858C-0AE50AC7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Toxicity</a:t>
            </a:r>
            <a:r>
              <a:rPr lang="it-IT" dirty="0"/>
              <a:t> and </a:t>
            </a:r>
            <a:r>
              <a:rPr lang="it-IT" dirty="0" err="1"/>
              <a:t>metabolism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61639-2BCB-9985-E6FF-06E15C9E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732F6-CB7D-D9D5-67EF-7FA20923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B74FF-3D8A-A71C-56CB-9A872312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26</a:t>
            </a:fld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BCB3F9-E106-91FA-219A-60C9197F7D88}"/>
              </a:ext>
            </a:extLst>
          </p:cNvPr>
          <p:cNvSpPr txBox="1"/>
          <p:nvPr/>
        </p:nvSpPr>
        <p:spPr>
          <a:xfrm>
            <a:off x="838200" y="1690688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deaths, no serious adverse events </a:t>
            </a:r>
            <a:r>
              <a:rPr lang="en-US" dirty="0">
                <a:sym typeface="Wingdings" panose="05000000000000000000" pitchFamily="2" charset="2"/>
              </a:rPr>
              <a:t> Nonclinical toxicology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3E714A-AF63-819E-6F0E-818EF71D6699}"/>
              </a:ext>
            </a:extLst>
          </p:cNvPr>
          <p:cNvSpPr txBox="1"/>
          <p:nvPr/>
        </p:nvSpPr>
        <p:spPr>
          <a:xfrm>
            <a:off x="838200" y="2268638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CYP450-family </a:t>
            </a:r>
            <a:r>
              <a:rPr lang="it-IT" dirty="0" err="1"/>
              <a:t>mediated</a:t>
            </a:r>
            <a:r>
              <a:rPr lang="it-IT" dirty="0"/>
              <a:t> </a:t>
            </a:r>
            <a:r>
              <a:rPr lang="it-IT" dirty="0" err="1"/>
              <a:t>metabolism</a:t>
            </a:r>
            <a:r>
              <a:rPr lang="it-IT" dirty="0"/>
              <a:t>: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98371FB-EA97-46C8-7B7C-A704B92AD327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082BDA"/>
                </a:solidFill>
              </a:rPr>
              <a:t>Abrocitinib</a:t>
            </a:r>
            <a:endParaRPr lang="it-IT" dirty="0">
              <a:solidFill>
                <a:srgbClr val="082BDA"/>
              </a:solidFill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8D16384D-A0F0-96C6-E7DF-F10073B794FC}"/>
              </a:ext>
            </a:extLst>
          </p:cNvPr>
          <p:cNvGrpSpPr/>
          <p:nvPr/>
        </p:nvGrpSpPr>
        <p:grpSpPr>
          <a:xfrm>
            <a:off x="1028065" y="3088021"/>
            <a:ext cx="2403542" cy="2142678"/>
            <a:chOff x="1028065" y="3088021"/>
            <a:chExt cx="2403542" cy="2142678"/>
          </a:xfrm>
        </p:grpSpPr>
        <p:graphicFrame>
          <p:nvGraphicFramePr>
            <p:cNvPr id="15" name="Oggetto 14">
              <a:extLst>
                <a:ext uri="{FF2B5EF4-FFF2-40B4-BE49-F238E27FC236}">
                  <a16:creationId xmlns:a16="http://schemas.microsoft.com/office/drawing/2014/main" id="{46BF1F3D-A0D3-DE59-FABA-554917B85E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187666"/>
                </p:ext>
              </p:extLst>
            </p:nvPr>
          </p:nvGraphicFramePr>
          <p:xfrm>
            <a:off x="1028065" y="3088021"/>
            <a:ext cx="2403542" cy="15900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3498880" imgH="2314575" progId="ChemDraw.Document.6.0">
                    <p:embed/>
                  </p:oleObj>
                </mc:Choice>
                <mc:Fallback>
                  <p:oleObj name="CS ChemDraw Drawing" r:id="rId3" imgW="3498880" imgH="23145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8065" y="3088021"/>
                          <a:ext cx="2403542" cy="15900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7F7C8A4-6DA5-93E3-8A95-CC2F86EBD273}"/>
                </a:ext>
              </a:extLst>
            </p:cNvPr>
            <p:cNvSpPr txBox="1"/>
            <p:nvPr/>
          </p:nvSpPr>
          <p:spPr>
            <a:xfrm>
              <a:off x="1932007" y="4861367"/>
              <a:ext cx="55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M1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6F4BF00C-AC4A-8B5B-AC78-B3C7884ED653}"/>
              </a:ext>
            </a:extLst>
          </p:cNvPr>
          <p:cNvGrpSpPr/>
          <p:nvPr/>
        </p:nvGrpSpPr>
        <p:grpSpPr>
          <a:xfrm>
            <a:off x="3752688" y="3098456"/>
            <a:ext cx="2119804" cy="2137246"/>
            <a:chOff x="3752688" y="3098456"/>
            <a:chExt cx="2119804" cy="2137246"/>
          </a:xfrm>
        </p:grpSpPr>
        <p:graphicFrame>
          <p:nvGraphicFramePr>
            <p:cNvPr id="16" name="Oggetto 15">
              <a:extLst>
                <a:ext uri="{FF2B5EF4-FFF2-40B4-BE49-F238E27FC236}">
                  <a16:creationId xmlns:a16="http://schemas.microsoft.com/office/drawing/2014/main" id="{D705844E-8433-C494-0101-99AEB35321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064361"/>
                </p:ext>
              </p:extLst>
            </p:nvPr>
          </p:nvGraphicFramePr>
          <p:xfrm>
            <a:off x="3752688" y="3098456"/>
            <a:ext cx="2119804" cy="1666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947182" imgH="2316106" progId="ChemDraw.Document.6.0">
                    <p:embed/>
                  </p:oleObj>
                </mc:Choice>
                <mc:Fallback>
                  <p:oleObj name="CS ChemDraw Drawing" r:id="rId5" imgW="2947182" imgH="231610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52688" y="3098456"/>
                          <a:ext cx="2119804" cy="16663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3CF7164A-22B3-01AA-F5F3-6B66794D350E}"/>
                </a:ext>
              </a:extLst>
            </p:cNvPr>
            <p:cNvSpPr txBox="1"/>
            <p:nvPr/>
          </p:nvSpPr>
          <p:spPr>
            <a:xfrm>
              <a:off x="4534797" y="4866370"/>
              <a:ext cx="55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M2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E67E2F19-5ED1-9269-A694-CF4A11D6BFE0}"/>
              </a:ext>
            </a:extLst>
          </p:cNvPr>
          <p:cNvGrpSpPr/>
          <p:nvPr/>
        </p:nvGrpSpPr>
        <p:grpSpPr>
          <a:xfrm>
            <a:off x="6193572" y="3099247"/>
            <a:ext cx="2120251" cy="2136984"/>
            <a:chOff x="6193572" y="3099247"/>
            <a:chExt cx="2120251" cy="2136984"/>
          </a:xfrm>
        </p:grpSpPr>
        <p:graphicFrame>
          <p:nvGraphicFramePr>
            <p:cNvPr id="17" name="Oggetto 16">
              <a:extLst>
                <a:ext uri="{FF2B5EF4-FFF2-40B4-BE49-F238E27FC236}">
                  <a16:creationId xmlns:a16="http://schemas.microsoft.com/office/drawing/2014/main" id="{CDBD264E-37C7-1387-955A-507D27AD03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398473"/>
                </p:ext>
              </p:extLst>
            </p:nvPr>
          </p:nvGraphicFramePr>
          <p:xfrm>
            <a:off x="6193572" y="3099247"/>
            <a:ext cx="2120251" cy="1665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2947182" imgH="2314575" progId="ChemDraw.Document.6.0">
                    <p:embed/>
                  </p:oleObj>
                </mc:Choice>
                <mc:Fallback>
                  <p:oleObj name="CS ChemDraw Drawing" r:id="rId7" imgW="2947182" imgH="231457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93572" y="3099247"/>
                          <a:ext cx="2120251" cy="16655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C7E40B5-528D-9A49-023D-70BFFA8BBB7A}"/>
                </a:ext>
              </a:extLst>
            </p:cNvPr>
            <p:cNvSpPr txBox="1"/>
            <p:nvPr/>
          </p:nvSpPr>
          <p:spPr>
            <a:xfrm>
              <a:off x="6975904" y="4866899"/>
              <a:ext cx="55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M3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313E431D-0E62-9957-1DCE-C46638557E6F}"/>
              </a:ext>
            </a:extLst>
          </p:cNvPr>
          <p:cNvGrpSpPr/>
          <p:nvPr/>
        </p:nvGrpSpPr>
        <p:grpSpPr>
          <a:xfrm>
            <a:off x="8760394" y="3103061"/>
            <a:ext cx="2236749" cy="2127638"/>
            <a:chOff x="8760394" y="3103061"/>
            <a:chExt cx="2236749" cy="2127638"/>
          </a:xfrm>
        </p:grpSpPr>
        <p:graphicFrame>
          <p:nvGraphicFramePr>
            <p:cNvPr id="19" name="Oggetto 18">
              <a:extLst>
                <a:ext uri="{FF2B5EF4-FFF2-40B4-BE49-F238E27FC236}">
                  <a16:creationId xmlns:a16="http://schemas.microsoft.com/office/drawing/2014/main" id="{EAB619E4-F57C-2BA1-6128-DD55359FB7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040129"/>
                </p:ext>
              </p:extLst>
            </p:nvPr>
          </p:nvGraphicFramePr>
          <p:xfrm>
            <a:off x="8760394" y="3103061"/>
            <a:ext cx="2236749" cy="1758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2946876" imgH="2316106" progId="ChemDraw.Document.6.0">
                    <p:embed/>
                  </p:oleObj>
                </mc:Choice>
                <mc:Fallback>
                  <p:oleObj name="CS ChemDraw Drawing" r:id="rId9" imgW="2946876" imgH="231610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760394" y="3103061"/>
                          <a:ext cx="2236749" cy="17583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29C2370-27D9-318C-AC64-3A6626E1B057}"/>
                </a:ext>
              </a:extLst>
            </p:cNvPr>
            <p:cNvSpPr txBox="1"/>
            <p:nvPr/>
          </p:nvSpPr>
          <p:spPr>
            <a:xfrm>
              <a:off x="9600975" y="4861367"/>
              <a:ext cx="555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M4</a:t>
              </a:r>
            </a:p>
          </p:txBody>
        </p:sp>
      </p:grpSp>
      <p:sp>
        <p:nvSpPr>
          <p:cNvPr id="25" name="Rettangolo 24">
            <a:extLst>
              <a:ext uri="{FF2B5EF4-FFF2-40B4-BE49-F238E27FC236}">
                <a16:creationId xmlns:a16="http://schemas.microsoft.com/office/drawing/2014/main" id="{8E090737-B4B0-5C51-9581-BE30ED922BA6}"/>
              </a:ext>
            </a:extLst>
          </p:cNvPr>
          <p:cNvSpPr/>
          <p:nvPr/>
        </p:nvSpPr>
        <p:spPr>
          <a:xfrm>
            <a:off x="3973335" y="5303316"/>
            <a:ext cx="1678507" cy="514550"/>
          </a:xfrm>
          <a:prstGeom prst="rect">
            <a:avLst/>
          </a:prstGeom>
          <a:noFill/>
          <a:ln>
            <a:solidFill>
              <a:srgbClr val="082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Comparable activity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966FDD8-62C3-B8B9-F9B5-EEC6AEED9A1B}"/>
              </a:ext>
            </a:extLst>
          </p:cNvPr>
          <p:cNvSpPr/>
          <p:nvPr/>
        </p:nvSpPr>
        <p:spPr>
          <a:xfrm>
            <a:off x="1370545" y="5303316"/>
            <a:ext cx="1678507" cy="514550"/>
          </a:xfrm>
          <a:prstGeom prst="rect">
            <a:avLst/>
          </a:prstGeom>
          <a:noFill/>
          <a:ln>
            <a:solidFill>
              <a:srgbClr val="082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Less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active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DF8AE-BE4C-573E-9491-6F24659C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6EA1A4-D55A-4A29-667C-903A1BE0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6B8503-71D4-D806-5CE3-D6F90CB4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41613-C119-EE3E-4114-9030EBCA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27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C5FD70-5854-4CDD-829E-A35EFC70D06C}"/>
              </a:ext>
            </a:extLst>
          </p:cNvPr>
          <p:cNvSpPr txBox="1"/>
          <p:nvPr/>
        </p:nvSpPr>
        <p:spPr>
          <a:xfrm>
            <a:off x="838200" y="478927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/>
              <a:t>Bibliography</a:t>
            </a:r>
            <a:endParaRPr lang="it-IT" u="sng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7A49D07-8B8F-1CBD-B229-A6C4F20D1970}"/>
              </a:ext>
            </a:extLst>
          </p:cNvPr>
          <p:cNvGrpSpPr/>
          <p:nvPr/>
        </p:nvGrpSpPr>
        <p:grpSpPr>
          <a:xfrm>
            <a:off x="8146770" y="815964"/>
            <a:ext cx="2917646" cy="1977362"/>
            <a:chOff x="7659082" y="1847196"/>
            <a:chExt cx="2715004" cy="1886213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966C127-6682-4529-75D5-2E15C8C0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9082" y="1847196"/>
              <a:ext cx="2715004" cy="1886213"/>
            </a:xfrm>
            <a:prstGeom prst="rect">
              <a:avLst/>
            </a:prstGeom>
          </p:spPr>
        </p:pic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3278DAA5-14A8-4DD6-136A-54CD8754213C}"/>
                </a:ext>
              </a:extLst>
            </p:cNvPr>
            <p:cNvSpPr/>
            <p:nvPr/>
          </p:nvSpPr>
          <p:spPr>
            <a:xfrm>
              <a:off x="9818914" y="3309257"/>
              <a:ext cx="391886" cy="42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8ED2D4-192E-9336-5744-9516B26DA161}"/>
              </a:ext>
            </a:extLst>
          </p:cNvPr>
          <p:cNvSpPr txBox="1"/>
          <p:nvPr/>
        </p:nvSpPr>
        <p:spPr>
          <a:xfrm>
            <a:off x="838198" y="1967095"/>
            <a:ext cx="659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JAK1 inhibitor with 28-fold selectivity over JAK2, &gt;340-fold over JAK3, 43-fold over TYK2 as well as the broader </a:t>
            </a:r>
            <a:r>
              <a:rPr lang="en-US" dirty="0" err="1"/>
              <a:t>kinome</a:t>
            </a:r>
            <a:r>
              <a:rPr lang="en-US" dirty="0"/>
              <a:t> </a:t>
            </a:r>
            <a:endParaRPr lang="it-IT" dirty="0"/>
          </a:p>
        </p:txBody>
      </p:sp>
      <p:graphicFrame>
        <p:nvGraphicFramePr>
          <p:cNvPr id="10" name="Tabella 11">
            <a:extLst>
              <a:ext uri="{FF2B5EF4-FFF2-40B4-BE49-F238E27FC236}">
                <a16:creationId xmlns:a16="http://schemas.microsoft.com/office/drawing/2014/main" id="{0A1A103D-BBDA-0721-671F-172F475C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771283"/>
              </p:ext>
            </p:extLst>
          </p:nvPr>
        </p:nvGraphicFramePr>
        <p:xfrm>
          <a:off x="838200" y="5158611"/>
          <a:ext cx="10515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795">
                  <a:extLst>
                    <a:ext uri="{9D8B030D-6E8A-4147-A177-3AD203B41FA5}">
                      <a16:colId xmlns:a16="http://schemas.microsoft.com/office/drawing/2014/main" val="1525083696"/>
                    </a:ext>
                  </a:extLst>
                </a:gridCol>
                <a:gridCol w="4767805">
                  <a:extLst>
                    <a:ext uri="{9D8B030D-6E8A-4147-A177-3AD203B41FA5}">
                      <a16:colId xmlns:a16="http://schemas.microsoft.com/office/drawing/2014/main" val="370662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Doi:10.3390/microorganisms8111743</a:t>
                      </a: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https://doi.org/10.1038/s41392-021-00791-1</a:t>
                      </a:r>
                      <a:endParaRPr lang="it-IT" sz="1600" b="0" u="sng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http://dx.doi.org/doi:10.1016/j.phrs.2015.10.021</a:t>
                      </a:r>
                      <a:endParaRPr lang="it-IT" sz="1600" b="0" u="sng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Doi: 10.1021/jm1004286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http://dx.doi.org/10.1021/acs.jmedchem.7b01598</a:t>
                      </a:r>
                      <a:endParaRPr lang="it-IT" sz="1600" b="0" u="sng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Doi:10.1111/bcp.13612</a:t>
                      </a: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600" b="0" i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oi:10.1001/jamadermatol.2019.2855</a:t>
                      </a:r>
                    </a:p>
                    <a:p>
                      <a:r>
                        <a:rPr lang="it-IT" sz="1600" b="0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it-IT" sz="1600" b="0" i="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oi:10.1001/jamadermatol.2020.1406</a:t>
                      </a:r>
                      <a:endParaRPr lang="it-IT" sz="1600" b="0" u="sng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20002"/>
                  </a:ext>
                </a:extLst>
              </a:tr>
            </a:tbl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5FFF768B-D8D3-5E0E-3056-A6B6F9123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35242"/>
              </p:ext>
            </p:extLst>
          </p:nvPr>
        </p:nvGraphicFramePr>
        <p:xfrm>
          <a:off x="8327189" y="3024292"/>
          <a:ext cx="2556809" cy="195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937701" imgH="2251812" progId="ChemDraw.Document.6.0">
                  <p:embed/>
                </p:oleObj>
              </mc:Choice>
              <mc:Fallback>
                <p:oleObj name="CS ChemDraw Drawing" r:id="rId7" imgW="2937701" imgH="22518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27189" y="3024292"/>
                        <a:ext cx="2556809" cy="195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A2F7C7-F296-B418-75D3-BB16B1CE8D5E}"/>
              </a:ext>
            </a:extLst>
          </p:cNvPr>
          <p:cNvSpPr txBox="1"/>
          <p:nvPr/>
        </p:nvSpPr>
        <p:spPr>
          <a:xfrm>
            <a:off x="838198" y="3299586"/>
            <a:ext cx="6592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Focus on the long-term efficacy and safety</a:t>
            </a:r>
            <a:endParaRPr lang="en-US" b="0" i="0" dirty="0">
              <a:effectLst/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9C3A10-2D6A-1116-677F-F8BD5BEB6425}"/>
              </a:ext>
            </a:extLst>
          </p:cNvPr>
          <p:cNvSpPr txBox="1"/>
          <p:nvPr/>
        </p:nvSpPr>
        <p:spPr>
          <a:xfrm>
            <a:off x="838198" y="2651526"/>
            <a:ext cx="659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30-40% of patients treated with </a:t>
            </a:r>
            <a:r>
              <a:rPr lang="en-US" dirty="0" err="1">
                <a:latin typeface="+mj-lt"/>
              </a:rPr>
              <a:t>Abrocitinib</a:t>
            </a:r>
            <a:r>
              <a:rPr lang="en-US" dirty="0">
                <a:latin typeface="+mj-lt"/>
              </a:rPr>
              <a:t> show desired improvement in key-index for Atopic Dermatitis</a:t>
            </a:r>
            <a:endParaRPr lang="en-US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08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476128-4081-8672-326E-96DC36C2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708" y="2766218"/>
            <a:ext cx="6138582" cy="1325563"/>
          </a:xfrm>
        </p:spPr>
        <p:txBody>
          <a:bodyPr/>
          <a:lstStyle/>
          <a:p>
            <a:r>
              <a:rPr lang="it-IT" dirty="0"/>
              <a:t>Thanks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394E2F-8216-30CD-4EEF-6C3712E6A91D}"/>
              </a:ext>
            </a:extLst>
          </p:cNvPr>
          <p:cNvSpPr txBox="1"/>
          <p:nvPr/>
        </p:nvSpPr>
        <p:spPr>
          <a:xfrm>
            <a:off x="5217458" y="4428565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?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A5A0B3-1B6F-7079-C563-FEC6083F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33DE53-1BCD-34C6-2DD8-975E1920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A81B1A-2587-F534-3378-4FE72834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CC389CD-3168-0729-A500-C74086EB0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5"/>
          <a:stretch/>
        </p:blipFill>
        <p:spPr>
          <a:xfrm>
            <a:off x="7194687" y="1762125"/>
            <a:ext cx="4505740" cy="3582256"/>
          </a:xfrm>
          <a:prstGeom prst="rect">
            <a:avLst/>
          </a:prstGeom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C3BA6EB-E30F-53BE-3455-B3B316C362F0}"/>
              </a:ext>
            </a:extLst>
          </p:cNvPr>
          <p:cNvGraphicFramePr/>
          <p:nvPr/>
        </p:nvGraphicFramePr>
        <p:xfrm>
          <a:off x="2605741" y="2375567"/>
          <a:ext cx="4233403" cy="2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e 10">
            <a:extLst>
              <a:ext uri="{FF2B5EF4-FFF2-40B4-BE49-F238E27FC236}">
                <a16:creationId xmlns:a16="http://schemas.microsoft.com/office/drawing/2014/main" id="{E2272788-0661-0B1A-7A48-0C4D73F51670}"/>
              </a:ext>
            </a:extLst>
          </p:cNvPr>
          <p:cNvSpPr/>
          <p:nvPr/>
        </p:nvSpPr>
        <p:spPr>
          <a:xfrm>
            <a:off x="838200" y="2969833"/>
            <a:ext cx="1832947" cy="183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/>
              <a:t>Causes</a:t>
            </a:r>
            <a:endParaRPr lang="it-IT" sz="28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C961F5-59BB-3534-5F7C-F5C3FF1D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F224D-7499-6A30-E522-9DE5907D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7299E1-2A6B-3998-EB1D-02FDA83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685276F-A5E2-CD15-A129-E84C773D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Atopic</a:t>
            </a:r>
            <a:r>
              <a:rPr lang="it-IT" dirty="0"/>
              <a:t> </a:t>
            </a:r>
            <a:r>
              <a:rPr lang="it-IT" dirty="0" err="1"/>
              <a:t>Dermatitis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984A73C-79CE-2946-39F2-D80A7770C453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1A2574C-EE4E-D355-FA02-91A85C873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5"/>
          <a:stretch/>
        </p:blipFill>
        <p:spPr>
          <a:xfrm>
            <a:off x="7390157" y="1819910"/>
            <a:ext cx="4114800" cy="4132792"/>
          </a:xfrm>
          <a:prstGeom prst="rect">
            <a:avLst/>
          </a:prstGeom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C3BA6EB-E30F-53BE-3455-B3B316C362F0}"/>
              </a:ext>
            </a:extLst>
          </p:cNvPr>
          <p:cNvGraphicFramePr/>
          <p:nvPr/>
        </p:nvGraphicFramePr>
        <p:xfrm>
          <a:off x="2605741" y="2375567"/>
          <a:ext cx="4233403" cy="2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e 10">
            <a:extLst>
              <a:ext uri="{FF2B5EF4-FFF2-40B4-BE49-F238E27FC236}">
                <a16:creationId xmlns:a16="http://schemas.microsoft.com/office/drawing/2014/main" id="{E2272788-0661-0B1A-7A48-0C4D73F51670}"/>
              </a:ext>
            </a:extLst>
          </p:cNvPr>
          <p:cNvSpPr/>
          <p:nvPr/>
        </p:nvSpPr>
        <p:spPr>
          <a:xfrm>
            <a:off x="838200" y="2969833"/>
            <a:ext cx="1832947" cy="18329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/>
              <a:t>Causes</a:t>
            </a:r>
            <a:endParaRPr lang="it-IT" sz="28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C961F5-59BB-3534-5F7C-F5C3FF1D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F224D-7499-6A30-E522-9DE5907D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7299E1-2A6B-3998-EB1D-02FDA834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685276F-A5E2-CD15-A129-E84C773D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 err="1"/>
              <a:t>Atopic</a:t>
            </a:r>
            <a:r>
              <a:rPr lang="it-IT" dirty="0"/>
              <a:t> </a:t>
            </a:r>
            <a:r>
              <a:rPr lang="it-IT" dirty="0" err="1"/>
              <a:t>Dermatitis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984A73C-79CE-2946-39F2-D80A7770C453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C0FADD1-2F56-1B8D-0A23-D439F827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/>
          <a:lstStyle/>
          <a:p>
            <a:r>
              <a:rPr lang="it-IT" dirty="0"/>
              <a:t>JAK/STAT pathway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8D723BB-8905-9A98-7412-EC0C6DDB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70DDAB2A-846C-2365-C8D3-5446852E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Beatrice Lucrezia Falcone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3F0B82D-C9A6-45A2-A751-C6B1602A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5CFD968-D2FE-7122-704E-A7D71D7A6F9C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91F8730-D43A-9118-0C8D-A52A705A420B}"/>
              </a:ext>
            </a:extLst>
          </p:cNvPr>
          <p:cNvSpPr txBox="1"/>
          <p:nvPr/>
        </p:nvSpPr>
        <p:spPr>
          <a:xfrm>
            <a:off x="8900538" y="2600671"/>
            <a:ext cx="2948562" cy="9079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JAK</a:t>
            </a:r>
            <a:r>
              <a:rPr lang="en-US" sz="1600" dirty="0"/>
              <a:t>: Janus Kinase</a:t>
            </a:r>
          </a:p>
          <a:p>
            <a:endParaRPr lang="en-US" sz="500" dirty="0"/>
          </a:p>
          <a:p>
            <a:r>
              <a:rPr lang="en-US" sz="1600" b="1" dirty="0">
                <a:solidFill>
                  <a:schemeClr val="accent4"/>
                </a:solidFill>
              </a:rPr>
              <a:t>STAT</a:t>
            </a:r>
            <a:r>
              <a:rPr lang="en-US" sz="1600" dirty="0"/>
              <a:t>: Signal Transducer and Activator of Transcription</a:t>
            </a:r>
            <a:endParaRPr lang="it-IT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84FE7F-9D03-D8AD-44E9-5585DC29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1" y="1690688"/>
            <a:ext cx="7962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2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AAB6005-3CE6-E35B-3BF0-E58A1AF9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C85EE17-0602-972D-E2AE-09C53E0B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71883C-197D-9E57-D6E7-90C90E0C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  <p:sp>
        <p:nvSpPr>
          <p:cNvPr id="54" name="Titolo 1">
            <a:extLst>
              <a:ext uri="{FF2B5EF4-FFF2-40B4-BE49-F238E27FC236}">
                <a16:creationId xmlns:a16="http://schemas.microsoft.com/office/drawing/2014/main" id="{BAF8B31E-FD3C-A23D-82F2-D1D45E8E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842" cy="1325563"/>
          </a:xfrm>
        </p:spPr>
        <p:txBody>
          <a:bodyPr>
            <a:normAutofit/>
          </a:bodyPr>
          <a:lstStyle/>
          <a:p>
            <a:r>
              <a:rPr lang="it-IT" dirty="0"/>
              <a:t>Target: JAK family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0AC26D-3CDF-B3C6-3467-C8AD719213E6}"/>
              </a:ext>
            </a:extLst>
          </p:cNvPr>
          <p:cNvSpPr txBox="1"/>
          <p:nvPr/>
        </p:nvSpPr>
        <p:spPr>
          <a:xfrm>
            <a:off x="817837" y="2010110"/>
            <a:ext cx="799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JAK2</a:t>
            </a:r>
            <a:r>
              <a:rPr lang="en-US" dirty="0"/>
              <a:t>: interaction with receptors for hematopoietic growth factors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182AF6-0C64-449F-1704-75F954187E18}"/>
              </a:ext>
            </a:extLst>
          </p:cNvPr>
          <p:cNvSpPr txBox="1"/>
          <p:nvPr/>
        </p:nvSpPr>
        <p:spPr>
          <a:xfrm>
            <a:off x="838201" y="2385122"/>
            <a:ext cx="797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JAK3</a:t>
            </a:r>
            <a:r>
              <a:rPr lang="en-US" dirty="0"/>
              <a:t>: primary role in mediating immune function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6EC1F9-3224-C402-11B5-0D014224EB16}"/>
              </a:ext>
            </a:extLst>
          </p:cNvPr>
          <p:cNvSpPr txBox="1"/>
          <p:nvPr/>
        </p:nvSpPr>
        <p:spPr>
          <a:xfrm>
            <a:off x="838201" y="1667425"/>
            <a:ext cx="797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JAK1</a:t>
            </a:r>
            <a:r>
              <a:rPr lang="en-US" dirty="0"/>
              <a:t>: major role in the signaling of proinflammatory cytokines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6D4E7A-90EF-03EF-1BA7-0210F402720B}"/>
              </a:ext>
            </a:extLst>
          </p:cNvPr>
          <p:cNvSpPr txBox="1"/>
          <p:nvPr/>
        </p:nvSpPr>
        <p:spPr>
          <a:xfrm>
            <a:off x="863600" y="2729634"/>
            <a:ext cx="794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TYK2</a:t>
            </a:r>
            <a:r>
              <a:rPr lang="en-US" dirty="0"/>
              <a:t>: regulation of antiviral and inflammation response</a:t>
            </a:r>
            <a:endParaRPr lang="it-IT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B0F863F-37B0-C089-6C5D-739902E8AADF}"/>
              </a:ext>
            </a:extLst>
          </p:cNvPr>
          <p:cNvGrpSpPr/>
          <p:nvPr/>
        </p:nvGrpSpPr>
        <p:grpSpPr>
          <a:xfrm>
            <a:off x="1683656" y="3215994"/>
            <a:ext cx="7244709" cy="1004475"/>
            <a:chOff x="838200" y="3528443"/>
            <a:chExt cx="5863939" cy="813032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4694C2F6-BA9F-ADE2-6A15-D22AEDF15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50" b="77478"/>
            <a:stretch/>
          </p:blipFill>
          <p:spPr>
            <a:xfrm>
              <a:off x="838200" y="3597791"/>
              <a:ext cx="5863939" cy="743684"/>
            </a:xfrm>
            <a:prstGeom prst="rect">
              <a:avLst/>
            </a:prstGeom>
          </p:spPr>
        </p:pic>
        <p:sp>
          <p:nvSpPr>
            <p:cNvPr id="35" name="Ovale 34">
              <a:extLst>
                <a:ext uri="{FF2B5EF4-FFF2-40B4-BE49-F238E27FC236}">
                  <a16:creationId xmlns:a16="http://schemas.microsoft.com/office/drawing/2014/main" id="{FCE57E4B-1888-3588-298F-7823830B94BF}"/>
                </a:ext>
              </a:extLst>
            </p:cNvPr>
            <p:cNvSpPr/>
            <p:nvPr/>
          </p:nvSpPr>
          <p:spPr>
            <a:xfrm>
              <a:off x="1130300" y="3528443"/>
              <a:ext cx="177800" cy="168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F483E9E-90C0-17EE-51A4-1DC0C5BBE9B8}"/>
              </a:ext>
            </a:extLst>
          </p:cNvPr>
          <p:cNvGrpSpPr/>
          <p:nvPr/>
        </p:nvGrpSpPr>
        <p:grpSpPr>
          <a:xfrm>
            <a:off x="2000994" y="4727577"/>
            <a:ext cx="7452171" cy="1346778"/>
            <a:chOff x="1150667" y="2657475"/>
            <a:chExt cx="8626042" cy="1558923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B40606BD-C6E1-342C-4C8B-5B4E40A9AAFF}"/>
                </a:ext>
              </a:extLst>
            </p:cNvPr>
            <p:cNvGrpSpPr/>
            <p:nvPr/>
          </p:nvGrpSpPr>
          <p:grpSpPr>
            <a:xfrm>
              <a:off x="1150667" y="2657475"/>
              <a:ext cx="8626042" cy="1558923"/>
              <a:chOff x="553766" y="1463677"/>
              <a:chExt cx="11243735" cy="2032000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B75CBADD-AC18-3060-0C17-CE7F80303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454"/>
              <a:stretch/>
            </p:blipFill>
            <p:spPr bwMode="auto">
              <a:xfrm>
                <a:off x="553766" y="3130551"/>
                <a:ext cx="11243735" cy="3651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481EED0-A212-5C92-9BB8-E5AA1CB10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289"/>
              <a:stretch/>
            </p:blipFill>
            <p:spPr bwMode="auto">
              <a:xfrm>
                <a:off x="553766" y="1463677"/>
                <a:ext cx="11243735" cy="166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06BD1A2-8A77-901E-8FB5-5ACEED74D97F}"/>
                </a:ext>
              </a:extLst>
            </p:cNvPr>
            <p:cNvSpPr/>
            <p:nvPr/>
          </p:nvSpPr>
          <p:spPr>
            <a:xfrm>
              <a:off x="9067800" y="3060700"/>
              <a:ext cx="708909" cy="875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D09B4F06-C5B8-E680-F989-E5815055BEED}"/>
              </a:ext>
            </a:extLst>
          </p:cNvPr>
          <p:cNvSpPr/>
          <p:nvPr/>
        </p:nvSpPr>
        <p:spPr>
          <a:xfrm>
            <a:off x="6939858" y="3152460"/>
            <a:ext cx="1583532" cy="11131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18A228D-EF20-E2F7-3208-628CB6D5D3D9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34458" y="4265560"/>
            <a:ext cx="5897166" cy="50212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597B6E3-BF4A-5E34-C2C6-EFFAADB31B3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7731624" y="4265560"/>
            <a:ext cx="1310371" cy="41236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E63DCC9F-A838-26B6-126A-5D54D7CCF8EB}"/>
              </a:ext>
            </a:extLst>
          </p:cNvPr>
          <p:cNvCxnSpPr>
            <a:cxnSpLocks/>
          </p:cNvCxnSpPr>
          <p:nvPr/>
        </p:nvCxnSpPr>
        <p:spPr>
          <a:xfrm flipH="1">
            <a:off x="1834458" y="4767686"/>
            <a:ext cx="12700" cy="1487536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D7284147-B61A-379F-EC65-359C8CD72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443" y="1629898"/>
            <a:ext cx="2743200" cy="4061459"/>
          </a:xfrm>
          <a:prstGeom prst="rect">
            <a:avLst/>
          </a:prstGeom>
        </p:spPr>
      </p:pic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2BD9024-BD4B-D9F2-D7B5-7F2A51183E31}"/>
              </a:ext>
            </a:extLst>
          </p:cNvPr>
          <p:cNvCxnSpPr>
            <a:cxnSpLocks/>
          </p:cNvCxnSpPr>
          <p:nvPr/>
        </p:nvCxnSpPr>
        <p:spPr>
          <a:xfrm flipH="1" flipV="1">
            <a:off x="1834458" y="6230361"/>
            <a:ext cx="7207537" cy="2416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B620178-EFB7-275B-2A7B-C76C4E4CDDC2}"/>
              </a:ext>
            </a:extLst>
          </p:cNvPr>
          <p:cNvCxnSpPr>
            <a:cxnSpLocks/>
          </p:cNvCxnSpPr>
          <p:nvPr/>
        </p:nvCxnSpPr>
        <p:spPr>
          <a:xfrm>
            <a:off x="9041995" y="4677923"/>
            <a:ext cx="0" cy="158958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442EA445-BB17-3DEC-7A9F-9F723706158A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205DA9-0453-BCD9-20EA-07ED069C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084D75-AD1C-60B6-C822-E4921162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9B7D9E-B995-65C5-C864-530611A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FADE7F5-4C4B-7D0A-0917-6C293CF534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94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it-IT" dirty="0"/>
              <a:t>JAK1-ADP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0D2F56-427C-E790-DF17-31975637A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2207" r="40851" b="22203"/>
          <a:stretch/>
        </p:blipFill>
        <p:spPr bwMode="auto">
          <a:xfrm>
            <a:off x="958610" y="2137277"/>
            <a:ext cx="3088020" cy="31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CEF95DA-0377-A7BE-07A1-A8FF9408636E}"/>
              </a:ext>
            </a:extLst>
          </p:cNvPr>
          <p:cNvSpPr/>
          <p:nvPr/>
        </p:nvSpPr>
        <p:spPr>
          <a:xfrm>
            <a:off x="958610" y="2075770"/>
            <a:ext cx="234820" cy="16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C89C13F-9F93-2481-7263-1F190FAE1D5A}"/>
              </a:ext>
            </a:extLst>
          </p:cNvPr>
          <p:cNvGrpSpPr/>
          <p:nvPr/>
        </p:nvGrpSpPr>
        <p:grpSpPr>
          <a:xfrm>
            <a:off x="4721623" y="960937"/>
            <a:ext cx="6130706" cy="5280400"/>
            <a:chOff x="4651594" y="884292"/>
            <a:chExt cx="6130706" cy="5280400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54735E1-EB06-82B2-BA01-ECD782B51BEC}"/>
                </a:ext>
              </a:extLst>
            </p:cNvPr>
            <p:cNvGrpSpPr/>
            <p:nvPr/>
          </p:nvGrpSpPr>
          <p:grpSpPr>
            <a:xfrm>
              <a:off x="4651594" y="884292"/>
              <a:ext cx="6130706" cy="5280400"/>
              <a:chOff x="4651594" y="884292"/>
              <a:chExt cx="6130706" cy="5280400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FF9B87B5-9CDB-8492-5823-C0E89B85D279}"/>
                  </a:ext>
                </a:extLst>
              </p:cNvPr>
              <p:cNvGrpSpPr/>
              <p:nvPr/>
            </p:nvGrpSpPr>
            <p:grpSpPr>
              <a:xfrm>
                <a:off x="4651594" y="884292"/>
                <a:ext cx="5799764" cy="5280400"/>
                <a:chOff x="4651594" y="884292"/>
                <a:chExt cx="5799764" cy="5280400"/>
              </a:xfrm>
            </p:grpSpPr>
            <p:pic>
              <p:nvPicPr>
                <p:cNvPr id="18" name="Picture 2">
                  <a:extLst>
                    <a:ext uri="{FF2B5EF4-FFF2-40B4-BE49-F238E27FC236}">
                      <a16:creationId xmlns:a16="http://schemas.microsoft.com/office/drawing/2014/main" id="{D6AC934B-C387-DC22-3A6E-B9A5F5D3CB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 amt="83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341" t="8927" r="25402"/>
                <a:stretch/>
              </p:blipFill>
              <p:spPr bwMode="auto">
                <a:xfrm>
                  <a:off x="4652560" y="884292"/>
                  <a:ext cx="5798798" cy="5280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AC50DC31-CA1F-44C0-B37F-E2C2BCDDB4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341" t="37732" r="25402" b="29728"/>
                <a:stretch/>
              </p:blipFill>
              <p:spPr bwMode="auto">
                <a:xfrm>
                  <a:off x="4651594" y="2558005"/>
                  <a:ext cx="5798798" cy="18866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8E3132-9A90-CE68-8990-D72289BF10B9}"/>
                  </a:ext>
                </a:extLst>
              </p:cNvPr>
              <p:cNvSpPr txBox="1"/>
              <p:nvPr/>
            </p:nvSpPr>
            <p:spPr>
              <a:xfrm>
                <a:off x="6441055" y="4686170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Glu966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10FAC05-91ED-66F8-7C70-72AD12FA4B59}"/>
                  </a:ext>
                </a:extLst>
              </p:cNvPr>
              <p:cNvSpPr txBox="1"/>
              <p:nvPr/>
            </p:nvSpPr>
            <p:spPr>
              <a:xfrm>
                <a:off x="8032411" y="4676162"/>
                <a:ext cx="1157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Arg1007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3DCBCE8-8E0A-D760-0CD7-C8C37F70DAFA}"/>
                  </a:ext>
                </a:extLst>
              </p:cNvPr>
              <p:cNvSpPr txBox="1"/>
              <p:nvPr/>
            </p:nvSpPr>
            <p:spPr>
              <a:xfrm>
                <a:off x="9071668" y="3838853"/>
                <a:ext cx="755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  <a:r>
                  <a:rPr lang="it-IT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153697C-44B0-D461-928B-9A95ACB45517}"/>
                  </a:ext>
                </a:extLst>
              </p:cNvPr>
              <p:cNvSpPr txBox="1"/>
              <p:nvPr/>
            </p:nvSpPr>
            <p:spPr>
              <a:xfrm>
                <a:off x="9982200" y="3838853"/>
                <a:ext cx="755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it-IT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1686323-A7F3-D0DB-7FF2-803D52B210D3}"/>
                  </a:ext>
                </a:extLst>
              </p:cNvPr>
              <p:cNvSpPr txBox="1"/>
              <p:nvPr/>
            </p:nvSpPr>
            <p:spPr>
              <a:xfrm>
                <a:off x="9583356" y="2922812"/>
                <a:ext cx="119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Asp1021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BB1ED2C-3850-BDB1-1A4C-D8E7D5C1BC18}"/>
                  </a:ext>
                </a:extLst>
              </p:cNvPr>
              <p:cNvSpPr txBox="1"/>
              <p:nvPr/>
            </p:nvSpPr>
            <p:spPr>
              <a:xfrm>
                <a:off x="8426994" y="2243722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Lys908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8C64214-05F6-76AC-1A5F-9968395C189B}"/>
                  </a:ext>
                </a:extLst>
              </p:cNvPr>
              <p:cNvSpPr txBox="1"/>
              <p:nvPr/>
            </p:nvSpPr>
            <p:spPr>
              <a:xfrm>
                <a:off x="7170363" y="2256804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Met956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0FE7A47-8457-D438-DDBB-A0A840F44154}"/>
                  </a:ext>
                </a:extLst>
              </p:cNvPr>
              <p:cNvSpPr txBox="1"/>
              <p:nvPr/>
            </p:nvSpPr>
            <p:spPr>
              <a:xfrm>
                <a:off x="5736205" y="2650685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Glu957</a:t>
                </a:r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BEBC080-04B6-AF80-4F4C-9053B9F7D670}"/>
                </a:ext>
              </a:extLst>
            </p:cNvPr>
            <p:cNvSpPr txBox="1"/>
            <p:nvPr/>
          </p:nvSpPr>
          <p:spPr>
            <a:xfrm>
              <a:off x="5144241" y="3654187"/>
              <a:ext cx="106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Leu959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99F39B3-91FE-A876-1CBD-8C48E71FB472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205DA9-0453-BCD9-20EA-07ED069C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084D75-AD1C-60B6-C822-E4921162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Beatrice Lucrezia Falcone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9B7D9E-B995-65C5-C864-530611A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FADE7F5-4C4B-7D0A-0917-6C293CF534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944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it-IT" dirty="0"/>
              <a:t>JAK1-ADP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CEF95DA-0377-A7BE-07A1-A8FF9408636E}"/>
              </a:ext>
            </a:extLst>
          </p:cNvPr>
          <p:cNvSpPr/>
          <p:nvPr/>
        </p:nvSpPr>
        <p:spPr>
          <a:xfrm>
            <a:off x="958610" y="2075770"/>
            <a:ext cx="234820" cy="16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C89C13F-9F93-2481-7263-1F190FAE1D5A}"/>
              </a:ext>
            </a:extLst>
          </p:cNvPr>
          <p:cNvGrpSpPr/>
          <p:nvPr/>
        </p:nvGrpSpPr>
        <p:grpSpPr>
          <a:xfrm>
            <a:off x="4721623" y="960937"/>
            <a:ext cx="6130706" cy="5280400"/>
            <a:chOff x="4651594" y="884292"/>
            <a:chExt cx="6130706" cy="5280400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354735E1-EB06-82B2-BA01-ECD782B51BEC}"/>
                </a:ext>
              </a:extLst>
            </p:cNvPr>
            <p:cNvGrpSpPr/>
            <p:nvPr/>
          </p:nvGrpSpPr>
          <p:grpSpPr>
            <a:xfrm>
              <a:off x="4651594" y="884292"/>
              <a:ext cx="6130706" cy="5280400"/>
              <a:chOff x="4651594" y="884292"/>
              <a:chExt cx="6130706" cy="5280400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FF9B87B5-9CDB-8492-5823-C0E89B85D279}"/>
                  </a:ext>
                </a:extLst>
              </p:cNvPr>
              <p:cNvGrpSpPr/>
              <p:nvPr/>
            </p:nvGrpSpPr>
            <p:grpSpPr>
              <a:xfrm>
                <a:off x="4651594" y="884292"/>
                <a:ext cx="5799764" cy="5280400"/>
                <a:chOff x="4651594" y="884292"/>
                <a:chExt cx="5799764" cy="5280400"/>
              </a:xfrm>
            </p:grpSpPr>
            <p:pic>
              <p:nvPicPr>
                <p:cNvPr id="18" name="Picture 2">
                  <a:extLst>
                    <a:ext uri="{FF2B5EF4-FFF2-40B4-BE49-F238E27FC236}">
                      <a16:creationId xmlns:a16="http://schemas.microsoft.com/office/drawing/2014/main" id="{D6AC934B-C387-DC22-3A6E-B9A5F5D3CB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alphaModFix amt="83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341" t="8927" r="25402"/>
                <a:stretch/>
              </p:blipFill>
              <p:spPr bwMode="auto">
                <a:xfrm>
                  <a:off x="4652560" y="884292"/>
                  <a:ext cx="5798798" cy="5280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AC50DC31-CA1F-44C0-B37F-E2C2BCDDB4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341" t="37732" r="25402" b="29728"/>
                <a:stretch/>
              </p:blipFill>
              <p:spPr bwMode="auto">
                <a:xfrm>
                  <a:off x="4651594" y="2558005"/>
                  <a:ext cx="5798798" cy="188667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8E3132-9A90-CE68-8990-D72289BF10B9}"/>
                  </a:ext>
                </a:extLst>
              </p:cNvPr>
              <p:cNvSpPr txBox="1"/>
              <p:nvPr/>
            </p:nvSpPr>
            <p:spPr>
              <a:xfrm>
                <a:off x="6441055" y="4686170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Glu966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10FAC05-91ED-66F8-7C70-72AD12FA4B59}"/>
                  </a:ext>
                </a:extLst>
              </p:cNvPr>
              <p:cNvSpPr txBox="1"/>
              <p:nvPr/>
            </p:nvSpPr>
            <p:spPr>
              <a:xfrm>
                <a:off x="8032411" y="4676162"/>
                <a:ext cx="1157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Arg1007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3DCBCE8-8E0A-D760-0CD7-C8C37F70DAFA}"/>
                  </a:ext>
                </a:extLst>
              </p:cNvPr>
              <p:cNvSpPr txBox="1"/>
              <p:nvPr/>
            </p:nvSpPr>
            <p:spPr>
              <a:xfrm>
                <a:off x="9071668" y="3838853"/>
                <a:ext cx="755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  <a:r>
                  <a:rPr lang="it-IT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2+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153697C-44B0-D461-928B-9A95ACB45517}"/>
                  </a:ext>
                </a:extLst>
              </p:cNvPr>
              <p:cNvSpPr txBox="1"/>
              <p:nvPr/>
            </p:nvSpPr>
            <p:spPr>
              <a:xfrm>
                <a:off x="9982200" y="3838853"/>
                <a:ext cx="755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it-IT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1686323-A7F3-D0DB-7FF2-803D52B210D3}"/>
                  </a:ext>
                </a:extLst>
              </p:cNvPr>
              <p:cNvSpPr txBox="1"/>
              <p:nvPr/>
            </p:nvSpPr>
            <p:spPr>
              <a:xfrm>
                <a:off x="9583356" y="2922812"/>
                <a:ext cx="119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Asp1021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BB1ED2C-3850-BDB1-1A4C-D8E7D5C1BC18}"/>
                  </a:ext>
                </a:extLst>
              </p:cNvPr>
              <p:cNvSpPr txBox="1"/>
              <p:nvPr/>
            </p:nvSpPr>
            <p:spPr>
              <a:xfrm>
                <a:off x="8426994" y="2243722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Lys908</a:t>
                </a: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8C64214-05F6-76AC-1A5F-9968395C189B}"/>
                  </a:ext>
                </a:extLst>
              </p:cNvPr>
              <p:cNvSpPr txBox="1"/>
              <p:nvPr/>
            </p:nvSpPr>
            <p:spPr>
              <a:xfrm>
                <a:off x="7170363" y="2256804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Met956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0FE7A47-8457-D438-DDBB-A0A840F44154}"/>
                  </a:ext>
                </a:extLst>
              </p:cNvPr>
              <p:cNvSpPr txBox="1"/>
              <p:nvPr/>
            </p:nvSpPr>
            <p:spPr>
              <a:xfrm>
                <a:off x="5736205" y="2650685"/>
                <a:ext cx="106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Glu957</a:t>
                </a:r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BEBC080-04B6-AF80-4F4C-9053B9F7D670}"/>
                </a:ext>
              </a:extLst>
            </p:cNvPr>
            <p:cNvSpPr txBox="1"/>
            <p:nvPr/>
          </p:nvSpPr>
          <p:spPr>
            <a:xfrm>
              <a:off x="5144241" y="3654187"/>
              <a:ext cx="1060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Leu959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99F39B3-91FE-A876-1CBD-8C48E71FB472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err="1">
                <a:solidFill>
                  <a:srgbClr val="73E9F9"/>
                </a:solidFill>
              </a:rPr>
              <a:t>Introduction</a:t>
            </a:r>
            <a:endParaRPr lang="it-IT" dirty="0">
              <a:solidFill>
                <a:srgbClr val="73E9F9"/>
              </a:solidFill>
            </a:endParaRPr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52C8924-150D-BC53-356E-A216FBDA9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963" y="2272207"/>
          <a:ext cx="3912308" cy="234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208992" imgH="2518784" progId="ChemDraw.Document.6.0">
                  <p:embed/>
                </p:oleObj>
              </mc:Choice>
              <mc:Fallback>
                <p:oleObj name="CS ChemDraw Drawing" r:id="rId3" imgW="4208992" imgH="2518784" progId="ChemDraw.Document.6.0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952C8924-150D-BC53-356E-A216FBDA9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963" y="2272207"/>
                        <a:ext cx="3912308" cy="234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8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99014-6524-BC10-5A39-08483FA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Tofacitinib</a:t>
            </a: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203788-9064-E00B-85E7-8630B740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01/12/2022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0439A3-04C8-6A72-B0DB-5C1459ED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Beatrice Lucrezia Falcone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FD526C-57EE-5AAD-5B76-26572C3E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271A9A4-25E2-DB2C-0A9C-8987C54635B8}"/>
              </a:ext>
            </a:extLst>
          </p:cNvPr>
          <p:cNvSpPr/>
          <p:nvPr/>
        </p:nvSpPr>
        <p:spPr>
          <a:xfrm>
            <a:off x="215348" y="354700"/>
            <a:ext cx="471858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First in class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EBF88D-6306-3288-278D-DB611A5E5EF2}"/>
              </a:ext>
            </a:extLst>
          </p:cNvPr>
          <p:cNvSpPr txBox="1"/>
          <p:nvPr/>
        </p:nvSpPr>
        <p:spPr>
          <a:xfrm>
            <a:off x="9615389" y="2266302"/>
            <a:ext cx="9204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4"/>
                </a:solidFill>
              </a:rPr>
              <a:t>SAR</a:t>
            </a:r>
            <a:endParaRPr lang="it-IT" sz="2500" b="1" dirty="0">
              <a:solidFill>
                <a:schemeClr val="accent4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8302C7-FEA9-5043-EC0F-0B89900409BD}"/>
              </a:ext>
            </a:extLst>
          </p:cNvPr>
          <p:cNvSpPr txBox="1"/>
          <p:nvPr/>
        </p:nvSpPr>
        <p:spPr>
          <a:xfrm>
            <a:off x="952324" y="2049305"/>
            <a:ext cx="376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Pfizer </a:t>
            </a:r>
            <a:r>
              <a:rPr lang="it-IT" dirty="0" err="1"/>
              <a:t>compoud</a:t>
            </a:r>
            <a:r>
              <a:rPr lang="it-IT" dirty="0"/>
              <a:t> library (∼400000 </a:t>
            </a:r>
            <a:r>
              <a:rPr lang="it-IT" dirty="0" err="1"/>
              <a:t>compounds</a:t>
            </a:r>
            <a:r>
              <a:rPr lang="it-IT" dirty="0"/>
              <a:t>, ca.1996)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screened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JAK3 </a:t>
            </a:r>
            <a:r>
              <a:rPr lang="it-IT" dirty="0" err="1"/>
              <a:t>catalytic</a:t>
            </a:r>
            <a:r>
              <a:rPr lang="it-IT" dirty="0"/>
              <a:t> domain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982B2D6-65DE-C39E-5BD2-698DD4F0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34" y="1366776"/>
            <a:ext cx="1367663" cy="162453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E4A1FC1-260F-24C9-5207-1EE9ECAB007D}"/>
              </a:ext>
            </a:extLst>
          </p:cNvPr>
          <p:cNvSpPr txBox="1"/>
          <p:nvPr/>
        </p:nvSpPr>
        <p:spPr>
          <a:xfrm>
            <a:off x="5235965" y="3097902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CP-352,664 (210 </a:t>
            </a:r>
            <a:r>
              <a:rPr lang="it-IT" dirty="0" err="1"/>
              <a:t>nM</a:t>
            </a:r>
            <a:r>
              <a:rPr lang="it-IT" dirty="0"/>
              <a:t> vs JAK3)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820E672-113A-1462-5B84-2AC821199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132"/>
          <a:stretch/>
        </p:blipFill>
        <p:spPr>
          <a:xfrm>
            <a:off x="1238850" y="4022937"/>
            <a:ext cx="1282700" cy="119009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35EB300-ECA5-86B7-B573-4627C3C4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153" y="4190515"/>
            <a:ext cx="1171739" cy="771633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6CFEEC5-D803-CDE6-DCAE-00182EA9D340}"/>
              </a:ext>
            </a:extLst>
          </p:cNvPr>
          <p:cNvSpPr txBox="1"/>
          <p:nvPr/>
        </p:nvSpPr>
        <p:spPr>
          <a:xfrm>
            <a:off x="3568553" y="5203978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IC50 58 </a:t>
            </a:r>
            <a:r>
              <a:rPr lang="it-IT" dirty="0" err="1"/>
              <a:t>nM</a:t>
            </a:r>
            <a:endParaRPr lang="it-IT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634519E6-33F7-9761-A628-EA79B41999F1}"/>
              </a:ext>
            </a:extLst>
          </p:cNvPr>
          <p:cNvSpPr/>
          <p:nvPr/>
        </p:nvSpPr>
        <p:spPr>
          <a:xfrm>
            <a:off x="3568553" y="4423376"/>
            <a:ext cx="396472" cy="417245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A94FE94-0DEC-1ECE-EB1F-A829EA6B3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10" y="4030193"/>
            <a:ext cx="1419423" cy="1600423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75CD7B-5605-7CDF-27B0-DB4453D7681C}"/>
              </a:ext>
            </a:extLst>
          </p:cNvPr>
          <p:cNvSpPr txBox="1"/>
          <p:nvPr/>
        </p:nvSpPr>
        <p:spPr>
          <a:xfrm>
            <a:off x="9209522" y="4377272"/>
            <a:ext cx="161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R1=R2=Me</a:t>
            </a:r>
          </a:p>
          <a:p>
            <a:endParaRPr lang="it-IT" dirty="0"/>
          </a:p>
          <a:p>
            <a:r>
              <a:rPr lang="it-IT" dirty="0"/>
              <a:t>IC50 20 </a:t>
            </a:r>
            <a:r>
              <a:rPr lang="it-IT" dirty="0" err="1"/>
              <a:t>nM</a:t>
            </a:r>
            <a:endParaRPr lang="it-IT" dirty="0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7D57B7E2-1811-4880-737E-DF2D7141CD2B}"/>
              </a:ext>
            </a:extLst>
          </p:cNvPr>
          <p:cNvCxnSpPr>
            <a:cxnSpLocks/>
          </p:cNvCxnSpPr>
          <p:nvPr/>
        </p:nvCxnSpPr>
        <p:spPr>
          <a:xfrm>
            <a:off x="2833608" y="4741027"/>
            <a:ext cx="58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4E00F10-07D4-36EE-E1B6-D4430CA98737}"/>
              </a:ext>
            </a:extLst>
          </p:cNvPr>
          <p:cNvCxnSpPr>
            <a:cxnSpLocks/>
          </p:cNvCxnSpPr>
          <p:nvPr/>
        </p:nvCxnSpPr>
        <p:spPr>
          <a:xfrm>
            <a:off x="5551408" y="4759647"/>
            <a:ext cx="1474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FC47FA9D-17FB-D072-AF23-EBDE923DFC42}"/>
              </a:ext>
            </a:extLst>
          </p:cNvPr>
          <p:cNvCxnSpPr>
            <a:cxnSpLocks/>
          </p:cNvCxnSpPr>
          <p:nvPr/>
        </p:nvCxnSpPr>
        <p:spPr>
          <a:xfrm>
            <a:off x="4818373" y="2516890"/>
            <a:ext cx="58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13EB189-5A90-DC5B-A4BC-01C14D2C03F0}"/>
              </a:ext>
            </a:extLst>
          </p:cNvPr>
          <p:cNvCxnSpPr>
            <a:cxnSpLocks/>
          </p:cNvCxnSpPr>
          <p:nvPr/>
        </p:nvCxnSpPr>
        <p:spPr>
          <a:xfrm flipV="1">
            <a:off x="8281908" y="2510970"/>
            <a:ext cx="1001792" cy="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763EA7A0-366B-8346-EBD9-09A1F0C3669F}"/>
              </a:ext>
            </a:extLst>
          </p:cNvPr>
          <p:cNvSpPr/>
          <p:nvPr/>
        </p:nvSpPr>
        <p:spPr>
          <a:xfrm>
            <a:off x="8548305" y="4446068"/>
            <a:ext cx="396472" cy="417245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1F737E4-9427-B3B5-3B2A-9CABC04B75E8}"/>
              </a:ext>
            </a:extLst>
          </p:cNvPr>
          <p:cNvSpPr/>
          <p:nvPr/>
        </p:nvSpPr>
        <p:spPr>
          <a:xfrm>
            <a:off x="7612415" y="3983177"/>
            <a:ext cx="396472" cy="417245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592FFEB-A2A0-47F0-B6A1-169112C81860}"/>
              </a:ext>
            </a:extLst>
          </p:cNvPr>
          <p:cNvSpPr/>
          <p:nvPr/>
        </p:nvSpPr>
        <p:spPr>
          <a:xfrm>
            <a:off x="10055756" y="4298136"/>
            <a:ext cx="491633" cy="517392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75662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Prova colori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1C6294"/>
      </a:accent2>
      <a:accent3>
        <a:srgbClr val="B0EDF0"/>
      </a:accent3>
      <a:accent4>
        <a:srgbClr val="21A8AE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Sfumatura</Template>
  <TotalTime>4243</TotalTime>
  <Words>1113</Words>
  <Application>Microsoft Office PowerPoint</Application>
  <PresentationFormat>Widescreen</PresentationFormat>
  <Paragraphs>330</Paragraphs>
  <Slides>28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GradientVTI</vt:lpstr>
      <vt:lpstr>CS ChemDraw Drawing</vt:lpstr>
      <vt:lpstr>Abrocitinib (Cibinqo ®)</vt:lpstr>
      <vt:lpstr>Atopic Dermatitis</vt:lpstr>
      <vt:lpstr>Atopic Dermatitis</vt:lpstr>
      <vt:lpstr>Atopic Dermatitis</vt:lpstr>
      <vt:lpstr>JAK/STAT pathway</vt:lpstr>
      <vt:lpstr>Target: JAK family</vt:lpstr>
      <vt:lpstr>Presentazione standard di PowerPoint</vt:lpstr>
      <vt:lpstr>Presentazione standard di PowerPoint</vt:lpstr>
      <vt:lpstr>Tofacitinib</vt:lpstr>
      <vt:lpstr>Tofacitinib</vt:lpstr>
      <vt:lpstr>Tofacitinib</vt:lpstr>
      <vt:lpstr>Tofacitinib: PAN-JAK inhibitor</vt:lpstr>
      <vt:lpstr>Tofacitinib: PAN-JAK inhibitor</vt:lpstr>
      <vt:lpstr>SBDD optimization for Abrocitinib</vt:lpstr>
      <vt:lpstr>Abrocitinib</vt:lpstr>
      <vt:lpstr>Abrocitinib</vt:lpstr>
      <vt:lpstr>Understanding JAK1/JAK2 selectivity</vt:lpstr>
      <vt:lpstr>Understanding JAK1/JAK2 selectivity</vt:lpstr>
      <vt:lpstr>Understanding JAK1/JAK2 selectivity</vt:lpstr>
      <vt:lpstr>Phase I</vt:lpstr>
      <vt:lpstr>Phase I</vt:lpstr>
      <vt:lpstr>Phase I</vt:lpstr>
      <vt:lpstr>Phase II</vt:lpstr>
      <vt:lpstr>Phase II</vt:lpstr>
      <vt:lpstr>Phase III</vt:lpstr>
      <vt:lpstr>Toxicity and metabolism</vt:lpstr>
      <vt:lpstr>Conclusions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 Emission Tomography Tracer Design of Targeted Synthetic Peptides via 18F-Sydnone Alkyne Cycloaddition</dc:title>
  <dc:creator>Beatrice Falcone</dc:creator>
  <cp:lastModifiedBy>Beatrice Falcone</cp:lastModifiedBy>
  <cp:revision>333</cp:revision>
  <dcterms:created xsi:type="dcterms:W3CDTF">2022-05-20T16:11:14Z</dcterms:created>
  <dcterms:modified xsi:type="dcterms:W3CDTF">2022-11-29T20:07:15Z</dcterms:modified>
</cp:coreProperties>
</file>